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981" y="2402006"/>
            <a:ext cx="7200928" cy="4455993"/>
          </a:xfrm>
        </p:spPr>
        <p:txBody>
          <a:bodyPr>
            <a:norm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عنوان درس:</a:t>
            </a:r>
          </a:p>
          <a:p>
            <a:pPr rtl="1"/>
            <a:r>
              <a:rPr lang="fa-IR" sz="5400" b="1" dirty="0" smtClean="0">
                <a:solidFill>
                  <a:schemeClr val="tx1"/>
                </a:solidFill>
                <a:cs typeface="B Nazanin" pitchFamily="2" charset="-78"/>
              </a:rPr>
              <a:t>ژنتیک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</a:p>
          <a:p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000" b="1" dirty="0">
                <a:cs typeface="B Nazanin" pitchFamily="2" charset="-78"/>
              </a:rPr>
              <a:t>مدرس: یعقوبی </a:t>
            </a:r>
          </a:p>
          <a:p>
            <a:r>
              <a:rPr lang="fa-IR" sz="2000" b="1" dirty="0">
                <a:cs typeface="B Nazanin" pitchFamily="2" charset="-78"/>
              </a:rPr>
              <a:t>نیمسال دوم سال تحصیلی </a:t>
            </a:r>
            <a:r>
              <a:rPr lang="fa-IR" sz="2000" b="1" dirty="0" smtClean="0">
                <a:cs typeface="B Nazanin" pitchFamily="2" charset="-78"/>
              </a:rPr>
              <a:t>99-98</a:t>
            </a:r>
          </a:p>
          <a:p>
            <a:endParaRPr lang="fa-IR" sz="2000" b="1" dirty="0">
              <a:cs typeface="B Nazanin" pitchFamily="2" charset="-78"/>
            </a:endParaRPr>
          </a:p>
          <a:p>
            <a:endParaRPr lang="en-US" sz="2000" b="1" dirty="0" smtClean="0">
              <a:cs typeface="B Nazanin" pitchFamily="2" charset="-78"/>
            </a:endParaRPr>
          </a:p>
          <a:p>
            <a:endParaRPr lang="fa-IR" sz="2000" b="1" dirty="0" smtClean="0">
              <a:cs typeface="B Nazanin" pitchFamily="2" charset="-78"/>
            </a:endParaRPr>
          </a:p>
          <a:p>
            <a:pPr rtl="1"/>
            <a:r>
              <a:rPr lang="fa-IR" sz="2000" b="1" dirty="0" smtClean="0">
                <a:cs typeface="B Nazanin" pitchFamily="2" charset="-78"/>
              </a:rPr>
              <a:t>جلسه دوم</a:t>
            </a:r>
            <a:endParaRPr lang="fa-IR" sz="20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3" y="109182"/>
            <a:ext cx="1992004" cy="19920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0"/>
    </mc:Choice>
    <mc:Fallback>
      <p:transition spd="slow" advTm="8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2687" y="285728"/>
            <a:ext cx="5493413" cy="3129003"/>
          </a:xfrm>
        </p:spPr>
        <p:txBody>
          <a:bodyPr>
            <a:noAutofit/>
          </a:bodyPr>
          <a:lstStyle/>
          <a:p>
            <a:pPr lvl="0" algn="r" rtl="1"/>
            <a:r>
              <a:rPr lang="en-US" sz="3200" b="1" dirty="0" smtClean="0">
                <a:cs typeface="B Nazanin" panose="00000400000000000000" pitchFamily="2" charset="-78"/>
              </a:rPr>
              <a:t>DNA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</a:p>
          <a:p>
            <a:pPr lvl="0" algn="r" rtl="1"/>
            <a:endParaRPr lang="fa-IR" sz="1800" b="1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en-US" sz="1800" dirty="0" smtClean="0">
                <a:cs typeface="B Nazanin" panose="00000400000000000000" pitchFamily="2" charset="-78"/>
              </a:rPr>
              <a:t> </a:t>
            </a:r>
            <a:r>
              <a:rPr lang="en-US" sz="1800" dirty="0" smtClean="0">
                <a:cs typeface="B Nazanin" panose="00000400000000000000" pitchFamily="2" charset="-78"/>
              </a:rPr>
              <a:t>DNA </a:t>
            </a:r>
            <a:r>
              <a:rPr lang="fa-IR" sz="1800" dirty="0" smtClean="0">
                <a:cs typeface="B Nazanin" panose="00000400000000000000" pitchFamily="2" charset="-78"/>
              </a:rPr>
              <a:t>(</a:t>
            </a:r>
            <a:r>
              <a:rPr lang="en-US" sz="1800" b="1" dirty="0"/>
              <a:t>Deoxyribonucleic acid</a:t>
            </a:r>
            <a:r>
              <a:rPr lang="fa-IR" sz="1800" dirty="0" smtClean="0">
                <a:cs typeface="B Nazanin" panose="00000400000000000000" pitchFamily="2" charset="-78"/>
              </a:rPr>
              <a:t>) داکسی </a:t>
            </a:r>
            <a:r>
              <a:rPr lang="fa-IR" sz="1800" dirty="0">
                <a:cs typeface="B Nazanin" panose="00000400000000000000" pitchFamily="2" charset="-78"/>
              </a:rPr>
              <a:t>نوکلئیک اسید ماده وراثتی انسان و تقریبا تمامی موجودات </a:t>
            </a:r>
            <a:r>
              <a:rPr lang="fa-IR" sz="1800" dirty="0" smtClean="0">
                <a:cs typeface="B Nazanin" panose="00000400000000000000" pitchFamily="2" charset="-78"/>
              </a:rPr>
              <a:t>زنده </a:t>
            </a:r>
            <a:r>
              <a:rPr lang="fa-IR" sz="1800" dirty="0">
                <a:cs typeface="B Nazanin" panose="00000400000000000000" pitchFamily="2" charset="-78"/>
              </a:rPr>
              <a:t>است</a:t>
            </a:r>
            <a:r>
              <a:rPr lang="fa-IR" sz="1800" dirty="0" smtClean="0">
                <a:cs typeface="B Nazanin" panose="00000400000000000000" pitchFamily="2" charset="-78"/>
              </a:rPr>
              <a:t>. </a:t>
            </a:r>
          </a:p>
          <a:p>
            <a:pPr lvl="0" algn="r" rtl="1"/>
            <a:endParaRPr lang="fa-IR" sz="18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1800" dirty="0" smtClean="0">
                <a:cs typeface="B Nazanin" panose="00000400000000000000" pitchFamily="2" charset="-78"/>
              </a:rPr>
              <a:t>محل قراگیری </a:t>
            </a:r>
            <a:r>
              <a:rPr lang="en-US" sz="1800" dirty="0" smtClean="0">
                <a:cs typeface="B Nazanin" pitchFamily="2" charset="-78"/>
              </a:rPr>
              <a:t>DNA</a:t>
            </a:r>
            <a:r>
              <a:rPr lang="fa-IR" sz="1800" dirty="0" smtClean="0">
                <a:cs typeface="B Nazanin" pitchFamily="2" charset="-78"/>
              </a:rPr>
              <a:t> در سلول: درون هسته سلول و مقداری نیز در میتوکندری</a:t>
            </a:r>
            <a:r>
              <a:rPr lang="fa-IR" sz="1600" dirty="0" smtClean="0">
                <a:cs typeface="B Nazanin" pitchFamily="2" charset="-78"/>
              </a:rPr>
              <a:t> </a:t>
            </a:r>
          </a:p>
          <a:p>
            <a:pPr lvl="0" algn="r" rtl="1"/>
            <a:endParaRPr lang="fa-IR" sz="1600" dirty="0" smtClean="0">
              <a:cs typeface="B Nazanin" pitchFamily="2" charset="-78"/>
            </a:endParaRPr>
          </a:p>
          <a:p>
            <a:pPr lvl="0" algn="r" rtl="1"/>
            <a:endParaRPr lang="fa-IR" sz="1600" dirty="0"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80" y="2483894"/>
            <a:ext cx="5989477" cy="419263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99"/>
    </mc:Choice>
    <mc:Fallback>
      <p:transition spd="slow" advTm="27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781" y="638271"/>
            <a:ext cx="4909319" cy="4351338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ساختمان </a:t>
            </a:r>
            <a:r>
              <a:rPr lang="en-US" sz="2400" b="1" dirty="0" smtClean="0">
                <a:cs typeface="B Nazanin" panose="00000400000000000000" pitchFamily="2" charset="-78"/>
              </a:rPr>
              <a:t>DNA</a:t>
            </a:r>
          </a:p>
          <a:p>
            <a:pPr marL="0" indent="0" algn="r" rtl="1">
              <a:buNone/>
            </a:pPr>
            <a:endParaRPr lang="en-US" sz="24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1. بازهای آلی شامل سیتوزین </a:t>
            </a:r>
            <a:r>
              <a:rPr lang="en-US" sz="1800" b="1" dirty="0" smtClean="0">
                <a:cs typeface="B Nazanin" panose="00000400000000000000" pitchFamily="2" charset="-78"/>
              </a:rPr>
              <a:t>C</a:t>
            </a:r>
            <a:r>
              <a:rPr lang="fa-IR" sz="1800" b="1" dirty="0" smtClean="0">
                <a:cs typeface="B Nazanin" panose="00000400000000000000" pitchFamily="2" charset="-78"/>
              </a:rPr>
              <a:t>- گوانین</a:t>
            </a:r>
            <a:r>
              <a:rPr lang="en-US" sz="1800" b="1" dirty="0" smtClean="0">
                <a:cs typeface="B Nazanin" panose="00000400000000000000" pitchFamily="2" charset="-78"/>
              </a:rPr>
              <a:t>G</a:t>
            </a:r>
            <a:r>
              <a:rPr lang="fa-IR" sz="1800" b="1" dirty="0" smtClean="0">
                <a:cs typeface="B Nazanin" panose="00000400000000000000" pitchFamily="2" charset="-78"/>
              </a:rPr>
              <a:t>- تیمین </a:t>
            </a:r>
            <a:r>
              <a:rPr lang="en-US" sz="1800" b="1" dirty="0" smtClean="0">
                <a:cs typeface="B Nazanin" panose="00000400000000000000" pitchFamily="2" charset="-78"/>
              </a:rPr>
              <a:t>T</a:t>
            </a:r>
            <a:r>
              <a:rPr lang="fa-IR" sz="1800" b="1" dirty="0" smtClean="0">
                <a:cs typeface="B Nazanin" panose="00000400000000000000" pitchFamily="2" charset="-78"/>
              </a:rPr>
              <a:t> و آدنین </a:t>
            </a:r>
            <a:r>
              <a:rPr lang="en-US" sz="1800" b="1" dirty="0" smtClean="0">
                <a:cs typeface="B Nazanin" panose="00000400000000000000" pitchFamily="2" charset="-78"/>
              </a:rPr>
              <a:t>A</a:t>
            </a:r>
            <a:endParaRPr lang="fa-IR" sz="18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2. قند پنج کربنه 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3. فسفات </a:t>
            </a:r>
          </a:p>
          <a:p>
            <a:pPr marL="0" indent="0" algn="r" rtl="1">
              <a:buNone/>
            </a:pPr>
            <a:endParaRPr lang="fa-IR" sz="18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ساختمان </a:t>
            </a:r>
            <a:r>
              <a:rPr lang="en-US" sz="1800" b="1" dirty="0" smtClean="0">
                <a:cs typeface="B Nazanin" panose="00000400000000000000" pitchFamily="2" charset="-78"/>
              </a:rPr>
              <a:t>DNA</a:t>
            </a:r>
            <a:r>
              <a:rPr lang="fa-IR" sz="1800" b="1" dirty="0" smtClean="0">
                <a:cs typeface="B Nazanin" panose="00000400000000000000" pitchFamily="2" charset="-78"/>
              </a:rPr>
              <a:t> شامل مولکول های قندها- فسفات در دو ستون نردبام در مقابل هم و مولکول های باز آلی به صورت دو به دو به عنوان پله های آن هستند </a:t>
            </a:r>
          </a:p>
          <a:p>
            <a:pPr marL="0" indent="0" algn="r" rtl="1"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این نردبام بصورت مارپیچ می باشد </a:t>
            </a:r>
            <a:endParaRPr lang="fa-IR" sz="24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7066781" cy="498960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0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14"/>
    </mc:Choice>
    <mc:Fallback>
      <p:transition spd="slow" advTm="59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ژن (</a:t>
            </a:r>
            <a:r>
              <a:rPr lang="en-US" sz="3600" dirty="0" smtClean="0">
                <a:cs typeface="B Nazanin" panose="00000400000000000000" pitchFamily="2" charset="-78"/>
              </a:rPr>
              <a:t>Gene</a:t>
            </a:r>
            <a:r>
              <a:rPr lang="fa-IR" sz="3600" dirty="0" smtClean="0">
                <a:cs typeface="B Nazanin" panose="00000400000000000000" pitchFamily="2" charset="-78"/>
              </a:rPr>
              <a:t>) چیست 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کلیه اطلاعات وراثتی یک موجود زنده روی </a:t>
            </a:r>
            <a:r>
              <a:rPr lang="en-US" sz="2400" dirty="0" smtClean="0">
                <a:cs typeface="B Nazanin" panose="00000400000000000000" pitchFamily="2" charset="-78"/>
              </a:rPr>
              <a:t>DNA</a:t>
            </a:r>
            <a:r>
              <a:rPr lang="fa-IR" sz="2400" dirty="0" smtClean="0">
                <a:cs typeface="B Nazanin" panose="00000400000000000000" pitchFamily="2" charset="-78"/>
              </a:rPr>
              <a:t> آن است.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این اطلاعات وراثتی که بصورت کدهای رمز روی قطعات </a:t>
            </a:r>
            <a:r>
              <a:rPr lang="en-US" sz="2400" dirty="0" smtClean="0">
                <a:cs typeface="B Nazanin" panose="00000400000000000000" pitchFamily="2" charset="-78"/>
              </a:rPr>
              <a:t>DNA</a:t>
            </a:r>
            <a:r>
              <a:rPr lang="fa-IR" sz="2400" dirty="0" smtClean="0">
                <a:cs typeface="B Nazanin" panose="00000400000000000000" pitchFamily="2" charset="-78"/>
              </a:rPr>
              <a:t> هستند ژن نامیده می شوند</a:t>
            </a: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تعداد میلیون ها ژن های موجود در ماده ژنتیکی هر موجود زنده وجود دارد 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6" y="4107977"/>
            <a:ext cx="9064507" cy="184095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0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00"/>
    </mc:Choice>
    <mc:Fallback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نقشه ژنتیکی انسان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116" y="1825625"/>
            <a:ext cx="5662683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در ۱۹۸۸ مهندسین ژنتیک در ایالات متحده آمریکا مبادرت </a:t>
            </a:r>
            <a:r>
              <a:rPr lang="fa-IR" sz="2000" dirty="0" smtClean="0">
                <a:cs typeface="B Nazanin" panose="00000400000000000000" pitchFamily="2" charset="-78"/>
              </a:rPr>
              <a:t>تهیه نقشه </a:t>
            </a:r>
            <a:r>
              <a:rPr lang="fa-IR" sz="2000" dirty="0">
                <a:cs typeface="B Nazanin" panose="00000400000000000000" pitchFamily="2" charset="-78"/>
              </a:rPr>
              <a:t>و توالی ژنوم انسان </a:t>
            </a:r>
            <a:r>
              <a:rPr lang="fa-IR" sz="2000" dirty="0" smtClean="0">
                <a:cs typeface="B Nazanin" panose="00000400000000000000" pitchFamily="2" charset="-78"/>
              </a:rPr>
              <a:t>نمودند.</a:t>
            </a:r>
          </a:p>
          <a:p>
            <a:pPr algn="r" rtl="1"/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این پروژه ژنوم </a:t>
            </a:r>
            <a:r>
              <a:rPr lang="fa-IR" sz="2000" dirty="0">
                <a:cs typeface="B Nazanin" panose="00000400000000000000" pitchFamily="2" charset="-78"/>
              </a:rPr>
              <a:t>انسان نام گرفت </a:t>
            </a:r>
            <a:r>
              <a:rPr lang="fa-IR" sz="2000" dirty="0" smtClean="0">
                <a:cs typeface="B Nazanin" panose="00000400000000000000" pitchFamily="2" charset="-78"/>
              </a:rPr>
              <a:t>و سرانجام </a:t>
            </a:r>
            <a:r>
              <a:rPr lang="fa-IR" sz="2000" dirty="0">
                <a:cs typeface="B Nazanin" panose="00000400000000000000" pitchFamily="2" charset="-78"/>
              </a:rPr>
              <a:t>در سال ۲۰۰۳ </a:t>
            </a:r>
            <a:r>
              <a:rPr lang="fa-IR" sz="2000" dirty="0" smtClean="0">
                <a:cs typeface="B Nazanin" panose="00000400000000000000" pitchFamily="2" charset="-78"/>
              </a:rPr>
              <a:t>به </a:t>
            </a:r>
            <a:r>
              <a:rPr lang="fa-IR" sz="2000" dirty="0">
                <a:cs typeface="B Nazanin" panose="00000400000000000000" pitchFamily="2" charset="-78"/>
              </a:rPr>
              <a:t>پایان رسید.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" y="0"/>
            <a:ext cx="4891862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6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16"/>
    </mc:Choice>
    <mc:Fallback>
      <p:transition spd="slow" advTm="3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191</Words>
  <Application>Microsoft Office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 Nazanin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ژن (Gene) چیست </vt:lpstr>
      <vt:lpstr>نقشه ژنتیکی انسان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67</cp:revision>
  <dcterms:created xsi:type="dcterms:W3CDTF">2020-03-15T13:05:51Z</dcterms:created>
  <dcterms:modified xsi:type="dcterms:W3CDTF">2020-04-05T09:37:00Z</dcterms:modified>
</cp:coreProperties>
</file>