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4" r:id="rId5"/>
    <p:sldId id="26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C8CA-5674-4EC2-8433-04A00117ABA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8981" y="2402006"/>
            <a:ext cx="7200928" cy="4455993"/>
          </a:xfrm>
        </p:spPr>
        <p:txBody>
          <a:bodyPr>
            <a:norm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عنوان درس:</a:t>
            </a:r>
          </a:p>
          <a:p>
            <a:pPr rtl="1"/>
            <a:r>
              <a:rPr lang="fa-IR" sz="5400" b="1" dirty="0" smtClean="0">
                <a:solidFill>
                  <a:schemeClr val="tx1"/>
                </a:solidFill>
                <a:cs typeface="B Nazanin" pitchFamily="2" charset="-78"/>
              </a:rPr>
              <a:t>ژنتیک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</a:p>
          <a:p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000" b="1" dirty="0">
                <a:cs typeface="B Nazanin" pitchFamily="2" charset="-78"/>
              </a:rPr>
              <a:t>مدرس: یعقوبی </a:t>
            </a:r>
          </a:p>
          <a:p>
            <a:r>
              <a:rPr lang="fa-IR" sz="2000" b="1" dirty="0">
                <a:cs typeface="B Nazanin" pitchFamily="2" charset="-78"/>
              </a:rPr>
              <a:t>نیمسال دوم سال تحصیلی </a:t>
            </a:r>
            <a:r>
              <a:rPr lang="fa-IR" sz="2000" b="1" dirty="0" smtClean="0">
                <a:cs typeface="B Nazanin" pitchFamily="2" charset="-78"/>
              </a:rPr>
              <a:t>99-98</a:t>
            </a:r>
          </a:p>
          <a:p>
            <a:endParaRPr lang="fa-IR" sz="2000" b="1" dirty="0">
              <a:cs typeface="B Nazanin" pitchFamily="2" charset="-78"/>
            </a:endParaRPr>
          </a:p>
          <a:p>
            <a:endParaRPr lang="en-US" sz="2000" b="1" dirty="0" smtClean="0">
              <a:cs typeface="B Nazanin" pitchFamily="2" charset="-78"/>
            </a:endParaRPr>
          </a:p>
          <a:p>
            <a:endParaRPr lang="fa-IR" sz="2000" b="1" dirty="0" smtClean="0">
              <a:cs typeface="B Nazanin" pitchFamily="2" charset="-78"/>
            </a:endParaRPr>
          </a:p>
          <a:p>
            <a:pPr rtl="1"/>
            <a:r>
              <a:rPr lang="fa-IR" sz="2000" b="1" dirty="0" smtClean="0">
                <a:cs typeface="B Nazanin" pitchFamily="2" charset="-78"/>
              </a:rPr>
              <a:t>جلسه سوم</a:t>
            </a:r>
            <a:endParaRPr lang="fa-IR" sz="2000" b="1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3" y="109182"/>
            <a:ext cx="1992004" cy="199200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0"/>
    </mc:Choice>
    <mc:Fallback xmlns="">
      <p:transition spd="slow" advTm="6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060" y="26959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Nazanin" panose="00000400000000000000" pitchFamily="2" charset="-78"/>
              </a:rPr>
              <a:t>کروموزوم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5450" y="2630843"/>
            <a:ext cx="3738349" cy="3879139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چرخش </a:t>
            </a:r>
            <a:r>
              <a:rPr lang="en-US" sz="2000" dirty="0" smtClean="0">
                <a:cs typeface="B Nazanin" panose="00000400000000000000" pitchFamily="2" charset="-78"/>
              </a:rPr>
              <a:t>DNA</a:t>
            </a:r>
            <a:r>
              <a:rPr lang="fa-IR" sz="2000" dirty="0" smtClean="0">
                <a:cs typeface="B Nazanin" panose="00000400000000000000" pitchFamily="2" charset="-78"/>
              </a:rPr>
              <a:t> حول دانه هایی از جنس پروتئین هیستون، پیچ خوردگی های کانونی به وجود می آیند و ساختار حاصل را نوکلئوزوم می نامند.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نوکلئوزوم ها به شکل فیبر های کروماتینی حول محوری از پروتئین های غیر هیستونی مجددا پیچ می </a:t>
            </a:r>
            <a:r>
              <a:rPr lang="fa-IR" sz="2000" dirty="0" smtClean="0">
                <a:cs typeface="B Nazanin" panose="00000400000000000000" pitchFamily="2" charset="-78"/>
              </a:rPr>
              <a:t>خورند و پس از فشرده شدن به شکل کروموزوم در می آیند </a:t>
            </a:r>
          </a:p>
          <a:p>
            <a:pPr algn="r" rtl="1"/>
            <a:endParaRPr lang="fa-IR" sz="2000" dirty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89861" cy="6761601"/>
          </a:xfrm>
          <a:prstGeom prst="rect">
            <a:avLst/>
          </a:prstGeom>
        </p:spPr>
      </p:pic>
      <p:pic>
        <p:nvPicPr>
          <p:cNvPr id="7" name="Picture 6" descr="http://www.uplooder.net/img/image/73/52610cf74048e1e4cd7a4d1f92bae571/humanychromo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9771" r="16051" b="12048"/>
          <a:stretch/>
        </p:blipFill>
        <p:spPr bwMode="auto">
          <a:xfrm>
            <a:off x="6482687" y="593961"/>
            <a:ext cx="2005856" cy="1709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22"/>
    </mc:Choice>
    <mc:Fallback xmlns="">
      <p:transition spd="slow" advTm="70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ساختار کروموزوم 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2" y="1825625"/>
            <a:ext cx="4120487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کروماتیدهای خواهری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ar-SA" sz="2000" dirty="0" smtClean="0">
                <a:cs typeface="B Nazanin" panose="00000400000000000000" pitchFamily="2" charset="-78"/>
              </a:rPr>
              <a:t>هر </a:t>
            </a:r>
            <a:r>
              <a:rPr lang="ar-SA" sz="2000" dirty="0">
                <a:cs typeface="B Nazanin" panose="00000400000000000000" pitchFamily="2" charset="-78"/>
              </a:rPr>
              <a:t>کروموزوم دارای دو بازو به نام کروماتید </a:t>
            </a:r>
            <a:r>
              <a:rPr lang="fa-IR" sz="2000" dirty="0" smtClean="0">
                <a:cs typeface="B Nazanin" panose="00000400000000000000" pitchFamily="2" charset="-78"/>
              </a:rPr>
              <a:t>می باشد که به</a:t>
            </a:r>
            <a:r>
              <a:rPr lang="ar-SA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کروماتیدهای خواهری معروف هستند</a:t>
            </a:r>
            <a:r>
              <a:rPr lang="ar-SA" sz="2000" dirty="0" smtClean="0">
                <a:cs typeface="B Nazanin" panose="00000400000000000000" pitchFamily="2" charset="-78"/>
              </a:rPr>
              <a:t>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سانترومر 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کروماتید های خواهری </a:t>
            </a:r>
            <a:r>
              <a:rPr lang="ar-SA" sz="2000" dirty="0" smtClean="0">
                <a:cs typeface="B Nazanin" panose="00000400000000000000" pitchFamily="2" charset="-78"/>
              </a:rPr>
              <a:t>در </a:t>
            </a:r>
            <a:r>
              <a:rPr lang="ar-SA" sz="2000" dirty="0">
                <a:cs typeface="B Nazanin" panose="00000400000000000000" pitchFamily="2" charset="-78"/>
              </a:rPr>
              <a:t>محلی به نام سانترومر به هم متصل می </a:t>
            </a:r>
            <a:r>
              <a:rPr lang="ar-SA" sz="2000" dirty="0" smtClean="0">
                <a:cs typeface="B Nazanin" panose="00000400000000000000" pitchFamily="2" charset="-78"/>
              </a:rPr>
              <a:t>شوند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94729" y="327499"/>
            <a:ext cx="1959617" cy="1609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819" y="598833"/>
            <a:ext cx="3318468" cy="59599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45"/>
    </mc:Choice>
    <mc:Fallback xmlns="">
      <p:transition spd="slow" advTm="20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086" y="382137"/>
            <a:ext cx="3956713" cy="140572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تعداد کروموزوم در </a:t>
            </a:r>
            <a:r>
              <a:rPr lang="fa-IR" b="1" dirty="0" smtClean="0">
                <a:cs typeface="B Nazanin" panose="00000400000000000000" pitchFamily="2" charset="-78"/>
              </a:rPr>
              <a:t>هسته</a:t>
            </a:r>
            <a:endParaRPr lang="en-US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تعداد </a:t>
            </a:r>
            <a:r>
              <a:rPr lang="fa-IR" sz="2000" dirty="0">
                <a:cs typeface="B Nazanin" panose="00000400000000000000" pitchFamily="2" charset="-78"/>
              </a:rPr>
              <a:t>کروموزوم ها در سلول های سوماتیک (سلول های غیر جنسی) موجودات زنده را با </a:t>
            </a:r>
            <a:r>
              <a:rPr lang="en-US" sz="2000" dirty="0">
                <a:cs typeface="B Nazanin" panose="00000400000000000000" pitchFamily="2" charset="-78"/>
              </a:rPr>
              <a:t>2n</a:t>
            </a:r>
            <a:r>
              <a:rPr lang="fa-IR" sz="2000" dirty="0">
                <a:cs typeface="B Nazanin" panose="00000400000000000000" pitchFamily="2" charset="-78"/>
              </a:rPr>
              <a:t> نشان می دهند که یک عدد زوج است </a:t>
            </a:r>
          </a:p>
          <a:p>
            <a:pPr marL="0" indent="0" algn="r" rtl="1">
              <a:buNone/>
            </a:pPr>
            <a:endParaRPr lang="en-US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24" y="3780431"/>
            <a:ext cx="4001082" cy="2771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92" y="268287"/>
            <a:ext cx="3343275" cy="3114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189" y="3198296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تصویر کروموزوم های انسان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2724" y="3382962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کاریوتیپ کروموزوم های انسان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341" y="4796737"/>
            <a:ext cx="5554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کاریوتیپ </a:t>
            </a:r>
            <a:r>
              <a:rPr lang="fa-IR" b="1" dirty="0" smtClean="0">
                <a:cs typeface="B Nazanin" panose="00000400000000000000" pitchFamily="2" charset="-78"/>
              </a:rPr>
              <a:t>تصویری منظم شده از کروموزوم های یک موجود زنده است</a:t>
            </a:r>
          </a:p>
          <a:p>
            <a:pPr algn="r" rtl="1"/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19"/>
    </mc:Choice>
    <mc:Fallback xmlns="">
      <p:transition spd="slow" advTm="45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564" y="365125"/>
            <a:ext cx="8392236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پلوئید </a:t>
            </a:r>
            <a:r>
              <a:rPr lang="en-US" sz="3600" dirty="0" err="1" smtClean="0">
                <a:cs typeface="B Nazanin" panose="00000400000000000000" pitchFamily="2" charset="-78"/>
              </a:rPr>
              <a:t>ploidy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010" y="1825625"/>
            <a:ext cx="775079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پلوئید (</a:t>
            </a:r>
            <a:r>
              <a:rPr lang="en-US" sz="2400" b="1" dirty="0" smtClean="0">
                <a:cs typeface="B Nazanin" panose="00000400000000000000" pitchFamily="2" charset="-78"/>
              </a:rPr>
              <a:t>x</a:t>
            </a:r>
            <a:r>
              <a:rPr lang="fa-IR" sz="2400" b="1" dirty="0" smtClean="0">
                <a:cs typeface="B Nazanin" panose="00000400000000000000" pitchFamily="2" charset="-78"/>
              </a:rPr>
              <a:t>): </a:t>
            </a:r>
            <a:r>
              <a:rPr lang="fa-IR" sz="2400" b="1" dirty="0">
                <a:cs typeface="B Nazanin" panose="00000400000000000000" pitchFamily="2" charset="-78"/>
              </a:rPr>
              <a:t>تعداد نسخه‌های </a:t>
            </a:r>
            <a:r>
              <a:rPr lang="fa-IR" sz="2400" b="1" dirty="0" smtClean="0">
                <a:cs typeface="B Nazanin" panose="00000400000000000000" pitchFamily="2" charset="-78"/>
              </a:rPr>
              <a:t>همسان یا همولوگ </a:t>
            </a:r>
            <a:r>
              <a:rPr lang="fa-IR" sz="2400" b="1" dirty="0">
                <a:cs typeface="B Nazanin" panose="00000400000000000000" pitchFamily="2" charset="-78"/>
              </a:rPr>
              <a:t>از هر کروموزوم در یک ارگانیسم </a:t>
            </a:r>
            <a:r>
              <a:rPr lang="fa-IR" sz="2400" b="1" dirty="0" smtClean="0">
                <a:cs typeface="B Nazanin" panose="00000400000000000000" pitchFamily="2" charset="-78"/>
              </a:rPr>
              <a:t>را می گویند. افزایش تعداد دسته ها بصورت ضریب برای </a:t>
            </a:r>
            <a:r>
              <a:rPr lang="en-US" sz="2400" b="1" dirty="0" smtClean="0">
                <a:cs typeface="B Nazanin" panose="00000400000000000000" pitchFamily="2" charset="-78"/>
              </a:rPr>
              <a:t>x</a:t>
            </a:r>
            <a:r>
              <a:rPr lang="fa-IR" sz="2400" b="1" dirty="0" smtClean="0">
                <a:cs typeface="B Nazanin" panose="00000400000000000000" pitchFamily="2" charset="-78"/>
              </a:rPr>
              <a:t> نشان داده می شود. </a:t>
            </a: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به شکل زیر: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مونوپلوئید (</a:t>
            </a:r>
            <a:r>
              <a:rPr lang="en-US" sz="2000" dirty="0" smtClean="0">
                <a:cs typeface="B Nazanin" panose="00000400000000000000" pitchFamily="2" charset="-78"/>
              </a:rPr>
              <a:t>x</a:t>
            </a:r>
            <a:r>
              <a:rPr lang="fa-IR" sz="2000" dirty="0" smtClean="0">
                <a:cs typeface="B Nazanin" panose="00000400000000000000" pitchFamily="2" charset="-78"/>
              </a:rPr>
              <a:t>): یک نسخه کروموزوم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همسان: سلول های جنسی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دیپلوئید (</a:t>
            </a:r>
            <a:r>
              <a:rPr lang="en-US" sz="2000" dirty="0" smtClean="0">
                <a:cs typeface="B Nazanin" panose="00000400000000000000" pitchFamily="2" charset="-78"/>
              </a:rPr>
              <a:t>2x</a:t>
            </a:r>
            <a:r>
              <a:rPr lang="fa-IR" sz="2000" dirty="0" smtClean="0">
                <a:cs typeface="B Nazanin" panose="00000400000000000000" pitchFamily="2" charset="-78"/>
              </a:rPr>
              <a:t>): دو </a:t>
            </a:r>
            <a:r>
              <a:rPr lang="fa-IR" sz="2000" dirty="0">
                <a:cs typeface="B Nazanin" panose="00000400000000000000" pitchFamily="2" charset="-78"/>
              </a:rPr>
              <a:t>نسخه کروموزوم </a:t>
            </a:r>
            <a:r>
              <a:rPr lang="fa-IR" sz="2000" dirty="0" smtClean="0">
                <a:cs typeface="B Nazanin" panose="00000400000000000000" pitchFamily="2" charset="-78"/>
              </a:rPr>
              <a:t>همسان: اغلب موجودات زنده مانند انسان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تریپلوئید (</a:t>
            </a:r>
            <a:r>
              <a:rPr lang="en-US" sz="2000" dirty="0" smtClean="0">
                <a:cs typeface="B Nazanin" panose="00000400000000000000" pitchFamily="2" charset="-78"/>
              </a:rPr>
              <a:t>3x</a:t>
            </a:r>
            <a:r>
              <a:rPr lang="fa-IR" sz="2000" dirty="0" smtClean="0">
                <a:cs typeface="B Nazanin" panose="00000400000000000000" pitchFamily="2" charset="-78"/>
              </a:rPr>
              <a:t>): سه نسخه کروموزوم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همسان: درخت موز 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تتراپلوئید (</a:t>
            </a:r>
            <a:r>
              <a:rPr lang="en-US" sz="2000" dirty="0" smtClean="0">
                <a:cs typeface="B Nazanin" panose="00000400000000000000" pitchFamily="2" charset="-78"/>
              </a:rPr>
              <a:t>4x</a:t>
            </a:r>
            <a:r>
              <a:rPr lang="fa-IR" sz="2000" dirty="0" smtClean="0">
                <a:cs typeface="B Nazanin" panose="00000400000000000000" pitchFamily="2" charset="-78"/>
              </a:rPr>
              <a:t>): چهار </a:t>
            </a:r>
            <a:r>
              <a:rPr lang="fa-IR" sz="2000" dirty="0">
                <a:cs typeface="B Nazanin" panose="00000400000000000000" pitchFamily="2" charset="-78"/>
              </a:rPr>
              <a:t>نسخه کروموزوم همسان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هگزاپلوئید (</a:t>
            </a:r>
            <a:r>
              <a:rPr lang="en-US" sz="2000" dirty="0" smtClean="0">
                <a:cs typeface="B Nazanin" panose="00000400000000000000" pitchFamily="2" charset="-78"/>
              </a:rPr>
              <a:t>6x</a:t>
            </a:r>
            <a:r>
              <a:rPr lang="fa-IR" sz="2000" dirty="0" smtClean="0">
                <a:cs typeface="B Nazanin" panose="00000400000000000000" pitchFamily="2" charset="-78"/>
              </a:rPr>
              <a:t>): شش </a:t>
            </a:r>
            <a:r>
              <a:rPr lang="fa-IR" sz="2000" dirty="0">
                <a:cs typeface="B Nazanin" panose="00000400000000000000" pitchFamily="2" charset="-78"/>
              </a:rPr>
              <a:t>نسخه </a:t>
            </a:r>
            <a:r>
              <a:rPr lang="fa-IR" sz="2000" dirty="0" smtClean="0">
                <a:cs typeface="B Nazanin" panose="00000400000000000000" pitchFamily="2" charset="-78"/>
              </a:rPr>
              <a:t>کروموزوم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همسان: گندم نانوایی 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6" y="4011217"/>
            <a:ext cx="3457433" cy="273113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27"/>
    </mc:Choice>
    <mc:Fallback xmlns="">
      <p:transition spd="slow" advTm="181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خصوصیات کروموزوم های همولوگ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کروموزوم های موجود زنده حامل اطلاعات ژنتیکی مربوط به کل ساختار موجود زنده است</a:t>
            </a:r>
          </a:p>
          <a:p>
            <a:pPr algn="r" rtl="1"/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کروموزوم های همولوگ از نظر شکل و اندازه و جایگاه سانترومر </a:t>
            </a:r>
            <a:r>
              <a:rPr lang="fa-IR" sz="2000" dirty="0">
                <a:cs typeface="B Nazanin" panose="00000400000000000000" pitchFamily="2" charset="-78"/>
              </a:rPr>
              <a:t>یکسان </a:t>
            </a:r>
            <a:r>
              <a:rPr lang="fa-IR" sz="2000" dirty="0" smtClean="0">
                <a:cs typeface="B Nazanin" panose="00000400000000000000" pitchFamily="2" charset="-78"/>
              </a:rPr>
              <a:t>هستند و محتوی ژنتیکی و جایگاه ژنهای آنها از یک نوع هستند ولی آلل های آنها متفاوت است 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293"/>
            <a:ext cx="3459707" cy="345970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47"/>
    </mc:Choice>
    <mc:Fallback>
      <p:transition spd="slow" advTm="5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295</Words>
  <Application>Microsoft Office PowerPoint</Application>
  <PresentationFormat>Widescreen</PresentationFormat>
  <Paragraphs>41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 Nazanin</vt:lpstr>
      <vt:lpstr>Calibri</vt:lpstr>
      <vt:lpstr>Calibri Light</vt:lpstr>
      <vt:lpstr>Office Theme</vt:lpstr>
      <vt:lpstr>PowerPoint Presentation</vt:lpstr>
      <vt:lpstr>کروموزوم</vt:lpstr>
      <vt:lpstr>ساختار کروموزوم </vt:lpstr>
      <vt:lpstr>PowerPoint Presentation</vt:lpstr>
      <vt:lpstr>پلوئید ploidy</vt:lpstr>
      <vt:lpstr>خصوصیات کروموزوم های همولوگ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112</cp:revision>
  <dcterms:created xsi:type="dcterms:W3CDTF">2020-03-15T13:05:51Z</dcterms:created>
  <dcterms:modified xsi:type="dcterms:W3CDTF">2020-04-05T10:11:49Z</dcterms:modified>
</cp:coreProperties>
</file>