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155"/>
  </p:notesMasterIdLst>
  <p:handoutMasterIdLst>
    <p:handoutMasterId r:id="rId156"/>
  </p:handoutMasterIdLst>
  <p:sldIdLst>
    <p:sldId id="587" r:id="rId2"/>
    <p:sldId id="607" r:id="rId3"/>
    <p:sldId id="489" r:id="rId4"/>
    <p:sldId id="490" r:id="rId5"/>
    <p:sldId id="491" r:id="rId6"/>
    <p:sldId id="492" r:id="rId7"/>
    <p:sldId id="493" r:id="rId8"/>
    <p:sldId id="494" r:id="rId9"/>
    <p:sldId id="496" r:id="rId10"/>
    <p:sldId id="497" r:id="rId11"/>
    <p:sldId id="495" r:id="rId12"/>
    <p:sldId id="616" r:id="rId13"/>
    <p:sldId id="498" r:id="rId14"/>
    <p:sldId id="499" r:id="rId15"/>
    <p:sldId id="500" r:id="rId16"/>
    <p:sldId id="501" r:id="rId17"/>
    <p:sldId id="502" r:id="rId18"/>
    <p:sldId id="503" r:id="rId19"/>
    <p:sldId id="507" r:id="rId20"/>
    <p:sldId id="508" r:id="rId21"/>
    <p:sldId id="509" r:id="rId22"/>
    <p:sldId id="510" r:id="rId23"/>
    <p:sldId id="617" r:id="rId24"/>
    <p:sldId id="511" r:id="rId25"/>
    <p:sldId id="512" r:id="rId26"/>
    <p:sldId id="513" r:id="rId27"/>
    <p:sldId id="514" r:id="rId28"/>
    <p:sldId id="515" r:id="rId29"/>
    <p:sldId id="517" r:id="rId30"/>
    <p:sldId id="518" r:id="rId31"/>
    <p:sldId id="519" r:id="rId32"/>
    <p:sldId id="520" r:id="rId33"/>
    <p:sldId id="521" r:id="rId34"/>
    <p:sldId id="522" r:id="rId35"/>
    <p:sldId id="523" r:id="rId36"/>
    <p:sldId id="524" r:id="rId37"/>
    <p:sldId id="525" r:id="rId38"/>
    <p:sldId id="526" r:id="rId39"/>
    <p:sldId id="527" r:id="rId40"/>
    <p:sldId id="528" r:id="rId41"/>
    <p:sldId id="618" r:id="rId42"/>
    <p:sldId id="529" r:id="rId43"/>
    <p:sldId id="530" r:id="rId44"/>
    <p:sldId id="531" r:id="rId45"/>
    <p:sldId id="532" r:id="rId46"/>
    <p:sldId id="533" r:id="rId47"/>
    <p:sldId id="534" r:id="rId48"/>
    <p:sldId id="619" r:id="rId49"/>
    <p:sldId id="535" r:id="rId50"/>
    <p:sldId id="536" r:id="rId51"/>
    <p:sldId id="537" r:id="rId52"/>
    <p:sldId id="538" r:id="rId53"/>
    <p:sldId id="539" r:id="rId54"/>
    <p:sldId id="540" r:id="rId55"/>
    <p:sldId id="541" r:id="rId56"/>
    <p:sldId id="542" r:id="rId57"/>
    <p:sldId id="543" r:id="rId58"/>
    <p:sldId id="544" r:id="rId59"/>
    <p:sldId id="545" r:id="rId60"/>
    <p:sldId id="620" r:id="rId61"/>
    <p:sldId id="546" r:id="rId62"/>
    <p:sldId id="621" r:id="rId63"/>
    <p:sldId id="547" r:id="rId64"/>
    <p:sldId id="548" r:id="rId65"/>
    <p:sldId id="622" r:id="rId66"/>
    <p:sldId id="549" r:id="rId67"/>
    <p:sldId id="550" r:id="rId68"/>
    <p:sldId id="551" r:id="rId69"/>
    <p:sldId id="623" r:id="rId70"/>
    <p:sldId id="552" r:id="rId71"/>
    <p:sldId id="624" r:id="rId72"/>
    <p:sldId id="553" r:id="rId73"/>
    <p:sldId id="625" r:id="rId74"/>
    <p:sldId id="554" r:id="rId75"/>
    <p:sldId id="626" r:id="rId76"/>
    <p:sldId id="555" r:id="rId77"/>
    <p:sldId id="556" r:id="rId78"/>
    <p:sldId id="557" r:id="rId79"/>
    <p:sldId id="627" r:id="rId80"/>
    <p:sldId id="558" r:id="rId81"/>
    <p:sldId id="628" r:id="rId82"/>
    <p:sldId id="559" r:id="rId83"/>
    <p:sldId id="560" r:id="rId84"/>
    <p:sldId id="561" r:id="rId85"/>
    <p:sldId id="629" r:id="rId86"/>
    <p:sldId id="562" r:id="rId87"/>
    <p:sldId id="563" r:id="rId88"/>
    <p:sldId id="564" r:id="rId89"/>
    <p:sldId id="565" r:id="rId90"/>
    <p:sldId id="630" r:id="rId91"/>
    <p:sldId id="566" r:id="rId92"/>
    <p:sldId id="631" r:id="rId93"/>
    <p:sldId id="567" r:id="rId94"/>
    <p:sldId id="568" r:id="rId95"/>
    <p:sldId id="569" r:id="rId96"/>
    <p:sldId id="632" r:id="rId97"/>
    <p:sldId id="633" r:id="rId98"/>
    <p:sldId id="570" r:id="rId99"/>
    <p:sldId id="571" r:id="rId100"/>
    <p:sldId id="634" r:id="rId101"/>
    <p:sldId id="572" r:id="rId102"/>
    <p:sldId id="635" r:id="rId103"/>
    <p:sldId id="573" r:id="rId104"/>
    <p:sldId id="574" r:id="rId105"/>
    <p:sldId id="636" r:id="rId106"/>
    <p:sldId id="575" r:id="rId107"/>
    <p:sldId id="637" r:id="rId108"/>
    <p:sldId id="576" r:id="rId109"/>
    <p:sldId id="577" r:id="rId110"/>
    <p:sldId id="578" r:id="rId111"/>
    <p:sldId id="638" r:id="rId112"/>
    <p:sldId id="579" r:id="rId113"/>
    <p:sldId id="580" r:id="rId114"/>
    <p:sldId id="581" r:id="rId115"/>
    <p:sldId id="582" r:id="rId116"/>
    <p:sldId id="639" r:id="rId117"/>
    <p:sldId id="583" r:id="rId118"/>
    <p:sldId id="585" r:id="rId119"/>
    <p:sldId id="588" r:id="rId120"/>
    <p:sldId id="640" r:id="rId121"/>
    <p:sldId id="589" r:id="rId122"/>
    <p:sldId id="641" r:id="rId123"/>
    <p:sldId id="590" r:id="rId124"/>
    <p:sldId id="642" r:id="rId125"/>
    <p:sldId id="591" r:id="rId126"/>
    <p:sldId id="643" r:id="rId127"/>
    <p:sldId id="592" r:id="rId128"/>
    <p:sldId id="644" r:id="rId129"/>
    <p:sldId id="594" r:id="rId130"/>
    <p:sldId id="595" r:id="rId131"/>
    <p:sldId id="645" r:id="rId132"/>
    <p:sldId id="597" r:id="rId133"/>
    <p:sldId id="646" r:id="rId134"/>
    <p:sldId id="598" r:id="rId135"/>
    <p:sldId id="647" r:id="rId136"/>
    <p:sldId id="599" r:id="rId137"/>
    <p:sldId id="600" r:id="rId138"/>
    <p:sldId id="601" r:id="rId139"/>
    <p:sldId id="602" r:id="rId140"/>
    <p:sldId id="603" r:id="rId141"/>
    <p:sldId id="648" r:id="rId142"/>
    <p:sldId id="609" r:id="rId143"/>
    <p:sldId id="613" r:id="rId144"/>
    <p:sldId id="611" r:id="rId145"/>
    <p:sldId id="649" r:id="rId146"/>
    <p:sldId id="614" r:id="rId147"/>
    <p:sldId id="615" r:id="rId148"/>
    <p:sldId id="650" r:id="rId149"/>
    <p:sldId id="604" r:id="rId150"/>
    <p:sldId id="605" r:id="rId151"/>
    <p:sldId id="651" r:id="rId152"/>
    <p:sldId id="606" r:id="rId153"/>
    <p:sldId id="608" r:id="rId154"/>
  </p:sldIdLst>
  <p:sldSz cx="9144000" cy="6858000" type="screen4x3"/>
  <p:notesSz cx="6797675" cy="456565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656" autoAdjust="0"/>
    <p:restoredTop sz="91806" autoAdjust="0"/>
  </p:normalViewPr>
  <p:slideViewPr>
    <p:cSldViewPr>
      <p:cViewPr varScale="1">
        <p:scale>
          <a:sx n="76" d="100"/>
          <a:sy n="76" d="100"/>
        </p:scale>
        <p:origin x="6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1275" y="1"/>
            <a:ext cx="2946400" cy="228539"/>
          </a:xfrm>
          <a:prstGeom prst="rect">
            <a:avLst/>
          </a:prstGeom>
        </p:spPr>
        <p:txBody>
          <a:bodyPr vert="horz" lIns="62092" tIns="31046" rIns="62092" bIns="31046" rtlCol="1"/>
          <a:lstStyle>
            <a:lvl1pPr algn="r">
              <a:defRPr sz="800"/>
            </a:lvl1pPr>
          </a:lstStyle>
          <a:p>
            <a:endParaRPr lang="fa-IR"/>
          </a:p>
        </p:txBody>
      </p:sp>
      <p:sp>
        <p:nvSpPr>
          <p:cNvPr id="3" name="Date Placeholder 2"/>
          <p:cNvSpPr>
            <a:spLocks noGrp="1"/>
          </p:cNvSpPr>
          <p:nvPr>
            <p:ph type="dt" sz="quarter" idx="1"/>
          </p:nvPr>
        </p:nvSpPr>
        <p:spPr>
          <a:xfrm>
            <a:off x="1589" y="1"/>
            <a:ext cx="2946400" cy="228539"/>
          </a:xfrm>
          <a:prstGeom prst="rect">
            <a:avLst/>
          </a:prstGeom>
        </p:spPr>
        <p:txBody>
          <a:bodyPr vert="horz" lIns="62092" tIns="31046" rIns="62092" bIns="31046" rtlCol="1"/>
          <a:lstStyle>
            <a:lvl1pPr algn="l">
              <a:defRPr sz="800"/>
            </a:lvl1pPr>
          </a:lstStyle>
          <a:p>
            <a:fld id="{E0413FCB-D445-4213-9D7E-4AAFACDD6F30}" type="datetimeFigureOut">
              <a:rPr lang="fa-IR" smtClean="0"/>
              <a:t>1441/02/22</a:t>
            </a:fld>
            <a:endParaRPr lang="fa-IR"/>
          </a:p>
        </p:txBody>
      </p:sp>
      <p:sp>
        <p:nvSpPr>
          <p:cNvPr id="4" name="Footer Placeholder 3"/>
          <p:cNvSpPr>
            <a:spLocks noGrp="1"/>
          </p:cNvSpPr>
          <p:nvPr>
            <p:ph type="ftr" sz="quarter" idx="2"/>
          </p:nvPr>
        </p:nvSpPr>
        <p:spPr>
          <a:xfrm>
            <a:off x="3851275" y="4336383"/>
            <a:ext cx="2946400" cy="228538"/>
          </a:xfrm>
          <a:prstGeom prst="rect">
            <a:avLst/>
          </a:prstGeom>
        </p:spPr>
        <p:txBody>
          <a:bodyPr vert="horz" lIns="62092" tIns="31046" rIns="62092" bIns="31046" rtlCol="1" anchor="b"/>
          <a:lstStyle>
            <a:lvl1pPr algn="r">
              <a:defRPr sz="800"/>
            </a:lvl1pPr>
          </a:lstStyle>
          <a:p>
            <a:endParaRPr lang="fa-IR"/>
          </a:p>
        </p:txBody>
      </p:sp>
      <p:sp>
        <p:nvSpPr>
          <p:cNvPr id="5" name="Slide Number Placeholder 4"/>
          <p:cNvSpPr>
            <a:spLocks noGrp="1"/>
          </p:cNvSpPr>
          <p:nvPr>
            <p:ph type="sldNum" sz="quarter" idx="3"/>
          </p:nvPr>
        </p:nvSpPr>
        <p:spPr>
          <a:xfrm>
            <a:off x="1589" y="4336383"/>
            <a:ext cx="2946400" cy="228538"/>
          </a:xfrm>
          <a:prstGeom prst="rect">
            <a:avLst/>
          </a:prstGeom>
        </p:spPr>
        <p:txBody>
          <a:bodyPr vert="horz" lIns="62092" tIns="31046" rIns="62092" bIns="31046" rtlCol="1" anchor="b"/>
          <a:lstStyle>
            <a:lvl1pPr algn="l">
              <a:defRPr sz="800"/>
            </a:lvl1pPr>
          </a:lstStyle>
          <a:p>
            <a:fld id="{7903C3FF-4C00-40E1-B652-BC395B8096C4}" type="slidenum">
              <a:rPr lang="fa-IR" smtClean="0"/>
              <a:t>‹#›</a:t>
            </a:fld>
            <a:endParaRPr lang="fa-IR"/>
          </a:p>
        </p:txBody>
      </p:sp>
    </p:spTree>
    <p:extLst>
      <p:ext uri="{BB962C8B-B14F-4D97-AF65-F5344CB8AC3E}">
        <p14:creationId xmlns:p14="http://schemas.microsoft.com/office/powerpoint/2010/main" val="164800322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659" y="2"/>
            <a:ext cx="2945029" cy="228176"/>
          </a:xfrm>
          <a:prstGeom prst="rect">
            <a:avLst/>
          </a:prstGeom>
        </p:spPr>
        <p:txBody>
          <a:bodyPr vert="horz" lIns="91394" tIns="45696" rIns="91394" bIns="45696" rtlCol="1"/>
          <a:lstStyle>
            <a:lvl1pPr algn="r">
              <a:defRPr sz="1200"/>
            </a:lvl1pPr>
          </a:lstStyle>
          <a:p>
            <a:endParaRPr lang="fa-IR"/>
          </a:p>
        </p:txBody>
      </p:sp>
      <p:sp>
        <p:nvSpPr>
          <p:cNvPr id="3" name="Date Placeholder 2"/>
          <p:cNvSpPr>
            <a:spLocks noGrp="1"/>
          </p:cNvSpPr>
          <p:nvPr>
            <p:ph type="dt" idx="1"/>
          </p:nvPr>
        </p:nvSpPr>
        <p:spPr>
          <a:xfrm>
            <a:off x="2374" y="2"/>
            <a:ext cx="2945029" cy="228176"/>
          </a:xfrm>
          <a:prstGeom prst="rect">
            <a:avLst/>
          </a:prstGeom>
        </p:spPr>
        <p:txBody>
          <a:bodyPr vert="horz" lIns="91394" tIns="45696" rIns="91394" bIns="45696" rtlCol="1"/>
          <a:lstStyle>
            <a:lvl1pPr algn="l">
              <a:defRPr sz="1200"/>
            </a:lvl1pPr>
          </a:lstStyle>
          <a:p>
            <a:fld id="{FCB1E48D-DF35-4496-9934-E1159FA8BC97}" type="datetimeFigureOut">
              <a:rPr lang="fa-IR" smtClean="0"/>
              <a:t>1441/02/22</a:t>
            </a:fld>
            <a:endParaRPr lang="fa-IR"/>
          </a:p>
        </p:txBody>
      </p:sp>
      <p:sp>
        <p:nvSpPr>
          <p:cNvPr id="4" name="Slide Image Placeholder 3"/>
          <p:cNvSpPr>
            <a:spLocks noGrp="1" noRot="1" noChangeAspect="1"/>
          </p:cNvSpPr>
          <p:nvPr>
            <p:ph type="sldImg" idx="2"/>
          </p:nvPr>
        </p:nvSpPr>
        <p:spPr>
          <a:xfrm>
            <a:off x="2257425" y="342900"/>
            <a:ext cx="2282825" cy="1711325"/>
          </a:xfrm>
          <a:prstGeom prst="rect">
            <a:avLst/>
          </a:prstGeom>
          <a:noFill/>
          <a:ln w="12700">
            <a:solidFill>
              <a:prstClr val="black"/>
            </a:solidFill>
          </a:ln>
        </p:spPr>
        <p:txBody>
          <a:bodyPr vert="horz" lIns="91394" tIns="45696" rIns="91394" bIns="45696" rtlCol="1" anchor="ctr"/>
          <a:lstStyle/>
          <a:p>
            <a:endParaRPr lang="fa-IR"/>
          </a:p>
        </p:txBody>
      </p:sp>
      <p:sp>
        <p:nvSpPr>
          <p:cNvPr id="5" name="Notes Placeholder 4"/>
          <p:cNvSpPr>
            <a:spLocks noGrp="1"/>
          </p:cNvSpPr>
          <p:nvPr>
            <p:ph type="body" sz="quarter" idx="3"/>
          </p:nvPr>
        </p:nvSpPr>
        <p:spPr>
          <a:xfrm>
            <a:off x="680717" y="2168738"/>
            <a:ext cx="5436249" cy="2054649"/>
          </a:xfrm>
          <a:prstGeom prst="rect">
            <a:avLst/>
          </a:prstGeom>
        </p:spPr>
        <p:txBody>
          <a:bodyPr vert="horz" lIns="91394" tIns="45696" rIns="91394" bIns="45696"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52659" y="4336408"/>
            <a:ext cx="2945029" cy="228176"/>
          </a:xfrm>
          <a:prstGeom prst="rect">
            <a:avLst/>
          </a:prstGeom>
        </p:spPr>
        <p:txBody>
          <a:bodyPr vert="horz" lIns="91394" tIns="45696" rIns="91394" bIns="45696" rtlCol="1" anchor="b"/>
          <a:lstStyle>
            <a:lvl1pPr algn="r">
              <a:defRPr sz="1200"/>
            </a:lvl1pPr>
          </a:lstStyle>
          <a:p>
            <a:endParaRPr lang="fa-IR"/>
          </a:p>
        </p:txBody>
      </p:sp>
      <p:sp>
        <p:nvSpPr>
          <p:cNvPr id="7" name="Slide Number Placeholder 6"/>
          <p:cNvSpPr>
            <a:spLocks noGrp="1"/>
          </p:cNvSpPr>
          <p:nvPr>
            <p:ph type="sldNum" sz="quarter" idx="5"/>
          </p:nvPr>
        </p:nvSpPr>
        <p:spPr>
          <a:xfrm>
            <a:off x="2374" y="4336408"/>
            <a:ext cx="2945029" cy="228176"/>
          </a:xfrm>
          <a:prstGeom prst="rect">
            <a:avLst/>
          </a:prstGeom>
        </p:spPr>
        <p:txBody>
          <a:bodyPr vert="horz" lIns="91394" tIns="45696" rIns="91394" bIns="45696" rtlCol="1" anchor="b"/>
          <a:lstStyle>
            <a:lvl1pPr algn="l">
              <a:defRPr sz="1200"/>
            </a:lvl1pPr>
          </a:lstStyle>
          <a:p>
            <a:fld id="{2C1A3FFB-B5A7-456A-922E-CD912459D496}" type="slidenum">
              <a:rPr lang="fa-IR" smtClean="0"/>
              <a:t>‹#›</a:t>
            </a:fld>
            <a:endParaRPr lang="fa-IR"/>
          </a:p>
        </p:txBody>
      </p:sp>
    </p:spTree>
    <p:extLst>
      <p:ext uri="{BB962C8B-B14F-4D97-AF65-F5344CB8AC3E}">
        <p14:creationId xmlns:p14="http://schemas.microsoft.com/office/powerpoint/2010/main" val="3772491934"/>
      </p:ext>
    </p:extLst>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28</a:t>
            </a:fld>
            <a:endParaRPr lang="fa-IR"/>
          </a:p>
        </p:txBody>
      </p:sp>
    </p:spTree>
    <p:extLst>
      <p:ext uri="{BB962C8B-B14F-4D97-AF65-F5344CB8AC3E}">
        <p14:creationId xmlns:p14="http://schemas.microsoft.com/office/powerpoint/2010/main" val="3545598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80</a:t>
            </a:fld>
            <a:endParaRPr lang="fa-IR"/>
          </a:p>
        </p:txBody>
      </p:sp>
    </p:spTree>
    <p:extLst>
      <p:ext uri="{BB962C8B-B14F-4D97-AF65-F5344CB8AC3E}">
        <p14:creationId xmlns:p14="http://schemas.microsoft.com/office/powerpoint/2010/main" val="3123090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89</a:t>
            </a:fld>
            <a:endParaRPr lang="fa-IR"/>
          </a:p>
        </p:txBody>
      </p:sp>
    </p:spTree>
    <p:extLst>
      <p:ext uri="{BB962C8B-B14F-4D97-AF65-F5344CB8AC3E}">
        <p14:creationId xmlns:p14="http://schemas.microsoft.com/office/powerpoint/2010/main" val="4202669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91</a:t>
            </a:fld>
            <a:endParaRPr lang="fa-IR"/>
          </a:p>
        </p:txBody>
      </p:sp>
    </p:spTree>
    <p:extLst>
      <p:ext uri="{BB962C8B-B14F-4D97-AF65-F5344CB8AC3E}">
        <p14:creationId xmlns:p14="http://schemas.microsoft.com/office/powerpoint/2010/main" val="4130113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132</a:t>
            </a:fld>
            <a:endParaRPr lang="fa-IR"/>
          </a:p>
        </p:txBody>
      </p:sp>
    </p:spTree>
    <p:extLst>
      <p:ext uri="{BB962C8B-B14F-4D97-AF65-F5344CB8AC3E}">
        <p14:creationId xmlns:p14="http://schemas.microsoft.com/office/powerpoint/2010/main" val="3357969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134</a:t>
            </a:fld>
            <a:endParaRPr lang="fa-IR"/>
          </a:p>
        </p:txBody>
      </p:sp>
    </p:spTree>
    <p:extLst>
      <p:ext uri="{BB962C8B-B14F-4D97-AF65-F5344CB8AC3E}">
        <p14:creationId xmlns:p14="http://schemas.microsoft.com/office/powerpoint/2010/main" val="2042681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136</a:t>
            </a:fld>
            <a:endParaRPr lang="fa-IR"/>
          </a:p>
        </p:txBody>
      </p:sp>
    </p:spTree>
    <p:extLst>
      <p:ext uri="{BB962C8B-B14F-4D97-AF65-F5344CB8AC3E}">
        <p14:creationId xmlns:p14="http://schemas.microsoft.com/office/powerpoint/2010/main" val="3071043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138</a:t>
            </a:fld>
            <a:endParaRPr lang="fa-IR"/>
          </a:p>
        </p:txBody>
      </p:sp>
    </p:spTree>
    <p:extLst>
      <p:ext uri="{BB962C8B-B14F-4D97-AF65-F5344CB8AC3E}">
        <p14:creationId xmlns:p14="http://schemas.microsoft.com/office/powerpoint/2010/main" val="3318367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139</a:t>
            </a:fld>
            <a:endParaRPr lang="fa-IR"/>
          </a:p>
        </p:txBody>
      </p:sp>
    </p:spTree>
    <p:extLst>
      <p:ext uri="{BB962C8B-B14F-4D97-AF65-F5344CB8AC3E}">
        <p14:creationId xmlns:p14="http://schemas.microsoft.com/office/powerpoint/2010/main" val="2301575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140</a:t>
            </a:fld>
            <a:endParaRPr lang="fa-IR"/>
          </a:p>
        </p:txBody>
      </p:sp>
    </p:spTree>
    <p:extLst>
      <p:ext uri="{BB962C8B-B14F-4D97-AF65-F5344CB8AC3E}">
        <p14:creationId xmlns:p14="http://schemas.microsoft.com/office/powerpoint/2010/main" val="2561045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143</a:t>
            </a:fld>
            <a:endParaRPr lang="fa-IR"/>
          </a:p>
        </p:txBody>
      </p:sp>
    </p:spTree>
    <p:extLst>
      <p:ext uri="{BB962C8B-B14F-4D97-AF65-F5344CB8AC3E}">
        <p14:creationId xmlns:p14="http://schemas.microsoft.com/office/powerpoint/2010/main" val="2768032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55</a:t>
            </a:fld>
            <a:endParaRPr lang="fa-IR"/>
          </a:p>
        </p:txBody>
      </p:sp>
    </p:spTree>
    <p:extLst>
      <p:ext uri="{BB962C8B-B14F-4D97-AF65-F5344CB8AC3E}">
        <p14:creationId xmlns:p14="http://schemas.microsoft.com/office/powerpoint/2010/main" val="1684488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144</a:t>
            </a:fld>
            <a:endParaRPr lang="fa-IR"/>
          </a:p>
        </p:txBody>
      </p:sp>
    </p:spTree>
    <p:extLst>
      <p:ext uri="{BB962C8B-B14F-4D97-AF65-F5344CB8AC3E}">
        <p14:creationId xmlns:p14="http://schemas.microsoft.com/office/powerpoint/2010/main" val="1966778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146</a:t>
            </a:fld>
            <a:endParaRPr lang="fa-IR"/>
          </a:p>
        </p:txBody>
      </p:sp>
    </p:spTree>
    <p:extLst>
      <p:ext uri="{BB962C8B-B14F-4D97-AF65-F5344CB8AC3E}">
        <p14:creationId xmlns:p14="http://schemas.microsoft.com/office/powerpoint/2010/main" val="1226835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147</a:t>
            </a:fld>
            <a:endParaRPr lang="fa-IR"/>
          </a:p>
        </p:txBody>
      </p:sp>
    </p:spTree>
    <p:extLst>
      <p:ext uri="{BB962C8B-B14F-4D97-AF65-F5344CB8AC3E}">
        <p14:creationId xmlns:p14="http://schemas.microsoft.com/office/powerpoint/2010/main" val="35811016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150</a:t>
            </a:fld>
            <a:endParaRPr lang="fa-IR"/>
          </a:p>
        </p:txBody>
      </p:sp>
    </p:spTree>
    <p:extLst>
      <p:ext uri="{BB962C8B-B14F-4D97-AF65-F5344CB8AC3E}">
        <p14:creationId xmlns:p14="http://schemas.microsoft.com/office/powerpoint/2010/main" val="26244669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152</a:t>
            </a:fld>
            <a:endParaRPr lang="fa-IR"/>
          </a:p>
        </p:txBody>
      </p:sp>
    </p:spTree>
    <p:extLst>
      <p:ext uri="{BB962C8B-B14F-4D97-AF65-F5344CB8AC3E}">
        <p14:creationId xmlns:p14="http://schemas.microsoft.com/office/powerpoint/2010/main" val="3696562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56</a:t>
            </a:fld>
            <a:endParaRPr lang="fa-IR"/>
          </a:p>
        </p:txBody>
      </p:sp>
    </p:spTree>
    <p:extLst>
      <p:ext uri="{BB962C8B-B14F-4D97-AF65-F5344CB8AC3E}">
        <p14:creationId xmlns:p14="http://schemas.microsoft.com/office/powerpoint/2010/main" val="2293205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57</a:t>
            </a:fld>
            <a:endParaRPr lang="fa-IR"/>
          </a:p>
        </p:txBody>
      </p:sp>
    </p:spTree>
    <p:extLst>
      <p:ext uri="{BB962C8B-B14F-4D97-AF65-F5344CB8AC3E}">
        <p14:creationId xmlns:p14="http://schemas.microsoft.com/office/powerpoint/2010/main" val="4033826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58</a:t>
            </a:fld>
            <a:endParaRPr lang="fa-IR"/>
          </a:p>
        </p:txBody>
      </p:sp>
    </p:spTree>
    <p:extLst>
      <p:ext uri="{BB962C8B-B14F-4D97-AF65-F5344CB8AC3E}">
        <p14:creationId xmlns:p14="http://schemas.microsoft.com/office/powerpoint/2010/main" val="3804448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59</a:t>
            </a:fld>
            <a:endParaRPr lang="fa-IR"/>
          </a:p>
        </p:txBody>
      </p:sp>
    </p:spTree>
    <p:extLst>
      <p:ext uri="{BB962C8B-B14F-4D97-AF65-F5344CB8AC3E}">
        <p14:creationId xmlns:p14="http://schemas.microsoft.com/office/powerpoint/2010/main" val="1021190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68</a:t>
            </a:fld>
            <a:endParaRPr lang="fa-IR"/>
          </a:p>
        </p:txBody>
      </p:sp>
    </p:spTree>
    <p:extLst>
      <p:ext uri="{BB962C8B-B14F-4D97-AF65-F5344CB8AC3E}">
        <p14:creationId xmlns:p14="http://schemas.microsoft.com/office/powerpoint/2010/main" val="777279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ف</a:t>
            </a:r>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72</a:t>
            </a:fld>
            <a:endParaRPr lang="fa-IR"/>
          </a:p>
        </p:txBody>
      </p:sp>
    </p:spTree>
    <p:extLst>
      <p:ext uri="{BB962C8B-B14F-4D97-AF65-F5344CB8AC3E}">
        <p14:creationId xmlns:p14="http://schemas.microsoft.com/office/powerpoint/2010/main" val="3242172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a-IR"/>
          </a:p>
        </p:txBody>
      </p:sp>
      <p:sp>
        <p:nvSpPr>
          <p:cNvPr id="5" name="Slide Number Placeholder 4"/>
          <p:cNvSpPr>
            <a:spLocks noGrp="1"/>
          </p:cNvSpPr>
          <p:nvPr>
            <p:ph type="sldNum" sz="quarter" idx="11"/>
          </p:nvPr>
        </p:nvSpPr>
        <p:spPr/>
        <p:txBody>
          <a:bodyPr/>
          <a:lstStyle/>
          <a:p>
            <a:fld id="{2C1A3FFB-B5A7-456A-922E-CD912459D496}" type="slidenum">
              <a:rPr lang="fa-IR" smtClean="0"/>
              <a:t>74</a:t>
            </a:fld>
            <a:endParaRPr lang="fa-IR"/>
          </a:p>
        </p:txBody>
      </p:sp>
    </p:spTree>
    <p:extLst>
      <p:ext uri="{BB962C8B-B14F-4D97-AF65-F5344CB8AC3E}">
        <p14:creationId xmlns:p14="http://schemas.microsoft.com/office/powerpoint/2010/main" val="3020173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5FCA056-5750-4292-A0A2-30507B35EC6D}" type="datetimeFigureOut">
              <a:rPr lang="fa-IR" smtClean="0"/>
              <a:t>1441/02/22</a:t>
            </a:fld>
            <a:endParaRPr lang="fa-IR"/>
          </a:p>
        </p:txBody>
      </p:sp>
      <p:sp>
        <p:nvSpPr>
          <p:cNvPr id="8" name="Slide Number Placeholder 7"/>
          <p:cNvSpPr>
            <a:spLocks noGrp="1"/>
          </p:cNvSpPr>
          <p:nvPr>
            <p:ph type="sldNum" sz="quarter" idx="11"/>
          </p:nvPr>
        </p:nvSpPr>
        <p:spPr/>
        <p:txBody>
          <a:bodyPr/>
          <a:lstStyle/>
          <a:p>
            <a:fld id="{3FD0617F-B524-48F7-81FD-F4B52880B196}" type="slidenum">
              <a:rPr lang="fa-IR" smtClean="0"/>
              <a:t>‹#›</a:t>
            </a:fld>
            <a:endParaRPr lang="fa-IR"/>
          </a:p>
        </p:txBody>
      </p:sp>
      <p:sp>
        <p:nvSpPr>
          <p:cNvPr id="9" name="Footer Placeholder 8"/>
          <p:cNvSpPr>
            <a:spLocks noGrp="1"/>
          </p:cNvSpPr>
          <p:nvPr>
            <p:ph type="ftr" sz="quarter" idx="12"/>
          </p:nvPr>
        </p:nvSpPr>
        <p:spPr/>
        <p:txBody>
          <a:bodyPr/>
          <a:lstStyle/>
          <a:p>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CA056-5750-4292-A0A2-30507B35EC6D}" type="datetimeFigureOut">
              <a:rPr lang="fa-IR" smtClean="0"/>
              <a:t>1441/02/22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CA056-5750-4292-A0A2-30507B35EC6D}" type="datetimeFigureOut">
              <a:rPr lang="fa-IR" smtClean="0"/>
              <a:t>1441/02/22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5FCA056-5750-4292-A0A2-30507B35EC6D}" type="datetimeFigureOut">
              <a:rPr lang="fa-IR" smtClean="0"/>
              <a:t>1441/02/22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CA056-5750-4292-A0A2-30507B35EC6D}" type="datetimeFigureOut">
              <a:rPr lang="fa-IR" smtClean="0"/>
              <a:t>1441/02/22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0617F-B524-48F7-81FD-F4B52880B196}" type="slidenum">
              <a:rPr lang="fa-IR" smtClean="0"/>
              <a:t>‹#›</a:t>
            </a:fld>
            <a:endParaRPr lang="fa-I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5FCA056-5750-4292-A0A2-30507B35EC6D}" type="datetimeFigureOut">
              <a:rPr lang="fa-IR" smtClean="0"/>
              <a:t>1441/02/22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D0617F-B524-48F7-81FD-F4B52880B196}" type="slidenum">
              <a:rPr lang="fa-IR" smtClean="0"/>
              <a:t>‹#›</a:t>
            </a:fld>
            <a:endParaRPr lang="fa-I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5FCA056-5750-4292-A0A2-30507B35EC6D}" type="datetimeFigureOut">
              <a:rPr lang="fa-IR" smtClean="0"/>
              <a:t>1441/02/22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FD0617F-B524-48F7-81FD-F4B52880B196}" type="slidenum">
              <a:rPr lang="fa-IR" smtClean="0"/>
              <a:t>‹#›</a:t>
            </a:fld>
            <a:endParaRPr lang="fa-I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FCA056-5750-4292-A0A2-30507B35EC6D}" type="datetimeFigureOut">
              <a:rPr lang="fa-IR" smtClean="0"/>
              <a:t>1441/02/22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CA056-5750-4292-A0A2-30507B35EC6D}" type="datetimeFigureOut">
              <a:rPr lang="fa-IR" smtClean="0"/>
              <a:t>1441/02/22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CA056-5750-4292-A0A2-30507B35EC6D}" type="datetimeFigureOut">
              <a:rPr lang="fa-IR" smtClean="0"/>
              <a:t>1441/02/22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CA056-5750-4292-A0A2-30507B35EC6D}" type="datetimeFigureOut">
              <a:rPr lang="fa-IR" smtClean="0"/>
              <a:t>1441/02/22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D0617F-B524-48F7-81FD-F4B52880B196}"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5FCA056-5750-4292-A0A2-30507B35EC6D}" type="datetimeFigureOut">
              <a:rPr lang="fa-IR" smtClean="0"/>
              <a:t>1441/02/22</a:t>
            </a:fld>
            <a:endParaRPr lang="fa-I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fa-I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FD0617F-B524-48F7-81FD-F4B52880B196}" type="slidenum">
              <a:rPr lang="fa-IR" smtClean="0"/>
              <a:t>‹#›</a:t>
            </a:fld>
            <a:endParaRPr lang="fa-I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C:\Documents and Settings\Administrator\Desktop\Pictur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273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168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08" y="1136136"/>
            <a:ext cx="8805664" cy="5965272"/>
          </a:xfrm>
        </p:spPr>
        <p:txBody>
          <a:bodyPr/>
          <a:lstStyle/>
          <a:p>
            <a:pPr algn="r">
              <a:lnSpc>
                <a:spcPct val="150000"/>
              </a:lnSpc>
            </a:pPr>
            <a:r>
              <a:rPr lang="fa-IR" sz="2800" b="1" dirty="0" smtClean="0">
                <a:solidFill>
                  <a:srgbClr val="00B050"/>
                </a:solidFill>
                <a:cs typeface="B Titr" pitchFamily="2" charset="-78"/>
              </a:rPr>
              <a:t>انواع جنگ: </a:t>
            </a:r>
            <a:r>
              <a:rPr lang="fa-IR" sz="2800" dirty="0" smtClean="0">
                <a:solidFill>
                  <a:srgbClr val="002060"/>
                </a:solidFill>
                <a:cs typeface="B Titr" pitchFamily="2" charset="-78"/>
              </a:rPr>
              <a:t>جنگ بر اساس و معیارهای؛</a:t>
            </a:r>
            <a:r>
              <a:rPr lang="fa-IR" sz="2800" dirty="0" smtClean="0">
                <a:solidFill>
                  <a:srgbClr val="0070C0"/>
                </a:solidFill>
                <a:cs typeface="B Titr" pitchFamily="2" charset="-78"/>
              </a:rPr>
              <a:t/>
            </a:r>
            <a:br>
              <a:rPr lang="fa-IR" sz="2800" dirty="0" smtClean="0">
                <a:solidFill>
                  <a:srgbClr val="0070C0"/>
                </a:solidFill>
                <a:cs typeface="B Titr" pitchFamily="2" charset="-78"/>
              </a:rPr>
            </a:br>
            <a:r>
              <a:rPr lang="fa-IR" sz="3200" dirty="0" smtClean="0">
                <a:solidFill>
                  <a:srgbClr val="C00000"/>
                </a:solidFill>
                <a:cs typeface="B Titr" pitchFamily="2" charset="-78"/>
              </a:rPr>
              <a:t>1.</a:t>
            </a:r>
            <a:r>
              <a:rPr lang="fa-IR" sz="3200" dirty="0" smtClean="0">
                <a:solidFill>
                  <a:srgbClr val="002060"/>
                </a:solidFill>
                <a:cs typeface="B Titr" pitchFamily="2" charset="-78"/>
              </a:rPr>
              <a:t>هدف«عادلانه و غیر عادلانه»</a:t>
            </a:r>
            <a:br>
              <a:rPr lang="fa-IR" sz="3200" dirty="0" smtClean="0">
                <a:solidFill>
                  <a:srgbClr val="002060"/>
                </a:solidFill>
                <a:cs typeface="B Titr" pitchFamily="2" charset="-78"/>
              </a:rPr>
            </a:br>
            <a:r>
              <a:rPr lang="fa-IR" sz="3200" dirty="0" smtClean="0">
                <a:solidFill>
                  <a:srgbClr val="C00000"/>
                </a:solidFill>
                <a:cs typeface="B Titr" pitchFamily="2" charset="-78"/>
              </a:rPr>
              <a:t>2.</a:t>
            </a:r>
            <a:r>
              <a:rPr lang="fa-IR" sz="3200" dirty="0" smtClean="0">
                <a:solidFill>
                  <a:srgbClr val="002060"/>
                </a:solidFill>
                <a:cs typeface="B Titr" pitchFamily="2" charset="-78"/>
              </a:rPr>
              <a:t>جغرافیا«محلی،منطقه ای،فرامنطقه ای،جهانی(عمومی)»</a:t>
            </a:r>
            <a:br>
              <a:rPr lang="fa-IR" sz="3200" dirty="0" smtClean="0">
                <a:solidFill>
                  <a:srgbClr val="002060"/>
                </a:solidFill>
                <a:cs typeface="B Titr" pitchFamily="2" charset="-78"/>
              </a:rPr>
            </a:br>
            <a:r>
              <a:rPr lang="fa-IR" sz="3200" dirty="0" smtClean="0">
                <a:solidFill>
                  <a:srgbClr val="C00000"/>
                </a:solidFill>
                <a:cs typeface="B Titr" pitchFamily="2" charset="-78"/>
              </a:rPr>
              <a:t>3.</a:t>
            </a:r>
            <a:r>
              <a:rPr lang="fa-IR" sz="3200" dirty="0" smtClean="0">
                <a:solidFill>
                  <a:srgbClr val="002060"/>
                </a:solidFill>
                <a:cs typeface="B Titr" pitchFamily="2" charset="-78"/>
              </a:rPr>
              <a:t>انظباط و </a:t>
            </a:r>
            <a:r>
              <a:rPr lang="fa-IR" sz="3200" dirty="0">
                <a:solidFill>
                  <a:srgbClr val="002060"/>
                </a:solidFill>
                <a:cs typeface="B Titr" pitchFamily="2" charset="-78"/>
              </a:rPr>
              <a:t>تاکتیک«منظم(کلاسیک)، نامنظم(چریکی)»</a:t>
            </a:r>
            <a:r>
              <a:rPr lang="fa-IR" sz="3200" dirty="0" smtClean="0">
                <a:solidFill>
                  <a:srgbClr val="002060"/>
                </a:solidFill>
                <a:cs typeface="B Titr" pitchFamily="2" charset="-78"/>
              </a:rPr>
              <a:t/>
            </a:r>
            <a:br>
              <a:rPr lang="fa-IR" sz="3200" dirty="0" smtClean="0">
                <a:solidFill>
                  <a:srgbClr val="002060"/>
                </a:solidFill>
                <a:cs typeface="B Titr" pitchFamily="2" charset="-78"/>
              </a:rPr>
            </a:br>
            <a:r>
              <a:rPr lang="fa-IR" sz="3200" dirty="0" smtClean="0">
                <a:solidFill>
                  <a:srgbClr val="C00000"/>
                </a:solidFill>
                <a:cs typeface="B Titr" pitchFamily="2" charset="-78"/>
              </a:rPr>
              <a:t>4.</a:t>
            </a:r>
            <a:r>
              <a:rPr lang="fa-IR" sz="3200" dirty="0" smtClean="0">
                <a:solidFill>
                  <a:srgbClr val="002060"/>
                </a:solidFill>
                <a:cs typeface="B Titr" pitchFamily="2" charset="-78"/>
              </a:rPr>
              <a:t>سطح جغرافیا</a:t>
            </a:r>
            <a:r>
              <a:rPr lang="fa-IR" sz="3200" dirty="0">
                <a:solidFill>
                  <a:srgbClr val="002060"/>
                </a:solidFill>
                <a:cs typeface="B Titr" pitchFamily="2" charset="-78"/>
              </a:rPr>
              <a:t>«دریایی، هوایی، زمینی»</a:t>
            </a:r>
            <a:r>
              <a:rPr lang="fa-IR" sz="3200" dirty="0" smtClean="0">
                <a:solidFill>
                  <a:srgbClr val="002060"/>
                </a:solidFill>
                <a:cs typeface="B Titr" pitchFamily="2" charset="-78"/>
              </a:rPr>
              <a:t/>
            </a:r>
            <a:br>
              <a:rPr lang="fa-IR" sz="3200" dirty="0" smtClean="0">
                <a:solidFill>
                  <a:srgbClr val="002060"/>
                </a:solidFill>
                <a:cs typeface="B Titr" pitchFamily="2" charset="-78"/>
              </a:rPr>
            </a:br>
            <a:r>
              <a:rPr lang="fa-IR" sz="3200" dirty="0" smtClean="0">
                <a:solidFill>
                  <a:srgbClr val="C00000"/>
                </a:solidFill>
                <a:cs typeface="B Titr" pitchFamily="2" charset="-78"/>
              </a:rPr>
              <a:t>5.</a:t>
            </a:r>
            <a:r>
              <a:rPr lang="fa-IR" sz="3200" dirty="0" smtClean="0">
                <a:solidFill>
                  <a:srgbClr val="002060"/>
                </a:solidFill>
                <a:cs typeface="B Titr" pitchFamily="2" charset="-78"/>
              </a:rPr>
              <a:t>قلمرو«داخلی</a:t>
            </a:r>
            <a:r>
              <a:rPr lang="fa-IR" sz="3200" dirty="0">
                <a:solidFill>
                  <a:srgbClr val="002060"/>
                </a:solidFill>
                <a:cs typeface="B Titr" pitchFamily="2" charset="-78"/>
              </a:rPr>
              <a:t>، خارجی»</a:t>
            </a:r>
            <a:r>
              <a:rPr lang="fa-IR" sz="3200" dirty="0" smtClean="0">
                <a:solidFill>
                  <a:srgbClr val="002060"/>
                </a:solidFill>
                <a:cs typeface="B Titr" pitchFamily="2" charset="-78"/>
              </a:rPr>
              <a:t/>
            </a:r>
            <a:br>
              <a:rPr lang="fa-IR" sz="3200" dirty="0" smtClean="0">
                <a:solidFill>
                  <a:srgbClr val="002060"/>
                </a:solidFill>
                <a:cs typeface="B Titr" pitchFamily="2" charset="-78"/>
              </a:rPr>
            </a:br>
            <a:r>
              <a:rPr lang="fa-IR" sz="3200" dirty="0" smtClean="0">
                <a:solidFill>
                  <a:srgbClr val="C00000"/>
                </a:solidFill>
                <a:cs typeface="B Titr" pitchFamily="2" charset="-78"/>
              </a:rPr>
              <a:t>6.</a:t>
            </a:r>
            <a:r>
              <a:rPr lang="fa-IR" sz="3200" dirty="0" smtClean="0">
                <a:solidFill>
                  <a:srgbClr val="002060"/>
                </a:solidFill>
                <a:cs typeface="B Titr" pitchFamily="2" charset="-78"/>
              </a:rPr>
              <a:t>نوع ابزار</a:t>
            </a:r>
            <a:r>
              <a:rPr lang="fa-IR" sz="3200" dirty="0">
                <a:solidFill>
                  <a:srgbClr val="002060"/>
                </a:solidFill>
                <a:cs typeface="B Titr" pitchFamily="2" charset="-78"/>
              </a:rPr>
              <a:t>«متعارف(غیرهسته ای)،نامتعارف(هسته ای)».</a:t>
            </a:r>
            <a:r>
              <a:rPr lang="fa-IR" sz="1800" dirty="0" smtClean="0">
                <a:solidFill>
                  <a:srgbClr val="002060"/>
                </a:solidFill>
                <a:cs typeface="B Titr" pitchFamily="2" charset="-78"/>
              </a:rPr>
              <a:t/>
            </a:r>
            <a:br>
              <a:rPr lang="fa-IR" sz="1800" dirty="0" smtClean="0">
                <a:solidFill>
                  <a:srgbClr val="002060"/>
                </a:solidFill>
                <a:cs typeface="B Titr" pitchFamily="2" charset="-78"/>
              </a:rPr>
            </a:br>
            <a:r>
              <a:rPr lang="fa-IR" sz="1800" dirty="0">
                <a:solidFill>
                  <a:srgbClr val="0070C0"/>
                </a:solidFill>
                <a:cs typeface="B Titr" pitchFamily="2" charset="-78"/>
              </a:rPr>
              <a:t>	</a:t>
            </a:r>
            <a:r>
              <a:rPr lang="fa-IR" sz="1800" dirty="0" smtClean="0">
                <a:solidFill>
                  <a:srgbClr val="0070C0"/>
                </a:solidFill>
                <a:cs typeface="B Titr" pitchFamily="2" charset="-78"/>
              </a:rPr>
              <a:t>				</a:t>
            </a:r>
            <a:r>
              <a:rPr lang="fa-IR" sz="1800" dirty="0" smtClean="0">
                <a:solidFill>
                  <a:srgbClr val="00B050"/>
                </a:solidFill>
                <a:cs typeface="B Titr" pitchFamily="2" charset="-78"/>
              </a:rPr>
              <a:t>«نطاق پور نوری، 1386، ص 36»</a:t>
            </a:r>
            <a:r>
              <a:rPr lang="fa-IR" sz="1200" dirty="0" smtClean="0">
                <a:solidFill>
                  <a:srgbClr val="0070C0"/>
                </a:solidFill>
                <a:cs typeface="B Titr" pitchFamily="2" charset="-78"/>
              </a:rPr>
              <a:t/>
            </a:r>
            <a:br>
              <a:rPr lang="fa-IR" sz="1200" dirty="0" smtClean="0">
                <a:solidFill>
                  <a:srgbClr val="0070C0"/>
                </a:solidFill>
                <a:cs typeface="B Titr" pitchFamily="2" charset="-78"/>
              </a:rPr>
            </a:br>
            <a:r>
              <a:rPr lang="fa-IR" sz="1200" dirty="0">
                <a:solidFill>
                  <a:srgbClr val="0070C0"/>
                </a:solidFill>
                <a:cs typeface="B Titr" pitchFamily="2" charset="-78"/>
              </a:rPr>
              <a:t/>
            </a:r>
            <a:br>
              <a:rPr lang="fa-IR" sz="1200" dirty="0">
                <a:solidFill>
                  <a:srgbClr val="0070C0"/>
                </a:solidFill>
                <a:cs typeface="B Titr" pitchFamily="2" charset="-78"/>
              </a:rPr>
            </a:br>
            <a:r>
              <a:rPr lang="fa-IR" sz="1200" dirty="0" smtClean="0">
                <a:solidFill>
                  <a:srgbClr val="0070C0"/>
                </a:solidFill>
                <a:cs typeface="B Titr" pitchFamily="2" charset="-78"/>
              </a:rPr>
              <a:t/>
            </a:r>
            <a:br>
              <a:rPr lang="fa-IR" sz="1200" dirty="0" smtClean="0">
                <a:solidFill>
                  <a:srgbClr val="0070C0"/>
                </a:solidFill>
                <a:cs typeface="B Titr" pitchFamily="2" charset="-78"/>
              </a:rPr>
            </a:br>
            <a:r>
              <a:rPr lang="fa-IR" sz="1200" dirty="0">
                <a:solidFill>
                  <a:srgbClr val="0070C0"/>
                </a:solidFill>
                <a:cs typeface="B Titr" pitchFamily="2" charset="-78"/>
              </a:rPr>
              <a:t/>
            </a:r>
            <a:br>
              <a:rPr lang="fa-IR" sz="1200" dirty="0">
                <a:solidFill>
                  <a:srgbClr val="0070C0"/>
                </a:solidFill>
                <a:cs typeface="B Titr" pitchFamily="2" charset="-78"/>
              </a:rPr>
            </a:br>
            <a:endParaRPr lang="en-US" sz="1200" dirty="0">
              <a:solidFill>
                <a:srgbClr val="0070C0"/>
              </a:solidFill>
              <a:cs typeface="B Titr" pitchFamily="2" charset="-78"/>
            </a:endParaRPr>
          </a:p>
        </p:txBody>
      </p:sp>
    </p:spTree>
    <p:extLst>
      <p:ext uri="{BB962C8B-B14F-4D97-AF65-F5344CB8AC3E}">
        <p14:creationId xmlns:p14="http://schemas.microsoft.com/office/powerpoint/2010/main" val="184835862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422" y="692696"/>
            <a:ext cx="8826409" cy="5139869"/>
          </a:xfrm>
          <a:prstGeom prst="rect">
            <a:avLst/>
          </a:prstGeom>
        </p:spPr>
        <p:txBody>
          <a:bodyPr wrap="square">
            <a:spAutoFit/>
          </a:bodyPr>
          <a:lstStyle/>
          <a:p>
            <a:pPr>
              <a:lnSpc>
                <a:spcPct val="200000"/>
              </a:lnSpc>
            </a:pPr>
            <a:r>
              <a:rPr lang="fa-IR" sz="2000" b="1" dirty="0">
                <a:solidFill>
                  <a:srgbClr val="00B050"/>
                </a:solidFill>
                <a:cs typeface="B Titr" pitchFamily="2" charset="-78"/>
              </a:rPr>
              <a:t>نکات اساسی عملیات</a:t>
            </a:r>
            <a:r>
              <a:rPr lang="fa-IR" dirty="0">
                <a:solidFill>
                  <a:srgbClr val="00B050"/>
                </a:solidFill>
                <a:cs typeface="B Titr" pitchFamily="2" charset="-78"/>
              </a:rPr>
              <a:t>:</a:t>
            </a:r>
            <a:br>
              <a:rPr lang="fa-IR" dirty="0">
                <a:solidFill>
                  <a:srgbClr val="00B050"/>
                </a:solidFill>
                <a:cs typeface="B Titr" pitchFamily="2" charset="-78"/>
              </a:rPr>
            </a:br>
            <a:r>
              <a:rPr lang="fa-IR" sz="2400" dirty="0" smtClean="0">
                <a:solidFill>
                  <a:srgbClr val="002060"/>
                </a:solidFill>
                <a:cs typeface="B Titr" pitchFamily="2" charset="-78"/>
              </a:rPr>
              <a:t>اعمال </a:t>
            </a:r>
            <a:r>
              <a:rPr lang="fa-IR" sz="2400" dirty="0">
                <a:solidFill>
                  <a:srgbClr val="002060"/>
                </a:solidFill>
                <a:cs typeface="B Titr" pitchFamily="2" charset="-78"/>
              </a:rPr>
              <a:t>غافلگیری همه جانبه. دقت نظر و کنترل در تمام مراحل«طرح ریزی، </a:t>
            </a:r>
            <a:r>
              <a:rPr lang="fa-IR" sz="2400" dirty="0" smtClean="0">
                <a:solidFill>
                  <a:srgbClr val="002060"/>
                </a:solidFill>
                <a:cs typeface="B Titr" pitchFamily="2" charset="-78"/>
              </a:rPr>
              <a:t>شناسایی،...</a:t>
            </a:r>
          </a:p>
          <a:p>
            <a:pPr>
              <a:lnSpc>
                <a:spcPct val="200000"/>
              </a:lnSpc>
            </a:pPr>
            <a:r>
              <a:rPr lang="fa-IR" sz="2400" dirty="0" smtClean="0">
                <a:solidFill>
                  <a:srgbClr val="002060"/>
                </a:solidFill>
                <a:cs typeface="B Titr" pitchFamily="2" charset="-78"/>
              </a:rPr>
              <a:t> تا اجرا».</a:t>
            </a:r>
            <a:br>
              <a:rPr lang="fa-IR" sz="2400" dirty="0" smtClean="0">
                <a:solidFill>
                  <a:srgbClr val="002060"/>
                </a:solidFill>
                <a:cs typeface="B Titr" pitchFamily="2" charset="-78"/>
              </a:rPr>
            </a:br>
            <a:r>
              <a:rPr lang="fa-IR" sz="2400" dirty="0" smtClean="0">
                <a:solidFill>
                  <a:srgbClr val="002060"/>
                </a:solidFill>
                <a:cs typeface="B Titr" pitchFamily="2" charset="-78"/>
              </a:rPr>
              <a:t>        بکارگیری صحیح آتش توپخانه.</a:t>
            </a:r>
            <a:br>
              <a:rPr lang="fa-IR" sz="2400" dirty="0" smtClean="0">
                <a:solidFill>
                  <a:srgbClr val="002060"/>
                </a:solidFill>
                <a:cs typeface="B Titr" pitchFamily="2" charset="-78"/>
              </a:rPr>
            </a:br>
            <a:r>
              <a:rPr lang="fa-IR" sz="2400" dirty="0" smtClean="0">
                <a:solidFill>
                  <a:srgbClr val="002060"/>
                </a:solidFill>
                <a:cs typeface="B Titr" pitchFamily="2" charset="-78"/>
              </a:rPr>
              <a:t>        مرحله بندی عملیات و اجرای دقیق آن.</a:t>
            </a:r>
            <a:br>
              <a:rPr lang="fa-IR" sz="2400" dirty="0" smtClean="0">
                <a:solidFill>
                  <a:srgbClr val="002060"/>
                </a:solidFill>
                <a:cs typeface="B Titr" pitchFamily="2" charset="-78"/>
              </a:rPr>
            </a:br>
            <a:r>
              <a:rPr lang="fa-IR" sz="2400" dirty="0" smtClean="0">
                <a:solidFill>
                  <a:srgbClr val="002060"/>
                </a:solidFill>
                <a:cs typeface="B Titr" pitchFamily="2" charset="-78"/>
              </a:rPr>
              <a:t>        انتقال دستگاه های سنگین مهندسی به داخل فاو از رودخانه اروند. </a:t>
            </a:r>
            <a:endParaRPr lang="fa-IR" sz="2400" dirty="0">
              <a:solidFill>
                <a:srgbClr val="002060"/>
              </a:solidFill>
            </a:endParaRPr>
          </a:p>
        </p:txBody>
      </p:sp>
    </p:spTree>
    <p:extLst>
      <p:ext uri="{BB962C8B-B14F-4D97-AF65-F5344CB8AC3E}">
        <p14:creationId xmlns:p14="http://schemas.microsoft.com/office/powerpoint/2010/main" val="91397644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 y="476672"/>
            <a:ext cx="9037512" cy="5605232"/>
          </a:xfrm>
        </p:spPr>
        <p:txBody>
          <a:bodyPr/>
          <a:lstStyle/>
          <a:p>
            <a:pPr algn="r">
              <a:lnSpc>
                <a:spcPct val="150000"/>
              </a:lnSpc>
            </a:pPr>
            <a:r>
              <a:rPr lang="fa-IR" sz="1800" b="1" dirty="0" smtClean="0">
                <a:solidFill>
                  <a:schemeClr val="tx1"/>
                </a:solidFill>
                <a:cs typeface="B Titr" pitchFamily="2" charset="-78"/>
              </a:rPr>
              <a:t>  </a:t>
            </a:r>
            <a:r>
              <a:rPr lang="fa-IR" sz="2800" b="1" dirty="0" smtClean="0">
                <a:solidFill>
                  <a:schemeClr val="tx1"/>
                </a:solidFill>
                <a:cs typeface="B Titr" pitchFamily="2" charset="-78"/>
              </a:rPr>
              <a:t> </a:t>
            </a:r>
            <a:r>
              <a:rPr lang="fa-IR" sz="2800" b="1" dirty="0" smtClean="0">
                <a:solidFill>
                  <a:srgbClr val="00B050"/>
                </a:solidFill>
                <a:cs typeface="B Titr" pitchFamily="2" charset="-78"/>
              </a:rPr>
              <a:t>اقدامات غافلگیرانه:</a:t>
            </a:r>
            <a:r>
              <a:rPr lang="fa-IR" sz="6000" dirty="0">
                <a:solidFill>
                  <a:schemeClr val="tx1"/>
                </a:solidFill>
                <a:cs typeface="B Titr" pitchFamily="2" charset="-78"/>
              </a:rPr>
              <a:t/>
            </a:r>
            <a:br>
              <a:rPr lang="fa-IR" sz="6000" dirty="0">
                <a:solidFill>
                  <a:schemeClr val="tx1"/>
                </a:solidFill>
                <a:cs typeface="B Titr" pitchFamily="2" charset="-78"/>
              </a:rPr>
            </a:br>
            <a:r>
              <a:rPr lang="fa-IR" sz="2400" b="1" dirty="0" smtClean="0">
                <a:solidFill>
                  <a:srgbClr val="002060"/>
                </a:solidFill>
                <a:cs typeface="B Titr" pitchFamily="2" charset="-78"/>
              </a:rPr>
              <a:t>طرح ریزی عملیات فریب</a:t>
            </a:r>
            <a:r>
              <a:rPr lang="fa-IR" sz="2400" dirty="0" smtClean="0">
                <a:solidFill>
                  <a:srgbClr val="002060"/>
                </a:solidFill>
                <a:cs typeface="B Titr" pitchFamily="2" charset="-78"/>
              </a:rPr>
              <a:t>:وانمود کردن اجرای عملیات در هور «باتوجه به دستیابی دشمن به ضعف های سپاه اسلام در عملیات بدر و خیبر».</a:t>
            </a:r>
            <a:br>
              <a:rPr lang="fa-IR" sz="2400" dirty="0" smtClean="0">
                <a:solidFill>
                  <a:srgbClr val="002060"/>
                </a:solidFill>
                <a:cs typeface="B Titr" pitchFamily="2" charset="-78"/>
              </a:rPr>
            </a:br>
            <a:r>
              <a:rPr lang="fa-IR" sz="2400" b="1" dirty="0" smtClean="0">
                <a:solidFill>
                  <a:srgbClr val="002060"/>
                </a:solidFill>
                <a:cs typeface="B Titr" pitchFamily="2" charset="-78"/>
              </a:rPr>
              <a:t>اجرای عملیات ایذایی</a:t>
            </a:r>
            <a:r>
              <a:rPr lang="fa-IR" sz="2400" dirty="0" smtClean="0">
                <a:solidFill>
                  <a:srgbClr val="002060"/>
                </a:solidFill>
                <a:cs typeface="B Titr" pitchFamily="2" charset="-78"/>
              </a:rPr>
              <a:t>: اجرای عملیات در ام الرصاص.</a:t>
            </a:r>
            <a:br>
              <a:rPr lang="fa-IR" sz="2400" dirty="0" smtClean="0">
                <a:solidFill>
                  <a:srgbClr val="002060"/>
                </a:solidFill>
                <a:cs typeface="B Titr" pitchFamily="2" charset="-78"/>
              </a:rPr>
            </a:br>
            <a:r>
              <a:rPr lang="fa-IR" sz="2400" b="1" dirty="0" smtClean="0">
                <a:solidFill>
                  <a:srgbClr val="002060"/>
                </a:solidFill>
                <a:cs typeface="B Titr" pitchFamily="2" charset="-78"/>
              </a:rPr>
              <a:t>رعایت کامل حفاظت و اطلاعات.</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2400" b="1" dirty="0" smtClean="0">
                <a:solidFill>
                  <a:srgbClr val="002060"/>
                </a:solidFill>
                <a:cs typeface="B Titr" pitchFamily="2" charset="-78"/>
              </a:rPr>
              <a:t>کنترل اطلاعاتی و شناسایی مواضع دشمن.</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2400" dirty="0" smtClean="0">
                <a:solidFill>
                  <a:srgbClr val="002060"/>
                </a:solidFill>
                <a:cs typeface="B Titr" pitchFamily="2" charset="-78"/>
              </a:rPr>
              <a:t>ا</a:t>
            </a:r>
            <a:r>
              <a:rPr lang="fa-IR" sz="2400" b="1" dirty="0" smtClean="0">
                <a:solidFill>
                  <a:srgbClr val="002060"/>
                </a:solidFill>
                <a:cs typeface="B Titr" pitchFamily="2" charset="-78"/>
              </a:rPr>
              <a:t>نتخاب مسئله غافل گیر کننده:</a:t>
            </a:r>
            <a:r>
              <a:rPr lang="fa-IR" sz="2400" dirty="0" smtClean="0">
                <a:solidFill>
                  <a:srgbClr val="002060"/>
                </a:solidFill>
                <a:cs typeface="B Titr" pitchFamily="2" charset="-78"/>
              </a:rPr>
              <a:t> رودخانه اروند با خصوصیات منحصر به فرد و منطقه و تصور دشمن ازنفوذ ناپذیری شهر بندری فاو.</a:t>
            </a:r>
            <a:r>
              <a:rPr lang="fa-IR" sz="1600" dirty="0">
                <a:solidFill>
                  <a:schemeClr val="tx1"/>
                </a:solidFill>
                <a:cs typeface="B Titr" pitchFamily="2" charset="-78"/>
              </a:rPr>
              <a:t/>
            </a:r>
            <a:br>
              <a:rPr lang="fa-IR" sz="1600" dirty="0">
                <a:solidFill>
                  <a:schemeClr val="tx1"/>
                </a:solidFill>
                <a:cs typeface="B Titr" pitchFamily="2" charset="-78"/>
              </a:rPr>
            </a:br>
            <a:endParaRPr lang="en-US" sz="1600" dirty="0">
              <a:cs typeface="B Titr" pitchFamily="2" charset="-78"/>
            </a:endParaRPr>
          </a:p>
        </p:txBody>
      </p:sp>
    </p:spTree>
    <p:extLst>
      <p:ext uri="{BB962C8B-B14F-4D97-AF65-F5344CB8AC3E}">
        <p14:creationId xmlns:p14="http://schemas.microsoft.com/office/powerpoint/2010/main" val="26051127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12" y="-27384"/>
            <a:ext cx="8848030" cy="6494085"/>
          </a:xfrm>
          <a:prstGeom prst="rect">
            <a:avLst/>
          </a:prstGeom>
        </p:spPr>
        <p:txBody>
          <a:bodyPr wrap="square">
            <a:spAutoFit/>
          </a:bodyPr>
          <a:lstStyle/>
          <a:p>
            <a:pPr>
              <a:lnSpc>
                <a:spcPct val="200000"/>
              </a:lnSpc>
            </a:pPr>
            <a:r>
              <a:rPr lang="fa-IR" sz="2000" dirty="0">
                <a:cs typeface="B Titr" pitchFamily="2" charset="-78"/>
              </a:rPr>
              <a:t> </a:t>
            </a:r>
            <a:r>
              <a:rPr lang="fa-IR" sz="2400" b="1" dirty="0">
                <a:solidFill>
                  <a:srgbClr val="00B050"/>
                </a:solidFill>
                <a:cs typeface="B Titr" pitchFamily="2" charset="-78"/>
              </a:rPr>
              <a:t>مراحل عملیات:</a:t>
            </a:r>
            <a:r>
              <a:rPr lang="fa-IR" sz="5400" dirty="0">
                <a:cs typeface="B Titr" pitchFamily="2" charset="-78"/>
              </a:rPr>
              <a:t/>
            </a:r>
            <a:br>
              <a:rPr lang="fa-IR" sz="5400" dirty="0">
                <a:cs typeface="B Titr" pitchFamily="2" charset="-78"/>
              </a:rPr>
            </a:br>
            <a:r>
              <a:rPr lang="fa-IR" sz="2000" b="1" dirty="0" smtClean="0">
                <a:solidFill>
                  <a:schemeClr val="accent3"/>
                </a:solidFill>
                <a:cs typeface="B Titr" pitchFamily="2" charset="-78"/>
              </a:rPr>
              <a:t>عملیات </a:t>
            </a:r>
            <a:r>
              <a:rPr lang="fa-IR" sz="2000" b="1" dirty="0">
                <a:solidFill>
                  <a:schemeClr val="accent3"/>
                </a:solidFill>
                <a:cs typeface="B Titr" pitchFamily="2" charset="-78"/>
              </a:rPr>
              <a:t>در سه مرحله به اجرا در آمد.</a:t>
            </a:r>
            <a:r>
              <a:rPr lang="fa-IR" sz="2000" b="1" dirty="0">
                <a:cs typeface="B Titr" pitchFamily="2" charset="-78"/>
              </a:rPr>
              <a:t/>
            </a:r>
            <a:br>
              <a:rPr lang="fa-IR" sz="2000" b="1" dirty="0">
                <a:cs typeface="B Titr" pitchFamily="2" charset="-78"/>
              </a:rPr>
            </a:br>
            <a:r>
              <a:rPr lang="fa-IR" sz="2000" b="1" dirty="0" smtClean="0">
                <a:solidFill>
                  <a:srgbClr val="C00000"/>
                </a:solidFill>
                <a:cs typeface="B Titr" pitchFamily="2" charset="-78"/>
              </a:rPr>
              <a:t>1.</a:t>
            </a:r>
            <a:r>
              <a:rPr lang="fa-IR" sz="2000" b="1" dirty="0" smtClean="0">
                <a:solidFill>
                  <a:srgbClr val="002060"/>
                </a:solidFill>
                <a:cs typeface="B Titr" pitchFamily="2" charset="-78"/>
              </a:rPr>
              <a:t>عبور </a:t>
            </a:r>
            <a:r>
              <a:rPr lang="fa-IR" sz="2000" b="1" dirty="0">
                <a:solidFill>
                  <a:srgbClr val="002060"/>
                </a:solidFill>
                <a:cs typeface="B Titr" pitchFamily="2" charset="-78"/>
              </a:rPr>
              <a:t>از رودخانه و شکستن خط دشمن:</a:t>
            </a:r>
            <a:r>
              <a:rPr lang="fa-IR" sz="2000" dirty="0">
                <a:solidFill>
                  <a:srgbClr val="002060"/>
                </a:solidFill>
                <a:cs typeface="B Titr" pitchFamily="2" charset="-78"/>
              </a:rPr>
              <a:t>«با 2000نفر نیروهای زبده غواص آموزش دیده».</a:t>
            </a:r>
            <a:br>
              <a:rPr lang="fa-IR" sz="2000" dirty="0">
                <a:solidFill>
                  <a:srgbClr val="002060"/>
                </a:solidFill>
                <a:cs typeface="B Titr" pitchFamily="2" charset="-78"/>
              </a:rPr>
            </a:br>
            <a:r>
              <a:rPr lang="fa-IR" sz="2000" b="1" dirty="0" smtClean="0">
                <a:solidFill>
                  <a:srgbClr val="C00000"/>
                </a:solidFill>
                <a:cs typeface="B Titr" pitchFamily="2" charset="-78"/>
              </a:rPr>
              <a:t>2</a:t>
            </a:r>
            <a:r>
              <a:rPr lang="fa-IR" sz="2000" b="1" dirty="0">
                <a:solidFill>
                  <a:srgbClr val="C00000"/>
                </a:solidFill>
                <a:cs typeface="B Titr" pitchFamily="2" charset="-78"/>
              </a:rPr>
              <a:t>. </a:t>
            </a:r>
            <a:r>
              <a:rPr lang="fa-IR" sz="2000" b="1" dirty="0">
                <a:solidFill>
                  <a:srgbClr val="002060"/>
                </a:solidFill>
                <a:cs typeface="B Titr" pitchFamily="2" charset="-78"/>
              </a:rPr>
              <a:t>تصرف شهر بندری فاو:</a:t>
            </a:r>
            <a:r>
              <a:rPr lang="fa-IR" sz="2000" dirty="0">
                <a:solidFill>
                  <a:srgbClr val="002060"/>
                </a:solidFill>
                <a:cs typeface="B Titr" pitchFamily="2" charset="-78"/>
              </a:rPr>
              <a:t>«رسیدن به خور عبدالله».</a:t>
            </a:r>
            <a:r>
              <a:rPr lang="fa-IR" sz="2000" b="1" dirty="0">
                <a:solidFill>
                  <a:srgbClr val="002060"/>
                </a:solidFill>
                <a:cs typeface="B Titr" pitchFamily="2" charset="-78"/>
              </a:rPr>
              <a:t/>
            </a:r>
            <a:br>
              <a:rPr lang="fa-IR" sz="2000" b="1" dirty="0">
                <a:solidFill>
                  <a:srgbClr val="002060"/>
                </a:solidFill>
                <a:cs typeface="B Titr" pitchFamily="2" charset="-78"/>
              </a:rPr>
            </a:br>
            <a:r>
              <a:rPr lang="fa-IR" sz="2000" b="1" dirty="0" smtClean="0">
                <a:solidFill>
                  <a:srgbClr val="C00000"/>
                </a:solidFill>
                <a:cs typeface="B Titr" pitchFamily="2" charset="-78"/>
              </a:rPr>
              <a:t>3</a:t>
            </a:r>
            <a:r>
              <a:rPr lang="fa-IR" sz="2000" b="1" dirty="0">
                <a:solidFill>
                  <a:srgbClr val="C00000"/>
                </a:solidFill>
                <a:cs typeface="B Titr" pitchFamily="2" charset="-78"/>
              </a:rPr>
              <a:t>. </a:t>
            </a:r>
            <a:r>
              <a:rPr lang="fa-IR" sz="2000" b="1" dirty="0">
                <a:solidFill>
                  <a:srgbClr val="002060"/>
                </a:solidFill>
                <a:cs typeface="B Titr" pitchFamily="2" charset="-78"/>
              </a:rPr>
              <a:t>تصرف شهر فاو </a:t>
            </a:r>
            <a:r>
              <a:rPr lang="fa-IR" sz="2000" dirty="0">
                <a:solidFill>
                  <a:srgbClr val="002060"/>
                </a:solidFill>
                <a:cs typeface="B Titr" pitchFamily="2" charset="-78"/>
              </a:rPr>
              <a:t>:«ادامه حرکت رزمندگان تا انتهای کارخانه نمک و تشکیل خط دفاعی».</a:t>
            </a:r>
            <a:r>
              <a:rPr lang="fa-IR" sz="2000" dirty="0">
                <a:cs typeface="B Titr" pitchFamily="2" charset="-78"/>
              </a:rPr>
              <a:t/>
            </a:r>
            <a:br>
              <a:rPr lang="fa-IR" sz="2000" dirty="0">
                <a:cs typeface="B Titr" pitchFamily="2" charset="-78"/>
              </a:rPr>
            </a:br>
            <a:r>
              <a:rPr lang="fa-IR" sz="2000" dirty="0">
                <a:cs typeface="B Titr" pitchFamily="2" charset="-78"/>
              </a:rPr>
              <a:t/>
            </a:r>
            <a:br>
              <a:rPr lang="fa-IR" sz="2000" dirty="0">
                <a:cs typeface="B Titr" pitchFamily="2" charset="-78"/>
              </a:rPr>
            </a:br>
            <a:r>
              <a:rPr lang="fa-IR" sz="2400" b="1" dirty="0">
                <a:cs typeface="B Titr" pitchFamily="2" charset="-78"/>
              </a:rPr>
              <a:t>   </a:t>
            </a:r>
            <a:r>
              <a:rPr lang="fa-IR" sz="2400" b="1" dirty="0">
                <a:solidFill>
                  <a:srgbClr val="00B050"/>
                </a:solidFill>
                <a:cs typeface="B Titr" pitchFamily="2" charset="-78"/>
              </a:rPr>
              <a:t>اقدامات ویژه ایران و عراق:</a:t>
            </a:r>
            <a:r>
              <a:rPr lang="fa-IR" sz="2400" b="1" dirty="0">
                <a:cs typeface="B Titr" pitchFamily="2" charset="-78"/>
              </a:rPr>
              <a:t/>
            </a:r>
            <a:br>
              <a:rPr lang="fa-IR" sz="2400" b="1" dirty="0">
                <a:cs typeface="B Titr" pitchFamily="2" charset="-78"/>
              </a:rPr>
            </a:br>
            <a:r>
              <a:rPr lang="fa-IR" sz="2000" dirty="0" smtClean="0">
                <a:solidFill>
                  <a:srgbClr val="C00000"/>
                </a:solidFill>
                <a:cs typeface="B Titr" pitchFamily="2" charset="-78"/>
              </a:rPr>
              <a:t>1</a:t>
            </a:r>
            <a:r>
              <a:rPr lang="fa-IR" sz="2000" dirty="0">
                <a:solidFill>
                  <a:srgbClr val="C00000"/>
                </a:solidFill>
                <a:cs typeface="B Titr" pitchFamily="2" charset="-78"/>
              </a:rPr>
              <a:t>.  </a:t>
            </a:r>
            <a:r>
              <a:rPr lang="fa-IR" sz="2000" dirty="0">
                <a:solidFill>
                  <a:srgbClr val="002060"/>
                </a:solidFill>
                <a:cs typeface="B Titr" pitchFamily="2" charset="-78"/>
              </a:rPr>
              <a:t>فعالیت به موقع سنگین و چشمگیر توپخانه ارتش ایران و سپاه پاسداران انقلاب اسلامی.</a:t>
            </a:r>
            <a:br>
              <a:rPr lang="fa-IR" sz="2000" dirty="0">
                <a:solidFill>
                  <a:srgbClr val="002060"/>
                </a:solidFill>
                <a:cs typeface="B Titr" pitchFamily="2" charset="-78"/>
              </a:rPr>
            </a:br>
            <a:r>
              <a:rPr lang="fa-IR" sz="2000" dirty="0" smtClean="0">
                <a:solidFill>
                  <a:srgbClr val="C00000"/>
                </a:solidFill>
                <a:cs typeface="B Titr" pitchFamily="2" charset="-78"/>
              </a:rPr>
              <a:t>2</a:t>
            </a:r>
            <a:r>
              <a:rPr lang="fa-IR" sz="2000" dirty="0">
                <a:solidFill>
                  <a:srgbClr val="C00000"/>
                </a:solidFill>
                <a:cs typeface="B Titr" pitchFamily="2" charset="-78"/>
              </a:rPr>
              <a:t>. </a:t>
            </a:r>
            <a:r>
              <a:rPr lang="fa-IR" sz="2000" dirty="0">
                <a:solidFill>
                  <a:srgbClr val="002060"/>
                </a:solidFill>
                <a:cs typeface="B Titr" pitchFamily="2" charset="-78"/>
              </a:rPr>
              <a:t>پاتک های سنگین و پروازهای هوایی سنگین ارتش عراق«بطور متوسط روزانه 355 پرواز».</a:t>
            </a:r>
            <a:br>
              <a:rPr lang="fa-IR" sz="2000" dirty="0">
                <a:solidFill>
                  <a:srgbClr val="002060"/>
                </a:solidFill>
                <a:cs typeface="B Titr" pitchFamily="2" charset="-78"/>
              </a:rPr>
            </a:br>
            <a:r>
              <a:rPr lang="fa-IR" sz="2000" dirty="0" smtClean="0">
                <a:solidFill>
                  <a:srgbClr val="C00000"/>
                </a:solidFill>
                <a:cs typeface="B Titr" pitchFamily="2" charset="-78"/>
              </a:rPr>
              <a:t>3</a:t>
            </a:r>
            <a:r>
              <a:rPr lang="fa-IR" sz="2000" dirty="0">
                <a:solidFill>
                  <a:srgbClr val="C00000"/>
                </a:solidFill>
                <a:cs typeface="B Titr" pitchFamily="2" charset="-78"/>
              </a:rPr>
              <a:t>. </a:t>
            </a:r>
            <a:r>
              <a:rPr lang="fa-IR" sz="2000" dirty="0">
                <a:solidFill>
                  <a:srgbClr val="002060"/>
                </a:solidFill>
                <a:cs typeface="B Titr" pitchFamily="2" charset="-78"/>
              </a:rPr>
              <a:t>احداث پل بر اروند«بااستفاده از 3400لوله نفتی 56اینچی»بطول،ارض وعمق12،600و8متر»</a:t>
            </a:r>
            <a:endParaRPr lang="fa-IR" sz="2000" dirty="0">
              <a:solidFill>
                <a:srgbClr val="002060"/>
              </a:solidFill>
            </a:endParaRPr>
          </a:p>
        </p:txBody>
      </p:sp>
    </p:spTree>
    <p:extLst>
      <p:ext uri="{BB962C8B-B14F-4D97-AF65-F5344CB8AC3E}">
        <p14:creationId xmlns:p14="http://schemas.microsoft.com/office/powerpoint/2010/main" val="315261173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305800" cy="5965272"/>
          </a:xfrm>
        </p:spPr>
        <p:txBody>
          <a:bodyPr/>
          <a:lstStyle/>
          <a:p>
            <a:pPr algn="r">
              <a:lnSpc>
                <a:spcPct val="150000"/>
              </a:lnSpc>
            </a:pPr>
            <a:r>
              <a:rPr lang="fa-IR" sz="2800" dirty="0" smtClean="0">
                <a:solidFill>
                  <a:srgbClr val="00B050"/>
                </a:solidFill>
                <a:cs typeface="B Titr" pitchFamily="2" charset="-78"/>
              </a:rPr>
              <a:t>نتایج عملیات والفجر 8</a:t>
            </a:r>
            <a:r>
              <a:rPr lang="fa-IR" sz="2800" b="1" dirty="0" smtClean="0">
                <a:solidFill>
                  <a:srgbClr val="00B050"/>
                </a:solidFill>
                <a:cs typeface="B Titr" pitchFamily="2" charset="-78"/>
              </a:rPr>
              <a:t>   </a:t>
            </a:r>
            <a:r>
              <a:rPr lang="fa-IR" sz="4800" dirty="0">
                <a:cs typeface="B Titr" pitchFamily="2" charset="-78"/>
              </a:rPr>
              <a:t/>
            </a:r>
            <a:br>
              <a:rPr lang="fa-IR" sz="4800" dirty="0">
                <a:cs typeface="B Titr" pitchFamily="2" charset="-78"/>
              </a:rPr>
            </a:br>
            <a:r>
              <a:rPr lang="fa-IR" sz="2400" b="1" dirty="0" smtClean="0">
                <a:solidFill>
                  <a:srgbClr val="C00000"/>
                </a:solidFill>
                <a:cs typeface="B Titr" pitchFamily="2" charset="-78"/>
              </a:rPr>
              <a:t>1. </a:t>
            </a:r>
            <a:r>
              <a:rPr lang="fa-IR" sz="2400" b="1" dirty="0" smtClean="0">
                <a:solidFill>
                  <a:srgbClr val="002060"/>
                </a:solidFill>
                <a:cs typeface="B Titr" pitchFamily="2" charset="-78"/>
              </a:rPr>
              <a:t>تصرف کامل بخشی از اروندرود.</a:t>
            </a:r>
            <a:br>
              <a:rPr lang="fa-IR" sz="2400" b="1" dirty="0" smtClean="0">
                <a:solidFill>
                  <a:srgbClr val="002060"/>
                </a:solidFill>
                <a:cs typeface="B Titr" pitchFamily="2" charset="-78"/>
              </a:rPr>
            </a:br>
            <a:r>
              <a:rPr lang="fa-IR" sz="2400" b="1" dirty="0" smtClean="0">
                <a:solidFill>
                  <a:srgbClr val="C00000"/>
                </a:solidFill>
                <a:cs typeface="B Titr" pitchFamily="2" charset="-78"/>
              </a:rPr>
              <a:t>2. </a:t>
            </a:r>
            <a:r>
              <a:rPr lang="fa-IR" sz="2400" b="1" dirty="0" smtClean="0">
                <a:solidFill>
                  <a:srgbClr val="002060"/>
                </a:solidFill>
                <a:cs typeface="B Titr" pitchFamily="2" charset="-78"/>
              </a:rPr>
              <a:t>تصرف شهر ساحلی فاو و تأسیسات بندری آن.</a:t>
            </a:r>
            <a:br>
              <a:rPr lang="fa-IR" sz="2400" b="1" dirty="0" smtClean="0">
                <a:solidFill>
                  <a:srgbClr val="002060"/>
                </a:solidFill>
                <a:cs typeface="B Titr" pitchFamily="2" charset="-78"/>
              </a:rPr>
            </a:br>
            <a:r>
              <a:rPr lang="fa-IR" sz="2400" b="1" dirty="0" smtClean="0">
                <a:solidFill>
                  <a:srgbClr val="C00000"/>
                </a:solidFill>
                <a:cs typeface="B Titr" pitchFamily="2" charset="-78"/>
              </a:rPr>
              <a:t>3. </a:t>
            </a:r>
            <a:r>
              <a:rPr lang="fa-IR" sz="2400" b="1" dirty="0" smtClean="0">
                <a:solidFill>
                  <a:srgbClr val="002060"/>
                </a:solidFill>
                <a:cs typeface="B Titr" pitchFamily="2" charset="-78"/>
              </a:rPr>
              <a:t>تصرف سکوهای موشکی و تأمین خورموسی و افزایش ضریب امنیتی در جزیره خارک.</a:t>
            </a:r>
            <a:br>
              <a:rPr lang="fa-IR" sz="2400" b="1" dirty="0" smtClean="0">
                <a:solidFill>
                  <a:srgbClr val="002060"/>
                </a:solidFill>
                <a:cs typeface="B Titr" pitchFamily="2" charset="-78"/>
              </a:rPr>
            </a:br>
            <a:r>
              <a:rPr lang="fa-IR" sz="2400" b="1" dirty="0" smtClean="0">
                <a:solidFill>
                  <a:srgbClr val="C00000"/>
                </a:solidFill>
                <a:cs typeface="B Titr" pitchFamily="2" charset="-78"/>
              </a:rPr>
              <a:t>4.</a:t>
            </a:r>
            <a:r>
              <a:rPr lang="fa-IR" sz="2400" b="1" dirty="0" smtClean="0">
                <a:solidFill>
                  <a:srgbClr val="002060"/>
                </a:solidFill>
                <a:cs typeface="B Titr" pitchFamily="2" charset="-78"/>
              </a:rPr>
              <a:t>کنترل خور عبدالله و تهدید بندر ام القصر.</a:t>
            </a:r>
            <a:br>
              <a:rPr lang="fa-IR" sz="2400" b="1" dirty="0" smtClean="0">
                <a:solidFill>
                  <a:srgbClr val="002060"/>
                </a:solidFill>
                <a:cs typeface="B Titr" pitchFamily="2" charset="-78"/>
              </a:rPr>
            </a:br>
            <a:r>
              <a:rPr lang="fa-IR" sz="2400" b="1" dirty="0" smtClean="0">
                <a:solidFill>
                  <a:srgbClr val="C00000"/>
                </a:solidFill>
                <a:cs typeface="B Titr" pitchFamily="2" charset="-78"/>
              </a:rPr>
              <a:t>5. </a:t>
            </a:r>
            <a:r>
              <a:rPr lang="fa-IR" sz="2400" b="1" dirty="0" smtClean="0">
                <a:solidFill>
                  <a:srgbClr val="002060"/>
                </a:solidFill>
                <a:cs typeface="B Titr" pitchFamily="2" charset="-78"/>
              </a:rPr>
              <a:t>ایجاد فشار به کشورهای عربی.</a:t>
            </a:r>
            <a:br>
              <a:rPr lang="fa-IR" sz="2400" b="1" dirty="0" smtClean="0">
                <a:solidFill>
                  <a:srgbClr val="002060"/>
                </a:solidFill>
                <a:cs typeface="B Titr" pitchFamily="2" charset="-78"/>
              </a:rPr>
            </a:br>
            <a:r>
              <a:rPr lang="fa-IR" sz="2400" b="1" dirty="0" smtClean="0">
                <a:solidFill>
                  <a:srgbClr val="002060"/>
                </a:solidFill>
                <a:cs typeface="B Titr" pitchFamily="2" charset="-78"/>
              </a:rPr>
              <a:t/>
            </a:r>
            <a:br>
              <a:rPr lang="fa-IR" sz="2400" b="1" dirty="0" smtClean="0">
                <a:solidFill>
                  <a:srgbClr val="002060"/>
                </a:solidFill>
                <a:cs typeface="B Titr" pitchFamily="2" charset="-78"/>
              </a:rPr>
            </a:br>
            <a:r>
              <a:rPr lang="fa-IR" sz="2400" b="1" dirty="0" smtClean="0">
                <a:solidFill>
                  <a:srgbClr val="002060"/>
                </a:solidFill>
                <a:cs typeface="B Titr" pitchFamily="2" charset="-78"/>
              </a:rPr>
              <a:t>بعلاوه پشتیبانان منطقه ای و جهانی عراق </a:t>
            </a:r>
            <a:r>
              <a:rPr lang="fa-IR" sz="2400" b="1" dirty="0">
                <a:solidFill>
                  <a:srgbClr val="002060"/>
                </a:solidFill>
                <a:cs typeface="B Titr" pitchFamily="2" charset="-78"/>
              </a:rPr>
              <a:t>عملاً به </a:t>
            </a:r>
            <a:r>
              <a:rPr lang="fa-IR" sz="2400" b="1" dirty="0" smtClean="0">
                <a:solidFill>
                  <a:srgbClr val="002060"/>
                </a:solidFill>
                <a:cs typeface="B Titr" pitchFamily="2" charset="-78"/>
              </a:rPr>
              <a:t>توان بالای ایران در ادامه نبرد و برخورداری از توان بالا پس از 5 سال فشارهای سنگین سیاسی، اقتصادی و نظامی اذعان نمودند.</a:t>
            </a:r>
            <a:r>
              <a:rPr lang="fa-IR" sz="1800" b="1" dirty="0" smtClean="0">
                <a:solidFill>
                  <a:srgbClr val="002060"/>
                </a:solidFill>
                <a:cs typeface="B Titr" pitchFamily="2" charset="-78"/>
              </a:rPr>
              <a:t/>
            </a:r>
            <a:br>
              <a:rPr lang="fa-IR" sz="1800" b="1" dirty="0" smtClean="0">
                <a:solidFill>
                  <a:srgbClr val="002060"/>
                </a:solidFill>
                <a:cs typeface="B Titr" pitchFamily="2" charset="-78"/>
              </a:rPr>
            </a:br>
            <a:r>
              <a:rPr lang="fa-IR" sz="1800" b="1" dirty="0">
                <a:solidFill>
                  <a:srgbClr val="002060"/>
                </a:solidFill>
                <a:cs typeface="B Titr" pitchFamily="2" charset="-78"/>
              </a:rPr>
              <a:t/>
            </a:r>
            <a:br>
              <a:rPr lang="fa-IR" sz="1800" b="1" dirty="0">
                <a:solidFill>
                  <a:srgbClr val="002060"/>
                </a:solidFill>
                <a:cs typeface="B Titr" pitchFamily="2" charset="-78"/>
              </a:rPr>
            </a:br>
            <a:r>
              <a:rPr lang="fa-IR" sz="1800" dirty="0" smtClean="0">
                <a:solidFill>
                  <a:srgbClr val="002060"/>
                </a:solidFill>
                <a:cs typeface="B Titr" pitchFamily="2" charset="-78"/>
              </a:rPr>
              <a:t> </a:t>
            </a:r>
            <a:endParaRPr lang="en-US" sz="1800" dirty="0">
              <a:solidFill>
                <a:srgbClr val="002060"/>
              </a:solidFill>
              <a:cs typeface="B Titr" pitchFamily="2" charset="-78"/>
            </a:endParaRPr>
          </a:p>
        </p:txBody>
      </p:sp>
    </p:spTree>
    <p:extLst>
      <p:ext uri="{BB962C8B-B14F-4D97-AF65-F5344CB8AC3E}">
        <p14:creationId xmlns:p14="http://schemas.microsoft.com/office/powerpoint/2010/main" val="296191142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784976" cy="6336704"/>
          </a:xfrm>
        </p:spPr>
        <p:txBody>
          <a:bodyPr>
            <a:noAutofit/>
          </a:bodyPr>
          <a:lstStyle/>
          <a:p>
            <a:pPr algn="r">
              <a:lnSpc>
                <a:spcPct val="150000"/>
              </a:lnSpc>
            </a:pPr>
            <a:r>
              <a:rPr lang="fa-IR" sz="2000" b="1" dirty="0" smtClean="0">
                <a:solidFill>
                  <a:srgbClr val="00B050"/>
                </a:solidFill>
                <a:cs typeface="B Titr" pitchFamily="2" charset="-78"/>
              </a:rPr>
              <a:t>2) </a:t>
            </a:r>
            <a:r>
              <a:rPr lang="fa-IR" sz="2000" b="1" dirty="0">
                <a:solidFill>
                  <a:srgbClr val="00B050"/>
                </a:solidFill>
                <a:cs typeface="B Titr" pitchFamily="2" charset="-78"/>
              </a:rPr>
              <a:t>عملیات </a:t>
            </a:r>
            <a:r>
              <a:rPr lang="fa-IR" sz="2000" b="1" dirty="0" smtClean="0">
                <a:solidFill>
                  <a:srgbClr val="00B050"/>
                </a:solidFill>
                <a:cs typeface="B Titr" pitchFamily="2" charset="-78"/>
              </a:rPr>
              <a:t>کربلای 5</a:t>
            </a:r>
            <a:r>
              <a:rPr lang="fa-IR" sz="7200" dirty="0">
                <a:cs typeface="B Titr" pitchFamily="2" charset="-78"/>
              </a:rPr>
              <a:t/>
            </a:r>
            <a:br>
              <a:rPr lang="fa-IR" sz="7200" dirty="0">
                <a:cs typeface="B Titr" pitchFamily="2" charset="-78"/>
              </a:rPr>
            </a:br>
            <a:r>
              <a:rPr lang="fa-IR" sz="2000" dirty="0" smtClean="0">
                <a:solidFill>
                  <a:srgbClr val="002060"/>
                </a:solidFill>
                <a:cs typeface="B Titr" pitchFamily="2" charset="-78"/>
              </a:rPr>
              <a:t>دوهفته بعد ازعملیات ناموفق کربلای 4، عملیات کربلای 5 درنیمه شب 1365/10/19، بارمز یا فاطمة زهراء ، در جبهه جنوب و در محور شلمچه و در منطقة شرق بصره به اجرا درآمد.</a:t>
            </a:r>
            <a:br>
              <a:rPr lang="fa-IR" sz="2000" dirty="0" smtClean="0">
                <a:solidFill>
                  <a:srgbClr val="002060"/>
                </a:solidFill>
                <a:cs typeface="B Titr" pitchFamily="2" charset="-78"/>
              </a:rPr>
            </a:br>
            <a:r>
              <a:rPr lang="fa-IR" sz="2000" b="1" dirty="0" smtClean="0">
                <a:solidFill>
                  <a:srgbClr val="002060"/>
                </a:solidFill>
                <a:cs typeface="B Titr" pitchFamily="2" charset="-78"/>
              </a:rPr>
              <a:t>ویژگی های سیاسی، جغرافیایی و نظامی عملیات:</a:t>
            </a:r>
            <a:br>
              <a:rPr lang="fa-IR" sz="2000" b="1" dirty="0" smtClean="0">
                <a:solidFill>
                  <a:srgbClr val="002060"/>
                </a:solidFill>
                <a:cs typeface="B Titr" pitchFamily="2" charset="-78"/>
              </a:rPr>
            </a:br>
            <a:r>
              <a:rPr lang="fa-IR" sz="2000" b="1" dirty="0" smtClean="0">
                <a:solidFill>
                  <a:srgbClr val="C00000"/>
                </a:solidFill>
                <a:cs typeface="B Titr" pitchFamily="2" charset="-78"/>
              </a:rPr>
              <a:t>1. </a:t>
            </a:r>
            <a:r>
              <a:rPr lang="fa-IR" sz="2000" b="1" dirty="0" smtClean="0">
                <a:solidFill>
                  <a:srgbClr val="002060"/>
                </a:solidFill>
                <a:cs typeface="B Titr" pitchFamily="2" charset="-78"/>
              </a:rPr>
              <a:t>از لحاظ سیاسی ؛ </a:t>
            </a:r>
            <a:r>
              <a:rPr lang="fa-IR" sz="2000" dirty="0" smtClean="0">
                <a:solidFill>
                  <a:srgbClr val="002060"/>
                </a:solidFill>
                <a:cs typeface="B Titr" pitchFamily="2" charset="-78"/>
              </a:rPr>
              <a:t>ضربه مهلکی«سنگین تر از عملیات والفجر8» بر رژیم بعث وارد شد.</a:t>
            </a:r>
            <a:br>
              <a:rPr lang="fa-IR" sz="2000" dirty="0" smtClean="0">
                <a:solidFill>
                  <a:srgbClr val="002060"/>
                </a:solidFill>
                <a:cs typeface="B Titr" pitchFamily="2" charset="-78"/>
              </a:rPr>
            </a:br>
            <a:r>
              <a:rPr lang="fa-IR" sz="2000" b="1" dirty="0" smtClean="0">
                <a:solidFill>
                  <a:srgbClr val="C00000"/>
                </a:solidFill>
                <a:cs typeface="B Titr" pitchFamily="2" charset="-78"/>
              </a:rPr>
              <a:t>2. </a:t>
            </a:r>
            <a:r>
              <a:rPr lang="fa-IR" sz="2000" b="1" dirty="0" smtClean="0">
                <a:solidFill>
                  <a:srgbClr val="002060"/>
                </a:solidFill>
                <a:cs typeface="B Titr" pitchFamily="2" charset="-78"/>
              </a:rPr>
              <a:t>ازلحاظ جغرابیایی ؛ </a:t>
            </a:r>
            <a:br>
              <a:rPr lang="fa-IR" sz="2000" b="1" dirty="0" smtClean="0">
                <a:solidFill>
                  <a:srgbClr val="002060"/>
                </a:solidFill>
                <a:cs typeface="B Titr" pitchFamily="2" charset="-78"/>
              </a:rPr>
            </a:br>
            <a:r>
              <a:rPr lang="fa-IR" sz="2000" b="1" dirty="0" smtClean="0">
                <a:solidFill>
                  <a:srgbClr val="C00000"/>
                </a:solidFill>
                <a:cs typeface="B Titr" pitchFamily="2" charset="-78"/>
              </a:rPr>
              <a:t>2.1. </a:t>
            </a:r>
            <a:r>
              <a:rPr lang="fa-IR" sz="2000" b="1" dirty="0" smtClean="0">
                <a:solidFill>
                  <a:srgbClr val="002060"/>
                </a:solidFill>
                <a:cs typeface="B Titr" pitchFamily="2" charset="-78"/>
              </a:rPr>
              <a:t>منطقه دارای استحکامات«دژ» محکم بود.</a:t>
            </a:r>
            <a:br>
              <a:rPr lang="fa-IR" sz="2000" b="1" dirty="0" smtClean="0">
                <a:solidFill>
                  <a:srgbClr val="002060"/>
                </a:solidFill>
                <a:cs typeface="B Titr" pitchFamily="2" charset="-78"/>
              </a:rPr>
            </a:br>
            <a:r>
              <a:rPr lang="fa-IR" sz="2000" b="1" dirty="0" smtClean="0">
                <a:solidFill>
                  <a:srgbClr val="C00000"/>
                </a:solidFill>
                <a:cs typeface="B Titr" pitchFamily="2" charset="-78"/>
              </a:rPr>
              <a:t>2.2 . </a:t>
            </a:r>
            <a:r>
              <a:rPr lang="fa-IR" sz="2000" b="1" dirty="0" smtClean="0">
                <a:solidFill>
                  <a:srgbClr val="002060"/>
                </a:solidFill>
                <a:cs typeface="B Titr" pitchFamily="2" charset="-78"/>
              </a:rPr>
              <a:t>منطقه با سیم خاردار میادین مین«مثلثی»، تله های انفجاری و موانع متعدد ازجمله خورشیدی مسلح بود.</a:t>
            </a:r>
            <a:br>
              <a:rPr lang="fa-IR" sz="2000" b="1" dirty="0" smtClean="0">
                <a:solidFill>
                  <a:srgbClr val="002060"/>
                </a:solidFill>
                <a:cs typeface="B Titr" pitchFamily="2" charset="-78"/>
              </a:rPr>
            </a:br>
            <a:r>
              <a:rPr lang="fa-IR" sz="2000" b="1" dirty="0" smtClean="0">
                <a:solidFill>
                  <a:srgbClr val="C00000"/>
                </a:solidFill>
                <a:cs typeface="B Titr" pitchFamily="2" charset="-78"/>
              </a:rPr>
              <a:t>2.3 . </a:t>
            </a:r>
            <a:r>
              <a:rPr lang="fa-IR" sz="2000" b="1" dirty="0" smtClean="0">
                <a:solidFill>
                  <a:srgbClr val="002060"/>
                </a:solidFill>
                <a:cs typeface="B Titr" pitchFamily="2" charset="-78"/>
              </a:rPr>
              <a:t>ایجاد آبگرفتگی مصنوعی در منطقه«از سوی دشمن».</a:t>
            </a:r>
            <a:br>
              <a:rPr lang="fa-IR" sz="2000" b="1" dirty="0" smtClean="0">
                <a:solidFill>
                  <a:srgbClr val="002060"/>
                </a:solidFill>
                <a:cs typeface="B Titr" pitchFamily="2" charset="-78"/>
              </a:rPr>
            </a:br>
            <a:r>
              <a:rPr lang="fa-IR" sz="2000" b="1" dirty="0" smtClean="0">
                <a:solidFill>
                  <a:srgbClr val="C00000"/>
                </a:solidFill>
                <a:cs typeface="B Titr" pitchFamily="2" charset="-78"/>
              </a:rPr>
              <a:t>2.4.</a:t>
            </a:r>
            <a:r>
              <a:rPr lang="fa-IR" sz="2000" b="1" dirty="0" smtClean="0">
                <a:solidFill>
                  <a:srgbClr val="002060"/>
                </a:solidFill>
                <a:cs typeface="B Titr" pitchFamily="2" charset="-78"/>
              </a:rPr>
              <a:t> منطقه در دید و تیر مستقیم دشمن با استقرار دکلهای دیدبانی و سنگرهای تیربار و تانک.</a:t>
            </a:r>
            <a:br>
              <a:rPr lang="fa-IR" sz="2000" b="1" dirty="0" smtClean="0">
                <a:solidFill>
                  <a:srgbClr val="002060"/>
                </a:solidFill>
                <a:cs typeface="B Titr" pitchFamily="2" charset="-78"/>
              </a:rPr>
            </a:br>
            <a:r>
              <a:rPr lang="fa-IR" sz="2000" b="1" dirty="0" smtClean="0">
                <a:solidFill>
                  <a:srgbClr val="C00000"/>
                </a:solidFill>
                <a:cs typeface="B Titr" pitchFamily="2" charset="-78"/>
              </a:rPr>
              <a:t>2.5 .</a:t>
            </a:r>
            <a:r>
              <a:rPr lang="fa-IR" sz="2000" b="1" dirty="0" smtClean="0">
                <a:solidFill>
                  <a:srgbClr val="002060"/>
                </a:solidFill>
                <a:cs typeface="B Titr" pitchFamily="2" charset="-78"/>
              </a:rPr>
              <a:t>ایجاد ده ها ردیف موانع گوناگون در داخل منطقه آبگرفتگی «مصنوعی».</a:t>
            </a:r>
            <a:r>
              <a:rPr lang="fa-IR" sz="2000" b="1" dirty="0" smtClean="0">
                <a:solidFill>
                  <a:schemeClr val="tx1"/>
                </a:solidFill>
                <a:cs typeface="B Titr" pitchFamily="2" charset="-78"/>
              </a:rPr>
              <a:t/>
            </a:r>
            <a:br>
              <a:rPr lang="fa-IR" sz="2000" b="1" dirty="0" smtClean="0">
                <a:solidFill>
                  <a:schemeClr val="tx1"/>
                </a:solidFill>
                <a:cs typeface="B Titr" pitchFamily="2" charset="-78"/>
              </a:rPr>
            </a:br>
            <a:r>
              <a:rPr lang="fa-IR" sz="2000" dirty="0" smtClean="0">
                <a:solidFill>
                  <a:schemeClr val="tx1"/>
                </a:solidFill>
                <a:cs typeface="B Titr" pitchFamily="2" charset="-78"/>
              </a:rPr>
              <a:t>       </a:t>
            </a:r>
            <a:endParaRPr lang="en-US" sz="2000" dirty="0">
              <a:cs typeface="B Titr" pitchFamily="2" charset="-78"/>
            </a:endParaRPr>
          </a:p>
        </p:txBody>
      </p:sp>
    </p:spTree>
    <p:extLst>
      <p:ext uri="{BB962C8B-B14F-4D97-AF65-F5344CB8AC3E}">
        <p14:creationId xmlns:p14="http://schemas.microsoft.com/office/powerpoint/2010/main" val="321292390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764"/>
            <a:ext cx="8640960" cy="6001643"/>
          </a:xfrm>
          <a:prstGeom prst="rect">
            <a:avLst/>
          </a:prstGeom>
        </p:spPr>
        <p:txBody>
          <a:bodyPr wrap="square">
            <a:spAutoFit/>
          </a:bodyPr>
          <a:lstStyle/>
          <a:p>
            <a:pPr>
              <a:lnSpc>
                <a:spcPct val="200000"/>
              </a:lnSpc>
            </a:pPr>
            <a:r>
              <a:rPr lang="fa-IR" sz="2000" b="1" dirty="0">
                <a:cs typeface="B Titr" pitchFamily="2" charset="-78"/>
              </a:rPr>
              <a:t> </a:t>
            </a:r>
            <a:r>
              <a:rPr lang="fa-IR" sz="2000" b="1" dirty="0">
                <a:solidFill>
                  <a:srgbClr val="C00000"/>
                </a:solidFill>
                <a:cs typeface="B Titr" pitchFamily="2" charset="-78"/>
              </a:rPr>
              <a:t>3. </a:t>
            </a:r>
            <a:r>
              <a:rPr lang="fa-IR" sz="2000" b="1" dirty="0">
                <a:solidFill>
                  <a:srgbClr val="002060"/>
                </a:solidFill>
                <a:cs typeface="B Titr" pitchFamily="2" charset="-78"/>
              </a:rPr>
              <a:t>ازلحاظ نظامی: </a:t>
            </a:r>
            <a:r>
              <a:rPr lang="fa-IR" sz="2400" dirty="0">
                <a:solidFill>
                  <a:srgbClr val="002060"/>
                </a:solidFill>
                <a:cs typeface="B Titr" pitchFamily="2" charset="-78"/>
              </a:rPr>
              <a:t>دشمن مسرور از موفقیت در عملیات کربلای 4 و اینکه پاسخ ایران در عملیات والفجر 8 را داده و ایران تامدتها توان عملیات را ندارد«چراکه عملیات کربلای 5 حداقل یک ماه زمان برای طرح ریزی ،آمادگی و سازماندهی لشکرها و ... نیاز داشت» دچار غافلگیری شده«تاجایی که خیلی از نظامیان خودرا بعد از عملیات کرلای 4 به مرخصی فرستاد» و تلفات زیادی داد«2655 نظامی عراق شامل 40 افسر ارشد، 40 افسر جزء و 600 درجه دار به اسارت ایران درآمده و به استعداد 55 تیپ تاحدود زیادی منهدم شدند»</a:t>
            </a:r>
            <a:r>
              <a:rPr lang="fa-IR" sz="2000" dirty="0">
                <a:solidFill>
                  <a:srgbClr val="002060"/>
                </a:solidFill>
                <a:cs typeface="B Titr" pitchFamily="2" charset="-78"/>
              </a:rPr>
              <a:t>.</a:t>
            </a:r>
            <a:r>
              <a:rPr lang="fa-IR" sz="2000" dirty="0">
                <a:cs typeface="B Titr" pitchFamily="2" charset="-78"/>
              </a:rPr>
              <a:t/>
            </a:r>
            <a:br>
              <a:rPr lang="fa-IR" sz="2000" dirty="0">
                <a:cs typeface="B Titr" pitchFamily="2" charset="-78"/>
              </a:rPr>
            </a:br>
            <a:endParaRPr lang="fa-IR" sz="2400" dirty="0"/>
          </a:p>
        </p:txBody>
      </p:sp>
    </p:spTree>
    <p:extLst>
      <p:ext uri="{BB962C8B-B14F-4D97-AF65-F5344CB8AC3E}">
        <p14:creationId xmlns:p14="http://schemas.microsoft.com/office/powerpoint/2010/main" val="28999390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08920"/>
            <a:ext cx="8305800" cy="5893264"/>
          </a:xfrm>
        </p:spPr>
        <p:txBody>
          <a:bodyPr>
            <a:noAutofit/>
          </a:bodyPr>
          <a:lstStyle/>
          <a:p>
            <a:pPr algn="r">
              <a:lnSpc>
                <a:spcPct val="150000"/>
              </a:lnSpc>
            </a:pPr>
            <a:r>
              <a:rPr lang="fa-IR" sz="2800" dirty="0">
                <a:solidFill>
                  <a:srgbClr val="00B050"/>
                </a:solidFill>
                <a:cs typeface="B Titr" pitchFamily="2" charset="-78"/>
              </a:rPr>
              <a:t>نتایج عملیات </a:t>
            </a:r>
            <a:r>
              <a:rPr lang="fa-IR" sz="2800" dirty="0" smtClean="0">
                <a:solidFill>
                  <a:srgbClr val="00B050"/>
                </a:solidFill>
                <a:cs typeface="B Titr" pitchFamily="2" charset="-78"/>
              </a:rPr>
              <a:t>کربلای 5</a:t>
            </a:r>
            <a:r>
              <a:rPr lang="fa-IR" sz="2800" b="1" dirty="0" smtClean="0">
                <a:solidFill>
                  <a:srgbClr val="00B050"/>
                </a:solidFill>
                <a:cs typeface="B Titr" pitchFamily="2" charset="-78"/>
              </a:rPr>
              <a:t> </a:t>
            </a:r>
            <a:r>
              <a:rPr lang="fa-IR" sz="1800" b="1" dirty="0" smtClean="0">
                <a:solidFill>
                  <a:srgbClr val="00B050"/>
                </a:solidFill>
                <a:cs typeface="B Titr" pitchFamily="2" charset="-78"/>
              </a:rPr>
              <a:t>  </a:t>
            </a:r>
            <a:r>
              <a:rPr lang="fa-IR" sz="1800" dirty="0">
                <a:solidFill>
                  <a:srgbClr val="002060"/>
                </a:solidFill>
                <a:cs typeface="B Titr" pitchFamily="2" charset="-78"/>
              </a:rPr>
              <a:t/>
            </a:r>
            <a:br>
              <a:rPr lang="fa-IR" sz="1800" dirty="0">
                <a:solidFill>
                  <a:srgbClr val="002060"/>
                </a:solidFill>
                <a:cs typeface="B Titr" pitchFamily="2" charset="-78"/>
              </a:rPr>
            </a:br>
            <a:r>
              <a:rPr lang="fa-IR" sz="2400" b="1" dirty="0">
                <a:solidFill>
                  <a:srgbClr val="C00000"/>
                </a:solidFill>
                <a:cs typeface="B Titr" pitchFamily="2" charset="-78"/>
              </a:rPr>
              <a:t>1. </a:t>
            </a:r>
            <a:r>
              <a:rPr lang="fa-IR" sz="2400" b="1" dirty="0">
                <a:solidFill>
                  <a:srgbClr val="002060"/>
                </a:solidFill>
                <a:cs typeface="B Titr" pitchFamily="2" charset="-78"/>
              </a:rPr>
              <a:t>تصرف </a:t>
            </a:r>
            <a:r>
              <a:rPr lang="fa-IR" sz="2400" b="1" dirty="0" smtClean="0">
                <a:solidFill>
                  <a:srgbClr val="002060"/>
                </a:solidFill>
                <a:cs typeface="B Titr" pitchFamily="2" charset="-78"/>
              </a:rPr>
              <a:t>150 کیلومتر ازخاک عراق.</a:t>
            </a:r>
            <a:r>
              <a:rPr lang="fa-IR" sz="2400" b="1" dirty="0">
                <a:solidFill>
                  <a:srgbClr val="002060"/>
                </a:solidFill>
                <a:cs typeface="B Titr" pitchFamily="2" charset="-78"/>
              </a:rPr>
              <a:t/>
            </a:r>
            <a:br>
              <a:rPr lang="fa-IR" sz="2400" b="1" dirty="0">
                <a:solidFill>
                  <a:srgbClr val="002060"/>
                </a:solidFill>
                <a:cs typeface="B Titr" pitchFamily="2" charset="-78"/>
              </a:rPr>
            </a:br>
            <a:r>
              <a:rPr lang="fa-IR" sz="2400" b="1" dirty="0">
                <a:solidFill>
                  <a:srgbClr val="C00000"/>
                </a:solidFill>
                <a:cs typeface="B Titr" pitchFamily="2" charset="-78"/>
              </a:rPr>
              <a:t>2. </a:t>
            </a:r>
            <a:r>
              <a:rPr lang="fa-IR" sz="2400" b="1" dirty="0">
                <a:solidFill>
                  <a:srgbClr val="002060"/>
                </a:solidFill>
                <a:cs typeface="B Titr" pitchFamily="2" charset="-78"/>
              </a:rPr>
              <a:t>تصرف </a:t>
            </a:r>
            <a:r>
              <a:rPr lang="fa-IR" sz="2400" b="1" dirty="0" smtClean="0">
                <a:solidFill>
                  <a:srgbClr val="002060"/>
                </a:solidFill>
                <a:cs typeface="B Titr" pitchFamily="2" charset="-78"/>
              </a:rPr>
              <a:t>پاسگاه های بوبیان، شلمچه، کوت سواری و خیّن.</a:t>
            </a:r>
            <a:r>
              <a:rPr lang="fa-IR" sz="2400" b="1" dirty="0">
                <a:solidFill>
                  <a:srgbClr val="002060"/>
                </a:solidFill>
                <a:cs typeface="B Titr" pitchFamily="2" charset="-78"/>
              </a:rPr>
              <a:t/>
            </a:r>
            <a:br>
              <a:rPr lang="fa-IR" sz="2400" b="1" dirty="0">
                <a:solidFill>
                  <a:srgbClr val="002060"/>
                </a:solidFill>
                <a:cs typeface="B Titr" pitchFamily="2" charset="-78"/>
              </a:rPr>
            </a:br>
            <a:r>
              <a:rPr lang="fa-IR" sz="2400" b="1" dirty="0">
                <a:solidFill>
                  <a:srgbClr val="C00000"/>
                </a:solidFill>
                <a:cs typeface="B Titr" pitchFamily="2" charset="-78"/>
              </a:rPr>
              <a:t>3. </a:t>
            </a:r>
            <a:r>
              <a:rPr lang="fa-IR" sz="2400" b="1" dirty="0" smtClean="0">
                <a:solidFill>
                  <a:srgbClr val="002060"/>
                </a:solidFill>
                <a:cs typeface="B Titr" pitchFamily="2" charset="-78"/>
              </a:rPr>
              <a:t>جزایر بوارین ،ام الطویل، شهرک و رودخانه دوئیجی، بهرجاسم ، 10 کیلومتر از جاده شلمچه بصره و 11 پاسگاه فرماندهی ارتش بعث به کنترل قوای اسلام «ایران»درآمد.</a:t>
            </a:r>
            <a:r>
              <a:rPr lang="fa-IR" sz="2400" b="1" dirty="0">
                <a:solidFill>
                  <a:srgbClr val="002060"/>
                </a:solidFill>
                <a:cs typeface="B Titr" pitchFamily="2" charset="-78"/>
              </a:rPr>
              <a:t/>
            </a:r>
            <a:br>
              <a:rPr lang="fa-IR" sz="2400" b="1" dirty="0">
                <a:solidFill>
                  <a:srgbClr val="002060"/>
                </a:solidFill>
                <a:cs typeface="B Titr" pitchFamily="2" charset="-78"/>
              </a:rPr>
            </a:br>
            <a:r>
              <a:rPr lang="fa-IR" sz="2400" b="1" dirty="0" smtClean="0">
                <a:solidFill>
                  <a:srgbClr val="C00000"/>
                </a:solidFill>
                <a:cs typeface="B Titr" pitchFamily="2" charset="-78"/>
              </a:rPr>
              <a:t>4.</a:t>
            </a:r>
            <a:r>
              <a:rPr lang="fa-IR" sz="2400" b="1" dirty="0" smtClean="0">
                <a:solidFill>
                  <a:srgbClr val="002060"/>
                </a:solidFill>
                <a:cs typeface="B Titr" pitchFamily="2" charset="-78"/>
              </a:rPr>
              <a:t>پس از 45 روز از شروع و ادامه جنگ، عراق بلحاظ ناتوانی و جلوگیری از انهدام بیشتر دست از چنگ کشید.</a:t>
            </a:r>
            <a:br>
              <a:rPr lang="fa-IR" sz="2400" b="1" dirty="0" smtClean="0">
                <a:solidFill>
                  <a:srgbClr val="002060"/>
                </a:solidFill>
                <a:cs typeface="B Titr" pitchFamily="2" charset="-78"/>
              </a:rPr>
            </a:br>
            <a:r>
              <a:rPr lang="fa-IR" sz="2400" b="1" dirty="0" smtClean="0">
                <a:solidFill>
                  <a:srgbClr val="C00000"/>
                </a:solidFill>
                <a:cs typeface="B Titr" pitchFamily="2" charset="-78"/>
              </a:rPr>
              <a:t>5. </a:t>
            </a:r>
            <a:r>
              <a:rPr lang="fa-IR" sz="2400" b="1" dirty="0" smtClean="0">
                <a:solidFill>
                  <a:srgbClr val="002060"/>
                </a:solidFill>
                <a:cs typeface="B Titr" pitchFamily="2" charset="-78"/>
              </a:rPr>
              <a:t>تقدیر حضرت امام(ره) از همه رزمندگان اسلام«بسیجیان، سپاهیان، ارتشیان و همه نیروهای مردمی» که مهر تأییدی بود بر حقانیت و درستی کار قوای اسلام.</a:t>
            </a:r>
            <a:r>
              <a:rPr lang="fa-IR" sz="1800" b="1" dirty="0">
                <a:solidFill>
                  <a:schemeClr val="tx1"/>
                </a:solidFill>
                <a:cs typeface="B Titr" pitchFamily="2" charset="-78"/>
              </a:rPr>
              <a:t/>
            </a:r>
            <a:br>
              <a:rPr lang="fa-IR" sz="1800" b="1" dirty="0">
                <a:solidFill>
                  <a:schemeClr val="tx1"/>
                </a:solidFill>
                <a:cs typeface="B Titr" pitchFamily="2" charset="-78"/>
              </a:rPr>
            </a:br>
            <a:r>
              <a:rPr lang="fa-IR" sz="1800" b="1" dirty="0">
                <a:solidFill>
                  <a:schemeClr val="tx1"/>
                </a:solidFill>
                <a:cs typeface="B Titr" pitchFamily="2" charset="-78"/>
              </a:rPr>
              <a:t/>
            </a:r>
            <a:br>
              <a:rPr lang="fa-IR" sz="1800" b="1" dirty="0">
                <a:solidFill>
                  <a:schemeClr val="tx1"/>
                </a:solidFill>
                <a:cs typeface="B Titr" pitchFamily="2" charset="-78"/>
              </a:rPr>
            </a:br>
            <a:r>
              <a:rPr lang="fa-IR" sz="4000" b="1" dirty="0">
                <a:solidFill>
                  <a:schemeClr val="tx1"/>
                </a:solidFill>
                <a:cs typeface="B Titr" pitchFamily="2" charset="-78"/>
              </a:rPr>
              <a:t/>
            </a:r>
            <a:br>
              <a:rPr lang="fa-IR" sz="4000" b="1" dirty="0">
                <a:solidFill>
                  <a:schemeClr val="tx1"/>
                </a:solidFill>
                <a:cs typeface="B Titr" pitchFamily="2" charset="-78"/>
              </a:rPr>
            </a:br>
            <a:endParaRPr lang="en-US" sz="4800" dirty="0">
              <a:cs typeface="B Titr" pitchFamily="2" charset="-78"/>
            </a:endParaRPr>
          </a:p>
        </p:txBody>
      </p:sp>
    </p:spTree>
    <p:extLst>
      <p:ext uri="{BB962C8B-B14F-4D97-AF65-F5344CB8AC3E}">
        <p14:creationId xmlns:p14="http://schemas.microsoft.com/office/powerpoint/2010/main" val="46790519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836712"/>
            <a:ext cx="8256839" cy="3693319"/>
          </a:xfrm>
          <a:prstGeom prst="rect">
            <a:avLst/>
          </a:prstGeom>
        </p:spPr>
        <p:txBody>
          <a:bodyPr wrap="square">
            <a:spAutoFit/>
          </a:bodyPr>
          <a:lstStyle/>
          <a:p>
            <a:pPr>
              <a:lnSpc>
                <a:spcPct val="200000"/>
              </a:lnSpc>
            </a:pPr>
            <a:r>
              <a:rPr lang="fa-IR" sz="2400" b="1" dirty="0">
                <a:solidFill>
                  <a:srgbClr val="002060"/>
                </a:solidFill>
                <a:cs typeface="B Titr" pitchFamily="2" charset="-78"/>
              </a:rPr>
              <a:t>عدم توان عراق و انهدام قوای این کشور و صلابت و پایمردی قوای اسلام موجب شد که مجامع بین المللی«بخصوص شورای امنیت سازمان ملل» به فکر صدور قطعنامه ای منطبق با خواسته های منطقی و عقلایی ایران افتاد و عملیات کربلای 5 میخ آخر بر تابوت رژیم بعثی و نقطه عطف ناامیدی حامیان جهانی و منطقه ای  این رژیم بود.</a:t>
            </a:r>
            <a:endParaRPr lang="fa-IR" sz="2400" dirty="0">
              <a:solidFill>
                <a:srgbClr val="002060"/>
              </a:solidFill>
            </a:endParaRPr>
          </a:p>
        </p:txBody>
      </p:sp>
    </p:spTree>
    <p:extLst>
      <p:ext uri="{BB962C8B-B14F-4D97-AF65-F5344CB8AC3E}">
        <p14:creationId xmlns:p14="http://schemas.microsoft.com/office/powerpoint/2010/main" val="80128420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04088"/>
            <a:ext cx="8305800" cy="5893264"/>
          </a:xfrm>
        </p:spPr>
        <p:txBody>
          <a:bodyPr>
            <a:normAutofit fontScale="90000"/>
          </a:bodyPr>
          <a:lstStyle/>
          <a:p>
            <a:pPr algn="ctr"/>
            <a:r>
              <a:rPr lang="fa-IR" sz="6700" dirty="0" smtClean="0">
                <a:solidFill>
                  <a:srgbClr val="00B050"/>
                </a:solidFill>
                <a:cs typeface="B Lotus" pitchFamily="2" charset="-78"/>
              </a:rPr>
              <a:t>اقدامات دشمن برای توسعه جنگ</a:t>
            </a:r>
            <a:r>
              <a:rPr lang="fa-IR" sz="7200" dirty="0">
                <a:solidFill>
                  <a:srgbClr val="FF0000"/>
                </a:solidFill>
                <a:cs typeface="B Lotus" pitchFamily="2" charset="-78"/>
              </a:rPr>
              <a:t/>
            </a:r>
            <a:br>
              <a:rPr lang="fa-IR" sz="7200" dirty="0">
                <a:solidFill>
                  <a:srgbClr val="FF0000"/>
                </a:solidFill>
                <a:cs typeface="B Lotus" pitchFamily="2" charset="-78"/>
              </a:rPr>
            </a:br>
            <a:r>
              <a:rPr lang="fa-IR" sz="7200" dirty="0" smtClean="0">
                <a:solidFill>
                  <a:srgbClr val="FF0000"/>
                </a:solidFill>
                <a:cs typeface="B Lotus" pitchFamily="2" charset="-78"/>
              </a:rPr>
              <a:t/>
            </a:r>
            <a:br>
              <a:rPr lang="fa-IR" sz="7200" dirty="0" smtClean="0">
                <a:solidFill>
                  <a:srgbClr val="FF0000"/>
                </a:solidFill>
                <a:cs typeface="B Lotus" pitchFamily="2" charset="-78"/>
              </a:rPr>
            </a:br>
            <a:r>
              <a:rPr lang="fa-IR" sz="5400" dirty="0" smtClean="0">
                <a:solidFill>
                  <a:schemeClr val="accent3"/>
                </a:solidFill>
                <a:cs typeface="B Lotus" pitchFamily="2" charset="-78"/>
              </a:rPr>
              <a:t>«</a:t>
            </a:r>
            <a:r>
              <a:rPr lang="fa-IR" sz="3600" dirty="0" smtClean="0">
                <a:solidFill>
                  <a:schemeClr val="accent3"/>
                </a:solidFill>
                <a:cs typeface="B Lotus" pitchFamily="2" charset="-78"/>
              </a:rPr>
              <a:t>وادار کردن جمهوری اسلامی ایران به توقف اقدامات نظامی</a:t>
            </a:r>
            <a:r>
              <a:rPr lang="fa-IR" sz="5400" dirty="0" smtClean="0">
                <a:solidFill>
                  <a:schemeClr val="accent3"/>
                </a:solidFill>
                <a:cs typeface="B Lotus" pitchFamily="2" charset="-78"/>
              </a:rPr>
              <a:t>»</a:t>
            </a:r>
            <a:r>
              <a:rPr lang="fa-IR" sz="7200" dirty="0">
                <a:solidFill>
                  <a:srgbClr val="FF0000"/>
                </a:solidFill>
                <a:cs typeface="B Lotus" pitchFamily="2" charset="-78"/>
              </a:rPr>
              <a:t/>
            </a:r>
            <a:br>
              <a:rPr lang="fa-IR" sz="7200" dirty="0">
                <a:solidFill>
                  <a:srgbClr val="FF0000"/>
                </a:solidFill>
                <a:cs typeface="B Lotus" pitchFamily="2" charset="-78"/>
              </a:rPr>
            </a:br>
            <a:r>
              <a:rPr lang="fa-IR" sz="3600" dirty="0">
                <a:solidFill>
                  <a:srgbClr val="FF0000"/>
                </a:solidFill>
                <a:cs typeface="B Lotus" pitchFamily="2" charset="-78"/>
              </a:rPr>
              <a:t/>
            </a:r>
            <a:br>
              <a:rPr lang="fa-IR" sz="3600" dirty="0">
                <a:solidFill>
                  <a:srgbClr val="FF0000"/>
                </a:solidFill>
                <a:cs typeface="B Lotus" pitchFamily="2" charset="-78"/>
              </a:rPr>
            </a:br>
            <a:r>
              <a:rPr lang="fa-IR" sz="3300" dirty="0" smtClean="0">
                <a:solidFill>
                  <a:srgbClr val="7030A0"/>
                </a:solidFill>
                <a:cs typeface="B Lotus" pitchFamily="2" charset="-78"/>
              </a:rPr>
              <a:t>«فصل یازدهم»</a:t>
            </a:r>
            <a:r>
              <a:rPr lang="fa-IR" sz="4000" dirty="0" smtClean="0">
                <a:solidFill>
                  <a:schemeClr val="tx1"/>
                </a:solidFill>
                <a:cs typeface="B Lotus" pitchFamily="2" charset="-78"/>
              </a:rPr>
              <a:t/>
            </a:r>
            <a:br>
              <a:rPr lang="fa-IR" sz="4000" dirty="0" smtClean="0">
                <a:solidFill>
                  <a:schemeClr val="tx1"/>
                </a:solidFill>
                <a:cs typeface="B Lotus" pitchFamily="2" charset="-78"/>
              </a:rPr>
            </a:br>
            <a:endParaRPr lang="en-US" dirty="0"/>
          </a:p>
        </p:txBody>
      </p:sp>
    </p:spTree>
    <p:extLst>
      <p:ext uri="{BB962C8B-B14F-4D97-AF65-F5344CB8AC3E}">
        <p14:creationId xmlns:p14="http://schemas.microsoft.com/office/powerpoint/2010/main" val="353228649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68184"/>
            <a:ext cx="8305800" cy="5893264"/>
          </a:xfrm>
        </p:spPr>
        <p:txBody>
          <a:bodyPr>
            <a:noAutofit/>
          </a:bodyPr>
          <a:lstStyle/>
          <a:p>
            <a:pPr algn="r">
              <a:lnSpc>
                <a:spcPct val="150000"/>
              </a:lnSpc>
            </a:pPr>
            <a:r>
              <a:rPr lang="fa-IR" sz="2000" b="1" dirty="0" smtClean="0">
                <a:solidFill>
                  <a:srgbClr val="00B050"/>
                </a:solidFill>
                <a:cs typeface="B Titr" pitchFamily="2" charset="-78"/>
              </a:rPr>
              <a:t>الف)</a:t>
            </a:r>
            <a:r>
              <a:rPr lang="fa-IR" sz="1200" b="1" dirty="0" smtClean="0">
                <a:solidFill>
                  <a:srgbClr val="00B050"/>
                </a:solidFill>
                <a:cs typeface="B Titr" pitchFamily="2" charset="-78"/>
              </a:rPr>
              <a:t> </a:t>
            </a:r>
            <a:r>
              <a:rPr lang="fa-IR" sz="2000" b="1" dirty="0" smtClean="0">
                <a:solidFill>
                  <a:srgbClr val="00B050"/>
                </a:solidFill>
                <a:cs typeface="B Titr" pitchFamily="2" charset="-78"/>
              </a:rPr>
              <a:t>استفاده از سلاح شیمیایی</a:t>
            </a:r>
            <a:r>
              <a:rPr lang="fa-IR" sz="1200" dirty="0">
                <a:cs typeface="B Titr" pitchFamily="2" charset="-78"/>
              </a:rPr>
              <a:t/>
            </a:r>
            <a:br>
              <a:rPr lang="fa-IR" sz="1200" dirty="0">
                <a:cs typeface="B Titr" pitchFamily="2" charset="-78"/>
              </a:rPr>
            </a:br>
            <a:r>
              <a:rPr lang="fa-IR" sz="1800" dirty="0" smtClean="0">
                <a:solidFill>
                  <a:srgbClr val="C00000"/>
                </a:solidFill>
                <a:cs typeface="B Titr" pitchFamily="2" charset="-78"/>
              </a:rPr>
              <a:t>اولا</a:t>
            </a:r>
            <a:r>
              <a:rPr lang="fa-IR" sz="1800" dirty="0" smtClean="0">
                <a:solidFill>
                  <a:schemeClr val="tx1"/>
                </a:solidFill>
                <a:cs typeface="B Titr" pitchFamily="2" charset="-78"/>
              </a:rPr>
              <a:t>ً </a:t>
            </a:r>
            <a:r>
              <a:rPr lang="fa-IR" sz="1800" dirty="0" smtClean="0">
                <a:solidFill>
                  <a:srgbClr val="002060"/>
                </a:solidFill>
                <a:cs typeface="B Titr" pitchFamily="2" charset="-78"/>
              </a:rPr>
              <a:t>جنگ شیمیایی به کاربرد گازهای شیمیایی مانند گاز خردل، اشک آور، سیانور ، خفه کننده، تاول زا، ناتوان کننده و اعصاب اطلاق می شود</a:t>
            </a:r>
            <a:r>
              <a:rPr lang="fa-IR" sz="1800" dirty="0">
                <a:solidFill>
                  <a:srgbClr val="002060"/>
                </a:solidFill>
                <a:cs typeface="B Titr" pitchFamily="2" charset="-78"/>
              </a:rPr>
              <a:t/>
            </a:r>
            <a:br>
              <a:rPr lang="fa-IR" sz="1800" dirty="0">
                <a:solidFill>
                  <a:srgbClr val="002060"/>
                </a:solidFill>
                <a:cs typeface="B Titr" pitchFamily="2" charset="-78"/>
              </a:rPr>
            </a:br>
            <a:r>
              <a:rPr lang="fa-IR" sz="1800" dirty="0" smtClean="0">
                <a:solidFill>
                  <a:srgbClr val="002060"/>
                </a:solidFill>
                <a:cs typeface="B Titr" pitchFamily="2" charset="-78"/>
              </a:rPr>
              <a:t> </a:t>
            </a:r>
            <a:r>
              <a:rPr lang="fa-IR" sz="1800" dirty="0" smtClean="0">
                <a:solidFill>
                  <a:srgbClr val="C00000"/>
                </a:solidFill>
                <a:cs typeface="B Titr" pitchFamily="2" charset="-78"/>
              </a:rPr>
              <a:t> ثانیاً </a:t>
            </a:r>
            <a:r>
              <a:rPr lang="fa-IR" sz="1800" dirty="0" smtClean="0">
                <a:solidFill>
                  <a:srgbClr val="002060"/>
                </a:solidFill>
                <a:cs typeface="B Titr" pitchFamily="2" charset="-78"/>
              </a:rPr>
              <a:t>عوامل شیمیایی به گروه هایی از ترکیبات سمی و کشنده اطلاق می شود که بصورت جامد، مایع  و گاز تهیه شده و مورد استفاده واقع می گردد. </a:t>
            </a:r>
            <a:br>
              <a:rPr lang="fa-IR" sz="1800" dirty="0" smtClean="0">
                <a:solidFill>
                  <a:srgbClr val="002060"/>
                </a:solidFill>
                <a:cs typeface="B Titr" pitchFamily="2" charset="-78"/>
              </a:rPr>
            </a:br>
            <a:r>
              <a:rPr lang="fa-IR" sz="1800" dirty="0" smtClean="0">
                <a:solidFill>
                  <a:srgbClr val="002060"/>
                </a:solidFill>
                <a:cs typeface="B Titr" pitchFamily="2" charset="-78"/>
              </a:rPr>
              <a:t>ثالثاً استفاده </a:t>
            </a:r>
            <a:r>
              <a:rPr lang="fa-IR" sz="1800" dirty="0">
                <a:solidFill>
                  <a:srgbClr val="002060"/>
                </a:solidFill>
                <a:cs typeface="B Titr" pitchFamily="2" charset="-78"/>
              </a:rPr>
              <a:t>از سلاح شیمیایی از سوی رژیم بعث عراق از ابتدای جنگ </a:t>
            </a:r>
            <a:r>
              <a:rPr lang="fa-IR" sz="1800" dirty="0" smtClean="0">
                <a:solidFill>
                  <a:srgbClr val="002060"/>
                </a:solidFill>
                <a:cs typeface="B Titr" pitchFamily="2" charset="-78"/>
              </a:rPr>
              <a:t>به منظورهای مختلف متداول </a:t>
            </a:r>
            <a:r>
              <a:rPr lang="fa-IR" sz="1800" dirty="0">
                <a:solidFill>
                  <a:srgbClr val="002060"/>
                </a:solidFill>
                <a:cs typeface="B Titr" pitchFamily="2" charset="-78"/>
              </a:rPr>
              <a:t>بوده </a:t>
            </a:r>
            <a:r>
              <a:rPr lang="fa-IR" sz="1800" dirty="0" smtClean="0">
                <a:solidFill>
                  <a:srgbClr val="002060"/>
                </a:solidFill>
                <a:cs typeface="B Titr" pitchFamily="2" charset="-78"/>
              </a:rPr>
              <a:t>است که عبارتند از</a:t>
            </a:r>
            <a:br>
              <a:rPr lang="fa-IR" sz="1800" dirty="0" smtClean="0">
                <a:solidFill>
                  <a:srgbClr val="002060"/>
                </a:solidFill>
                <a:cs typeface="B Titr" pitchFamily="2" charset="-78"/>
              </a:rPr>
            </a:br>
            <a:r>
              <a:rPr lang="fa-IR" sz="1800" dirty="0" smtClean="0">
                <a:solidFill>
                  <a:srgbClr val="C00000"/>
                </a:solidFill>
                <a:cs typeface="B Titr" pitchFamily="2" charset="-78"/>
              </a:rPr>
              <a:t>1. </a:t>
            </a:r>
            <a:r>
              <a:rPr lang="fa-IR" sz="1800" dirty="0" smtClean="0">
                <a:solidFill>
                  <a:srgbClr val="002060"/>
                </a:solidFill>
                <a:cs typeface="B Titr" pitchFamily="2" charset="-78"/>
              </a:rPr>
              <a:t>ابتدای جنگ تا آزاد سازی خرمشهر برای آزمایش سلاح های شیمیایی بکارگیری شد.</a:t>
            </a:r>
            <a:br>
              <a:rPr lang="fa-IR" sz="1800" dirty="0" smtClean="0">
                <a:solidFill>
                  <a:srgbClr val="002060"/>
                </a:solidFill>
                <a:cs typeface="B Titr" pitchFamily="2" charset="-78"/>
              </a:rPr>
            </a:br>
            <a:r>
              <a:rPr lang="fa-IR" sz="1800" dirty="0" smtClean="0">
                <a:solidFill>
                  <a:srgbClr val="C00000"/>
                </a:solidFill>
                <a:cs typeface="B Titr" pitchFamily="2" charset="-78"/>
              </a:rPr>
              <a:t>2. </a:t>
            </a:r>
            <a:r>
              <a:rPr lang="fa-IR" sz="1800" dirty="0" smtClean="0">
                <a:solidFill>
                  <a:srgbClr val="002060"/>
                </a:solidFill>
                <a:cs typeface="B Titr" pitchFamily="2" charset="-78"/>
              </a:rPr>
              <a:t>از تیرماه 1361 تا پایان 1365 بعنوان سلاح تدافعی ازآن ااستفاده کرد.</a:t>
            </a:r>
            <a:br>
              <a:rPr lang="fa-IR" sz="1800" dirty="0" smtClean="0">
                <a:solidFill>
                  <a:srgbClr val="002060"/>
                </a:solidFill>
                <a:cs typeface="B Titr" pitchFamily="2" charset="-78"/>
              </a:rPr>
            </a:br>
            <a:r>
              <a:rPr lang="fa-IR" sz="1800" dirty="0" smtClean="0">
                <a:solidFill>
                  <a:srgbClr val="C00000"/>
                </a:solidFill>
                <a:cs typeface="B Titr" pitchFamily="2" charset="-78"/>
              </a:rPr>
              <a:t>3. </a:t>
            </a:r>
            <a:r>
              <a:rPr lang="fa-IR" sz="1800" dirty="0" smtClean="0">
                <a:solidFill>
                  <a:srgbClr val="002060"/>
                </a:solidFill>
                <a:cs typeface="B Titr" pitchFamily="2" charset="-78"/>
              </a:rPr>
              <a:t>از سال 1366 تاپایان جنگ و بعنوان سلاح تهاجمی و به منظورهای زیر استفاده شد.</a:t>
            </a:r>
            <a:br>
              <a:rPr lang="fa-IR" sz="1800" dirty="0" smtClean="0">
                <a:solidFill>
                  <a:srgbClr val="002060"/>
                </a:solidFill>
                <a:cs typeface="B Titr" pitchFamily="2" charset="-78"/>
              </a:rPr>
            </a:br>
            <a:r>
              <a:rPr lang="fa-IR" sz="1800" dirty="0" smtClean="0">
                <a:solidFill>
                  <a:srgbClr val="C00000"/>
                </a:solidFill>
                <a:cs typeface="B Titr" pitchFamily="2" charset="-78"/>
              </a:rPr>
              <a:t>1) </a:t>
            </a:r>
            <a:r>
              <a:rPr lang="fa-IR" sz="1800" dirty="0" smtClean="0">
                <a:solidFill>
                  <a:srgbClr val="002060"/>
                </a:solidFill>
                <a:cs typeface="B Titr" pitchFamily="2" charset="-78"/>
              </a:rPr>
              <a:t>با هدف عملیات روانی و ایجاد رعب و وحشت و اضطراب.</a:t>
            </a:r>
            <a:br>
              <a:rPr lang="fa-IR" sz="1800" dirty="0" smtClean="0">
                <a:solidFill>
                  <a:srgbClr val="002060"/>
                </a:solidFill>
                <a:cs typeface="B Titr" pitchFamily="2" charset="-78"/>
              </a:rPr>
            </a:br>
            <a:r>
              <a:rPr lang="fa-IR" sz="1800" dirty="0" smtClean="0">
                <a:solidFill>
                  <a:srgbClr val="C00000"/>
                </a:solidFill>
                <a:cs typeface="B Titr" pitchFamily="2" charset="-78"/>
              </a:rPr>
              <a:t>2) </a:t>
            </a:r>
            <a:r>
              <a:rPr lang="fa-IR" sz="1800" dirty="0" smtClean="0">
                <a:solidFill>
                  <a:srgbClr val="002060"/>
                </a:solidFill>
                <a:cs typeface="B Titr" pitchFamily="2" charset="-78"/>
              </a:rPr>
              <a:t>کاهش توان رزمی و ایجاد اختلال در سازمان رزم حریف(دشمن).</a:t>
            </a:r>
            <a:br>
              <a:rPr lang="fa-IR" sz="1800" dirty="0" smtClean="0">
                <a:solidFill>
                  <a:srgbClr val="002060"/>
                </a:solidFill>
                <a:cs typeface="B Titr" pitchFamily="2" charset="-78"/>
              </a:rPr>
            </a:br>
            <a:r>
              <a:rPr lang="fa-IR" sz="1800" dirty="0" smtClean="0">
                <a:solidFill>
                  <a:srgbClr val="C00000"/>
                </a:solidFill>
                <a:cs typeface="B Titr" pitchFamily="2" charset="-78"/>
              </a:rPr>
              <a:t>3) </a:t>
            </a:r>
            <a:r>
              <a:rPr lang="fa-IR" sz="1800" dirty="0" smtClean="0">
                <a:solidFill>
                  <a:srgbClr val="002060"/>
                </a:solidFill>
                <a:cs typeface="B Titr" pitchFamily="2" charset="-78"/>
              </a:rPr>
              <a:t>مرعوب و زمین گیر کردند دشمن.</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حملات شیمیایی عراق نه تنها در مناطق نبرد بلکه به مناطق مسکونی نیز کشیده شد «سردشت ایران با 200نفر شهید و 5000نفر مصدوم» وحتی مناطق مسکونی عراق«حلبچه با 5000شهید و 4000 مصدوم».</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1600" dirty="0">
                <a:solidFill>
                  <a:schemeClr val="tx1"/>
                </a:solidFill>
                <a:cs typeface="B Titr" pitchFamily="2" charset="-78"/>
              </a:rPr>
              <a:t> </a:t>
            </a:r>
            <a:r>
              <a:rPr lang="fa-IR" sz="1600" dirty="0" smtClean="0">
                <a:solidFill>
                  <a:schemeClr val="tx1"/>
                </a:solidFill>
                <a:cs typeface="B Titr" pitchFamily="2" charset="-78"/>
              </a:rPr>
              <a:t>       </a:t>
            </a: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cs typeface="B Titr" pitchFamily="2" charset="-78"/>
              </a:rPr>
              <a:t> </a:t>
            </a:r>
            <a:endParaRPr lang="en-US" sz="1600" dirty="0">
              <a:cs typeface="B Titr" pitchFamily="2" charset="-78"/>
            </a:endParaRPr>
          </a:p>
        </p:txBody>
      </p:sp>
    </p:spTree>
    <p:extLst>
      <p:ext uri="{BB962C8B-B14F-4D97-AF65-F5344CB8AC3E}">
        <p14:creationId xmlns:p14="http://schemas.microsoft.com/office/powerpoint/2010/main" val="2993111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037280"/>
          </a:xfrm>
        </p:spPr>
        <p:txBody>
          <a:bodyPr>
            <a:noAutofit/>
          </a:bodyPr>
          <a:lstStyle/>
          <a:p>
            <a:pPr algn="r">
              <a:lnSpc>
                <a:spcPct val="150000"/>
              </a:lnSpc>
            </a:pPr>
            <a:r>
              <a:rPr lang="fa-IR" sz="3600" b="1" dirty="0">
                <a:solidFill>
                  <a:srgbClr val="00B050"/>
                </a:solidFill>
                <a:cs typeface="B Titr" pitchFamily="2" charset="-78"/>
              </a:rPr>
              <a:t>انواع جهاد:</a:t>
            </a:r>
            <a:r>
              <a:rPr lang="fa-IR" sz="3200" dirty="0" smtClean="0">
                <a:cs typeface="B Titr" pitchFamily="2" charset="-78"/>
              </a:rPr>
              <a:t/>
            </a:r>
            <a:br>
              <a:rPr lang="fa-IR" sz="3200" dirty="0" smtClean="0">
                <a:cs typeface="B Titr" pitchFamily="2" charset="-78"/>
              </a:rPr>
            </a:br>
            <a:r>
              <a:rPr lang="fa-IR" sz="3600" dirty="0" smtClean="0">
                <a:solidFill>
                  <a:srgbClr val="C00000"/>
                </a:solidFill>
                <a:cs typeface="B Titr" pitchFamily="2" charset="-78"/>
              </a:rPr>
              <a:t>1. </a:t>
            </a:r>
            <a:r>
              <a:rPr lang="fa-IR" sz="3600" dirty="0" smtClean="0">
                <a:solidFill>
                  <a:srgbClr val="002060"/>
                </a:solidFill>
                <a:cs typeface="B Titr" pitchFamily="2" charset="-78"/>
              </a:rPr>
              <a:t>ابتدایی</a:t>
            </a:r>
            <a:r>
              <a:rPr lang="fa-IR" sz="3200" dirty="0" smtClean="0">
                <a:solidFill>
                  <a:srgbClr val="002060"/>
                </a:solidFill>
                <a:cs typeface="B Titr" pitchFamily="2" charset="-78"/>
              </a:rPr>
              <a:t>«برای ازبین بردن شرک و کفر،باهدایت و حضور امام عادل یا نمایندة وی»که نوعی دفاع از حقوق بشر و پیشگیری از ظلم ستم و دفاع از سنگرهای انسانی است.</a:t>
            </a:r>
            <a:br>
              <a:rPr lang="fa-IR" sz="3200" dirty="0" smtClean="0">
                <a:solidFill>
                  <a:srgbClr val="002060"/>
                </a:solidFill>
                <a:cs typeface="B Titr" pitchFamily="2" charset="-78"/>
              </a:rPr>
            </a:br>
            <a:r>
              <a:rPr lang="fa-IR" sz="3200" dirty="0" smtClean="0">
                <a:solidFill>
                  <a:srgbClr val="C00000"/>
                </a:solidFill>
                <a:cs typeface="B Titr" pitchFamily="2" charset="-78"/>
              </a:rPr>
              <a:t>2.</a:t>
            </a:r>
            <a:r>
              <a:rPr lang="fa-IR" sz="3200" dirty="0" smtClean="0">
                <a:solidFill>
                  <a:srgbClr val="002060"/>
                </a:solidFill>
                <a:cs typeface="B Titr" pitchFamily="2" charset="-78"/>
              </a:rPr>
              <a:t>جهاد دفاعی، درمقابله با هجوم کفار و مشرکین و منافقین که بر هر مرد و زن و حتی مریض واجب است.</a:t>
            </a:r>
            <a:r>
              <a:rPr lang="fa-IR" sz="1600" dirty="0" smtClean="0">
                <a:cs typeface="B Titr" pitchFamily="2" charset="-78"/>
              </a:rPr>
              <a:t/>
            </a:r>
            <a:br>
              <a:rPr lang="fa-IR" sz="1600" dirty="0" smtClean="0">
                <a:cs typeface="B Titr" pitchFamily="2" charset="-78"/>
              </a:rPr>
            </a:br>
            <a:r>
              <a:rPr lang="fa-IR" sz="2800" dirty="0" smtClean="0">
                <a:cs typeface="B Titr" pitchFamily="2" charset="-78"/>
              </a:rPr>
              <a:t/>
            </a:r>
            <a:br>
              <a:rPr lang="fa-IR" sz="2800" dirty="0" smtClean="0">
                <a:cs typeface="B Titr" pitchFamily="2" charset="-78"/>
              </a:rPr>
            </a:br>
            <a:endParaRPr lang="en-US" sz="900" dirty="0">
              <a:cs typeface="B Titr" pitchFamily="2" charset="-78"/>
            </a:endParaRPr>
          </a:p>
        </p:txBody>
      </p:sp>
    </p:spTree>
    <p:extLst>
      <p:ext uri="{BB962C8B-B14F-4D97-AF65-F5344CB8AC3E}">
        <p14:creationId xmlns:p14="http://schemas.microsoft.com/office/powerpoint/2010/main" val="153392004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568952" cy="6264696"/>
          </a:xfrm>
        </p:spPr>
        <p:txBody>
          <a:bodyPr>
            <a:noAutofit/>
          </a:bodyPr>
          <a:lstStyle/>
          <a:p>
            <a:pPr algn="r">
              <a:lnSpc>
                <a:spcPct val="150000"/>
              </a:lnSpc>
            </a:pPr>
            <a:r>
              <a:rPr lang="fa-IR" sz="2400" b="1" dirty="0">
                <a:solidFill>
                  <a:srgbClr val="00B050"/>
                </a:solidFill>
                <a:cs typeface="B Titr" pitchFamily="2" charset="-78"/>
              </a:rPr>
              <a:t> </a:t>
            </a:r>
            <a:r>
              <a:rPr lang="fa-IR" sz="2400" b="1" dirty="0" smtClean="0">
                <a:solidFill>
                  <a:srgbClr val="00B050"/>
                </a:solidFill>
                <a:cs typeface="B Titr" pitchFamily="2" charset="-78"/>
              </a:rPr>
              <a:t>       ب) حملات هوایی و موشکی به شهرها و منابع حیاتی</a:t>
            </a:r>
            <a:r>
              <a:rPr lang="fa-IR" sz="1400" dirty="0">
                <a:cs typeface="B Titr" pitchFamily="2" charset="-78"/>
              </a:rPr>
              <a:t/>
            </a:r>
            <a:br>
              <a:rPr lang="fa-IR" sz="1400" dirty="0">
                <a:cs typeface="B Titr" pitchFamily="2" charset="-78"/>
              </a:rPr>
            </a:br>
            <a:r>
              <a:rPr lang="fa-IR" sz="1400" dirty="0" smtClean="0">
                <a:cs typeface="B Titr" pitchFamily="2" charset="-78"/>
              </a:rPr>
              <a:t>             </a:t>
            </a:r>
            <a:r>
              <a:rPr lang="fa-IR" sz="2000" dirty="0" smtClean="0">
                <a:solidFill>
                  <a:srgbClr val="C00000"/>
                </a:solidFill>
                <a:cs typeface="B Titr" pitchFamily="2" charset="-78"/>
              </a:rPr>
              <a:t>اولاً</a:t>
            </a:r>
            <a:r>
              <a:rPr lang="fa-IR" sz="2000" dirty="0" smtClean="0">
                <a:solidFill>
                  <a:schemeClr val="tx1"/>
                </a:solidFill>
                <a:cs typeface="B Titr" pitchFamily="2" charset="-78"/>
              </a:rPr>
              <a:t> </a:t>
            </a:r>
            <a:r>
              <a:rPr lang="fa-IR" sz="2000" dirty="0" smtClean="0">
                <a:solidFill>
                  <a:srgbClr val="002060"/>
                </a:solidFill>
                <a:cs typeface="B Titr" pitchFamily="2" charset="-78"/>
              </a:rPr>
              <a:t>بمباران شهرها هم زمان با آغاز جنگ علیه ایران آغاز شد.</a:t>
            </a:r>
            <a:br>
              <a:rPr lang="fa-IR" sz="2000" dirty="0" smtClean="0">
                <a:solidFill>
                  <a:srgbClr val="002060"/>
                </a:solidFill>
                <a:cs typeface="B Titr" pitchFamily="2" charset="-78"/>
              </a:rPr>
            </a:br>
            <a:r>
              <a:rPr lang="fa-IR" sz="2000" dirty="0" smtClean="0">
                <a:solidFill>
                  <a:srgbClr val="C00000"/>
                </a:solidFill>
                <a:cs typeface="B Titr" pitchFamily="2" charset="-78"/>
              </a:rPr>
              <a:t>         ثانیاً </a:t>
            </a:r>
            <a:r>
              <a:rPr lang="fa-IR" sz="2000" dirty="0" smtClean="0">
                <a:solidFill>
                  <a:srgbClr val="002060"/>
                </a:solidFill>
                <a:cs typeface="B Titr" pitchFamily="2" charset="-78"/>
              </a:rPr>
              <a:t>علیرغم فراز و نشیبهای این حملات بیشترین حملات از سال 1364 به بعد صورت گرفت .</a:t>
            </a:r>
            <a:br>
              <a:rPr lang="fa-IR" sz="2000" dirty="0" smtClean="0">
                <a:solidFill>
                  <a:srgbClr val="002060"/>
                </a:solidFill>
                <a:cs typeface="B Titr" pitchFamily="2" charset="-78"/>
              </a:rPr>
            </a:br>
            <a:r>
              <a:rPr lang="fa-IR" sz="2000" dirty="0">
                <a:solidFill>
                  <a:srgbClr val="C00000"/>
                </a:solidFill>
                <a:cs typeface="B Titr" pitchFamily="2" charset="-78"/>
              </a:rPr>
              <a:t> </a:t>
            </a:r>
            <a:r>
              <a:rPr lang="fa-IR" sz="2000" dirty="0" smtClean="0">
                <a:solidFill>
                  <a:srgbClr val="C00000"/>
                </a:solidFill>
                <a:cs typeface="B Titr" pitchFamily="2" charset="-78"/>
              </a:rPr>
              <a:t>        </a:t>
            </a:r>
            <a:r>
              <a:rPr lang="fa-IR" sz="2000" dirty="0">
                <a:solidFill>
                  <a:srgbClr val="C00000"/>
                </a:solidFill>
                <a:cs typeface="B Titr" pitchFamily="2" charset="-78"/>
              </a:rPr>
              <a:t>ثالثاً </a:t>
            </a:r>
            <a:r>
              <a:rPr lang="fa-IR" sz="2000" dirty="0" smtClean="0">
                <a:solidFill>
                  <a:srgbClr val="002060"/>
                </a:solidFill>
                <a:cs typeface="B Titr" pitchFamily="2" charset="-78"/>
              </a:rPr>
              <a:t>همانند حملات شیمیایی ، حملات هوایی نیز سه مرحله را طی کرد:</a:t>
            </a: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1. </a:t>
            </a:r>
            <a:r>
              <a:rPr lang="fa-IR" sz="2000" dirty="0">
                <a:solidFill>
                  <a:srgbClr val="002060"/>
                </a:solidFill>
                <a:cs typeface="B Titr" pitchFamily="2" charset="-78"/>
              </a:rPr>
              <a:t>ابتدای جنگ </a:t>
            </a:r>
            <a:r>
              <a:rPr lang="fa-IR" sz="2000" dirty="0" smtClean="0">
                <a:solidFill>
                  <a:srgbClr val="002060"/>
                </a:solidFill>
                <a:cs typeface="B Titr" pitchFamily="2" charset="-78"/>
              </a:rPr>
              <a:t>تا سال 1361، 30%«روزانه 1.6 حمله».</a:t>
            </a:r>
            <a:br>
              <a:rPr lang="fa-IR" sz="2000" dirty="0" smtClean="0">
                <a:solidFill>
                  <a:srgbClr val="002060"/>
                </a:solidFill>
                <a:cs typeface="B Titr" pitchFamily="2" charset="-78"/>
              </a:rPr>
            </a:br>
            <a:r>
              <a:rPr lang="fa-IR" sz="2000" dirty="0">
                <a:solidFill>
                  <a:srgbClr val="C00000"/>
                </a:solidFill>
                <a:cs typeface="B Titr" pitchFamily="2" charset="-78"/>
              </a:rPr>
              <a:t> </a:t>
            </a:r>
            <a:r>
              <a:rPr lang="fa-IR" sz="2000" dirty="0" smtClean="0">
                <a:solidFill>
                  <a:srgbClr val="C00000"/>
                </a:solidFill>
                <a:cs typeface="B Titr" pitchFamily="2" charset="-78"/>
              </a:rPr>
              <a:t>        2. </a:t>
            </a:r>
            <a:r>
              <a:rPr lang="fa-IR" sz="2000" dirty="0" smtClean="0">
                <a:solidFill>
                  <a:srgbClr val="002060"/>
                </a:solidFill>
                <a:cs typeface="B Titr" pitchFamily="2" charset="-78"/>
              </a:rPr>
              <a:t>از سال 1362 تا 1363 ،10.7%«روزانه 0.7 حمله».</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3. </a:t>
            </a:r>
            <a:r>
              <a:rPr lang="fa-IR" sz="2000" dirty="0" smtClean="0">
                <a:solidFill>
                  <a:srgbClr val="002060"/>
                </a:solidFill>
                <a:cs typeface="B Titr" pitchFamily="2" charset="-78"/>
              </a:rPr>
              <a:t>ازسال 1364 تا پایان جنگ، 58.8%«روزانه 2.5 حمله».</a:t>
            </a:r>
            <a:br>
              <a:rPr lang="fa-IR" sz="2000" dirty="0" smtClean="0">
                <a:solidFill>
                  <a:srgbClr val="002060"/>
                </a:solidFill>
                <a:cs typeface="B Titr" pitchFamily="2" charset="-78"/>
              </a:rPr>
            </a:b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smtClean="0">
                <a:solidFill>
                  <a:srgbClr val="00B050"/>
                </a:solidFill>
                <a:cs typeface="B Titr" pitchFamily="2" charset="-78"/>
              </a:rPr>
              <a:t>اهداف عمده عراق از بمباران شهرها:</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1. </a:t>
            </a:r>
            <a:r>
              <a:rPr lang="fa-IR" sz="2000" dirty="0" smtClean="0">
                <a:solidFill>
                  <a:srgbClr val="002060"/>
                </a:solidFill>
                <a:cs typeface="B Titr" pitchFamily="2" charset="-78"/>
              </a:rPr>
              <a:t>ایجاد رعب و وحشت در میان توده مردم.</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2. </a:t>
            </a:r>
            <a:r>
              <a:rPr lang="fa-IR" sz="2000" dirty="0" smtClean="0">
                <a:solidFill>
                  <a:srgbClr val="002060"/>
                </a:solidFill>
                <a:cs typeface="B Titr" pitchFamily="2" charset="-78"/>
              </a:rPr>
              <a:t>خارج شدن از بن بست نبردهای زمینی.</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3. </a:t>
            </a:r>
            <a:r>
              <a:rPr lang="fa-IR" sz="2000" dirty="0" smtClean="0">
                <a:solidFill>
                  <a:srgbClr val="002060"/>
                </a:solidFill>
                <a:cs typeface="B Titr" pitchFamily="2" charset="-78"/>
              </a:rPr>
              <a:t>وادارکردن ایران به پذیرش صلح مورد نظر عراق.</a:t>
            </a:r>
            <a:br>
              <a:rPr lang="fa-IR" sz="2000" dirty="0" smtClean="0">
                <a:solidFill>
                  <a:srgbClr val="002060"/>
                </a:solidFill>
                <a:cs typeface="B Titr" pitchFamily="2" charset="-78"/>
              </a:rPr>
            </a:br>
            <a:endParaRPr lang="en-US" sz="2000" dirty="0">
              <a:solidFill>
                <a:srgbClr val="002060"/>
              </a:solidFill>
              <a:cs typeface="B Titr" pitchFamily="2" charset="-78"/>
            </a:endParaRPr>
          </a:p>
        </p:txBody>
      </p:sp>
    </p:spTree>
    <p:extLst>
      <p:ext uri="{BB962C8B-B14F-4D97-AF65-F5344CB8AC3E}">
        <p14:creationId xmlns:p14="http://schemas.microsoft.com/office/powerpoint/2010/main" val="326800360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92696"/>
            <a:ext cx="9036496" cy="4154984"/>
          </a:xfrm>
          <a:prstGeom prst="rect">
            <a:avLst/>
          </a:prstGeom>
        </p:spPr>
        <p:txBody>
          <a:bodyPr wrap="square">
            <a:spAutoFit/>
          </a:bodyPr>
          <a:lstStyle/>
          <a:p>
            <a:pPr>
              <a:lnSpc>
                <a:spcPct val="200000"/>
              </a:lnSpc>
            </a:pPr>
            <a:r>
              <a:rPr lang="fa-IR" dirty="0">
                <a:cs typeface="B Titr" pitchFamily="2" charset="-78"/>
              </a:rPr>
              <a:t/>
            </a:r>
            <a:br>
              <a:rPr lang="fa-IR" dirty="0">
                <a:cs typeface="B Titr" pitchFamily="2" charset="-78"/>
              </a:rPr>
            </a:br>
            <a:r>
              <a:rPr lang="fa-IR" sz="2400" b="1" dirty="0">
                <a:solidFill>
                  <a:srgbClr val="00B050"/>
                </a:solidFill>
                <a:cs typeface="B Titr" pitchFamily="2" charset="-78"/>
              </a:rPr>
              <a:t>        برخورد ایران با اقدامات عراق</a:t>
            </a:r>
            <a:r>
              <a:rPr lang="fa-IR" dirty="0">
                <a:solidFill>
                  <a:srgbClr val="00B050"/>
                </a:solidFill>
                <a:cs typeface="B Titr" pitchFamily="2" charset="-78"/>
              </a:rPr>
              <a:t>:</a:t>
            </a:r>
            <a:r>
              <a:rPr lang="fa-IR" dirty="0">
                <a:solidFill>
                  <a:srgbClr val="002060"/>
                </a:solidFill>
                <a:cs typeface="B Titr" pitchFamily="2" charset="-78"/>
              </a:rPr>
              <a:t/>
            </a:r>
            <a:br>
              <a:rPr lang="fa-IR" dirty="0">
                <a:solidFill>
                  <a:srgbClr val="002060"/>
                </a:solidFill>
                <a:cs typeface="B Titr" pitchFamily="2" charset="-78"/>
              </a:rPr>
            </a:br>
            <a:r>
              <a:rPr lang="fa-IR" dirty="0">
                <a:solidFill>
                  <a:srgbClr val="002060"/>
                </a:solidFill>
                <a:cs typeface="B Titr" pitchFamily="2" charset="-78"/>
              </a:rPr>
              <a:t>    </a:t>
            </a:r>
            <a:r>
              <a:rPr lang="fa-IR" dirty="0" smtClean="0">
                <a:solidFill>
                  <a:srgbClr val="002060"/>
                </a:solidFill>
                <a:cs typeface="B Titr" pitchFamily="2" charset="-78"/>
              </a:rPr>
              <a:t>         </a:t>
            </a:r>
            <a:r>
              <a:rPr lang="fa-IR" dirty="0">
                <a:solidFill>
                  <a:srgbClr val="C00000"/>
                </a:solidFill>
                <a:cs typeface="B Titr" pitchFamily="2" charset="-78"/>
              </a:rPr>
              <a:t>1.  </a:t>
            </a:r>
            <a:r>
              <a:rPr lang="fa-IR" dirty="0">
                <a:solidFill>
                  <a:srgbClr val="002060"/>
                </a:solidFill>
                <a:cs typeface="B Titr" pitchFamily="2" charset="-78"/>
              </a:rPr>
              <a:t>خودداری ایران از مقابله به مثل بنابه دلایل متعدد از جمله:</a:t>
            </a:r>
            <a:br>
              <a:rPr lang="fa-IR" dirty="0">
                <a:solidFill>
                  <a:srgbClr val="002060"/>
                </a:solidFill>
                <a:cs typeface="B Titr" pitchFamily="2" charset="-78"/>
              </a:rPr>
            </a:br>
            <a:r>
              <a:rPr lang="fa-IR" dirty="0">
                <a:solidFill>
                  <a:srgbClr val="C00000"/>
                </a:solidFill>
                <a:cs typeface="B Titr" pitchFamily="2" charset="-78"/>
              </a:rPr>
              <a:t>             1.1 </a:t>
            </a:r>
            <a:r>
              <a:rPr lang="fa-IR" dirty="0">
                <a:solidFill>
                  <a:srgbClr val="002060"/>
                </a:solidFill>
                <a:cs typeface="B Titr" pitchFamily="2" charset="-78"/>
              </a:rPr>
              <a:t>. کشته شدن تعداد زیادی از مردم بی گناه.</a:t>
            </a:r>
            <a:br>
              <a:rPr lang="fa-IR" dirty="0">
                <a:solidFill>
                  <a:srgbClr val="002060"/>
                </a:solidFill>
                <a:cs typeface="B Titr" pitchFamily="2" charset="-78"/>
              </a:rPr>
            </a:br>
            <a:r>
              <a:rPr lang="fa-IR" dirty="0">
                <a:solidFill>
                  <a:srgbClr val="C00000"/>
                </a:solidFill>
                <a:cs typeface="B Titr" pitchFamily="2" charset="-78"/>
              </a:rPr>
              <a:t>             1.2 . </a:t>
            </a:r>
            <a:r>
              <a:rPr lang="fa-IR" dirty="0">
                <a:solidFill>
                  <a:srgbClr val="002060"/>
                </a:solidFill>
                <a:cs typeface="B Titr" pitchFamily="2" charset="-78"/>
              </a:rPr>
              <a:t>وجود اماکن مقدس قبور ائمه در عراق«کاظمین، نجف، سامرا، کربلا و...».</a:t>
            </a:r>
            <a:br>
              <a:rPr lang="fa-IR" dirty="0">
                <a:solidFill>
                  <a:srgbClr val="002060"/>
                </a:solidFill>
                <a:cs typeface="B Titr" pitchFamily="2" charset="-78"/>
              </a:rPr>
            </a:br>
            <a:r>
              <a:rPr lang="fa-IR" dirty="0">
                <a:solidFill>
                  <a:srgbClr val="002060"/>
                </a:solidFill>
                <a:cs typeface="B Titr" pitchFamily="2" charset="-78"/>
              </a:rPr>
              <a:t>             </a:t>
            </a:r>
            <a:r>
              <a:rPr lang="fa-IR" dirty="0">
                <a:solidFill>
                  <a:srgbClr val="C00000"/>
                </a:solidFill>
                <a:cs typeface="B Titr" pitchFamily="2" charset="-78"/>
              </a:rPr>
              <a:t>1.3 </a:t>
            </a:r>
            <a:r>
              <a:rPr lang="fa-IR" dirty="0">
                <a:solidFill>
                  <a:srgbClr val="002060"/>
                </a:solidFill>
                <a:cs typeface="B Titr" pitchFamily="2" charset="-78"/>
              </a:rPr>
              <a:t>. 60درصد مردم عراق شیعه بودند.</a:t>
            </a:r>
            <a:br>
              <a:rPr lang="fa-IR" dirty="0">
                <a:solidFill>
                  <a:srgbClr val="002060"/>
                </a:solidFill>
                <a:cs typeface="B Titr" pitchFamily="2" charset="-78"/>
              </a:rPr>
            </a:br>
            <a:r>
              <a:rPr lang="fa-IR" dirty="0">
                <a:solidFill>
                  <a:srgbClr val="002060"/>
                </a:solidFill>
                <a:cs typeface="B Titr" pitchFamily="2" charset="-78"/>
              </a:rPr>
              <a:t>    </a:t>
            </a:r>
            <a:r>
              <a:rPr lang="fa-IR" dirty="0" smtClean="0">
                <a:solidFill>
                  <a:srgbClr val="002060"/>
                </a:solidFill>
                <a:cs typeface="B Titr" pitchFamily="2" charset="-78"/>
              </a:rPr>
              <a:t>        </a:t>
            </a:r>
            <a:r>
              <a:rPr lang="fa-IR" dirty="0" smtClean="0">
                <a:solidFill>
                  <a:srgbClr val="C00000"/>
                </a:solidFill>
                <a:cs typeface="B Titr" pitchFamily="2" charset="-78"/>
              </a:rPr>
              <a:t> 2</a:t>
            </a:r>
            <a:r>
              <a:rPr lang="fa-IR" dirty="0">
                <a:solidFill>
                  <a:srgbClr val="C00000"/>
                </a:solidFill>
                <a:cs typeface="B Titr" pitchFamily="2" charset="-78"/>
              </a:rPr>
              <a:t>. </a:t>
            </a:r>
            <a:r>
              <a:rPr lang="fa-IR" dirty="0">
                <a:solidFill>
                  <a:srgbClr val="002060"/>
                </a:solidFill>
                <a:cs typeface="B Titr" pitchFamily="2" charset="-78"/>
              </a:rPr>
              <a:t>استفاده از سایت های پدافند هوایی در اطراف شهرها«گرچه در مقابل موشکهای عراق کارایی ندارند». </a:t>
            </a:r>
            <a:endParaRPr lang="fa-IR" dirty="0">
              <a:solidFill>
                <a:srgbClr val="002060"/>
              </a:solidFill>
            </a:endParaRPr>
          </a:p>
        </p:txBody>
      </p:sp>
    </p:spTree>
    <p:extLst>
      <p:ext uri="{BB962C8B-B14F-4D97-AF65-F5344CB8AC3E}">
        <p14:creationId xmlns:p14="http://schemas.microsoft.com/office/powerpoint/2010/main" val="194248127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96752"/>
            <a:ext cx="8305800" cy="5965272"/>
          </a:xfrm>
        </p:spPr>
        <p:txBody>
          <a:bodyPr>
            <a:noAutofit/>
          </a:bodyPr>
          <a:lstStyle/>
          <a:p>
            <a:pPr algn="r">
              <a:lnSpc>
                <a:spcPct val="150000"/>
              </a:lnSpc>
            </a:pPr>
            <a:r>
              <a:rPr lang="fa-IR" sz="1800" b="1" dirty="0" smtClean="0">
                <a:solidFill>
                  <a:srgbClr val="C00000"/>
                </a:solidFill>
                <a:cs typeface="B Titr" pitchFamily="2" charset="-78"/>
              </a:rPr>
              <a:t>     ج) </a:t>
            </a:r>
            <a:r>
              <a:rPr lang="fa-IR" sz="1800" b="1" dirty="0" smtClean="0">
                <a:solidFill>
                  <a:srgbClr val="00B050"/>
                </a:solidFill>
                <a:cs typeface="B Titr" pitchFamily="2" charset="-78"/>
              </a:rPr>
              <a:t>جنگ نفت کشها</a:t>
            </a:r>
            <a:r>
              <a:rPr lang="fa-IR" sz="1800" b="1" dirty="0" smtClean="0">
                <a:solidFill>
                  <a:srgbClr val="002060"/>
                </a:solidFill>
                <a:cs typeface="B Titr" pitchFamily="2" charset="-78"/>
              </a:rPr>
              <a:t/>
            </a:r>
            <a:br>
              <a:rPr lang="fa-IR" sz="1800" b="1" dirty="0" smtClean="0">
                <a:solidFill>
                  <a:srgbClr val="002060"/>
                </a:solidFill>
                <a:cs typeface="B Titr" pitchFamily="2" charset="-78"/>
              </a:rPr>
            </a:br>
            <a:r>
              <a:rPr lang="fa-IR" sz="1800" dirty="0" smtClean="0">
                <a:solidFill>
                  <a:srgbClr val="C00000"/>
                </a:solidFill>
                <a:cs typeface="B Titr" pitchFamily="2" charset="-78"/>
              </a:rPr>
              <a:t>         اولاً </a:t>
            </a:r>
            <a:r>
              <a:rPr lang="fa-IR" sz="1800" dirty="0" smtClean="0">
                <a:solidFill>
                  <a:srgbClr val="002060"/>
                </a:solidFill>
                <a:cs typeface="B Titr" pitchFamily="2" charset="-78"/>
              </a:rPr>
              <a:t>جنگ نفت کشها موجب شد جنگ از زمین به دریا «محل تردد نفت کشهای دو کشورو کشتیهای سایر کشورها»کشیده شد.</a:t>
            </a:r>
            <a:r>
              <a:rPr lang="fa-IR" sz="1800" dirty="0">
                <a:solidFill>
                  <a:srgbClr val="002060"/>
                </a:solidFill>
                <a:cs typeface="B Titr" pitchFamily="2" charset="-78"/>
              </a:rPr>
              <a:t/>
            </a:r>
            <a:br>
              <a:rPr lang="fa-IR" sz="1800" dirty="0">
                <a:solidFill>
                  <a:srgbClr val="002060"/>
                </a:solidFill>
                <a:cs typeface="B Titr" pitchFamily="2" charset="-78"/>
              </a:rPr>
            </a:br>
            <a:r>
              <a:rPr lang="fa-IR" sz="1800" dirty="0">
                <a:solidFill>
                  <a:srgbClr val="002060"/>
                </a:solidFill>
                <a:cs typeface="B Titr" pitchFamily="2" charset="-78"/>
              </a:rPr>
              <a:t>        </a:t>
            </a:r>
            <a:r>
              <a:rPr lang="fa-IR" sz="1800" dirty="0">
                <a:solidFill>
                  <a:srgbClr val="C00000"/>
                </a:solidFill>
                <a:cs typeface="B Titr" pitchFamily="2" charset="-78"/>
              </a:rPr>
              <a:t> ثانیاً </a:t>
            </a:r>
            <a:r>
              <a:rPr lang="fa-IR" sz="1800" dirty="0" smtClean="0">
                <a:solidFill>
                  <a:srgbClr val="002060"/>
                </a:solidFill>
                <a:cs typeface="B Titr" pitchFamily="2" charset="-78"/>
              </a:rPr>
              <a:t>جنگ نفت کشها موجب می شد تا امریکا وارد منطقه شود« در تاریخ 1367/1/29 این طرح عملی شد».</a:t>
            </a:r>
            <a:br>
              <a:rPr lang="fa-IR" sz="1800" dirty="0" smtClean="0">
                <a:solidFill>
                  <a:srgbClr val="002060"/>
                </a:solidFill>
                <a:cs typeface="B Titr" pitchFamily="2" charset="-78"/>
              </a:rPr>
            </a:br>
            <a:r>
              <a:rPr lang="fa-IR" sz="1800" dirty="0" smtClean="0">
                <a:solidFill>
                  <a:srgbClr val="002060"/>
                </a:solidFill>
                <a:cs typeface="B Titr" pitchFamily="2" charset="-78"/>
              </a:rPr>
              <a:t>        حضور ناوهای امریکا در منطقه موجب می شد تا مستقیماً با ایران در گیر شود که سرنگونی هواپیمای مسافربری ایران در 67/4/12 نمونه بارز آن است.</a:t>
            </a:r>
            <a:br>
              <a:rPr lang="fa-IR" sz="1800" dirty="0" smtClean="0">
                <a:solidFill>
                  <a:srgbClr val="002060"/>
                </a:solidFill>
                <a:cs typeface="B Titr" pitchFamily="2" charset="-78"/>
              </a:rPr>
            </a:br>
            <a:r>
              <a:rPr lang="fa-IR" sz="1800" dirty="0">
                <a:solidFill>
                  <a:srgbClr val="002060"/>
                </a:solidFill>
                <a:cs typeface="B Titr" pitchFamily="2" charset="-78"/>
              </a:rPr>
              <a:t/>
            </a:r>
            <a:br>
              <a:rPr lang="fa-IR" sz="1800" dirty="0">
                <a:solidFill>
                  <a:srgbClr val="002060"/>
                </a:solidFill>
                <a:cs typeface="B Titr" pitchFamily="2" charset="-78"/>
              </a:rPr>
            </a:br>
            <a:r>
              <a:rPr lang="fa-IR" sz="1800" b="1" dirty="0">
                <a:solidFill>
                  <a:srgbClr val="002060"/>
                </a:solidFill>
                <a:cs typeface="B Titr" pitchFamily="2" charset="-78"/>
              </a:rPr>
              <a:t>      </a:t>
            </a:r>
            <a:r>
              <a:rPr lang="fa-IR" sz="1800" b="1" dirty="0">
                <a:solidFill>
                  <a:srgbClr val="C00000"/>
                </a:solidFill>
                <a:cs typeface="B Titr" pitchFamily="2" charset="-78"/>
              </a:rPr>
              <a:t>د) </a:t>
            </a:r>
            <a:r>
              <a:rPr lang="fa-IR" sz="1800" b="1" dirty="0">
                <a:solidFill>
                  <a:srgbClr val="00B050"/>
                </a:solidFill>
                <a:cs typeface="B Titr" pitchFamily="2" charset="-78"/>
              </a:rPr>
              <a:t>تغییر روش </a:t>
            </a:r>
            <a:r>
              <a:rPr lang="fa-IR" sz="1800" b="1" dirty="0" smtClean="0">
                <a:solidFill>
                  <a:srgbClr val="00B050"/>
                </a:solidFill>
                <a:cs typeface="B Titr" pitchFamily="2" charset="-78"/>
              </a:rPr>
              <a:t>عراق ازپدافندی(دفاعی) </a:t>
            </a:r>
            <a:r>
              <a:rPr lang="fa-IR" sz="1800" b="1" dirty="0">
                <a:solidFill>
                  <a:srgbClr val="00B050"/>
                </a:solidFill>
                <a:cs typeface="B Titr" pitchFamily="2" charset="-78"/>
              </a:rPr>
              <a:t>به آفندی(حمله).</a:t>
            </a:r>
            <a:r>
              <a:rPr lang="fa-IR" sz="1800" b="1" dirty="0">
                <a:solidFill>
                  <a:srgbClr val="002060"/>
                </a:solidFill>
                <a:cs typeface="B Titr" pitchFamily="2" charset="-78"/>
              </a:rPr>
              <a:t/>
            </a:r>
            <a:br>
              <a:rPr lang="fa-IR" sz="1800" b="1" dirty="0">
                <a:solidFill>
                  <a:srgbClr val="002060"/>
                </a:solidFill>
                <a:cs typeface="B Titr" pitchFamily="2" charset="-78"/>
              </a:rPr>
            </a:br>
            <a:r>
              <a:rPr lang="fa-IR" sz="1800" dirty="0">
                <a:solidFill>
                  <a:srgbClr val="C00000"/>
                </a:solidFill>
                <a:cs typeface="B Titr" pitchFamily="2" charset="-78"/>
              </a:rPr>
              <a:t> </a:t>
            </a:r>
            <a:r>
              <a:rPr lang="fa-IR" sz="1800" dirty="0" smtClean="0">
                <a:solidFill>
                  <a:srgbClr val="C00000"/>
                </a:solidFill>
                <a:cs typeface="B Titr" pitchFamily="2" charset="-78"/>
              </a:rPr>
              <a:t>             1. </a:t>
            </a:r>
            <a:r>
              <a:rPr lang="fa-IR" sz="1800" dirty="0" smtClean="0">
                <a:solidFill>
                  <a:srgbClr val="002060"/>
                </a:solidFill>
                <a:cs typeface="B Titr" pitchFamily="2" charset="-78"/>
              </a:rPr>
              <a:t>بجز در تهاجم اولیه، عراق حالت پدافندی بخود گرفته بود.</a:t>
            </a:r>
            <a:br>
              <a:rPr lang="fa-IR" sz="1800" dirty="0" smtClean="0">
                <a:solidFill>
                  <a:srgbClr val="002060"/>
                </a:solidFill>
                <a:cs typeface="B Titr" pitchFamily="2" charset="-78"/>
              </a:rPr>
            </a:br>
            <a:r>
              <a:rPr lang="fa-IR" sz="1800" dirty="0">
                <a:solidFill>
                  <a:srgbClr val="C00000"/>
                </a:solidFill>
                <a:cs typeface="B Titr" pitchFamily="2" charset="-78"/>
              </a:rPr>
              <a:t> </a:t>
            </a:r>
            <a:r>
              <a:rPr lang="fa-IR" sz="1800" dirty="0" smtClean="0">
                <a:solidFill>
                  <a:srgbClr val="C00000"/>
                </a:solidFill>
                <a:cs typeface="B Titr" pitchFamily="2" charset="-78"/>
              </a:rPr>
              <a:t>             2. </a:t>
            </a:r>
            <a:r>
              <a:rPr lang="fa-IR" sz="1800" dirty="0" smtClean="0">
                <a:solidFill>
                  <a:srgbClr val="002060"/>
                </a:solidFill>
                <a:cs typeface="B Titr" pitchFamily="2" charset="-78"/>
              </a:rPr>
              <a:t>دور دوم عملیات عراق اسفند 64 تا اردیبهشت 65 در 12 نقطه«6منطقه در خاک عراق و 6منطقه در خاک ایران».</a:t>
            </a:r>
            <a:br>
              <a:rPr lang="fa-IR" sz="1800" dirty="0" smtClean="0">
                <a:solidFill>
                  <a:srgbClr val="002060"/>
                </a:solidFill>
                <a:cs typeface="B Titr" pitchFamily="2" charset="-78"/>
              </a:rPr>
            </a:br>
            <a:r>
              <a:rPr lang="fa-IR" sz="1800" dirty="0" smtClean="0">
                <a:solidFill>
                  <a:srgbClr val="002060"/>
                </a:solidFill>
                <a:cs typeface="B Titr" pitchFamily="2" charset="-78"/>
              </a:rPr>
              <a:t>             </a:t>
            </a:r>
            <a:r>
              <a:rPr lang="fa-IR" sz="1800" dirty="0" smtClean="0">
                <a:solidFill>
                  <a:srgbClr val="C00000"/>
                </a:solidFill>
                <a:cs typeface="B Titr" pitchFamily="2" charset="-78"/>
              </a:rPr>
              <a:t> 3. </a:t>
            </a:r>
            <a:r>
              <a:rPr lang="fa-IR" sz="1800" dirty="0" smtClean="0">
                <a:solidFill>
                  <a:srgbClr val="002060"/>
                </a:solidFill>
                <a:cs typeface="B Titr" pitchFamily="2" charset="-78"/>
              </a:rPr>
              <a:t>از اوایل 1367 برای باز پس گیری خاک خودش و اشغال مناطقی از ایران جهت در دست داشتن امتیاز و اهرم فشار در پای میز مذاکره با ایران.</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solidFill>
                  <a:schemeClr val="tx1"/>
                </a:solidFill>
                <a:cs typeface="B Titr" pitchFamily="2" charset="-78"/>
              </a:rPr>
              <a:t>      </a:t>
            </a:r>
            <a:br>
              <a:rPr lang="fa-IR" sz="1600" dirty="0" smtClean="0">
                <a:solidFill>
                  <a:schemeClr val="tx1"/>
                </a:solidFill>
                <a:cs typeface="B Titr" pitchFamily="2" charset="-78"/>
              </a:rPr>
            </a:br>
            <a:endParaRPr lang="en-US" sz="1600" dirty="0">
              <a:cs typeface="B Titr" pitchFamily="2" charset="-78"/>
            </a:endParaRPr>
          </a:p>
        </p:txBody>
      </p:sp>
    </p:spTree>
    <p:extLst>
      <p:ext uri="{BB962C8B-B14F-4D97-AF65-F5344CB8AC3E}">
        <p14:creationId xmlns:p14="http://schemas.microsoft.com/office/powerpoint/2010/main" val="370782539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305800" cy="5965272"/>
          </a:xfrm>
        </p:spPr>
        <p:txBody>
          <a:bodyPr>
            <a:normAutofit/>
          </a:bodyPr>
          <a:lstStyle/>
          <a:p>
            <a:pPr algn="ctr"/>
            <a:r>
              <a:rPr lang="fa-IR" sz="4800" dirty="0" smtClean="0">
                <a:solidFill>
                  <a:srgbClr val="00B050"/>
                </a:solidFill>
                <a:cs typeface="B Lotus" pitchFamily="2" charset="-78"/>
              </a:rPr>
              <a:t>نقش کشورهای منطقه ای و فرا منطقه ای</a:t>
            </a:r>
            <a:r>
              <a:rPr lang="fa-IR" sz="4800" dirty="0">
                <a:solidFill>
                  <a:srgbClr val="FF0000"/>
                </a:solidFill>
                <a:cs typeface="B Lotus" pitchFamily="2" charset="-78"/>
              </a:rPr>
              <a:t/>
            </a:r>
            <a:br>
              <a:rPr lang="fa-IR" sz="4800" dirty="0">
                <a:solidFill>
                  <a:srgbClr val="FF0000"/>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2800" dirty="0" smtClean="0">
                <a:solidFill>
                  <a:schemeClr val="accent3"/>
                </a:solidFill>
                <a:cs typeface="B Lotus" pitchFamily="2" charset="-78"/>
              </a:rPr>
              <a:t>«در جنگ رژیم بعث عراق علیه جمهوری سلامی ایران</a:t>
            </a:r>
            <a:r>
              <a:rPr lang="fa-IR" sz="3600" dirty="0" smtClean="0">
                <a:solidFill>
                  <a:schemeClr val="accent3"/>
                </a:solidFill>
                <a:cs typeface="B Lotus" pitchFamily="2" charset="-78"/>
              </a:rPr>
              <a:t>»</a:t>
            </a:r>
            <a:r>
              <a:rPr lang="fa-IR" sz="3600" dirty="0" smtClean="0">
                <a:solidFill>
                  <a:schemeClr val="tx1"/>
                </a:solidFill>
                <a:cs typeface="B Lotus" pitchFamily="2" charset="-78"/>
              </a:rPr>
              <a:t/>
            </a:r>
            <a:br>
              <a:rPr lang="fa-IR" sz="3600" dirty="0" smtClean="0">
                <a:solidFill>
                  <a:schemeClr val="tx1"/>
                </a:solidFill>
                <a:cs typeface="B Lotus" pitchFamily="2" charset="-78"/>
              </a:rPr>
            </a:br>
            <a:r>
              <a:rPr lang="fa-IR" sz="2000" dirty="0">
                <a:solidFill>
                  <a:srgbClr val="FF0000"/>
                </a:solidFill>
                <a:cs typeface="B Lotus" pitchFamily="2" charset="-78"/>
              </a:rPr>
              <a:t/>
            </a:r>
            <a:br>
              <a:rPr lang="fa-IR" sz="2000" dirty="0">
                <a:solidFill>
                  <a:srgbClr val="FF0000"/>
                </a:solidFill>
                <a:cs typeface="B Lotus" pitchFamily="2" charset="-78"/>
              </a:rPr>
            </a:br>
            <a:r>
              <a:rPr lang="fa-IR" sz="2000" b="1" dirty="0">
                <a:solidFill>
                  <a:srgbClr val="7030A0"/>
                </a:solidFill>
                <a:cs typeface="B Lotus" pitchFamily="2" charset="-78"/>
              </a:rPr>
              <a:t>«فصل </a:t>
            </a:r>
            <a:r>
              <a:rPr lang="fa-IR" sz="2000" b="1" dirty="0" smtClean="0">
                <a:solidFill>
                  <a:srgbClr val="7030A0"/>
                </a:solidFill>
                <a:cs typeface="B Lotus" pitchFamily="2" charset="-78"/>
              </a:rPr>
              <a:t>دوازدهم»</a:t>
            </a:r>
            <a:r>
              <a:rPr lang="fa-IR" sz="2400" dirty="0">
                <a:solidFill>
                  <a:schemeClr val="tx1"/>
                </a:solidFill>
                <a:cs typeface="B Lotus" pitchFamily="2" charset="-78"/>
              </a:rPr>
              <a:t/>
            </a:r>
            <a:br>
              <a:rPr lang="fa-IR" sz="2400" dirty="0">
                <a:solidFill>
                  <a:schemeClr val="tx1"/>
                </a:solidFill>
                <a:cs typeface="B Lotus" pitchFamily="2" charset="-78"/>
              </a:rPr>
            </a:br>
            <a:endParaRPr lang="en-US" sz="2000" dirty="0"/>
          </a:p>
        </p:txBody>
      </p:sp>
    </p:spTree>
    <p:extLst>
      <p:ext uri="{BB962C8B-B14F-4D97-AF65-F5344CB8AC3E}">
        <p14:creationId xmlns:p14="http://schemas.microsoft.com/office/powerpoint/2010/main" val="277002536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628800"/>
            <a:ext cx="8305800" cy="6037280"/>
          </a:xfrm>
        </p:spPr>
        <p:txBody>
          <a:bodyPr>
            <a:noAutofit/>
          </a:bodyPr>
          <a:lstStyle/>
          <a:p>
            <a:pPr algn="r"/>
            <a:r>
              <a:rPr lang="fa-IR" sz="2400" b="1" dirty="0" smtClean="0">
                <a:solidFill>
                  <a:srgbClr val="002060"/>
                </a:solidFill>
                <a:cs typeface="B Titr" pitchFamily="2" charset="-78"/>
              </a:rPr>
              <a:t>بطور کلی همة کشورهای منطقه«خاورمیان و خلیج فارس» و کشورهای جهانی و بلوکهای دوگانه آنروز «امریکا و شوروی» به شکلهای مختلف از رژیم بعث عراق حمایت کردند.</a:t>
            </a:r>
            <a:r>
              <a:rPr lang="fa-IR" sz="100" b="1" dirty="0" smtClean="0">
                <a:solidFill>
                  <a:srgbClr val="002060"/>
                </a:solidFill>
                <a:cs typeface="B Titr" pitchFamily="2" charset="-78"/>
              </a:rPr>
              <a:t/>
            </a:r>
            <a:br>
              <a:rPr lang="fa-IR" sz="100" b="1" dirty="0" smtClean="0">
                <a:solidFill>
                  <a:srgbClr val="002060"/>
                </a:solidFill>
                <a:cs typeface="B Titr" pitchFamily="2" charset="-78"/>
              </a:rPr>
            </a:br>
            <a:r>
              <a:rPr lang="fa-IR" sz="2400" b="1" dirty="0" smtClean="0">
                <a:solidFill>
                  <a:srgbClr val="002060"/>
                </a:solidFill>
                <a:cs typeface="B Titr" pitchFamily="2" charset="-78"/>
              </a:rPr>
              <a:t>آندر فونتن، نویسنده و روزنامه نگار شهیر معاصر می نویسد «از شیخ نشین های خلیج فارس گرفته تا شوروی و امریکا... همه از پیدا کردن راهزنی مثل صدام حسین که در برابر آیت الله (خمینی) قد علم کند خوشحال بودند. در آن زمان ، آرزوی غربی ها این بود که دو طرف متخاصم هرچه بیشتر به کشتن یکدیگر ادامه دهند </a:t>
            </a:r>
            <a:r>
              <a:rPr lang="fa-IR" sz="1400" b="1" dirty="0" smtClean="0">
                <a:solidFill>
                  <a:srgbClr val="002060"/>
                </a:solidFill>
                <a:cs typeface="B Titr" pitchFamily="2" charset="-78"/>
              </a:rPr>
              <a:t>ـ </a:t>
            </a:r>
            <a:r>
              <a:rPr lang="fa-IR" sz="1200" b="1" dirty="0" smtClean="0">
                <a:solidFill>
                  <a:srgbClr val="002060"/>
                </a:solidFill>
                <a:cs typeface="B Titr" pitchFamily="2" charset="-78"/>
              </a:rPr>
              <a:t>فونتن، ص 178تا179». </a:t>
            </a:r>
            <a:r>
              <a:rPr lang="fa-IR" sz="1200" b="1" dirty="0" smtClean="0">
                <a:solidFill>
                  <a:schemeClr val="tx1"/>
                </a:solidFill>
                <a:cs typeface="B Titr" pitchFamily="2" charset="-78"/>
              </a:rPr>
              <a:t/>
            </a:r>
            <a:br>
              <a:rPr lang="fa-IR" sz="1200" b="1" dirty="0" smtClean="0">
                <a:solidFill>
                  <a:schemeClr val="tx1"/>
                </a:solidFill>
                <a:cs typeface="B Titr" pitchFamily="2" charset="-78"/>
              </a:rPr>
            </a:br>
            <a:r>
              <a:rPr lang="fa-IR" sz="1200" b="1" dirty="0" smtClean="0">
                <a:solidFill>
                  <a:schemeClr val="tx1"/>
                </a:solidFill>
                <a:cs typeface="B Titr" pitchFamily="2" charset="-78"/>
              </a:rPr>
              <a:t/>
            </a:r>
            <a:br>
              <a:rPr lang="fa-IR" sz="1200" b="1" dirty="0" smtClean="0">
                <a:solidFill>
                  <a:schemeClr val="tx1"/>
                </a:solidFill>
                <a:cs typeface="B Titr" pitchFamily="2" charset="-78"/>
              </a:rPr>
            </a:br>
            <a:r>
              <a:rPr lang="fa-IR" sz="1200" dirty="0" smtClean="0">
                <a:cs typeface="B Titr" pitchFamily="2" charset="-78"/>
              </a:rPr>
              <a:t>         </a:t>
            </a:r>
            <a:endParaRPr lang="en-US" sz="1200" dirty="0">
              <a:cs typeface="B Titr" pitchFamily="2" charset="-78"/>
            </a:endParaRPr>
          </a:p>
        </p:txBody>
      </p:sp>
    </p:spTree>
    <p:extLst>
      <p:ext uri="{BB962C8B-B14F-4D97-AF65-F5344CB8AC3E}">
        <p14:creationId xmlns:p14="http://schemas.microsoft.com/office/powerpoint/2010/main" val="144935067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305800" cy="5965272"/>
          </a:xfrm>
        </p:spPr>
        <p:txBody>
          <a:bodyPr>
            <a:noAutofit/>
          </a:bodyPr>
          <a:lstStyle/>
          <a:p>
            <a:pPr algn="r">
              <a:lnSpc>
                <a:spcPct val="200000"/>
              </a:lnSpc>
            </a:pPr>
            <a:r>
              <a:rPr lang="fa-IR" sz="6600" b="1" dirty="0">
                <a:solidFill>
                  <a:srgbClr val="002060"/>
                </a:solidFill>
                <a:cs typeface="B Titr" pitchFamily="2" charset="-78"/>
              </a:rPr>
              <a:t> </a:t>
            </a:r>
            <a:r>
              <a:rPr lang="fa-IR" sz="2000" b="1" dirty="0" smtClean="0">
                <a:solidFill>
                  <a:srgbClr val="C00000"/>
                </a:solidFill>
                <a:cs typeface="B Titr" pitchFamily="2" charset="-78"/>
              </a:rPr>
              <a:t>الف) </a:t>
            </a:r>
            <a:r>
              <a:rPr lang="fa-IR" sz="2000" b="1" dirty="0" smtClean="0">
                <a:solidFill>
                  <a:srgbClr val="00B050"/>
                </a:solidFill>
                <a:cs typeface="B Titr" pitchFamily="2" charset="-78"/>
              </a:rPr>
              <a:t>کشورهای حاشیه جنوبی: </a:t>
            </a:r>
            <a:r>
              <a:rPr lang="fa-IR" sz="1800" dirty="0" smtClean="0">
                <a:solidFill>
                  <a:srgbClr val="002060"/>
                </a:solidFill>
                <a:cs typeface="B Titr" pitchFamily="2" charset="-78"/>
              </a:rPr>
              <a:t>پس از تجاوز سراسری عراق به ایران دولت های منطقه بویژه کشورهای عربستان ، اردن و کویت حمایت خود از عراق را همراه با تشویق عراق اعلان داشتند. </a:t>
            </a:r>
            <a:br>
              <a:rPr lang="fa-IR" sz="1800" dirty="0" smtClean="0">
                <a:solidFill>
                  <a:srgbClr val="002060"/>
                </a:solidFill>
                <a:cs typeface="B Titr" pitchFamily="2" charset="-78"/>
              </a:rPr>
            </a:br>
            <a:r>
              <a:rPr lang="fa-IR" sz="1800" dirty="0" smtClean="0">
                <a:solidFill>
                  <a:srgbClr val="002060"/>
                </a:solidFill>
                <a:cs typeface="B Titr" pitchFamily="2" charset="-78"/>
              </a:rPr>
              <a:t>     شورای همکاری خلیج فارس ضمن تبریک به صدام حسین در مقابل ایران صف آرایی کردند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به طور کلی دولتهای منطقه با حراس از انقلاب اسلامی ایران و نفوذ در آن کشورها و جهت متزلزل دیدن حکومت های خویش، از عراق حمایت کردند.</a:t>
            </a:r>
            <a:br>
              <a:rPr lang="fa-IR" sz="1800" dirty="0" smtClean="0">
                <a:solidFill>
                  <a:srgbClr val="002060"/>
                </a:solidFill>
                <a:cs typeface="B Titr" pitchFamily="2" charset="-78"/>
              </a:rPr>
            </a:br>
            <a:r>
              <a:rPr lang="fa-IR" sz="1800" dirty="0">
                <a:solidFill>
                  <a:srgbClr val="002060"/>
                </a:solidFill>
                <a:cs typeface="B Titr" pitchFamily="2" charset="-78"/>
              </a:rPr>
              <a:t/>
            </a:r>
            <a:br>
              <a:rPr lang="fa-IR" sz="1800" dirty="0">
                <a:solidFill>
                  <a:srgbClr val="002060"/>
                </a:solidFill>
                <a:cs typeface="B Titr" pitchFamily="2" charset="-78"/>
              </a:rPr>
            </a:br>
            <a:r>
              <a:rPr lang="fa-IR" sz="2000" b="1" dirty="0">
                <a:solidFill>
                  <a:srgbClr val="C00000"/>
                </a:solidFill>
                <a:cs typeface="B Titr" pitchFamily="2" charset="-78"/>
              </a:rPr>
              <a:t>     ب) </a:t>
            </a:r>
            <a:r>
              <a:rPr lang="fa-IR" sz="2000" b="1" dirty="0">
                <a:solidFill>
                  <a:srgbClr val="00B050"/>
                </a:solidFill>
                <a:cs typeface="B Titr" pitchFamily="2" charset="-78"/>
              </a:rPr>
              <a:t>کشورهای بلوک غرب«با محوریت </a:t>
            </a:r>
            <a:r>
              <a:rPr lang="fa-IR" sz="2000" b="1" dirty="0" smtClean="0">
                <a:solidFill>
                  <a:srgbClr val="00B050"/>
                </a:solidFill>
                <a:cs typeface="B Titr" pitchFamily="2" charset="-78"/>
              </a:rPr>
              <a:t>امریکا»:</a:t>
            </a:r>
            <a:r>
              <a:rPr lang="fa-IR" sz="1400" dirty="0" smtClean="0">
                <a:solidFill>
                  <a:schemeClr val="tx1"/>
                </a:solidFill>
                <a:cs typeface="B Titr" pitchFamily="2" charset="-78"/>
              </a:rPr>
              <a:t/>
            </a:r>
            <a:br>
              <a:rPr lang="fa-IR" sz="1400" dirty="0" smtClean="0">
                <a:solidFill>
                  <a:schemeClr val="tx1"/>
                </a:solidFill>
                <a:cs typeface="B Titr" pitchFamily="2" charset="-78"/>
              </a:rPr>
            </a:br>
            <a:endParaRPr lang="en-US" sz="4400" dirty="0">
              <a:cs typeface="B Titr" pitchFamily="2" charset="-78"/>
            </a:endParaRPr>
          </a:p>
        </p:txBody>
      </p:sp>
    </p:spTree>
    <p:extLst>
      <p:ext uri="{BB962C8B-B14F-4D97-AF65-F5344CB8AC3E}">
        <p14:creationId xmlns:p14="http://schemas.microsoft.com/office/powerpoint/2010/main" val="11508644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4624"/>
            <a:ext cx="8496944" cy="6143990"/>
          </a:xfrm>
          <a:prstGeom prst="rect">
            <a:avLst/>
          </a:prstGeom>
        </p:spPr>
        <p:txBody>
          <a:bodyPr wrap="square">
            <a:spAutoFit/>
          </a:bodyPr>
          <a:lstStyle/>
          <a:p>
            <a:pPr>
              <a:lnSpc>
                <a:spcPct val="150000"/>
              </a:lnSpc>
            </a:pPr>
            <a:r>
              <a:rPr lang="fa-IR" sz="2200" dirty="0">
                <a:solidFill>
                  <a:srgbClr val="C00000"/>
                </a:solidFill>
                <a:cs typeface="B Titr" pitchFamily="2" charset="-78"/>
              </a:rPr>
              <a:t> </a:t>
            </a:r>
            <a:r>
              <a:rPr lang="fa-IR" sz="2200" b="1" dirty="0">
                <a:solidFill>
                  <a:srgbClr val="C00000"/>
                </a:solidFill>
                <a:cs typeface="B Titr" pitchFamily="2" charset="-78"/>
              </a:rPr>
              <a:t>1. امریکا: </a:t>
            </a:r>
            <a:r>
              <a:rPr lang="fa-IR" sz="2200" dirty="0">
                <a:solidFill>
                  <a:srgbClr val="002060"/>
                </a:solidFill>
                <a:cs typeface="B Titr" pitchFamily="2" charset="-78"/>
              </a:rPr>
              <a:t>علیرغم اعلام بظاهر بی طرفی امریکا و ارتباط های مخفی امریکا با عراق«ملاقات برژنسکی با صدام در مرز اردن ـ تیر 1359»بنابه :</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 1) </a:t>
            </a:r>
            <a:r>
              <a:rPr lang="fa-IR" sz="2200" dirty="0">
                <a:solidFill>
                  <a:srgbClr val="002060"/>
                </a:solidFill>
                <a:cs typeface="B Titr" pitchFamily="2" charset="-78"/>
              </a:rPr>
              <a:t>پیشروی عراق در ماه های آغازین جنگ. </a:t>
            </a:r>
            <a:br>
              <a:rPr lang="fa-IR" sz="2200" dirty="0">
                <a:solidFill>
                  <a:srgbClr val="002060"/>
                </a:solidFill>
                <a:cs typeface="B Titr" pitchFamily="2" charset="-78"/>
              </a:rPr>
            </a:br>
            <a:r>
              <a:rPr lang="fa-IR" sz="2200" dirty="0">
                <a:solidFill>
                  <a:srgbClr val="C00000"/>
                </a:solidFill>
                <a:cs typeface="B Titr" pitchFamily="2" charset="-78"/>
              </a:rPr>
              <a:t>          2) </a:t>
            </a:r>
            <a:r>
              <a:rPr lang="fa-IR" sz="2200" dirty="0">
                <a:solidFill>
                  <a:srgbClr val="002060"/>
                </a:solidFill>
                <a:cs typeface="B Titr" pitchFamily="2" charset="-78"/>
              </a:rPr>
              <a:t>مهار ایران. </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3) </a:t>
            </a:r>
            <a:r>
              <a:rPr lang="fa-IR" sz="2200" dirty="0">
                <a:solidFill>
                  <a:srgbClr val="002060"/>
                </a:solidFill>
                <a:cs typeface="B Titr" pitchFamily="2" charset="-78"/>
              </a:rPr>
              <a:t>حل نمودن مشکل گروگان های امریکا در دست ایران.</a:t>
            </a:r>
            <a:br>
              <a:rPr lang="fa-IR" sz="2200" dirty="0">
                <a:solidFill>
                  <a:srgbClr val="002060"/>
                </a:solidFill>
                <a:cs typeface="B Titr" pitchFamily="2" charset="-78"/>
              </a:rPr>
            </a:br>
            <a:r>
              <a:rPr lang="fa-IR" sz="2200" dirty="0">
                <a:solidFill>
                  <a:srgbClr val="002060"/>
                </a:solidFill>
                <a:cs typeface="B Titr" pitchFamily="2" charset="-78"/>
              </a:rPr>
              <a:t>    ضمن موافقت در ادامه جنگ«موفقیت های ایران و شکست عراق» رسماً ازعراق اعلام حمایت کرد.</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b="1" dirty="0">
                <a:solidFill>
                  <a:srgbClr val="C00000"/>
                </a:solidFill>
                <a:cs typeface="B Titr" pitchFamily="2" charset="-78"/>
              </a:rPr>
              <a:t>2. فرانسه: </a:t>
            </a:r>
            <a:r>
              <a:rPr lang="fa-IR" sz="2200" dirty="0">
                <a:solidFill>
                  <a:srgbClr val="002060"/>
                </a:solidFill>
                <a:cs typeface="B Titr" pitchFamily="2" charset="-78"/>
              </a:rPr>
              <a:t>ضمن داشتن معادلات تجاری قبلی باعراق ، در حمایت از این کشور معاملات تجاری خویش را تاسقف دو میلیارد دلار «عمدتاً جنگ افزار و هواپیماهای نظامی» افزایش داد.</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b="1" dirty="0">
                <a:solidFill>
                  <a:srgbClr val="C00000"/>
                </a:solidFill>
                <a:cs typeface="B Titr" pitchFamily="2" charset="-78"/>
              </a:rPr>
              <a:t>3. انگلستان: </a:t>
            </a:r>
            <a:r>
              <a:rPr lang="fa-IR" sz="2200" dirty="0">
                <a:solidFill>
                  <a:srgbClr val="002060"/>
                </a:solidFill>
                <a:cs typeface="B Titr" pitchFamily="2" charset="-78"/>
              </a:rPr>
              <a:t>همانند فرانسه و آلمان و همپای سایر کشورهای اروپایی مانند ژاپن، آلمان و ...«که بیشتر حمایت و تقویت تجاری</a:t>
            </a:r>
            <a:endParaRPr lang="fa-IR" sz="2200" dirty="0">
              <a:solidFill>
                <a:srgbClr val="002060"/>
              </a:solidFill>
            </a:endParaRPr>
          </a:p>
        </p:txBody>
      </p:sp>
    </p:spTree>
    <p:extLst>
      <p:ext uri="{BB962C8B-B14F-4D97-AF65-F5344CB8AC3E}">
        <p14:creationId xmlns:p14="http://schemas.microsoft.com/office/powerpoint/2010/main" val="224601419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144248"/>
            <a:ext cx="8305800" cy="5965272"/>
          </a:xfrm>
        </p:spPr>
        <p:txBody>
          <a:bodyPr/>
          <a:lstStyle/>
          <a:p>
            <a:pPr algn="r">
              <a:lnSpc>
                <a:spcPct val="150000"/>
              </a:lnSpc>
            </a:pPr>
            <a:r>
              <a:rPr lang="fa-IR" sz="2000" b="1" dirty="0">
                <a:solidFill>
                  <a:srgbClr val="C00000"/>
                </a:solidFill>
                <a:cs typeface="B Titr" pitchFamily="2" charset="-78"/>
              </a:rPr>
              <a:t> ب) کشورهای بلوک </a:t>
            </a:r>
            <a:r>
              <a:rPr lang="fa-IR" sz="2000" b="1" dirty="0" smtClean="0">
                <a:solidFill>
                  <a:srgbClr val="C00000"/>
                </a:solidFill>
                <a:cs typeface="B Titr" pitchFamily="2" charset="-78"/>
              </a:rPr>
              <a:t>شرق«با </a:t>
            </a:r>
            <a:r>
              <a:rPr lang="fa-IR" sz="2000" b="1" dirty="0">
                <a:solidFill>
                  <a:srgbClr val="C00000"/>
                </a:solidFill>
                <a:cs typeface="B Titr" pitchFamily="2" charset="-78"/>
              </a:rPr>
              <a:t>محوریت </a:t>
            </a:r>
            <a:r>
              <a:rPr lang="fa-IR" sz="2000" b="1" dirty="0" smtClean="0">
                <a:solidFill>
                  <a:srgbClr val="C00000"/>
                </a:solidFill>
                <a:cs typeface="B Titr" pitchFamily="2" charset="-78"/>
              </a:rPr>
              <a:t>شوروی»:</a:t>
            </a: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smtClean="0">
                <a:solidFill>
                  <a:srgbClr val="C00000"/>
                </a:solidFill>
                <a:cs typeface="B Titr" pitchFamily="2" charset="-78"/>
              </a:rPr>
              <a:t>     </a:t>
            </a:r>
            <a:r>
              <a:rPr lang="fa-IR" sz="2000" b="1" dirty="0">
                <a:solidFill>
                  <a:srgbClr val="C00000"/>
                </a:solidFill>
                <a:cs typeface="B Titr" pitchFamily="2" charset="-78"/>
              </a:rPr>
              <a:t>1. </a:t>
            </a:r>
            <a:r>
              <a:rPr lang="fa-IR" sz="2000" b="1" dirty="0" smtClean="0">
                <a:solidFill>
                  <a:srgbClr val="C00000"/>
                </a:solidFill>
                <a:cs typeface="B Titr" pitchFamily="2" charset="-78"/>
              </a:rPr>
              <a:t>شوروی: </a:t>
            </a:r>
            <a:r>
              <a:rPr lang="fa-IR" sz="2000" dirty="0" smtClean="0">
                <a:solidFill>
                  <a:srgbClr val="002060"/>
                </a:solidFill>
                <a:cs typeface="B Titr" pitchFamily="2" charset="-78"/>
              </a:rPr>
              <a:t>این کشور به دلایل متعدد از عراق حمایت می کرد ازجمله؛                                                                 </a:t>
            </a:r>
            <a:r>
              <a:rPr lang="fa-IR" sz="2000" dirty="0" smtClean="0">
                <a:solidFill>
                  <a:srgbClr val="C00000"/>
                </a:solidFill>
                <a:cs typeface="B Titr" pitchFamily="2" charset="-78"/>
              </a:rPr>
              <a:t>1) </a:t>
            </a:r>
            <a:r>
              <a:rPr lang="fa-IR" sz="1800" dirty="0" smtClean="0">
                <a:solidFill>
                  <a:srgbClr val="002060"/>
                </a:solidFill>
                <a:cs typeface="B Titr" pitchFamily="2" charset="-78"/>
              </a:rPr>
              <a:t>عراق متعهد نظامی این کشور«ازسال 1351»بود.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 2) </a:t>
            </a:r>
            <a:r>
              <a:rPr lang="fa-IR" sz="1800" dirty="0" smtClean="0">
                <a:solidFill>
                  <a:srgbClr val="002060"/>
                </a:solidFill>
                <a:cs typeface="B Titr" pitchFamily="2" charset="-78"/>
              </a:rPr>
              <a:t>ازدست رفتن ایران به عنوان ژاندارم امریکا، فرصت خوبی برای مهار سیاست امریکا در منطقه بود.</a:t>
            </a:r>
            <a:br>
              <a:rPr lang="fa-IR" sz="1800" dirty="0" smtClean="0">
                <a:solidFill>
                  <a:srgbClr val="002060"/>
                </a:solidFill>
                <a:cs typeface="B Titr" pitchFamily="2" charset="-78"/>
              </a:rPr>
            </a:br>
            <a:r>
              <a:rPr lang="fa-IR" sz="1800" dirty="0" smtClean="0">
                <a:solidFill>
                  <a:srgbClr val="002060"/>
                </a:solidFill>
                <a:cs typeface="B Titr" pitchFamily="2" charset="-78"/>
              </a:rPr>
              <a:t>        </a:t>
            </a:r>
            <a:r>
              <a:rPr lang="fa-IR" sz="1800" dirty="0" smtClean="0">
                <a:solidFill>
                  <a:srgbClr val="C00000"/>
                </a:solidFill>
                <a:cs typeface="B Titr" pitchFamily="2" charset="-78"/>
              </a:rPr>
              <a:t> 3) </a:t>
            </a:r>
            <a:r>
              <a:rPr lang="fa-IR" sz="1800" dirty="0" smtClean="0">
                <a:solidFill>
                  <a:srgbClr val="002060"/>
                </a:solidFill>
                <a:cs typeface="B Titr" pitchFamily="2" charset="-78"/>
              </a:rPr>
              <a:t>عراق تولید کننده و صادر کننده مطمئن نفت به شوروی و متحدان شرقی اروپایی این کشور بود.</a:t>
            </a:r>
            <a:br>
              <a:rPr lang="fa-IR" sz="1800" dirty="0" smtClean="0">
                <a:solidFill>
                  <a:srgbClr val="002060"/>
                </a:solidFill>
                <a:cs typeface="B Titr" pitchFamily="2" charset="-78"/>
              </a:rPr>
            </a:br>
            <a:r>
              <a:rPr lang="fa-IR" sz="1800" dirty="0">
                <a:solidFill>
                  <a:srgbClr val="002060"/>
                </a:solidFill>
                <a:cs typeface="B Titr" pitchFamily="2" charset="-78"/>
              </a:rPr>
              <a:t/>
            </a:r>
            <a:br>
              <a:rPr lang="fa-IR" sz="1800" dirty="0">
                <a:solidFill>
                  <a:srgbClr val="002060"/>
                </a:solidFill>
                <a:cs typeface="B Titr" pitchFamily="2" charset="-78"/>
              </a:rPr>
            </a:br>
            <a:r>
              <a:rPr lang="fa-IR" sz="1800" dirty="0" smtClean="0">
                <a:solidFill>
                  <a:srgbClr val="002060"/>
                </a:solidFill>
                <a:cs typeface="B Titr" pitchFamily="2" charset="-78"/>
              </a:rPr>
              <a:t>      </a:t>
            </a:r>
            <a:r>
              <a:rPr lang="fa-IR" sz="1800" dirty="0" smtClean="0">
                <a:solidFill>
                  <a:srgbClr val="C00000"/>
                </a:solidFill>
                <a:cs typeface="B Titr" pitchFamily="2" charset="-78"/>
              </a:rPr>
              <a:t>2. چین : </a:t>
            </a:r>
            <a:r>
              <a:rPr lang="fa-IR" sz="1800" dirty="0" smtClean="0">
                <a:solidFill>
                  <a:srgbClr val="002060"/>
                </a:solidFill>
                <a:cs typeface="B Titr" pitchFamily="2" charset="-78"/>
              </a:rPr>
              <a:t>گرچه موضع گیری چین در آن مقطع زمانی اهمیت چندانی نداشت لکن این کشور صرف نظر از آغاز کننده جنگ ، دوطرف را دعوت به مذاکره و صلح کرد.</a:t>
            </a:r>
            <a:br>
              <a:rPr lang="fa-IR" sz="1800" dirty="0" smtClean="0">
                <a:solidFill>
                  <a:srgbClr val="002060"/>
                </a:solidFill>
                <a:cs typeface="B Titr" pitchFamily="2" charset="-78"/>
              </a:rPr>
            </a:br>
            <a:r>
              <a:rPr lang="fa-IR" sz="1800" dirty="0">
                <a:solidFill>
                  <a:schemeClr val="tx1"/>
                </a:solidFill>
                <a:cs typeface="B Titr" pitchFamily="2" charset="-78"/>
              </a:rPr>
              <a:t/>
            </a:r>
            <a:br>
              <a:rPr lang="fa-IR" sz="1800" dirty="0">
                <a:solidFill>
                  <a:schemeClr val="tx1"/>
                </a:solidFill>
                <a:cs typeface="B Titr" pitchFamily="2" charset="-78"/>
              </a:rPr>
            </a:br>
            <a:r>
              <a:rPr lang="fa-IR" sz="1800" dirty="0" smtClean="0">
                <a:solidFill>
                  <a:schemeClr val="accent3"/>
                </a:solidFill>
                <a:cs typeface="B Titr" pitchFamily="2" charset="-78"/>
              </a:rPr>
              <a:t>              </a:t>
            </a:r>
            <a:r>
              <a:rPr lang="fa-IR" sz="2400" dirty="0" smtClean="0">
                <a:solidFill>
                  <a:schemeClr val="accent3"/>
                </a:solidFill>
                <a:cs typeface="B Titr" pitchFamily="2" charset="-78"/>
              </a:rPr>
              <a:t>در مجموع 36 کشور از کشورهای جهان به صدام کمک کردند.</a:t>
            </a:r>
            <a:r>
              <a:rPr lang="fa-IR" sz="1800" dirty="0" smtClean="0">
                <a:solidFill>
                  <a:schemeClr val="accent3"/>
                </a:solidFill>
                <a:cs typeface="B Titr" pitchFamily="2" charset="-78"/>
              </a:rPr>
              <a:t>    </a:t>
            </a: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4800" dirty="0">
                <a:solidFill>
                  <a:schemeClr val="tx1"/>
                </a:solidFill>
                <a:cs typeface="B Titr" pitchFamily="2" charset="-78"/>
              </a:rPr>
              <a:t/>
            </a:r>
            <a:br>
              <a:rPr lang="fa-IR" sz="4800" dirty="0">
                <a:solidFill>
                  <a:schemeClr val="tx1"/>
                </a:solidFill>
                <a:cs typeface="B Titr" pitchFamily="2" charset="-78"/>
              </a:rPr>
            </a:br>
            <a:endParaRPr lang="en-US" sz="4800" dirty="0">
              <a:cs typeface="B Titr" pitchFamily="2" charset="-78"/>
            </a:endParaRPr>
          </a:p>
        </p:txBody>
      </p:sp>
    </p:spTree>
    <p:extLst>
      <p:ext uri="{BB962C8B-B14F-4D97-AF65-F5344CB8AC3E}">
        <p14:creationId xmlns:p14="http://schemas.microsoft.com/office/powerpoint/2010/main" val="407711056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305800" cy="5965272"/>
          </a:xfrm>
        </p:spPr>
        <p:txBody>
          <a:bodyPr>
            <a:normAutofit/>
          </a:bodyPr>
          <a:lstStyle/>
          <a:p>
            <a:pPr algn="ctr"/>
            <a:r>
              <a:rPr lang="fa-IR" sz="9800" dirty="0" smtClean="0">
                <a:solidFill>
                  <a:srgbClr val="00B050"/>
                </a:solidFill>
                <a:cs typeface="B Lotus" pitchFamily="2" charset="-78"/>
              </a:rPr>
              <a:t>رفتار سازمان ملل</a:t>
            </a:r>
            <a:r>
              <a:rPr lang="fa-IR" sz="4800" dirty="0" smtClean="0">
                <a:solidFill>
                  <a:srgbClr val="FF0000"/>
                </a:solidFill>
                <a:cs typeface="B Lotus" pitchFamily="2" charset="-78"/>
              </a:rPr>
              <a:t/>
            </a:r>
            <a:br>
              <a:rPr lang="fa-IR" sz="4800" dirty="0" smtClean="0">
                <a:solidFill>
                  <a:srgbClr val="FF0000"/>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2800" dirty="0" smtClean="0">
                <a:solidFill>
                  <a:schemeClr val="accent3"/>
                </a:solidFill>
                <a:cs typeface="B Lotus" pitchFamily="2" charset="-78"/>
              </a:rPr>
              <a:t>« روند صدور قطعنامه ها در روزهای آغازین جنگ تا قطعنامه 598 </a:t>
            </a:r>
            <a:r>
              <a:rPr lang="fa-IR" sz="3600" dirty="0" smtClean="0">
                <a:solidFill>
                  <a:schemeClr val="accent3"/>
                </a:solidFill>
                <a:cs typeface="B Lotus" pitchFamily="2" charset="-78"/>
              </a:rPr>
              <a:t>»</a:t>
            </a:r>
            <a:r>
              <a:rPr lang="fa-IR" sz="3600" dirty="0" smtClean="0">
                <a:solidFill>
                  <a:schemeClr val="tx1"/>
                </a:solidFill>
                <a:cs typeface="B Lotus" pitchFamily="2" charset="-78"/>
              </a:rPr>
              <a:t/>
            </a:r>
            <a:br>
              <a:rPr lang="fa-IR" sz="3600" dirty="0" smtClean="0">
                <a:solidFill>
                  <a:schemeClr val="tx1"/>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2000" dirty="0">
                <a:solidFill>
                  <a:srgbClr val="FF0000"/>
                </a:solidFill>
                <a:cs typeface="B Lotus" pitchFamily="2" charset="-78"/>
              </a:rPr>
              <a:t/>
            </a:r>
            <a:br>
              <a:rPr lang="fa-IR" sz="2000" dirty="0">
                <a:solidFill>
                  <a:srgbClr val="FF0000"/>
                </a:solidFill>
                <a:cs typeface="B Lotus" pitchFamily="2" charset="-78"/>
              </a:rPr>
            </a:br>
            <a:r>
              <a:rPr lang="fa-IR" sz="2000" b="1" dirty="0">
                <a:solidFill>
                  <a:srgbClr val="7030A0"/>
                </a:solidFill>
                <a:effectLst>
                  <a:outerShdw blurRad="38100" dist="38100" dir="2700000" algn="tl">
                    <a:srgbClr val="000000">
                      <a:alpha val="43137"/>
                    </a:srgbClr>
                  </a:outerShdw>
                </a:effectLst>
                <a:cs typeface="B Lotus" pitchFamily="2" charset="-78"/>
              </a:rPr>
              <a:t>«فصل </a:t>
            </a:r>
            <a:r>
              <a:rPr lang="fa-IR" sz="2000" b="1" dirty="0" smtClean="0">
                <a:solidFill>
                  <a:srgbClr val="7030A0"/>
                </a:solidFill>
                <a:effectLst>
                  <a:outerShdw blurRad="38100" dist="38100" dir="2700000" algn="tl">
                    <a:srgbClr val="000000">
                      <a:alpha val="43137"/>
                    </a:srgbClr>
                  </a:outerShdw>
                </a:effectLst>
                <a:cs typeface="B Lotus" pitchFamily="2" charset="-78"/>
              </a:rPr>
              <a:t>سیزدهم»</a:t>
            </a:r>
            <a:r>
              <a:rPr lang="fa-IR" sz="2400" dirty="0">
                <a:solidFill>
                  <a:schemeClr val="tx1"/>
                </a:solidFill>
                <a:cs typeface="B Lotus" pitchFamily="2" charset="-78"/>
              </a:rPr>
              <a:t/>
            </a:r>
            <a:br>
              <a:rPr lang="fa-IR" sz="2400" dirty="0">
                <a:solidFill>
                  <a:schemeClr val="tx1"/>
                </a:solidFill>
                <a:cs typeface="B Lotus" pitchFamily="2" charset="-78"/>
              </a:rPr>
            </a:br>
            <a:endParaRPr lang="en-US" sz="2000" dirty="0"/>
          </a:p>
        </p:txBody>
      </p:sp>
    </p:spTree>
    <p:extLst>
      <p:ext uri="{BB962C8B-B14F-4D97-AF65-F5344CB8AC3E}">
        <p14:creationId xmlns:p14="http://schemas.microsoft.com/office/powerpoint/2010/main" val="170762463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640960" cy="5821256"/>
          </a:xfrm>
        </p:spPr>
        <p:txBody>
          <a:bodyPr>
            <a:noAutofit/>
          </a:bodyPr>
          <a:lstStyle/>
          <a:p>
            <a:pPr algn="r">
              <a:lnSpc>
                <a:spcPct val="150000"/>
              </a:lnSpc>
            </a:pPr>
            <a:r>
              <a:rPr lang="fa-IR" sz="2200" dirty="0" smtClean="0">
                <a:solidFill>
                  <a:srgbClr val="002060"/>
                </a:solidFill>
                <a:effectLst/>
                <a:cs typeface="B Titr" pitchFamily="2" charset="-78"/>
              </a:rPr>
              <a:t>رفتار سازمان ملل متحد«بعنوان تنها مرجع عالی جهانی و تصمیم گیرنده در روابط بین کشورها و پایان دهنده مناقشات و منازعات»در طول جنگ تحمیلی تأمل برانگیز است.</a:t>
            </a:r>
            <a:br>
              <a:rPr lang="fa-IR" sz="2200" dirty="0" smtClean="0">
                <a:solidFill>
                  <a:srgbClr val="002060"/>
                </a:solidFill>
                <a:effectLst/>
                <a:cs typeface="B Titr" pitchFamily="2" charset="-78"/>
              </a:rPr>
            </a:br>
            <a:r>
              <a:rPr lang="fa-IR" sz="2200" dirty="0" smtClean="0">
                <a:solidFill>
                  <a:srgbClr val="002060"/>
                </a:solidFill>
                <a:effectLst/>
                <a:cs typeface="B Titr" pitchFamily="2" charset="-78"/>
              </a:rPr>
              <a:t/>
            </a:r>
            <a:br>
              <a:rPr lang="fa-IR" sz="2200" dirty="0" smtClean="0">
                <a:solidFill>
                  <a:srgbClr val="002060"/>
                </a:solidFill>
                <a:effectLst/>
                <a:cs typeface="B Titr" pitchFamily="2" charset="-78"/>
              </a:rPr>
            </a:br>
            <a:r>
              <a:rPr lang="fa-IR" sz="2200" dirty="0">
                <a:solidFill>
                  <a:srgbClr val="002060"/>
                </a:solidFill>
                <a:effectLst/>
                <a:cs typeface="B Titr" pitchFamily="2" charset="-78"/>
              </a:rPr>
              <a:t> </a:t>
            </a:r>
            <a:r>
              <a:rPr lang="fa-IR" sz="2200" dirty="0" smtClean="0">
                <a:solidFill>
                  <a:srgbClr val="002060"/>
                </a:solidFill>
                <a:effectLst/>
                <a:cs typeface="B Titr" pitchFamily="2" charset="-78"/>
              </a:rPr>
              <a:t> </a:t>
            </a:r>
            <a:r>
              <a:rPr lang="fa-IR" sz="2200" b="1" dirty="0" smtClean="0">
                <a:solidFill>
                  <a:srgbClr val="C00000"/>
                </a:solidFill>
                <a:effectLst/>
                <a:cs typeface="B Titr" pitchFamily="2" charset="-78"/>
              </a:rPr>
              <a:t>1. </a:t>
            </a:r>
            <a:r>
              <a:rPr lang="fa-IR" sz="2200" b="1" dirty="0" smtClean="0">
                <a:solidFill>
                  <a:srgbClr val="002060"/>
                </a:solidFill>
                <a:effectLst/>
                <a:cs typeface="B Titr" pitchFamily="2" charset="-78"/>
              </a:rPr>
              <a:t>در آغاز حمله عراق به ایران صرفاً به یک بیانیه اکتفا شد که:</a:t>
            </a:r>
            <a:r>
              <a:rPr lang="fa-IR" sz="2200" dirty="0" smtClean="0">
                <a:solidFill>
                  <a:srgbClr val="002060"/>
                </a:solidFill>
                <a:effectLst/>
                <a:cs typeface="B Titr" pitchFamily="2" charset="-78"/>
              </a:rPr>
              <a:t/>
            </a:r>
            <a:br>
              <a:rPr lang="fa-IR" sz="2200" dirty="0" smtClean="0">
                <a:solidFill>
                  <a:srgbClr val="002060"/>
                </a:solidFill>
                <a:effectLst/>
                <a:cs typeface="B Titr" pitchFamily="2" charset="-78"/>
              </a:rPr>
            </a:br>
            <a:r>
              <a:rPr lang="fa-IR" sz="2200" dirty="0">
                <a:solidFill>
                  <a:srgbClr val="C00000"/>
                </a:solidFill>
                <a:effectLst/>
                <a:cs typeface="B Titr" pitchFamily="2" charset="-78"/>
              </a:rPr>
              <a:t> </a:t>
            </a:r>
            <a:r>
              <a:rPr lang="fa-IR" sz="2200" dirty="0" smtClean="0">
                <a:solidFill>
                  <a:srgbClr val="C00000"/>
                </a:solidFill>
                <a:effectLst/>
                <a:cs typeface="B Titr" pitchFamily="2" charset="-78"/>
              </a:rPr>
              <a:t>    1.1. </a:t>
            </a:r>
            <a:r>
              <a:rPr lang="fa-IR" sz="2200" dirty="0" smtClean="0">
                <a:solidFill>
                  <a:srgbClr val="002060"/>
                </a:solidFill>
                <a:effectLst/>
                <a:cs typeface="B Titr" pitchFamily="2" charset="-78"/>
              </a:rPr>
              <a:t>دراین بیانیه از ایران و عراق یکجا نامبرده شد.</a:t>
            </a:r>
            <a:br>
              <a:rPr lang="fa-IR" sz="2200" dirty="0" smtClean="0">
                <a:solidFill>
                  <a:srgbClr val="002060"/>
                </a:solidFill>
                <a:effectLst/>
                <a:cs typeface="B Titr" pitchFamily="2" charset="-78"/>
              </a:rPr>
            </a:br>
            <a:r>
              <a:rPr lang="fa-IR" sz="2200" dirty="0">
                <a:solidFill>
                  <a:srgbClr val="002060"/>
                </a:solidFill>
                <a:effectLst/>
                <a:cs typeface="B Titr" pitchFamily="2" charset="-78"/>
              </a:rPr>
              <a:t> </a:t>
            </a:r>
            <a:r>
              <a:rPr lang="fa-IR" sz="2200" dirty="0" smtClean="0">
                <a:solidFill>
                  <a:srgbClr val="002060"/>
                </a:solidFill>
                <a:effectLst/>
                <a:cs typeface="B Titr" pitchFamily="2" charset="-78"/>
              </a:rPr>
              <a:t>    </a:t>
            </a:r>
            <a:r>
              <a:rPr lang="fa-IR" sz="2200" dirty="0" smtClean="0">
                <a:solidFill>
                  <a:srgbClr val="C00000"/>
                </a:solidFill>
                <a:effectLst/>
                <a:cs typeface="B Titr" pitchFamily="2" charset="-78"/>
              </a:rPr>
              <a:t>1.2. </a:t>
            </a:r>
            <a:r>
              <a:rPr lang="fa-IR" sz="2200" dirty="0" smtClean="0">
                <a:solidFill>
                  <a:srgbClr val="002060"/>
                </a:solidFill>
                <a:effectLst/>
                <a:cs typeface="B Titr" pitchFamily="2" charset="-78"/>
              </a:rPr>
              <a:t>عمداً از بکاربردن عبارت«تجاوز مسلحانه» خود داری شد.</a:t>
            </a:r>
            <a:br>
              <a:rPr lang="fa-IR" sz="2200" dirty="0" smtClean="0">
                <a:solidFill>
                  <a:srgbClr val="002060"/>
                </a:solidFill>
                <a:effectLst/>
                <a:cs typeface="B Titr" pitchFamily="2" charset="-78"/>
              </a:rPr>
            </a:br>
            <a:r>
              <a:rPr lang="fa-IR" sz="2200" dirty="0">
                <a:solidFill>
                  <a:srgbClr val="002060"/>
                </a:solidFill>
                <a:effectLst/>
                <a:cs typeface="B Titr" pitchFamily="2" charset="-78"/>
              </a:rPr>
              <a:t> </a:t>
            </a:r>
            <a:r>
              <a:rPr lang="fa-IR" sz="2200" dirty="0" smtClean="0">
                <a:solidFill>
                  <a:srgbClr val="002060"/>
                </a:solidFill>
                <a:effectLst/>
                <a:cs typeface="B Titr" pitchFamily="2" charset="-78"/>
              </a:rPr>
              <a:t>    </a:t>
            </a:r>
            <a:r>
              <a:rPr lang="fa-IR" sz="2200" dirty="0" smtClean="0">
                <a:solidFill>
                  <a:srgbClr val="C00000"/>
                </a:solidFill>
                <a:effectLst/>
                <a:cs typeface="B Titr" pitchFamily="2" charset="-78"/>
              </a:rPr>
              <a:t>1.3. </a:t>
            </a:r>
            <a:r>
              <a:rPr lang="fa-IR" sz="2200" dirty="0" smtClean="0">
                <a:solidFill>
                  <a:srgbClr val="002060"/>
                </a:solidFill>
                <a:effectLst/>
                <a:cs typeface="B Titr" pitchFamily="2" charset="-78"/>
              </a:rPr>
              <a:t>از ایران خواسته شد از اقدامات تلافی جویانه خود داری و با مذاکره پیگیر موضوع باشد.</a:t>
            </a:r>
            <a:r>
              <a:rPr lang="fa-IR" sz="2200" dirty="0" smtClean="0">
                <a:solidFill>
                  <a:srgbClr val="002060"/>
                </a:solidFill>
                <a:cs typeface="B Titr" pitchFamily="2" charset="-78"/>
              </a:rPr>
              <a:t/>
            </a:r>
            <a:br>
              <a:rPr lang="fa-IR" sz="2200" dirty="0" smtClean="0">
                <a:solidFill>
                  <a:srgbClr val="002060"/>
                </a:solidFill>
                <a:cs typeface="B Titr" pitchFamily="2" charset="-78"/>
              </a:rPr>
            </a:br>
            <a:r>
              <a:rPr lang="fa-IR" sz="2200" dirty="0" smtClean="0">
                <a:cs typeface="B Titr" pitchFamily="2" charset="-78"/>
              </a:rPr>
              <a:t/>
            </a:r>
            <a:br>
              <a:rPr lang="fa-IR" sz="2200" dirty="0" smtClean="0">
                <a:cs typeface="B Titr" pitchFamily="2" charset="-78"/>
              </a:rPr>
            </a:br>
            <a:endParaRPr lang="en-US" sz="2200" dirty="0">
              <a:cs typeface="B Titr" pitchFamily="2" charset="-78"/>
            </a:endParaRPr>
          </a:p>
        </p:txBody>
      </p:sp>
    </p:spTree>
    <p:extLst>
      <p:ext uri="{BB962C8B-B14F-4D97-AF65-F5344CB8AC3E}">
        <p14:creationId xmlns:p14="http://schemas.microsoft.com/office/powerpoint/2010/main" val="3906369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8208912" cy="5909310"/>
          </a:xfrm>
          <a:prstGeom prst="rect">
            <a:avLst/>
          </a:prstGeom>
        </p:spPr>
        <p:txBody>
          <a:bodyPr wrap="square">
            <a:spAutoFit/>
          </a:bodyPr>
          <a:lstStyle/>
          <a:p>
            <a:r>
              <a:rPr lang="fa-IR" sz="2000" dirty="0">
                <a:cs typeface="B Titr" pitchFamily="2" charset="-78"/>
              </a:rPr>
              <a:t> </a:t>
            </a:r>
            <a:r>
              <a:rPr lang="fa-IR" sz="2800" b="1" dirty="0">
                <a:solidFill>
                  <a:srgbClr val="00B050"/>
                </a:solidFill>
                <a:cs typeface="B Titr" pitchFamily="2" charset="-78"/>
              </a:rPr>
              <a:t>اهمیت جهاد از دیدگاه شهید مطهری</a:t>
            </a:r>
            <a:r>
              <a:rPr lang="fa-IR" sz="2800" dirty="0">
                <a:solidFill>
                  <a:srgbClr val="00B050"/>
                </a:solidFill>
                <a:cs typeface="B Titr" pitchFamily="2" charset="-78"/>
              </a:rPr>
              <a:t>: </a:t>
            </a:r>
            <a:endParaRPr lang="fa-IR" sz="2800" dirty="0" smtClean="0">
              <a:solidFill>
                <a:srgbClr val="00B050"/>
              </a:solidFill>
              <a:cs typeface="B Titr" pitchFamily="2" charset="-78"/>
            </a:endParaRPr>
          </a:p>
          <a:p>
            <a:endParaRPr lang="fa-IR" sz="2800" dirty="0" smtClean="0">
              <a:solidFill>
                <a:srgbClr val="00B050"/>
              </a:solidFill>
              <a:cs typeface="B Titr" pitchFamily="2" charset="-78"/>
            </a:endParaRPr>
          </a:p>
          <a:p>
            <a:r>
              <a:rPr lang="fa-IR" sz="2800" dirty="0" smtClean="0">
                <a:solidFill>
                  <a:srgbClr val="002060"/>
                </a:solidFill>
                <a:cs typeface="B Titr" pitchFamily="2" charset="-78"/>
              </a:rPr>
              <a:t>کسی </a:t>
            </a:r>
            <a:r>
              <a:rPr lang="fa-IR" sz="2800" dirty="0">
                <a:solidFill>
                  <a:srgbClr val="002060"/>
                </a:solidFill>
                <a:cs typeface="B Titr" pitchFamily="2" charset="-78"/>
              </a:rPr>
              <a:t>که در مقام دفاع از مال ، جان و ناموسش کشته شود شهید است. قطعاً امری مشروع است.</a:t>
            </a: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a:cs typeface="B Titr" pitchFamily="2" charset="-78"/>
              </a:rPr>
              <a:t/>
            </a:r>
            <a:br>
              <a:rPr lang="fa-IR" sz="2000" dirty="0">
                <a:cs typeface="B Titr" pitchFamily="2" charset="-78"/>
              </a:rPr>
            </a:br>
            <a:r>
              <a:rPr lang="fa-IR" sz="2400" dirty="0">
                <a:cs typeface="B Titr" pitchFamily="2" charset="-78"/>
              </a:rPr>
              <a:t> </a:t>
            </a:r>
            <a:r>
              <a:rPr lang="fa-IR" sz="2800" b="1" dirty="0">
                <a:solidFill>
                  <a:srgbClr val="00B050"/>
                </a:solidFill>
                <a:cs typeface="B Titr" pitchFamily="2" charset="-78"/>
              </a:rPr>
              <a:t>تقسیم بندی جهاد از منظر پیامبر اسلام(ص</a:t>
            </a:r>
            <a:r>
              <a:rPr lang="fa-IR" sz="2800" b="1" dirty="0" smtClean="0">
                <a:solidFill>
                  <a:srgbClr val="00B050"/>
                </a:solidFill>
                <a:cs typeface="B Titr" pitchFamily="2" charset="-78"/>
              </a:rPr>
              <a:t>):</a:t>
            </a:r>
          </a:p>
          <a:p>
            <a:r>
              <a:rPr lang="fa-IR" sz="1400" dirty="0">
                <a:cs typeface="B Titr" pitchFamily="2" charset="-78"/>
              </a:rPr>
              <a:t/>
            </a:r>
            <a:br>
              <a:rPr lang="fa-IR" sz="1400" dirty="0">
                <a:cs typeface="B Titr" pitchFamily="2" charset="-78"/>
              </a:rPr>
            </a:br>
            <a:r>
              <a:rPr lang="fa-IR" sz="2800" dirty="0">
                <a:cs typeface="B Titr" pitchFamily="2" charset="-78"/>
              </a:rPr>
              <a:t> </a:t>
            </a:r>
            <a:r>
              <a:rPr lang="fa-IR" sz="2800" dirty="0">
                <a:solidFill>
                  <a:srgbClr val="C00000"/>
                </a:solidFill>
                <a:cs typeface="B Titr" pitchFamily="2" charset="-78"/>
              </a:rPr>
              <a:t>1.</a:t>
            </a:r>
            <a:r>
              <a:rPr lang="fa-IR" sz="2800" dirty="0">
                <a:solidFill>
                  <a:srgbClr val="002060"/>
                </a:solidFill>
                <a:cs typeface="B Titr" pitchFamily="2" charset="-78"/>
              </a:rPr>
              <a:t>جهاد اکبر(مبارزه با نفس) 	</a:t>
            </a:r>
            <a:endParaRPr lang="fa-IR" sz="2800" dirty="0" smtClean="0">
              <a:solidFill>
                <a:srgbClr val="002060"/>
              </a:solidFill>
              <a:cs typeface="B Titr" pitchFamily="2" charset="-78"/>
            </a:endParaRPr>
          </a:p>
          <a:p>
            <a:endParaRPr lang="fa-IR" sz="2800" dirty="0" smtClean="0">
              <a:solidFill>
                <a:srgbClr val="002060"/>
              </a:solidFill>
              <a:cs typeface="B Titr" pitchFamily="2" charset="-78"/>
            </a:endParaRPr>
          </a:p>
          <a:p>
            <a:r>
              <a:rPr lang="fa-IR" sz="2800" dirty="0" smtClean="0">
                <a:solidFill>
                  <a:srgbClr val="C00000"/>
                </a:solidFill>
                <a:cs typeface="B Titr" pitchFamily="2" charset="-78"/>
              </a:rPr>
              <a:t>2.</a:t>
            </a:r>
            <a:r>
              <a:rPr lang="fa-IR" sz="2800" dirty="0" smtClean="0">
                <a:solidFill>
                  <a:srgbClr val="002060"/>
                </a:solidFill>
                <a:cs typeface="B Titr" pitchFamily="2" charset="-78"/>
              </a:rPr>
              <a:t>جهاداصغر(مبارزه </a:t>
            </a:r>
            <a:r>
              <a:rPr lang="fa-IR" sz="2800" dirty="0">
                <a:solidFill>
                  <a:srgbClr val="002060"/>
                </a:solidFill>
                <a:cs typeface="B Titr" pitchFamily="2" charset="-78"/>
              </a:rPr>
              <a:t>با دشمن خارجی</a:t>
            </a:r>
            <a:r>
              <a:rPr lang="fa-IR" sz="2800" dirty="0" smtClean="0">
                <a:solidFill>
                  <a:srgbClr val="002060"/>
                </a:solidFill>
                <a:cs typeface="B Titr" pitchFamily="2" charset="-78"/>
              </a:rPr>
              <a:t>).</a:t>
            </a:r>
          </a:p>
          <a:p>
            <a:r>
              <a:rPr lang="fa-IR" sz="2800" dirty="0">
                <a:solidFill>
                  <a:srgbClr val="002060"/>
                </a:solidFill>
                <a:cs typeface="B Titr" pitchFamily="2" charset="-78"/>
              </a:rPr>
              <a:t/>
            </a:r>
            <a:br>
              <a:rPr lang="fa-IR" sz="2800" dirty="0">
                <a:solidFill>
                  <a:srgbClr val="002060"/>
                </a:solidFill>
                <a:cs typeface="B Titr" pitchFamily="2" charset="-78"/>
              </a:rPr>
            </a:br>
            <a:r>
              <a:rPr lang="fa-IR" sz="2800" dirty="0">
                <a:solidFill>
                  <a:srgbClr val="002060"/>
                </a:solidFill>
                <a:cs typeface="B Titr" pitchFamily="2" charset="-78"/>
              </a:rPr>
              <a:t> </a:t>
            </a:r>
            <a:r>
              <a:rPr lang="fa-IR" sz="2800" b="1" dirty="0">
                <a:solidFill>
                  <a:srgbClr val="002060"/>
                </a:solidFill>
                <a:cs typeface="B Titr" pitchFamily="2" charset="-78"/>
              </a:rPr>
              <a:t> «</a:t>
            </a:r>
            <a:r>
              <a:rPr lang="fa-IR" sz="2400" b="1" dirty="0">
                <a:solidFill>
                  <a:srgbClr val="002060"/>
                </a:solidFill>
                <a:cs typeface="B Titr" pitchFamily="2" charset="-78"/>
              </a:rPr>
              <a:t>آفرین به مردمی که از جنگ کوچک برگشته و برشما با جنگ بزرگتر، عرض کردن یا رسول الله جنگ بزرگ کدام است؟ فرمود جهاد با نفس</a:t>
            </a:r>
            <a:r>
              <a:rPr lang="fa-IR" sz="2800" b="1" dirty="0" smtClean="0">
                <a:solidFill>
                  <a:srgbClr val="002060"/>
                </a:solidFill>
                <a:cs typeface="B Titr" pitchFamily="2" charset="-78"/>
              </a:rPr>
              <a:t>»</a:t>
            </a:r>
          </a:p>
          <a:p>
            <a:pPr algn="l"/>
            <a:r>
              <a:rPr lang="fa-IR" sz="1400" dirty="0" smtClean="0">
                <a:solidFill>
                  <a:srgbClr val="00B050"/>
                </a:solidFill>
                <a:cs typeface="B Titr" pitchFamily="2" charset="-78"/>
              </a:rPr>
              <a:t>«</a:t>
            </a:r>
            <a:r>
              <a:rPr lang="fa-IR" sz="1200" dirty="0">
                <a:solidFill>
                  <a:srgbClr val="00B050"/>
                </a:solidFill>
                <a:cs typeface="B Titr" pitchFamily="2" charset="-78"/>
              </a:rPr>
              <a:t>شرح استقبال پیامبر اسلام رزمندگان اسلام»</a:t>
            </a:r>
            <a:r>
              <a:rPr lang="fa-IR" sz="1100" dirty="0">
                <a:solidFill>
                  <a:srgbClr val="002060"/>
                </a:solidFill>
                <a:cs typeface="B Titr" pitchFamily="2" charset="-78"/>
              </a:rPr>
              <a:t/>
            </a:r>
            <a:br>
              <a:rPr lang="fa-IR" sz="1100" dirty="0">
                <a:solidFill>
                  <a:srgbClr val="002060"/>
                </a:solidFill>
                <a:cs typeface="B Titr" pitchFamily="2" charset="-78"/>
              </a:rPr>
            </a:br>
            <a:endParaRPr lang="fa-IR" sz="2400" dirty="0">
              <a:solidFill>
                <a:srgbClr val="002060"/>
              </a:solidFill>
            </a:endParaRPr>
          </a:p>
        </p:txBody>
      </p:sp>
    </p:spTree>
    <p:extLst>
      <p:ext uri="{BB962C8B-B14F-4D97-AF65-F5344CB8AC3E}">
        <p14:creationId xmlns:p14="http://schemas.microsoft.com/office/powerpoint/2010/main" val="934167811"/>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568952" cy="5316840"/>
          </a:xfrm>
          <a:prstGeom prst="rect">
            <a:avLst/>
          </a:prstGeom>
        </p:spPr>
        <p:txBody>
          <a:bodyPr wrap="square">
            <a:spAutoFit/>
          </a:bodyPr>
          <a:lstStyle/>
          <a:p>
            <a:pPr>
              <a:lnSpc>
                <a:spcPct val="150000"/>
              </a:lnSpc>
            </a:pPr>
            <a:r>
              <a:rPr lang="fa-IR" sz="2000" dirty="0">
                <a:solidFill>
                  <a:srgbClr val="002060"/>
                </a:solidFill>
                <a:cs typeface="B Titr" pitchFamily="2" charset="-78"/>
              </a:rPr>
              <a:t> </a:t>
            </a:r>
            <a:r>
              <a:rPr lang="fa-IR" sz="2000" b="1" dirty="0">
                <a:solidFill>
                  <a:srgbClr val="C00000"/>
                </a:solidFill>
                <a:cs typeface="B Titr" pitchFamily="2" charset="-78"/>
              </a:rPr>
              <a:t>2. </a:t>
            </a:r>
            <a:r>
              <a:rPr lang="fa-IR" sz="2000" b="1" dirty="0">
                <a:solidFill>
                  <a:srgbClr val="002060"/>
                </a:solidFill>
                <a:cs typeface="B Titr" pitchFamily="2" charset="-78"/>
              </a:rPr>
              <a:t>قطعنامه479«59/7/6»: </a:t>
            </a:r>
            <a:r>
              <a:rPr lang="fa-IR" sz="2000" dirty="0">
                <a:solidFill>
                  <a:srgbClr val="002060"/>
                </a:solidFill>
                <a:cs typeface="B Titr" pitchFamily="2" charset="-78"/>
              </a:rPr>
              <a:t>طرفین را از دعوت به زور برحذر داشته و توصیه طی مسیر مسالمت آمیز شد.</a:t>
            </a:r>
            <a:br>
              <a:rPr lang="fa-IR" sz="2000" dirty="0">
                <a:solidFill>
                  <a:srgbClr val="002060"/>
                </a:solidFill>
                <a:cs typeface="B Titr" pitchFamily="2" charset="-78"/>
              </a:rPr>
            </a:br>
            <a:r>
              <a:rPr lang="fa-IR" sz="1400" dirty="0">
                <a:solidFill>
                  <a:srgbClr val="002060"/>
                </a:solidFill>
                <a:cs typeface="B Titr" pitchFamily="2" charset="-78"/>
              </a:rPr>
              <a:t/>
            </a:r>
            <a:br>
              <a:rPr lang="fa-IR" sz="14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3. </a:t>
            </a:r>
            <a:r>
              <a:rPr lang="fa-IR" sz="2000" b="1" dirty="0">
                <a:solidFill>
                  <a:srgbClr val="002060"/>
                </a:solidFill>
                <a:cs typeface="B Titr" pitchFamily="2" charset="-78"/>
              </a:rPr>
              <a:t>قطعنامه514«61/4/23»: </a:t>
            </a:r>
            <a:r>
              <a:rPr lang="fa-IR" sz="2000" dirty="0">
                <a:solidFill>
                  <a:srgbClr val="002060"/>
                </a:solidFill>
                <a:cs typeface="B Titr" pitchFamily="2" charset="-78"/>
              </a:rPr>
              <a:t>زمانی که پس از عملیات های متعدد از جمله ثامن الائمه، فتح المبین، بیت المقدس بخشی از خاک ایران آزاد و شرایط سیاسی و نظامی به نفع ایران رقم خورد.در این قطعنامه:</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3.1. </a:t>
            </a:r>
            <a:r>
              <a:rPr lang="fa-IR" sz="2000" dirty="0">
                <a:solidFill>
                  <a:srgbClr val="002060"/>
                </a:solidFill>
                <a:cs typeface="B Titr" pitchFamily="2" charset="-78"/>
              </a:rPr>
              <a:t>به طرفین توصیه عقب نشینی شد.</a:t>
            </a:r>
            <a:br>
              <a:rPr lang="fa-IR" sz="2000" dirty="0">
                <a:solidFill>
                  <a:srgbClr val="002060"/>
                </a:solidFill>
                <a:cs typeface="B Titr" pitchFamily="2" charset="-78"/>
              </a:rPr>
            </a:br>
            <a:r>
              <a:rPr lang="fa-IR" sz="2000" dirty="0">
                <a:solidFill>
                  <a:srgbClr val="C00000"/>
                </a:solidFill>
                <a:cs typeface="B Titr" pitchFamily="2" charset="-78"/>
              </a:rPr>
              <a:t>         3.2. </a:t>
            </a:r>
            <a:r>
              <a:rPr lang="fa-IR" sz="2000" dirty="0">
                <a:solidFill>
                  <a:srgbClr val="002060"/>
                </a:solidFill>
                <a:cs typeface="B Titr" pitchFamily="2" charset="-78"/>
              </a:rPr>
              <a:t>ازآغازگر جنگ وتعیین و تنببیه متجاوز حرفی به میان نیامد.</a:t>
            </a:r>
            <a:br>
              <a:rPr lang="fa-IR" sz="2000" dirty="0">
                <a:solidFill>
                  <a:srgbClr val="002060"/>
                </a:solidFill>
                <a:cs typeface="B Titr" pitchFamily="2" charset="-78"/>
              </a:rPr>
            </a:br>
            <a:r>
              <a:rPr lang="fa-IR" sz="1400" dirty="0">
                <a:solidFill>
                  <a:srgbClr val="002060"/>
                </a:solidFill>
                <a:cs typeface="B Titr" pitchFamily="2" charset="-78"/>
              </a:rPr>
              <a:t/>
            </a:r>
            <a:br>
              <a:rPr lang="fa-IR" sz="14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4. </a:t>
            </a:r>
            <a:r>
              <a:rPr lang="fa-IR" sz="2000" b="1" dirty="0">
                <a:solidFill>
                  <a:srgbClr val="002060"/>
                </a:solidFill>
                <a:cs typeface="B Titr" pitchFamily="2" charset="-78"/>
              </a:rPr>
              <a:t>قطعنامه522«61/7/12»: </a:t>
            </a:r>
            <a:r>
              <a:rPr lang="fa-IR" sz="2000" dirty="0">
                <a:solidFill>
                  <a:srgbClr val="002060"/>
                </a:solidFill>
                <a:cs typeface="B Titr" pitchFamily="2" charset="-78"/>
              </a:rPr>
              <a:t>بااجرای دو عملیات رمضان و مسلم بن عقیل و تقویت شرایط سیاسی و نطامی به نفع ایران ، قطعنامه مذکور بلحاظ فشار بر عراق و جلوگیری از پیشرفت ایران وهمانند دفعات قبل صادر شد. </a:t>
            </a:r>
            <a:endParaRPr lang="fa-IR" sz="2000" dirty="0">
              <a:solidFill>
                <a:srgbClr val="002060"/>
              </a:solidFill>
            </a:endParaRPr>
          </a:p>
        </p:txBody>
      </p:sp>
    </p:spTree>
    <p:extLst>
      <p:ext uri="{BB962C8B-B14F-4D97-AF65-F5344CB8AC3E}">
        <p14:creationId xmlns:p14="http://schemas.microsoft.com/office/powerpoint/2010/main" val="400282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784976" cy="5821256"/>
          </a:xfrm>
        </p:spPr>
        <p:txBody>
          <a:bodyPr>
            <a:noAutofit/>
          </a:bodyPr>
          <a:lstStyle/>
          <a:p>
            <a:pPr algn="r">
              <a:lnSpc>
                <a:spcPct val="200000"/>
              </a:lnSpc>
            </a:pPr>
            <a:r>
              <a:rPr lang="fa-IR" sz="1400" dirty="0">
                <a:cs typeface="B Titr" pitchFamily="2" charset="-78"/>
              </a:rPr>
              <a:t/>
            </a:r>
            <a:br>
              <a:rPr lang="fa-IR" sz="1400" dirty="0">
                <a:cs typeface="B Titr" pitchFamily="2" charset="-78"/>
              </a:rPr>
            </a:br>
            <a:r>
              <a:rPr lang="fa-IR" sz="1400" dirty="0">
                <a:cs typeface="B Titr" pitchFamily="2" charset="-78"/>
              </a:rPr>
              <a:t/>
            </a:r>
            <a:br>
              <a:rPr lang="fa-IR" sz="1400" dirty="0">
                <a:cs typeface="B Titr" pitchFamily="2" charset="-78"/>
              </a:rPr>
            </a:br>
            <a:r>
              <a:rPr lang="fa-IR" sz="1600" dirty="0">
                <a:cs typeface="B Titr" pitchFamily="2" charset="-78"/>
              </a:rPr>
              <a:t/>
            </a:r>
            <a:br>
              <a:rPr lang="fa-IR" sz="1600" dirty="0">
                <a:cs typeface="B Titr" pitchFamily="2" charset="-78"/>
              </a:rPr>
            </a:br>
            <a:r>
              <a:rPr lang="fa-IR" sz="1600" dirty="0" smtClean="0">
                <a:cs typeface="B Titr" pitchFamily="2" charset="-78"/>
              </a:rPr>
              <a:t>     </a:t>
            </a:r>
            <a:r>
              <a:rPr lang="fa-IR" sz="2000" dirty="0" smtClean="0">
                <a:cs typeface="B Titr" pitchFamily="2" charset="-78"/>
              </a:rPr>
              <a:t> </a:t>
            </a:r>
            <a:r>
              <a:rPr lang="fa-IR" sz="2000" b="1" dirty="0" smtClean="0">
                <a:solidFill>
                  <a:srgbClr val="C00000"/>
                </a:solidFill>
                <a:cs typeface="B Titr" pitchFamily="2" charset="-78"/>
              </a:rPr>
              <a:t>5. </a:t>
            </a:r>
            <a:r>
              <a:rPr lang="fa-IR" sz="2000" b="1" dirty="0" smtClean="0">
                <a:cs typeface="B Titr" pitchFamily="2" charset="-78"/>
              </a:rPr>
              <a:t>قطعنامه540«62/8/9»: </a:t>
            </a:r>
            <a:r>
              <a:rPr lang="fa-IR" sz="2000" dirty="0" smtClean="0">
                <a:cs typeface="B Titr" pitchFamily="2" charset="-78"/>
              </a:rPr>
              <a:t>با اجرای عملیاتهای محرم و والفجرهای 1تا4 این قطعنامه صادر و از دبیر کل سازمان ملل خواسته میشود به فعالیتهای خود ادامه دهد.</a:t>
            </a:r>
            <a:br>
              <a:rPr lang="fa-IR" sz="2000" dirty="0" smtClean="0">
                <a:cs typeface="B Titr" pitchFamily="2" charset="-78"/>
              </a:rPr>
            </a:br>
            <a:r>
              <a:rPr lang="fa-IR" sz="2000" dirty="0">
                <a:cs typeface="B Titr" pitchFamily="2" charset="-78"/>
              </a:rPr>
              <a:t> </a:t>
            </a:r>
            <a:r>
              <a:rPr lang="fa-IR" sz="2000" dirty="0" smtClean="0">
                <a:cs typeface="B Titr" pitchFamily="2" charset="-78"/>
              </a:rPr>
              <a:t>       همچنین از طرفین خواسته میشود تا به عملیات در دریا و آبراهای بین المللی و جنگ شهرها خود داری کنند« درحالی که آغازگر و ادامه دهنده جنگ های شهری و دریایی رژیم بعث بود».</a:t>
            </a:r>
            <a:br>
              <a:rPr lang="fa-IR" sz="2000" dirty="0" smtClean="0">
                <a:cs typeface="B Titr" pitchFamily="2" charset="-78"/>
              </a:rPr>
            </a:br>
            <a:r>
              <a:rPr lang="fa-IR" sz="2000" dirty="0" smtClean="0">
                <a:solidFill>
                  <a:srgbClr val="C00000"/>
                </a:solidFill>
                <a:cs typeface="B Titr" pitchFamily="2" charset="-78"/>
              </a:rPr>
              <a:t>6. </a:t>
            </a:r>
            <a:r>
              <a:rPr lang="fa-IR" sz="2000" b="1" dirty="0" smtClean="0">
                <a:cs typeface="B Titr" pitchFamily="2" charset="-78"/>
              </a:rPr>
              <a:t>قطعنامه552«63/3/211»: </a:t>
            </a:r>
            <a:r>
              <a:rPr lang="fa-IR" sz="2000" dirty="0" smtClean="0">
                <a:cs typeface="B Titr" pitchFamily="2" charset="-78"/>
              </a:rPr>
              <a:t>این قطعنامه در پی شکایت کویت، عربستان، قطر، بحرین، امارات از ایران مبنی بر حملات علیه کشتی های بازرگانی بود.</a:t>
            </a:r>
            <a:br>
              <a:rPr lang="fa-IR" sz="2000" dirty="0" smtClean="0">
                <a:cs typeface="B Titr" pitchFamily="2" charset="-78"/>
              </a:rPr>
            </a:br>
            <a:r>
              <a:rPr lang="fa-IR" sz="2000" dirty="0">
                <a:cs typeface="B Titr" pitchFamily="2" charset="-78"/>
              </a:rPr>
              <a:t> </a:t>
            </a:r>
            <a:r>
              <a:rPr lang="fa-IR" sz="2000" dirty="0" smtClean="0">
                <a:cs typeface="B Titr" pitchFamily="2" charset="-78"/>
              </a:rPr>
              <a:t>     این قطعنلمه حمله به کشتیهای بازرگانی را محکوم میکند.</a:t>
            </a:r>
            <a:br>
              <a:rPr lang="fa-IR" sz="2000" dirty="0" smtClean="0">
                <a:cs typeface="B Titr" pitchFamily="2" charset="-78"/>
              </a:rPr>
            </a:br>
            <a:r>
              <a:rPr lang="fa-IR" sz="2000" dirty="0">
                <a:cs typeface="B Titr" pitchFamily="2" charset="-78"/>
              </a:rPr>
              <a:t> </a:t>
            </a:r>
            <a:r>
              <a:rPr lang="fa-IR" sz="2000" dirty="0" smtClean="0">
                <a:cs typeface="B Titr" pitchFamily="2" charset="-78"/>
              </a:rPr>
              <a:t>     در این قطعنامه برای اولین بار اسم خلیج به میان آمد و عمداً کلمه«فارس» از آن حذف شد.</a:t>
            </a:r>
            <a:r>
              <a:rPr lang="fa-IR" sz="1600" dirty="0">
                <a:cs typeface="B Titr" pitchFamily="2" charset="-78"/>
              </a:rPr>
              <a:t/>
            </a:r>
            <a:br>
              <a:rPr lang="fa-IR" sz="1600" dirty="0">
                <a:cs typeface="B Titr" pitchFamily="2" charset="-78"/>
              </a:rPr>
            </a:br>
            <a:endParaRPr lang="fa-IR" sz="1400" dirty="0" smtClean="0">
              <a:cs typeface="B Titr" pitchFamily="2" charset="-78"/>
            </a:endParaRPr>
          </a:p>
        </p:txBody>
      </p:sp>
    </p:spTree>
    <p:extLst>
      <p:ext uri="{BB962C8B-B14F-4D97-AF65-F5344CB8AC3E}">
        <p14:creationId xmlns:p14="http://schemas.microsoft.com/office/powerpoint/2010/main" val="210581669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20688"/>
            <a:ext cx="8424936" cy="5632311"/>
          </a:xfrm>
          <a:prstGeom prst="rect">
            <a:avLst/>
          </a:prstGeom>
        </p:spPr>
        <p:txBody>
          <a:bodyPr wrap="square">
            <a:spAutoFit/>
          </a:bodyPr>
          <a:lstStyle/>
          <a:p>
            <a:pPr>
              <a:lnSpc>
                <a:spcPct val="200000"/>
              </a:lnSpc>
            </a:pPr>
            <a:r>
              <a:rPr lang="fa-IR" dirty="0">
                <a:solidFill>
                  <a:srgbClr val="002060"/>
                </a:solidFill>
                <a:cs typeface="B Titr" pitchFamily="2" charset="-78"/>
              </a:rPr>
              <a:t> </a:t>
            </a:r>
            <a:r>
              <a:rPr lang="fa-IR" dirty="0">
                <a:solidFill>
                  <a:srgbClr val="C00000"/>
                </a:solidFill>
                <a:cs typeface="B Titr" pitchFamily="2" charset="-78"/>
              </a:rPr>
              <a:t>7. </a:t>
            </a:r>
            <a:r>
              <a:rPr lang="fa-IR" b="1" dirty="0">
                <a:solidFill>
                  <a:srgbClr val="002060"/>
                </a:solidFill>
                <a:cs typeface="B Titr" pitchFamily="2" charset="-78"/>
              </a:rPr>
              <a:t>قطعنامه582«64/12/5»: </a:t>
            </a:r>
            <a:r>
              <a:rPr lang="fa-IR" dirty="0">
                <a:solidFill>
                  <a:srgbClr val="002060"/>
                </a:solidFill>
                <a:cs typeface="B Titr" pitchFamily="2" charset="-78"/>
              </a:rPr>
              <a:t>بااجرای چند عملیات از جمله عملیات والفجر 8 و به هم ریختگی اوضاع سیاسی و نظامی صادر شد.</a:t>
            </a:r>
            <a:br>
              <a:rPr lang="fa-IR" dirty="0">
                <a:solidFill>
                  <a:srgbClr val="002060"/>
                </a:solidFill>
                <a:cs typeface="B Titr" pitchFamily="2" charset="-78"/>
              </a:rPr>
            </a:br>
            <a:r>
              <a:rPr lang="fa-IR" dirty="0">
                <a:solidFill>
                  <a:srgbClr val="002060"/>
                </a:solidFill>
                <a:cs typeface="B Titr" pitchFamily="2" charset="-78"/>
              </a:rPr>
              <a:t>      دراین قطعنامه از حمله به اراضی و بمباران مناطق صرفاً غیر نظامی وحمله به کشتی های بی طرف ابراز تاسف شده است.</a:t>
            </a:r>
            <a:br>
              <a:rPr lang="fa-IR" dirty="0">
                <a:solidFill>
                  <a:srgbClr val="002060"/>
                </a:solidFill>
                <a:cs typeface="B Titr" pitchFamily="2" charset="-78"/>
              </a:rPr>
            </a:br>
            <a:r>
              <a:rPr lang="fa-IR" dirty="0">
                <a:solidFill>
                  <a:srgbClr val="002060"/>
                </a:solidFill>
                <a:cs typeface="B Titr" pitchFamily="2" charset="-78"/>
              </a:rPr>
              <a:t>     این قطعنامه از ایران و عراق می خواهد فوراً آتش بس نموده و تمام عملیات زمینی ، هوایی و دریایی را خاتمه دهند.</a:t>
            </a:r>
            <a:br>
              <a:rPr lang="fa-IR" dirty="0">
                <a:solidFill>
                  <a:srgbClr val="002060"/>
                </a:solidFill>
                <a:cs typeface="B Titr" pitchFamily="2" charset="-78"/>
              </a:rPr>
            </a:br>
            <a:r>
              <a:rPr lang="fa-IR" dirty="0">
                <a:solidFill>
                  <a:srgbClr val="C00000"/>
                </a:solidFill>
                <a:cs typeface="B Titr" pitchFamily="2" charset="-78"/>
              </a:rPr>
              <a:t>  8. </a:t>
            </a:r>
            <a:r>
              <a:rPr lang="fa-IR" b="1" dirty="0">
                <a:solidFill>
                  <a:srgbClr val="002060"/>
                </a:solidFill>
                <a:cs typeface="B Titr" pitchFamily="2" charset="-78"/>
              </a:rPr>
              <a:t>قطعنامه588«65/7/19»: </a:t>
            </a:r>
            <a:r>
              <a:rPr lang="fa-IR" dirty="0">
                <a:solidFill>
                  <a:srgbClr val="002060"/>
                </a:solidFill>
                <a:cs typeface="B Titr" pitchFamily="2" charset="-78"/>
              </a:rPr>
              <a:t>با طولانی شدن جنگ ، این قطعنامه از طرفین می خواهد قطعنامه 582 را اجرا کنند.</a:t>
            </a:r>
            <a:br>
              <a:rPr lang="fa-IR" dirty="0">
                <a:solidFill>
                  <a:srgbClr val="002060"/>
                </a:solidFill>
                <a:cs typeface="B Titr" pitchFamily="2" charset="-78"/>
              </a:rPr>
            </a:br>
            <a:r>
              <a:rPr lang="fa-IR" dirty="0" smtClean="0">
                <a:solidFill>
                  <a:srgbClr val="002060"/>
                </a:solidFill>
                <a:cs typeface="B Titr" pitchFamily="2" charset="-78"/>
              </a:rPr>
              <a:t> </a:t>
            </a:r>
            <a:r>
              <a:rPr lang="fa-IR" dirty="0">
                <a:solidFill>
                  <a:srgbClr val="002060"/>
                </a:solidFill>
                <a:cs typeface="B Titr" pitchFamily="2" charset="-78"/>
              </a:rPr>
              <a:t>«</a:t>
            </a:r>
            <a:r>
              <a:rPr lang="fa-IR" b="1" dirty="0">
                <a:solidFill>
                  <a:srgbClr val="002060"/>
                </a:solidFill>
                <a:cs typeface="B Titr" pitchFamily="2" charset="-78"/>
              </a:rPr>
              <a:t>قطعنامه های فوق همگی مبهم، ناعادلانه، یکجانبه گرایی به نفع عراق، توصیه ای، </a:t>
            </a:r>
            <a:r>
              <a:rPr lang="fa-IR" b="1" dirty="0" smtClean="0">
                <a:solidFill>
                  <a:srgbClr val="002060"/>
                </a:solidFill>
                <a:cs typeface="B Titr" pitchFamily="2" charset="-78"/>
              </a:rPr>
              <a:t> </a:t>
            </a:r>
            <a:r>
              <a:rPr lang="fa-IR" b="1" dirty="0">
                <a:solidFill>
                  <a:srgbClr val="002060"/>
                </a:solidFill>
                <a:cs typeface="B Titr" pitchFamily="2" charset="-78"/>
              </a:rPr>
              <a:t>غیرمنطقی و ... بودند</a:t>
            </a:r>
            <a:r>
              <a:rPr lang="fa-IR" dirty="0">
                <a:solidFill>
                  <a:srgbClr val="002060"/>
                </a:solidFill>
                <a:cs typeface="B Titr" pitchFamily="2" charset="-78"/>
              </a:rPr>
              <a:t>».</a:t>
            </a:r>
            <a:r>
              <a:rPr lang="fa-IR" sz="1600" dirty="0">
                <a:solidFill>
                  <a:srgbClr val="002060"/>
                </a:solidFill>
                <a:cs typeface="B Titr" pitchFamily="2" charset="-78"/>
              </a:rPr>
              <a:t> </a:t>
            </a:r>
            <a:endParaRPr lang="fa-IR" dirty="0">
              <a:solidFill>
                <a:srgbClr val="002060"/>
              </a:solidFill>
            </a:endParaRPr>
          </a:p>
        </p:txBody>
      </p:sp>
    </p:spTree>
    <p:extLst>
      <p:ext uri="{BB962C8B-B14F-4D97-AF65-F5344CB8AC3E}">
        <p14:creationId xmlns:p14="http://schemas.microsoft.com/office/powerpoint/2010/main" val="364912569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8305800" cy="5965272"/>
          </a:xfrm>
        </p:spPr>
        <p:txBody>
          <a:bodyPr>
            <a:noAutofit/>
          </a:bodyPr>
          <a:lstStyle/>
          <a:p>
            <a:pPr algn="r">
              <a:lnSpc>
                <a:spcPct val="200000"/>
              </a:lnSpc>
            </a:pP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r>
              <a:rPr lang="fa-IR" sz="1800" dirty="0" smtClean="0">
                <a:cs typeface="B Titr" pitchFamily="2" charset="-78"/>
              </a:rPr>
              <a:t/>
            </a:r>
            <a:br>
              <a:rPr lang="fa-IR" sz="1800" dirty="0" smtClean="0">
                <a:cs typeface="B Titr" pitchFamily="2" charset="-78"/>
              </a:rPr>
            </a:br>
            <a:r>
              <a:rPr lang="fa-IR" sz="1800" dirty="0" smtClean="0">
                <a:solidFill>
                  <a:srgbClr val="002060"/>
                </a:solidFill>
                <a:cs typeface="B Titr" pitchFamily="2" charset="-78"/>
              </a:rPr>
              <a:t>      </a:t>
            </a:r>
            <a:r>
              <a:rPr lang="fa-IR" sz="3200" b="1" dirty="0" smtClean="0">
                <a:solidFill>
                  <a:srgbClr val="00B050"/>
                </a:solidFill>
                <a:cs typeface="B Titr" pitchFamily="2" charset="-78"/>
              </a:rPr>
              <a:t>قطعنامه 598</a:t>
            </a:r>
            <a:r>
              <a:rPr lang="fa-IR" sz="2800" dirty="0" smtClean="0">
                <a:solidFill>
                  <a:srgbClr val="002060"/>
                </a:solidFill>
                <a:cs typeface="B Titr" pitchFamily="2" charset="-78"/>
              </a:rPr>
              <a:t/>
            </a:r>
            <a:br>
              <a:rPr lang="fa-IR" sz="2800" dirty="0" smtClean="0">
                <a:solidFill>
                  <a:srgbClr val="002060"/>
                </a:solidFill>
                <a:cs typeface="B Titr" pitchFamily="2" charset="-78"/>
              </a:rPr>
            </a:br>
            <a:r>
              <a:rPr lang="fa-IR" sz="2800" b="1" dirty="0">
                <a:solidFill>
                  <a:srgbClr val="00B050"/>
                </a:solidFill>
                <a:cs typeface="B Titr" pitchFamily="2" charset="-78"/>
              </a:rPr>
              <a:t> </a:t>
            </a:r>
            <a:r>
              <a:rPr lang="fa-IR" sz="2800" b="1" dirty="0" smtClean="0">
                <a:solidFill>
                  <a:srgbClr val="00B050"/>
                </a:solidFill>
                <a:cs typeface="B Titr" pitchFamily="2" charset="-78"/>
              </a:rPr>
              <a:t>  الف) زمینه قطعنامه:</a:t>
            </a:r>
            <a:r>
              <a:rPr lang="fa-IR" sz="2800" b="1" dirty="0" smtClean="0">
                <a:solidFill>
                  <a:srgbClr val="002060"/>
                </a:solidFill>
                <a:cs typeface="B Titr" pitchFamily="2" charset="-78"/>
              </a:rPr>
              <a:t/>
            </a:r>
            <a:br>
              <a:rPr lang="fa-IR" sz="2800" b="1" dirty="0" smtClean="0">
                <a:solidFill>
                  <a:srgbClr val="002060"/>
                </a:solidFill>
                <a:cs typeface="B Titr" pitchFamily="2" charset="-78"/>
              </a:rPr>
            </a:br>
            <a:r>
              <a:rPr lang="fa-IR" sz="2000" dirty="0" smtClean="0">
                <a:solidFill>
                  <a:srgbClr val="C00000"/>
                </a:solidFill>
                <a:cs typeface="B Titr" pitchFamily="2" charset="-78"/>
              </a:rPr>
              <a:t>1.</a:t>
            </a:r>
            <a:r>
              <a:rPr lang="fa-IR" sz="1600" dirty="0" smtClean="0">
                <a:solidFill>
                  <a:srgbClr val="C00000"/>
                </a:solidFill>
                <a:cs typeface="B Titr" pitchFamily="2" charset="-78"/>
              </a:rPr>
              <a:t> </a:t>
            </a:r>
            <a:r>
              <a:rPr lang="fa-IR" sz="2000" dirty="0" smtClean="0">
                <a:solidFill>
                  <a:srgbClr val="002060"/>
                </a:solidFill>
                <a:cs typeface="B Titr" pitchFamily="2" charset="-78"/>
              </a:rPr>
              <a:t>عدم پذیرش قطعنامه 588 از سوی ایران.</a:t>
            </a:r>
            <a:br>
              <a:rPr lang="fa-IR" sz="2000" dirty="0" smtClean="0">
                <a:solidFill>
                  <a:srgbClr val="002060"/>
                </a:solidFill>
                <a:cs typeface="B Titr" pitchFamily="2" charset="-78"/>
              </a:rPr>
            </a:br>
            <a:r>
              <a:rPr lang="fa-IR" sz="2000" dirty="0" smtClean="0">
                <a:solidFill>
                  <a:srgbClr val="C00000"/>
                </a:solidFill>
                <a:cs typeface="B Titr" pitchFamily="2" charset="-78"/>
              </a:rPr>
              <a:t>2. </a:t>
            </a:r>
            <a:r>
              <a:rPr lang="fa-IR" sz="2000" dirty="0" smtClean="0">
                <a:solidFill>
                  <a:srgbClr val="002060"/>
                </a:solidFill>
                <a:cs typeface="B Titr" pitchFamily="2" charset="-78"/>
              </a:rPr>
              <a:t>فشار سیاسی علیه شورای امنیت بعلت طولانی شدن جنگ.</a:t>
            </a:r>
            <a:br>
              <a:rPr lang="fa-IR" sz="2000" dirty="0" smtClean="0">
                <a:solidFill>
                  <a:srgbClr val="002060"/>
                </a:solidFill>
                <a:cs typeface="B Titr" pitchFamily="2" charset="-78"/>
              </a:rPr>
            </a:br>
            <a:r>
              <a:rPr lang="fa-IR" sz="2000" dirty="0" smtClean="0">
                <a:solidFill>
                  <a:srgbClr val="C00000"/>
                </a:solidFill>
                <a:cs typeface="B Titr" pitchFamily="2" charset="-78"/>
              </a:rPr>
              <a:t>4. </a:t>
            </a:r>
            <a:r>
              <a:rPr lang="fa-IR" sz="2000" dirty="0" smtClean="0">
                <a:solidFill>
                  <a:srgbClr val="002060"/>
                </a:solidFill>
                <a:cs typeface="B Titr" pitchFamily="2" charset="-78"/>
              </a:rPr>
              <a:t>افزایش حملات رزمندگان ایران علیه عراق و خصوصاً تهدید بصره.</a:t>
            </a:r>
            <a:br>
              <a:rPr lang="fa-IR" sz="2000" dirty="0" smtClean="0">
                <a:solidFill>
                  <a:srgbClr val="002060"/>
                </a:solidFill>
                <a:cs typeface="B Titr" pitchFamily="2" charset="-78"/>
              </a:rPr>
            </a:br>
            <a:r>
              <a:rPr lang="fa-IR" sz="2000" dirty="0" smtClean="0">
                <a:solidFill>
                  <a:srgbClr val="C00000"/>
                </a:solidFill>
                <a:cs typeface="B Titr" pitchFamily="2" charset="-78"/>
              </a:rPr>
              <a:t>5. </a:t>
            </a:r>
            <a:r>
              <a:rPr lang="fa-IR" sz="2000" dirty="0" smtClean="0">
                <a:solidFill>
                  <a:srgbClr val="002060"/>
                </a:solidFill>
                <a:cs typeface="B Titr" pitchFamily="2" charset="-78"/>
              </a:rPr>
              <a:t>رفت و آمدهای سیاسی و اصرار ایران بر حقوق حقه خویش.</a:t>
            </a:r>
            <a:r>
              <a:rPr lang="fa-IR" sz="1400" dirty="0" smtClean="0">
                <a:cs typeface="B Titr" pitchFamily="2" charset="-78"/>
              </a:rPr>
              <a:t/>
            </a:r>
            <a:br>
              <a:rPr lang="fa-IR" sz="1400" dirty="0" smtClean="0">
                <a:cs typeface="B Titr" pitchFamily="2" charset="-78"/>
              </a:rPr>
            </a:br>
            <a:r>
              <a:rPr lang="fa-IR" sz="1400" dirty="0">
                <a:cs typeface="B Titr" pitchFamily="2" charset="-78"/>
              </a:rPr>
              <a:t/>
            </a:r>
            <a:br>
              <a:rPr lang="fa-IR" sz="1400" dirty="0">
                <a:cs typeface="B Titr" pitchFamily="2" charset="-78"/>
              </a:rPr>
            </a:br>
            <a:r>
              <a:rPr lang="fa-IR" sz="1600" dirty="0" smtClean="0">
                <a:cs typeface="B Titr" pitchFamily="2" charset="-78"/>
              </a:rPr>
              <a:t/>
            </a:r>
            <a:br>
              <a:rPr lang="fa-IR" sz="1600" dirty="0" smtClean="0">
                <a:cs typeface="B Titr" pitchFamily="2" charset="-78"/>
              </a:rPr>
            </a:br>
            <a:r>
              <a:rPr lang="fa-IR" sz="1400" dirty="0" smtClean="0">
                <a:cs typeface="B Titr" pitchFamily="2" charset="-78"/>
              </a:rPr>
              <a:t> </a:t>
            </a:r>
            <a:endParaRPr lang="en-US" sz="1400" dirty="0">
              <a:cs typeface="B Titr" pitchFamily="2" charset="-78"/>
            </a:endParaRPr>
          </a:p>
        </p:txBody>
      </p:sp>
    </p:spTree>
    <p:extLst>
      <p:ext uri="{BB962C8B-B14F-4D97-AF65-F5344CB8AC3E}">
        <p14:creationId xmlns:p14="http://schemas.microsoft.com/office/powerpoint/2010/main" val="21166194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20688"/>
            <a:ext cx="8856984" cy="4670509"/>
          </a:xfrm>
          <a:prstGeom prst="rect">
            <a:avLst/>
          </a:prstGeom>
        </p:spPr>
        <p:txBody>
          <a:bodyPr wrap="square">
            <a:spAutoFit/>
          </a:bodyPr>
          <a:lstStyle/>
          <a:p>
            <a:pPr>
              <a:lnSpc>
                <a:spcPct val="150000"/>
              </a:lnSpc>
            </a:pPr>
            <a:r>
              <a:rPr lang="fa-IR" sz="2000" b="1" dirty="0">
                <a:solidFill>
                  <a:srgbClr val="00B050"/>
                </a:solidFill>
                <a:cs typeface="B Titr" pitchFamily="2" charset="-78"/>
              </a:rPr>
              <a:t>ب) متن قطعنامه 598:</a:t>
            </a:r>
            <a:r>
              <a:rPr lang="fa-IR" sz="2000" b="1" dirty="0">
                <a:solidFill>
                  <a:srgbClr val="002060"/>
                </a:solidFill>
                <a:cs typeface="B Titr" pitchFamily="2" charset="-78"/>
              </a:rPr>
              <a:t/>
            </a:r>
            <a:br>
              <a:rPr lang="fa-IR" sz="2000" b="1"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 1.</a:t>
            </a:r>
            <a:r>
              <a:rPr lang="fa-IR" sz="2000" dirty="0">
                <a:solidFill>
                  <a:srgbClr val="002060"/>
                </a:solidFill>
                <a:cs typeface="B Titr" pitchFamily="2" charset="-78"/>
              </a:rPr>
              <a:t>آمرانه از طرفین می خواهد به یک آتش بس فوری اقدام و تمام عملیات زمینی، هوایی و دریایی را قطع کنند.</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 2. </a:t>
            </a:r>
            <a:r>
              <a:rPr lang="fa-IR" sz="2000" dirty="0">
                <a:solidFill>
                  <a:srgbClr val="002060"/>
                </a:solidFill>
                <a:cs typeface="B Titr" pitchFamily="2" charset="-78"/>
              </a:rPr>
              <a:t>از دبیرکل درخواست میکند گروهی را برای نظارت بر آتش بس و برگشت به مرزهای بین المللی به منطقه اعزام کند.</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  3. </a:t>
            </a:r>
            <a:r>
              <a:rPr lang="fa-IR" sz="2000" dirty="0">
                <a:solidFill>
                  <a:srgbClr val="002060"/>
                </a:solidFill>
                <a:cs typeface="B Titr" pitchFamily="2" charset="-78"/>
              </a:rPr>
              <a:t>بلافاصله پس از آتش بس ، اسراء طرفین آزاد و عودت داده شوند.</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4. </a:t>
            </a:r>
            <a:r>
              <a:rPr lang="fa-IR" sz="2000" dirty="0">
                <a:solidFill>
                  <a:srgbClr val="002060"/>
                </a:solidFill>
                <a:cs typeface="B Titr" pitchFamily="2" charset="-78"/>
              </a:rPr>
              <a:t>با مشورت طرفین«ایران و عراق»، کار تحقیق در باب مسئولیت مخاصمه به هیئتی بی طرف واگذار </a:t>
            </a:r>
            <a:r>
              <a:rPr lang="fa-IR" sz="2000" dirty="0" smtClean="0">
                <a:solidFill>
                  <a:srgbClr val="002060"/>
                </a:solidFill>
                <a:cs typeface="B Titr" pitchFamily="2" charset="-78"/>
              </a:rPr>
              <a:t>شود.</a:t>
            </a: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5. </a:t>
            </a:r>
            <a:r>
              <a:rPr lang="fa-IR" sz="2000" dirty="0">
                <a:solidFill>
                  <a:srgbClr val="002060"/>
                </a:solidFill>
                <a:cs typeface="B Titr" pitchFamily="2" charset="-78"/>
              </a:rPr>
              <a:t>با توجه به ابعاد عظیم خسارات وارده ، دبیر کل هیئتی را برای پژوهش درباب نوسازی تعیین کند و به شورای امنیت گزارش دهد. </a:t>
            </a:r>
            <a:endParaRPr lang="fa-IR" sz="2000" dirty="0">
              <a:solidFill>
                <a:srgbClr val="002060"/>
              </a:solidFill>
            </a:endParaRPr>
          </a:p>
        </p:txBody>
      </p:sp>
    </p:spTree>
    <p:extLst>
      <p:ext uri="{BB962C8B-B14F-4D97-AF65-F5344CB8AC3E}">
        <p14:creationId xmlns:p14="http://schemas.microsoft.com/office/powerpoint/2010/main" val="5002080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80728"/>
            <a:ext cx="8640960" cy="5965272"/>
          </a:xfrm>
        </p:spPr>
        <p:txBody>
          <a:bodyPr>
            <a:noAutofit/>
          </a:bodyPr>
          <a:lstStyle/>
          <a:p>
            <a:pPr algn="r">
              <a:lnSpc>
                <a:spcPct val="200000"/>
              </a:lnSpc>
            </a:pPr>
            <a:r>
              <a:rPr lang="fa-IR" sz="2400" b="1" dirty="0" smtClean="0">
                <a:solidFill>
                  <a:srgbClr val="00B050"/>
                </a:solidFill>
                <a:cs typeface="B Titr" pitchFamily="2" charset="-78"/>
              </a:rPr>
              <a:t>   ویژگیهای </a:t>
            </a:r>
            <a:r>
              <a:rPr lang="fa-IR" sz="2400" b="1" dirty="0">
                <a:solidFill>
                  <a:srgbClr val="00B050"/>
                </a:solidFill>
                <a:cs typeface="B Titr" pitchFamily="2" charset="-78"/>
              </a:rPr>
              <a:t>قطعنامه 598</a:t>
            </a:r>
            <a:r>
              <a:rPr lang="fa-IR" sz="2400" b="1" dirty="0">
                <a:solidFill>
                  <a:schemeClr val="tx1"/>
                </a:solidFill>
                <a:cs typeface="B Titr" pitchFamily="2" charset="-78"/>
              </a:rPr>
              <a:t/>
            </a:r>
            <a:br>
              <a:rPr lang="fa-IR" sz="2400" b="1" dirty="0">
                <a:solidFill>
                  <a:schemeClr val="tx1"/>
                </a:solidFill>
                <a:cs typeface="B Titr" pitchFamily="2" charset="-78"/>
              </a:rPr>
            </a:br>
            <a:r>
              <a:rPr lang="fa-IR" sz="2000" dirty="0" smtClean="0">
                <a:solidFill>
                  <a:srgbClr val="C00000"/>
                </a:solidFill>
                <a:cs typeface="B Titr" pitchFamily="2" charset="-78"/>
              </a:rPr>
              <a:t>1</a:t>
            </a:r>
            <a:r>
              <a:rPr lang="fa-IR" sz="2000" dirty="0">
                <a:solidFill>
                  <a:srgbClr val="C00000"/>
                </a:solidFill>
                <a:cs typeface="B Titr" pitchFamily="2" charset="-78"/>
              </a:rPr>
              <a:t>. </a:t>
            </a:r>
            <a:r>
              <a:rPr lang="fa-IR" sz="2000" dirty="0">
                <a:solidFill>
                  <a:srgbClr val="002060"/>
                </a:solidFill>
                <a:cs typeface="B Titr" pitchFamily="2" charset="-78"/>
              </a:rPr>
              <a:t>تغییر شکلی و محتوایی قطعنامه نسبت به 8 قطعنامه قبلی در خصوص جنگ عراق علیه ایران:</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 </a:t>
            </a:r>
            <a:r>
              <a:rPr lang="fa-IR" sz="2000" dirty="0">
                <a:solidFill>
                  <a:srgbClr val="002060"/>
                </a:solidFill>
                <a:cs typeface="B Titr" pitchFamily="2" charset="-78"/>
              </a:rPr>
              <a:t>بکار گیری لفظ«منازعه»بجای«وضعیت» .</a:t>
            </a:r>
            <a:br>
              <a:rPr lang="fa-IR" sz="2000" dirty="0">
                <a:solidFill>
                  <a:srgbClr val="002060"/>
                </a:solidFill>
                <a:cs typeface="B Titr" pitchFamily="2" charset="-78"/>
              </a:rPr>
            </a:br>
            <a:r>
              <a:rPr lang="fa-IR" sz="2000" dirty="0">
                <a:solidFill>
                  <a:srgbClr val="C00000"/>
                </a:solidFill>
                <a:cs typeface="B Titr" pitchFamily="2" charset="-78"/>
              </a:rPr>
              <a:t>        - </a:t>
            </a:r>
            <a:r>
              <a:rPr lang="fa-IR" sz="2000" dirty="0">
                <a:solidFill>
                  <a:srgbClr val="002060"/>
                </a:solidFill>
                <a:cs typeface="B Titr" pitchFamily="2" charset="-78"/>
              </a:rPr>
              <a:t>خروج از توصیه به دستور.</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a:t>
            </a:r>
            <a:r>
              <a:rPr lang="fa-IR" sz="2000" dirty="0">
                <a:solidFill>
                  <a:srgbClr val="002060"/>
                </a:solidFill>
                <a:cs typeface="B Titr" pitchFamily="2" charset="-78"/>
              </a:rPr>
              <a:t>  حجیم بودن محتوایی و متنی.</a:t>
            </a:r>
            <a:br>
              <a:rPr lang="fa-IR" sz="2000" dirty="0">
                <a:solidFill>
                  <a:srgbClr val="002060"/>
                </a:solidFill>
                <a:cs typeface="B Titr" pitchFamily="2" charset="-78"/>
              </a:rPr>
            </a:br>
            <a:r>
              <a:rPr lang="fa-IR" sz="2000" dirty="0" smtClean="0">
                <a:solidFill>
                  <a:srgbClr val="C00000"/>
                </a:solidFill>
                <a:cs typeface="B Titr" pitchFamily="2" charset="-78"/>
              </a:rPr>
              <a:t>2</a:t>
            </a:r>
            <a:r>
              <a:rPr lang="fa-IR" sz="2000" dirty="0">
                <a:solidFill>
                  <a:srgbClr val="C00000"/>
                </a:solidFill>
                <a:cs typeface="B Titr" pitchFamily="2" charset="-78"/>
              </a:rPr>
              <a:t>. </a:t>
            </a:r>
            <a:r>
              <a:rPr lang="fa-IR" sz="2000" dirty="0">
                <a:solidFill>
                  <a:srgbClr val="002060"/>
                </a:solidFill>
                <a:cs typeface="B Titr" pitchFamily="2" charset="-78"/>
              </a:rPr>
              <a:t>ظهور و بروز اراده ایران در تدوین وتصویب قطعنامه با پشتوانه استقامت و صلابت رزمندگان در جبهه های نبرد و سیاسیون در صحنه های بین المللی.</a:t>
            </a:r>
            <a:r>
              <a:rPr lang="en-US" sz="2400" dirty="0">
                <a:solidFill>
                  <a:schemeClr val="tx1"/>
                </a:solidFill>
                <a:cs typeface="B Titr" pitchFamily="2" charset="-78"/>
              </a:rPr>
              <a:t/>
            </a:r>
            <a:br>
              <a:rPr lang="en-US" sz="2400" dirty="0">
                <a:solidFill>
                  <a:schemeClr val="tx1"/>
                </a:solidFill>
                <a:cs typeface="B Titr" pitchFamily="2" charset="-78"/>
              </a:rPr>
            </a:br>
            <a:r>
              <a:rPr lang="en-US" sz="2400" dirty="0" smtClean="0">
                <a:solidFill>
                  <a:schemeClr val="tx1"/>
                </a:solidFill>
                <a:cs typeface="B Titr" pitchFamily="2" charset="-78"/>
              </a:rPr>
              <a:t>   </a:t>
            </a:r>
            <a:r>
              <a:rPr lang="fa-IR" sz="2400" dirty="0">
                <a:solidFill>
                  <a:schemeClr val="tx1"/>
                </a:solidFill>
                <a:cs typeface="B Titr" pitchFamily="2" charset="-78"/>
              </a:rPr>
              <a:t/>
            </a:r>
            <a:br>
              <a:rPr lang="fa-IR" sz="2400" dirty="0">
                <a:solidFill>
                  <a:schemeClr val="tx1"/>
                </a:solidFill>
                <a:cs typeface="B Titr" pitchFamily="2" charset="-78"/>
              </a:rPr>
            </a:br>
            <a:r>
              <a:rPr lang="fa-IR" sz="2400" dirty="0" smtClean="0">
                <a:solidFill>
                  <a:schemeClr val="tx1"/>
                </a:solidFill>
                <a:cs typeface="B Titr" pitchFamily="2" charset="-78"/>
              </a:rPr>
              <a:t>  </a:t>
            </a:r>
            <a:endParaRPr lang="en-US" sz="1600" b="1" dirty="0">
              <a:cs typeface="B Titr" pitchFamily="2" charset="-78"/>
            </a:endParaRPr>
          </a:p>
        </p:txBody>
      </p:sp>
    </p:spTree>
    <p:extLst>
      <p:ext uri="{BB962C8B-B14F-4D97-AF65-F5344CB8AC3E}">
        <p14:creationId xmlns:p14="http://schemas.microsoft.com/office/powerpoint/2010/main" val="385960161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8208912" cy="4832092"/>
          </a:xfrm>
          <a:prstGeom prst="rect">
            <a:avLst/>
          </a:prstGeom>
        </p:spPr>
        <p:txBody>
          <a:bodyPr wrap="square">
            <a:spAutoFit/>
          </a:bodyPr>
          <a:lstStyle/>
          <a:p>
            <a:pPr>
              <a:lnSpc>
                <a:spcPct val="200000"/>
              </a:lnSpc>
            </a:pPr>
            <a:r>
              <a:rPr lang="fa-IR" sz="2200" b="1" dirty="0">
                <a:solidFill>
                  <a:srgbClr val="00B050"/>
                </a:solidFill>
                <a:cs typeface="B Titr" pitchFamily="2" charset="-78"/>
              </a:rPr>
              <a:t>وجه تمایز برخوردهای شورای امنیت سازمان ملل</a:t>
            </a:r>
            <a:r>
              <a:rPr lang="fa-IR" sz="2200" b="1" dirty="0">
                <a:solidFill>
                  <a:srgbClr val="002060"/>
                </a:solidFill>
                <a:cs typeface="B Titr" pitchFamily="2" charset="-78"/>
              </a:rPr>
              <a:t/>
            </a:r>
            <a:br>
              <a:rPr lang="fa-IR" sz="2200" b="1" dirty="0">
                <a:solidFill>
                  <a:srgbClr val="002060"/>
                </a:solidFill>
                <a:cs typeface="B Titr" pitchFamily="2" charset="-78"/>
              </a:rPr>
            </a:br>
            <a:r>
              <a:rPr lang="en-US" sz="2200" dirty="0">
                <a:solidFill>
                  <a:srgbClr val="002060"/>
                </a:solidFill>
                <a:cs typeface="B Titr" pitchFamily="2" charset="-78"/>
              </a:rPr>
              <a:t> </a:t>
            </a:r>
            <a:r>
              <a:rPr lang="fa-IR" sz="2200" dirty="0" smtClean="0">
                <a:solidFill>
                  <a:srgbClr val="002060"/>
                </a:solidFill>
                <a:cs typeface="B Titr" pitchFamily="2" charset="-78"/>
              </a:rPr>
              <a:t>«</a:t>
            </a:r>
            <a:r>
              <a:rPr lang="fa-IR" sz="2200" dirty="0">
                <a:solidFill>
                  <a:srgbClr val="002060"/>
                </a:solidFill>
                <a:cs typeface="B Titr" pitchFamily="2" charset="-78"/>
              </a:rPr>
              <a:t>به ترتیب در جنگ عراق علیه ایران ــ جنگ عراق علیه کویت».</a:t>
            </a:r>
            <a:br>
              <a:rPr lang="fa-IR" sz="2200" dirty="0">
                <a:solidFill>
                  <a:srgbClr val="002060"/>
                </a:solidFill>
                <a:cs typeface="B Titr" pitchFamily="2" charset="-78"/>
              </a:rPr>
            </a:br>
            <a:r>
              <a:rPr lang="fa-IR" sz="2200" dirty="0">
                <a:solidFill>
                  <a:schemeClr val="accent3"/>
                </a:solidFill>
                <a:cs typeface="B Titr" pitchFamily="2" charset="-78"/>
              </a:rPr>
              <a:t>       </a:t>
            </a:r>
            <a:r>
              <a:rPr lang="fa-IR" sz="2200" dirty="0" smtClean="0">
                <a:solidFill>
                  <a:schemeClr val="accent3"/>
                </a:solidFill>
                <a:cs typeface="B Titr" pitchFamily="2" charset="-78"/>
              </a:rPr>
              <a:t>    </a:t>
            </a:r>
            <a:r>
              <a:rPr lang="fa-IR" sz="2200" dirty="0">
                <a:solidFill>
                  <a:schemeClr val="accent3"/>
                </a:solidFill>
                <a:cs typeface="B Titr" pitchFamily="2" charset="-78"/>
              </a:rPr>
              <a:t>تعیین متجاوز بعد از 8سال ــ بلافاصله پس از 2 ساعت.</a:t>
            </a:r>
            <a:br>
              <a:rPr lang="fa-IR" sz="2200" dirty="0">
                <a:solidFill>
                  <a:schemeClr val="accent3"/>
                </a:solidFill>
                <a:cs typeface="B Titr" pitchFamily="2" charset="-78"/>
              </a:rPr>
            </a:br>
            <a:r>
              <a:rPr lang="fa-IR" sz="2200" dirty="0">
                <a:solidFill>
                  <a:schemeClr val="accent3"/>
                </a:solidFill>
                <a:cs typeface="B Titr" pitchFamily="2" charset="-78"/>
              </a:rPr>
              <a:t>           </a:t>
            </a:r>
            <a:r>
              <a:rPr lang="fa-IR" sz="2200" dirty="0" smtClean="0">
                <a:solidFill>
                  <a:schemeClr val="accent3"/>
                </a:solidFill>
                <a:cs typeface="B Titr" pitchFamily="2" charset="-78"/>
              </a:rPr>
              <a:t> صدور </a:t>
            </a:r>
            <a:r>
              <a:rPr lang="fa-IR" sz="2200" dirty="0">
                <a:solidFill>
                  <a:schemeClr val="accent3"/>
                </a:solidFill>
                <a:cs typeface="B Titr" pitchFamily="2" charset="-78"/>
              </a:rPr>
              <a:t>8 قطعنامه در 8سال ــ 24قطعنامه در 12ماه.</a:t>
            </a:r>
            <a:r>
              <a:rPr lang="fa-IR" sz="2200" dirty="0">
                <a:solidFill>
                  <a:srgbClr val="002060"/>
                </a:solidFill>
                <a:cs typeface="B Titr" pitchFamily="2" charset="-78"/>
              </a:rPr>
              <a:t/>
            </a:r>
            <a:br>
              <a:rPr lang="fa-IR" sz="2200" dirty="0">
                <a:solidFill>
                  <a:srgbClr val="002060"/>
                </a:solidFill>
                <a:cs typeface="B Titr" pitchFamily="2" charset="-78"/>
              </a:rPr>
            </a:br>
            <a:r>
              <a:rPr lang="fa-IR" sz="2200" dirty="0" smtClean="0">
                <a:solidFill>
                  <a:srgbClr val="002060"/>
                </a:solidFill>
                <a:cs typeface="B Titr" pitchFamily="2" charset="-78"/>
              </a:rPr>
              <a:t>عدم </a:t>
            </a:r>
            <a:r>
              <a:rPr lang="fa-IR" sz="2200" dirty="0">
                <a:solidFill>
                  <a:srgbClr val="002060"/>
                </a:solidFill>
                <a:cs typeface="B Titr" pitchFamily="2" charset="-78"/>
              </a:rPr>
              <a:t>برخورد باعراق«آغاز گر جنگ» ــ تحریم عراق و همراهی 102 کشور باتحریم.</a:t>
            </a:r>
            <a:br>
              <a:rPr lang="fa-IR" sz="2200" dirty="0">
                <a:solidFill>
                  <a:srgbClr val="002060"/>
                </a:solidFill>
                <a:cs typeface="B Titr" pitchFamily="2" charset="-78"/>
              </a:rPr>
            </a:br>
            <a:r>
              <a:rPr lang="fa-IR" sz="2200" b="1" dirty="0" smtClean="0">
                <a:solidFill>
                  <a:srgbClr val="002060"/>
                </a:solidFill>
                <a:cs typeface="B Titr" pitchFamily="2" charset="-78"/>
              </a:rPr>
              <a:t>«</a:t>
            </a:r>
            <a:r>
              <a:rPr lang="fa-IR" sz="2200" b="1" dirty="0">
                <a:solidFill>
                  <a:srgbClr val="002060"/>
                </a:solidFill>
                <a:cs typeface="B Titr" pitchFamily="2" charset="-78"/>
              </a:rPr>
              <a:t>به نظر می رسد این تلاشها به نوعی زمینه سازی برای حضور بیگانه در مننطقه و سرکوبی عراق بوده باشد». </a:t>
            </a:r>
            <a:endParaRPr lang="fa-IR" sz="2200" dirty="0">
              <a:solidFill>
                <a:srgbClr val="002060"/>
              </a:solidFill>
            </a:endParaRPr>
          </a:p>
        </p:txBody>
      </p:sp>
    </p:spTree>
    <p:extLst>
      <p:ext uri="{BB962C8B-B14F-4D97-AF65-F5344CB8AC3E}">
        <p14:creationId xmlns:p14="http://schemas.microsoft.com/office/powerpoint/2010/main" val="2120495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00808"/>
            <a:ext cx="8305800" cy="5965272"/>
          </a:xfrm>
        </p:spPr>
        <p:txBody>
          <a:bodyPr>
            <a:noAutofit/>
          </a:bodyPr>
          <a:lstStyle/>
          <a:p>
            <a:pPr algn="r">
              <a:lnSpc>
                <a:spcPct val="200000"/>
              </a:lnSpc>
            </a:pPr>
            <a:r>
              <a:rPr lang="fa-IR" sz="2400" b="1" dirty="0" smtClean="0">
                <a:solidFill>
                  <a:srgbClr val="00B050"/>
                </a:solidFill>
                <a:cs typeface="B Titr" pitchFamily="2" charset="-78"/>
              </a:rPr>
              <a:t>   شرایط داخلی و خارجی ایران در زمان پذیرش قطعنامه 598 </a:t>
            </a:r>
            <a:r>
              <a:rPr lang="fa-IR" sz="1200" b="1" dirty="0" smtClean="0">
                <a:solidFill>
                  <a:srgbClr val="00B050"/>
                </a:solidFill>
                <a:cs typeface="B Titr" pitchFamily="2" charset="-78"/>
              </a:rPr>
              <a:t>«دلایل پذیرش قطعنامه»</a:t>
            </a: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2400" dirty="0" smtClean="0">
                <a:solidFill>
                  <a:srgbClr val="002060"/>
                </a:solidFill>
                <a:cs typeface="B Titr" pitchFamily="2" charset="-78"/>
              </a:rPr>
              <a:t>     </a:t>
            </a:r>
            <a:r>
              <a:rPr lang="fa-IR" sz="1800" dirty="0" smtClean="0">
                <a:solidFill>
                  <a:srgbClr val="C00000"/>
                </a:solidFill>
                <a:cs typeface="B Titr" pitchFamily="2" charset="-78"/>
              </a:rPr>
              <a:t>1</a:t>
            </a:r>
            <a:r>
              <a:rPr lang="fa-IR" sz="2400" dirty="0" smtClean="0">
                <a:solidFill>
                  <a:srgbClr val="C00000"/>
                </a:solidFill>
                <a:cs typeface="B Titr" pitchFamily="2" charset="-78"/>
              </a:rPr>
              <a:t>.  </a:t>
            </a:r>
            <a:r>
              <a:rPr lang="fa-IR" sz="1800" dirty="0" smtClean="0">
                <a:solidFill>
                  <a:srgbClr val="002060"/>
                </a:solidFill>
                <a:cs typeface="B Titr" pitchFamily="2" charset="-78"/>
              </a:rPr>
              <a:t>شرایط نامساعد اوضاع سیاسی جهان«جلوگری عراق بعنوان صلح طلب و ایران بعنوان جنگ طلب به دلیل پذیرش و عدم پذیرش قطعنامه». - ایران هیچوقت قطعنامه را رد نکرد بلکه شرایطی منطقی داشت.</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2. </a:t>
            </a:r>
            <a:r>
              <a:rPr lang="fa-IR" sz="1800" dirty="0" smtClean="0">
                <a:solidFill>
                  <a:srgbClr val="002060"/>
                </a:solidFill>
                <a:cs typeface="B Titr" pitchFamily="2" charset="-78"/>
              </a:rPr>
              <a:t>حضور نظامی بی سابقه امریکا و متحدینش در منطقه.</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 3. </a:t>
            </a:r>
            <a:r>
              <a:rPr lang="fa-IR" sz="1800" dirty="0" smtClean="0">
                <a:solidFill>
                  <a:srgbClr val="002060"/>
                </a:solidFill>
                <a:cs typeface="B Titr" pitchFamily="2" charset="-78"/>
              </a:rPr>
              <a:t>بهره برداری بی سابق سلاح شیمیایی از سوی عراق و عکس العمل ضعیف مجامع بین المللی.</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 4. </a:t>
            </a:r>
            <a:r>
              <a:rPr lang="fa-IR" sz="1800" dirty="0" smtClean="0">
                <a:solidFill>
                  <a:srgbClr val="002060"/>
                </a:solidFill>
                <a:cs typeface="B Titr" pitchFamily="2" charset="-78"/>
              </a:rPr>
              <a:t>شرایط نامساعد اقتصادی ایران.</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 5. </a:t>
            </a:r>
            <a:r>
              <a:rPr lang="fa-IR" sz="1800" dirty="0" smtClean="0">
                <a:solidFill>
                  <a:srgbClr val="002060"/>
                </a:solidFill>
                <a:cs typeface="B Titr" pitchFamily="2" charset="-78"/>
              </a:rPr>
              <a:t>توسعه و گسترش عِدّه ای و عُدّه ای ارتش عراق.</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en-US" sz="1600" dirty="0" smtClean="0">
                <a:solidFill>
                  <a:schemeClr val="tx1"/>
                </a:solidFill>
                <a:cs typeface="B Titr" pitchFamily="2" charset="-78"/>
              </a:rPr>
              <a:t/>
            </a:r>
            <a:br>
              <a:rPr lang="en-US"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endParaRPr lang="fa-IR" sz="1600" dirty="0">
              <a:solidFill>
                <a:schemeClr val="tx1"/>
              </a:solidFill>
              <a:cs typeface="B Titr" pitchFamily="2" charset="-78"/>
            </a:endParaRPr>
          </a:p>
        </p:txBody>
      </p:sp>
    </p:spTree>
    <p:extLst>
      <p:ext uri="{BB962C8B-B14F-4D97-AF65-F5344CB8AC3E}">
        <p14:creationId xmlns:p14="http://schemas.microsoft.com/office/powerpoint/2010/main" val="298258171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36712"/>
            <a:ext cx="8568952" cy="4524315"/>
          </a:xfrm>
          <a:prstGeom prst="rect">
            <a:avLst/>
          </a:prstGeom>
        </p:spPr>
        <p:txBody>
          <a:bodyPr wrap="square">
            <a:spAutoFit/>
          </a:bodyPr>
          <a:lstStyle/>
          <a:p>
            <a:pPr>
              <a:lnSpc>
                <a:spcPct val="200000"/>
              </a:lnSpc>
            </a:pPr>
            <a:r>
              <a:rPr lang="fa-IR" sz="2400" b="1" dirty="0">
                <a:solidFill>
                  <a:srgbClr val="00B050"/>
                </a:solidFill>
                <a:cs typeface="B Titr" pitchFamily="2" charset="-78"/>
              </a:rPr>
              <a:t>چگونگی و نتیجه پذیرش </a:t>
            </a:r>
            <a:r>
              <a:rPr lang="fa-IR" sz="2400" dirty="0">
                <a:solidFill>
                  <a:srgbClr val="00B050"/>
                </a:solidFill>
                <a:cs typeface="B Titr" pitchFamily="2" charset="-78"/>
              </a:rPr>
              <a:t> </a:t>
            </a:r>
            <a:r>
              <a:rPr lang="fa-IR" sz="2400" b="1" dirty="0">
                <a:solidFill>
                  <a:srgbClr val="00B050"/>
                </a:solidFill>
                <a:cs typeface="B Titr" pitchFamily="2" charset="-78"/>
              </a:rPr>
              <a:t>قطعنامه 598 </a:t>
            </a:r>
            <a:r>
              <a:rPr lang="fa-IR" sz="2400" b="1" dirty="0">
                <a:solidFill>
                  <a:srgbClr val="002060"/>
                </a:solidFill>
                <a:cs typeface="B Titr" pitchFamily="2" charset="-78"/>
              </a:rPr>
              <a:t/>
            </a:r>
            <a:br>
              <a:rPr lang="fa-IR" sz="2400" b="1" dirty="0">
                <a:solidFill>
                  <a:srgbClr val="002060"/>
                </a:solidFill>
                <a:cs typeface="B Titr" pitchFamily="2" charset="-78"/>
              </a:rPr>
            </a:br>
            <a:r>
              <a:rPr lang="fa-IR" sz="2400" dirty="0">
                <a:solidFill>
                  <a:srgbClr val="C00000"/>
                </a:solidFill>
                <a:cs typeface="B Titr" pitchFamily="2" charset="-78"/>
              </a:rPr>
              <a:t>     1. </a:t>
            </a:r>
            <a:r>
              <a:rPr lang="fa-IR" sz="2400" dirty="0">
                <a:solidFill>
                  <a:srgbClr val="002060"/>
                </a:solidFill>
                <a:cs typeface="B Titr" pitchFamily="2" charset="-78"/>
              </a:rPr>
              <a:t>تشخیص و مصلحت اندیشی حضرت امام خمینی(ره) بعنوان رهبر نظام.</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2. </a:t>
            </a:r>
            <a:r>
              <a:rPr lang="fa-IR" sz="2400" dirty="0">
                <a:solidFill>
                  <a:srgbClr val="002060"/>
                </a:solidFill>
                <a:cs typeface="B Titr" pitchFamily="2" charset="-78"/>
              </a:rPr>
              <a:t>دلجویی و همراهی امام با امت بویژه رزمندگان، ایثارگران </a:t>
            </a:r>
            <a:r>
              <a:rPr lang="fa-IR" sz="2400" dirty="0" smtClean="0">
                <a:solidFill>
                  <a:srgbClr val="002060"/>
                </a:solidFill>
                <a:cs typeface="B Titr" pitchFamily="2" charset="-78"/>
              </a:rPr>
              <a:t>و</a:t>
            </a:r>
          </a:p>
          <a:p>
            <a:pPr>
              <a:lnSpc>
                <a:spcPct val="200000"/>
              </a:lnSpc>
            </a:pPr>
            <a:r>
              <a:rPr lang="fa-IR" sz="2400" dirty="0" smtClean="0">
                <a:solidFill>
                  <a:srgbClr val="002060"/>
                </a:solidFill>
                <a:cs typeface="B Titr" pitchFamily="2" charset="-78"/>
              </a:rPr>
              <a:t> </a:t>
            </a:r>
            <a:r>
              <a:rPr lang="fa-IR" sz="2400" dirty="0">
                <a:solidFill>
                  <a:srgbClr val="002060"/>
                </a:solidFill>
                <a:cs typeface="B Titr" pitchFamily="2" charset="-78"/>
              </a:rPr>
              <a:t>خانواده های آنان.</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3.</a:t>
            </a:r>
            <a:r>
              <a:rPr lang="fa-IR" sz="2400" dirty="0">
                <a:solidFill>
                  <a:srgbClr val="002060"/>
                </a:solidFill>
                <a:cs typeface="B Titr" pitchFamily="2" charset="-78"/>
              </a:rPr>
              <a:t> صدور قطعنامه 619 شورای امنیت مبنی بر تاسیس و اعزام گروه ناظران نظامی ایران، عراق و نیروهای ملل متحد«یونیماک»- 19 اوت </a:t>
            </a:r>
            <a:r>
              <a:rPr lang="fa-IR" sz="2400" dirty="0" smtClean="0">
                <a:solidFill>
                  <a:srgbClr val="002060"/>
                </a:solidFill>
                <a:cs typeface="B Titr" pitchFamily="2" charset="-78"/>
              </a:rPr>
              <a:t>(1367/5/18</a:t>
            </a:r>
            <a:r>
              <a:rPr lang="fa-IR" sz="2400" dirty="0">
                <a:solidFill>
                  <a:srgbClr val="002060"/>
                </a:solidFill>
                <a:cs typeface="B Titr" pitchFamily="2" charset="-78"/>
              </a:rPr>
              <a:t>).</a:t>
            </a:r>
            <a:endParaRPr lang="fa-IR" sz="2400" dirty="0">
              <a:solidFill>
                <a:srgbClr val="002060"/>
              </a:solidFill>
            </a:endParaRPr>
          </a:p>
        </p:txBody>
      </p:sp>
    </p:spTree>
    <p:extLst>
      <p:ext uri="{BB962C8B-B14F-4D97-AF65-F5344CB8AC3E}">
        <p14:creationId xmlns:p14="http://schemas.microsoft.com/office/powerpoint/2010/main" val="139628578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305800" cy="5965272"/>
          </a:xfrm>
        </p:spPr>
        <p:txBody>
          <a:bodyPr>
            <a:normAutofit/>
          </a:bodyPr>
          <a:lstStyle/>
          <a:p>
            <a:pPr algn="ctr"/>
            <a:r>
              <a:rPr lang="fa-IR" sz="11500" dirty="0" smtClean="0">
                <a:solidFill>
                  <a:srgbClr val="00B050"/>
                </a:solidFill>
                <a:cs typeface="B Lotus" pitchFamily="2" charset="-78"/>
              </a:rPr>
              <a:t>پایان </a:t>
            </a:r>
            <a:r>
              <a:rPr lang="fa-IR" sz="11500" dirty="0" smtClean="0">
                <a:solidFill>
                  <a:srgbClr val="C00000"/>
                </a:solidFill>
                <a:cs typeface="B Lotus" pitchFamily="2" charset="-78"/>
              </a:rPr>
              <a:t>جنگ</a:t>
            </a:r>
            <a:r>
              <a:rPr lang="fa-IR" sz="4800" dirty="0" smtClean="0">
                <a:solidFill>
                  <a:srgbClr val="FF0000"/>
                </a:solidFill>
                <a:cs typeface="B Lotus" pitchFamily="2" charset="-78"/>
              </a:rPr>
              <a:t/>
            </a:r>
            <a:br>
              <a:rPr lang="fa-IR" sz="4800" dirty="0" smtClean="0">
                <a:solidFill>
                  <a:srgbClr val="FF0000"/>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2600" dirty="0" smtClean="0">
                <a:solidFill>
                  <a:schemeClr val="accent3"/>
                </a:solidFill>
                <a:cs typeface="B Lotus" pitchFamily="2" charset="-78"/>
              </a:rPr>
              <a:t>« رخدادهای پس از پذیرش قطعنامه 598 از سوی ایران تا آتش بس »</a:t>
            </a:r>
            <a:r>
              <a:rPr lang="fa-IR" sz="3600" dirty="0" smtClean="0">
                <a:solidFill>
                  <a:schemeClr val="tx1"/>
                </a:solidFill>
                <a:cs typeface="B Lotus" pitchFamily="2" charset="-78"/>
              </a:rPr>
              <a:t/>
            </a:r>
            <a:br>
              <a:rPr lang="fa-IR" sz="3600" dirty="0" smtClean="0">
                <a:solidFill>
                  <a:schemeClr val="tx1"/>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2000" dirty="0">
                <a:solidFill>
                  <a:srgbClr val="FF0000"/>
                </a:solidFill>
                <a:cs typeface="B Lotus" pitchFamily="2" charset="-78"/>
              </a:rPr>
              <a:t/>
            </a:r>
            <a:br>
              <a:rPr lang="fa-IR" sz="2000" dirty="0">
                <a:solidFill>
                  <a:srgbClr val="FF0000"/>
                </a:solidFill>
                <a:cs typeface="B Lotus" pitchFamily="2" charset="-78"/>
              </a:rPr>
            </a:br>
            <a:r>
              <a:rPr lang="fa-IR" sz="2000" dirty="0">
                <a:solidFill>
                  <a:srgbClr val="7030A0"/>
                </a:solidFill>
                <a:cs typeface="B Lotus" pitchFamily="2" charset="-78"/>
              </a:rPr>
              <a:t>«فصل </a:t>
            </a:r>
            <a:r>
              <a:rPr lang="fa-IR" sz="2000" dirty="0" smtClean="0">
                <a:solidFill>
                  <a:srgbClr val="7030A0"/>
                </a:solidFill>
                <a:cs typeface="B Lotus" pitchFamily="2" charset="-78"/>
              </a:rPr>
              <a:t>چهاردهم»</a:t>
            </a:r>
            <a:r>
              <a:rPr lang="fa-IR" sz="2400" dirty="0">
                <a:solidFill>
                  <a:schemeClr val="tx1"/>
                </a:solidFill>
                <a:cs typeface="B Lotus" pitchFamily="2" charset="-78"/>
              </a:rPr>
              <a:t/>
            </a:r>
            <a:br>
              <a:rPr lang="fa-IR" sz="2400" dirty="0">
                <a:solidFill>
                  <a:schemeClr val="tx1"/>
                </a:solidFill>
                <a:cs typeface="B Lotus" pitchFamily="2" charset="-78"/>
              </a:rPr>
            </a:br>
            <a:endParaRPr lang="en-US" sz="2000" dirty="0"/>
          </a:p>
        </p:txBody>
      </p:sp>
    </p:spTree>
    <p:extLst>
      <p:ext uri="{BB962C8B-B14F-4D97-AF65-F5344CB8AC3E}">
        <p14:creationId xmlns:p14="http://schemas.microsoft.com/office/powerpoint/2010/main" val="2748136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229600" cy="5893264"/>
          </a:xfrm>
        </p:spPr>
        <p:txBody>
          <a:bodyPr>
            <a:normAutofit fontScale="90000"/>
          </a:bodyPr>
          <a:lstStyle/>
          <a:p>
            <a:pPr algn="r">
              <a:lnSpc>
                <a:spcPct val="150000"/>
              </a:lnSpc>
            </a:pPr>
            <a:r>
              <a:rPr lang="fa-IR" sz="2700" b="1" dirty="0" smtClean="0">
                <a:solidFill>
                  <a:srgbClr val="00B050"/>
                </a:solidFill>
                <a:cs typeface="B Titr" pitchFamily="2" charset="-78"/>
              </a:rPr>
              <a:t>ویژگیهای </a:t>
            </a:r>
            <a:r>
              <a:rPr lang="fa-IR" sz="2700" dirty="0">
                <a:solidFill>
                  <a:srgbClr val="00B050"/>
                </a:solidFill>
                <a:cs typeface="B Titr" pitchFamily="2" charset="-78"/>
              </a:rPr>
              <a:t>«</a:t>
            </a:r>
            <a:r>
              <a:rPr lang="fa-IR" sz="2700" dirty="0" smtClean="0">
                <a:solidFill>
                  <a:srgbClr val="00B050"/>
                </a:solidFill>
                <a:cs typeface="B Titr" pitchFamily="2" charset="-78"/>
              </a:rPr>
              <a:t>عمومی» </a:t>
            </a:r>
            <a:r>
              <a:rPr lang="fa-IR" sz="2700" b="1" dirty="0" smtClean="0">
                <a:solidFill>
                  <a:srgbClr val="00B050"/>
                </a:solidFill>
                <a:cs typeface="B Titr" pitchFamily="2" charset="-78"/>
              </a:rPr>
              <a:t>جنگ</a:t>
            </a:r>
            <a:r>
              <a:rPr lang="fa-IR" sz="2700" dirty="0" smtClean="0">
                <a:solidFill>
                  <a:srgbClr val="00B050"/>
                </a:solidFill>
                <a:cs typeface="B Titr" pitchFamily="2" charset="-78"/>
              </a:rPr>
              <a:t>:</a:t>
            </a:r>
            <a:r>
              <a:rPr lang="fa-IR" sz="2200" dirty="0" smtClean="0">
                <a:cs typeface="B Titr" pitchFamily="2" charset="-78"/>
              </a:rPr>
              <a:t/>
            </a:r>
            <a:br>
              <a:rPr lang="fa-IR" sz="2200" dirty="0" smtClean="0">
                <a:cs typeface="B Titr" pitchFamily="2" charset="-78"/>
              </a:rPr>
            </a:br>
            <a:r>
              <a:rPr lang="fa-IR" sz="2200" dirty="0">
                <a:cs typeface="B Titr" pitchFamily="2" charset="-78"/>
              </a:rPr>
              <a:t>	</a:t>
            </a:r>
            <a:r>
              <a:rPr lang="fa-IR" sz="2700" dirty="0" smtClean="0">
                <a:cs typeface="B Titr" pitchFamily="2" charset="-78"/>
              </a:rPr>
              <a:t>   </a:t>
            </a:r>
            <a:r>
              <a:rPr lang="fa-IR" sz="3100" dirty="0" smtClean="0">
                <a:solidFill>
                  <a:srgbClr val="C00000"/>
                </a:solidFill>
                <a:cs typeface="B Titr" pitchFamily="2" charset="-78"/>
              </a:rPr>
              <a:t>1.</a:t>
            </a:r>
            <a:r>
              <a:rPr lang="fa-IR" sz="3100" dirty="0" smtClean="0">
                <a:solidFill>
                  <a:srgbClr val="002060"/>
                </a:solidFill>
                <a:cs typeface="B Titr" pitchFamily="2" charset="-78"/>
              </a:rPr>
              <a:t>قهرآمیز است.</a:t>
            </a:r>
            <a:r>
              <a:rPr lang="fa-IR" sz="3100" dirty="0" smtClean="0">
                <a:cs typeface="B Titr" pitchFamily="2" charset="-78"/>
              </a:rPr>
              <a:t/>
            </a:r>
            <a:br>
              <a:rPr lang="fa-IR" sz="3100" dirty="0" smtClean="0">
                <a:cs typeface="B Titr" pitchFamily="2" charset="-78"/>
              </a:rPr>
            </a:br>
            <a:r>
              <a:rPr lang="fa-IR" sz="3100" dirty="0">
                <a:cs typeface="B Titr" pitchFamily="2" charset="-78"/>
              </a:rPr>
              <a:t>	</a:t>
            </a:r>
            <a:r>
              <a:rPr lang="fa-IR" sz="3100" dirty="0" smtClean="0">
                <a:cs typeface="B Titr" pitchFamily="2" charset="-78"/>
              </a:rPr>
              <a:t>       </a:t>
            </a:r>
            <a:r>
              <a:rPr lang="fa-IR" sz="3100" dirty="0" smtClean="0">
                <a:solidFill>
                  <a:srgbClr val="C00000"/>
                </a:solidFill>
                <a:cs typeface="B Titr" pitchFamily="2" charset="-78"/>
              </a:rPr>
              <a:t>2.</a:t>
            </a:r>
            <a:r>
              <a:rPr lang="fa-IR" sz="3100" dirty="0" smtClean="0">
                <a:solidFill>
                  <a:srgbClr val="002060"/>
                </a:solidFill>
                <a:cs typeface="B Titr" pitchFamily="2" charset="-78"/>
              </a:rPr>
              <a:t>دسته جمعی و گروهی است.</a:t>
            </a:r>
            <a:r>
              <a:rPr lang="fa-IR" sz="3100" dirty="0" smtClean="0">
                <a:cs typeface="B Titr" pitchFamily="2" charset="-78"/>
              </a:rPr>
              <a:t/>
            </a:r>
            <a:br>
              <a:rPr lang="fa-IR" sz="3100" dirty="0" smtClean="0">
                <a:cs typeface="B Titr" pitchFamily="2" charset="-78"/>
              </a:rPr>
            </a:br>
            <a:r>
              <a:rPr lang="fa-IR" sz="3100" dirty="0">
                <a:cs typeface="B Titr" pitchFamily="2" charset="-78"/>
              </a:rPr>
              <a:t>	</a:t>
            </a:r>
            <a:r>
              <a:rPr lang="fa-IR" sz="3100" dirty="0" smtClean="0">
                <a:cs typeface="B Titr" pitchFamily="2" charset="-78"/>
              </a:rPr>
              <a:t>           </a:t>
            </a:r>
            <a:r>
              <a:rPr lang="fa-IR" sz="3100" dirty="0" smtClean="0">
                <a:solidFill>
                  <a:srgbClr val="C00000"/>
                </a:solidFill>
                <a:cs typeface="B Titr" pitchFamily="2" charset="-78"/>
              </a:rPr>
              <a:t>3.</a:t>
            </a:r>
            <a:r>
              <a:rPr lang="fa-IR" sz="3100" dirty="0" smtClean="0">
                <a:solidFill>
                  <a:srgbClr val="002060"/>
                </a:solidFill>
                <a:cs typeface="B Titr" pitchFamily="2" charset="-78"/>
              </a:rPr>
              <a:t>سازمان یافته و تشکیلاتی است.</a:t>
            </a:r>
            <a:r>
              <a:rPr lang="fa-IR" sz="3100" dirty="0" smtClean="0">
                <a:cs typeface="B Titr" pitchFamily="2" charset="-78"/>
              </a:rPr>
              <a:t/>
            </a:r>
            <a:br>
              <a:rPr lang="fa-IR" sz="3100" dirty="0" smtClean="0">
                <a:cs typeface="B Titr" pitchFamily="2" charset="-78"/>
              </a:rPr>
            </a:br>
            <a:r>
              <a:rPr lang="fa-IR" sz="3100" dirty="0">
                <a:cs typeface="B Titr" pitchFamily="2" charset="-78"/>
              </a:rPr>
              <a:t>	</a:t>
            </a:r>
            <a:r>
              <a:rPr lang="fa-IR" sz="3100" dirty="0" smtClean="0">
                <a:cs typeface="B Titr" pitchFamily="2" charset="-78"/>
              </a:rPr>
              <a:t>               </a:t>
            </a:r>
            <a:r>
              <a:rPr lang="fa-IR" sz="3100" dirty="0" smtClean="0">
                <a:solidFill>
                  <a:srgbClr val="C00000"/>
                </a:solidFill>
                <a:cs typeface="B Titr" pitchFamily="2" charset="-78"/>
              </a:rPr>
              <a:t>4.</a:t>
            </a:r>
            <a:r>
              <a:rPr lang="fa-IR" sz="3100" dirty="0" smtClean="0">
                <a:solidFill>
                  <a:srgbClr val="002060"/>
                </a:solidFill>
                <a:cs typeface="B Titr" pitchFamily="2" charset="-78"/>
              </a:rPr>
              <a:t>دارای هدف است.</a:t>
            </a:r>
            <a:r>
              <a:rPr lang="fa-IR" sz="3100" dirty="0" smtClean="0">
                <a:cs typeface="B Titr" pitchFamily="2" charset="-78"/>
              </a:rPr>
              <a:t/>
            </a:r>
            <a:br>
              <a:rPr lang="fa-IR" sz="3100" dirty="0" smtClean="0">
                <a:cs typeface="B Titr" pitchFamily="2" charset="-78"/>
              </a:rPr>
            </a:br>
            <a:r>
              <a:rPr lang="fa-IR" sz="3100" dirty="0">
                <a:cs typeface="B Titr" pitchFamily="2" charset="-78"/>
              </a:rPr>
              <a:t>	</a:t>
            </a:r>
            <a:r>
              <a:rPr lang="fa-IR" sz="3100" dirty="0" smtClean="0">
                <a:cs typeface="B Titr" pitchFamily="2" charset="-78"/>
              </a:rPr>
              <a:t>                    </a:t>
            </a:r>
            <a:r>
              <a:rPr lang="fa-IR" sz="3100" dirty="0" smtClean="0">
                <a:solidFill>
                  <a:srgbClr val="C00000"/>
                </a:solidFill>
                <a:cs typeface="B Titr" pitchFamily="2" charset="-78"/>
              </a:rPr>
              <a:t>5.</a:t>
            </a:r>
            <a:r>
              <a:rPr lang="fa-IR" sz="3100" dirty="0" smtClean="0">
                <a:solidFill>
                  <a:srgbClr val="002060"/>
                </a:solidFill>
                <a:cs typeface="B Titr" pitchFamily="2" charset="-78"/>
              </a:rPr>
              <a:t>دارای ضوابط قانونی وحقوقی است.</a:t>
            </a:r>
            <a:r>
              <a:rPr lang="fa-IR" sz="2700" dirty="0" smtClean="0">
                <a:cs typeface="B Titr" pitchFamily="2" charset="-78"/>
              </a:rPr>
              <a:t/>
            </a:r>
            <a:br>
              <a:rPr lang="fa-IR" sz="2700" dirty="0" smtClean="0">
                <a:cs typeface="B Titr" pitchFamily="2" charset="-78"/>
              </a:rPr>
            </a:br>
            <a:r>
              <a:rPr lang="fa-IR" sz="2200" dirty="0">
                <a:cs typeface="B Titr" pitchFamily="2" charset="-78"/>
              </a:rPr>
              <a:t> </a:t>
            </a:r>
            <a:r>
              <a:rPr lang="fa-IR" sz="2200" dirty="0" smtClean="0">
                <a:cs typeface="B Titr" pitchFamily="2" charset="-78"/>
              </a:rPr>
              <a:t>      </a:t>
            </a:r>
            <a:r>
              <a:rPr lang="fa-IR" sz="3100" b="1" dirty="0" smtClean="0">
                <a:solidFill>
                  <a:srgbClr val="00B050"/>
                </a:solidFill>
                <a:cs typeface="B Titr" pitchFamily="2" charset="-78"/>
              </a:rPr>
              <a:t>ویژگیهای </a:t>
            </a:r>
            <a:r>
              <a:rPr lang="fa-IR" sz="3100" b="1" dirty="0">
                <a:solidFill>
                  <a:srgbClr val="00B050"/>
                </a:solidFill>
                <a:cs typeface="B Titr" pitchFamily="2" charset="-78"/>
              </a:rPr>
              <a:t>جنگ</a:t>
            </a:r>
            <a:r>
              <a:rPr lang="fa-IR" sz="3100" dirty="0" smtClean="0">
                <a:solidFill>
                  <a:srgbClr val="00B050"/>
                </a:solidFill>
                <a:cs typeface="B Titr" pitchFamily="2" charset="-78"/>
              </a:rPr>
              <a:t>:   </a:t>
            </a:r>
            <a:r>
              <a:rPr lang="fa-IR" sz="1800" dirty="0" smtClean="0">
                <a:solidFill>
                  <a:srgbClr val="002060"/>
                </a:solidFill>
                <a:cs typeface="B Titr" pitchFamily="2" charset="-78"/>
              </a:rPr>
              <a:t>«ازدیدگاه اسلام»</a:t>
            </a:r>
            <a:r>
              <a:rPr lang="fa-IR" sz="2200" dirty="0" smtClean="0">
                <a:cs typeface="B Titr" pitchFamily="2" charset="-78"/>
              </a:rPr>
              <a:t/>
            </a:r>
            <a:br>
              <a:rPr lang="fa-IR" sz="2200" dirty="0" smtClean="0">
                <a:cs typeface="B Titr" pitchFamily="2" charset="-78"/>
              </a:rPr>
            </a:br>
            <a:r>
              <a:rPr lang="fa-IR" sz="3100" dirty="0" smtClean="0">
                <a:cs typeface="B Titr" pitchFamily="2" charset="-78"/>
              </a:rPr>
              <a:t>    </a:t>
            </a:r>
            <a:r>
              <a:rPr lang="fa-IR" sz="3100" dirty="0" smtClean="0">
                <a:solidFill>
                  <a:srgbClr val="C00000"/>
                </a:solidFill>
                <a:cs typeface="B Titr" pitchFamily="2" charset="-78"/>
              </a:rPr>
              <a:t>1. </a:t>
            </a:r>
            <a:r>
              <a:rPr lang="fa-IR" sz="3100" dirty="0" smtClean="0">
                <a:solidFill>
                  <a:srgbClr val="002060"/>
                </a:solidFill>
                <a:cs typeface="B Titr" pitchFamily="2" charset="-78"/>
              </a:rPr>
              <a:t>درراه خدا باشد.</a:t>
            </a:r>
            <a:r>
              <a:rPr lang="fa-IR" sz="3100" dirty="0" smtClean="0">
                <a:cs typeface="B Titr" pitchFamily="2" charset="-78"/>
              </a:rPr>
              <a:t/>
            </a:r>
            <a:br>
              <a:rPr lang="fa-IR" sz="3100" dirty="0" smtClean="0">
                <a:cs typeface="B Titr" pitchFamily="2" charset="-78"/>
              </a:rPr>
            </a:br>
            <a:r>
              <a:rPr lang="fa-IR" sz="3100" dirty="0">
                <a:cs typeface="B Titr" pitchFamily="2" charset="-78"/>
              </a:rPr>
              <a:t> </a:t>
            </a:r>
            <a:r>
              <a:rPr lang="fa-IR" sz="3100" dirty="0" smtClean="0">
                <a:cs typeface="B Titr" pitchFamily="2" charset="-78"/>
              </a:rPr>
              <a:t>       	</a:t>
            </a:r>
            <a:r>
              <a:rPr lang="fa-IR" sz="3100" dirty="0" smtClean="0">
                <a:solidFill>
                  <a:srgbClr val="C00000"/>
                </a:solidFill>
                <a:cs typeface="B Titr" pitchFamily="2" charset="-78"/>
              </a:rPr>
              <a:t>2.</a:t>
            </a:r>
            <a:r>
              <a:rPr lang="fa-IR" sz="3100" dirty="0" smtClean="0">
                <a:solidFill>
                  <a:srgbClr val="002060"/>
                </a:solidFill>
                <a:cs typeface="B Titr" pitchFamily="2" charset="-78"/>
              </a:rPr>
              <a:t>برای رعایت عدالت باشد</a:t>
            </a:r>
            <a:r>
              <a:rPr lang="fa-IR" sz="2200" dirty="0" smtClean="0">
                <a:solidFill>
                  <a:srgbClr val="002060"/>
                </a:solidFill>
                <a:cs typeface="B Titr" pitchFamily="2" charset="-78"/>
              </a:rPr>
              <a:t>«رفع تجاوز، بدور از عمل ستمگرانه».</a:t>
            </a:r>
            <a:r>
              <a:rPr lang="fa-IR" sz="2200" dirty="0" smtClean="0">
                <a:cs typeface="B Titr" pitchFamily="2" charset="-78"/>
              </a:rPr>
              <a:t/>
            </a:r>
            <a:br>
              <a:rPr lang="fa-IR" sz="2200" dirty="0" smtClean="0">
                <a:cs typeface="B Titr" pitchFamily="2" charset="-78"/>
              </a:rPr>
            </a:br>
            <a:r>
              <a:rPr lang="fa-IR" sz="2200" dirty="0">
                <a:cs typeface="B Titr" pitchFamily="2" charset="-78"/>
              </a:rPr>
              <a:t>	 </a:t>
            </a:r>
            <a:r>
              <a:rPr lang="fa-IR" sz="2200" dirty="0" smtClean="0">
                <a:cs typeface="B Titr" pitchFamily="2" charset="-78"/>
              </a:rPr>
              <a:t>             </a:t>
            </a:r>
            <a:r>
              <a:rPr lang="fa-IR" sz="3100" dirty="0" smtClean="0">
                <a:solidFill>
                  <a:srgbClr val="C00000"/>
                </a:solidFill>
                <a:cs typeface="B Titr" pitchFamily="2" charset="-78"/>
              </a:rPr>
              <a:t>3.</a:t>
            </a:r>
            <a:r>
              <a:rPr lang="fa-IR" sz="3100" dirty="0" smtClean="0">
                <a:solidFill>
                  <a:srgbClr val="002060"/>
                </a:solidFill>
                <a:cs typeface="B Titr" pitchFamily="2" charset="-78"/>
              </a:rPr>
              <a:t>برای حفظ </a:t>
            </a:r>
            <a:r>
              <a:rPr lang="fa-IR" sz="3100" dirty="0">
                <a:solidFill>
                  <a:srgbClr val="002060"/>
                </a:solidFill>
                <a:cs typeface="B Titr" pitchFamily="2" charset="-78"/>
              </a:rPr>
              <a:t>ارزشهای </a:t>
            </a:r>
            <a:r>
              <a:rPr lang="fa-IR" sz="3100" dirty="0" smtClean="0">
                <a:solidFill>
                  <a:srgbClr val="002060"/>
                </a:solidFill>
                <a:cs typeface="B Titr" pitchFamily="2" charset="-78"/>
              </a:rPr>
              <a:t>اسلامی باشد.</a:t>
            </a:r>
            <a:r>
              <a:rPr lang="fa-IR" sz="1200" dirty="0" smtClean="0">
                <a:cs typeface="B Lotus" pitchFamily="2" charset="-78"/>
              </a:rPr>
              <a:t/>
            </a:r>
            <a:br>
              <a:rPr lang="fa-IR" sz="1200" dirty="0" smtClean="0">
                <a:cs typeface="B Lotus" pitchFamily="2" charset="-78"/>
              </a:rPr>
            </a:br>
            <a:r>
              <a:rPr lang="fa-IR" sz="3600" dirty="0">
                <a:cs typeface="B Lotus" pitchFamily="2" charset="-78"/>
              </a:rPr>
              <a:t>	</a:t>
            </a:r>
            <a:endParaRPr lang="en-US" sz="3600" dirty="0">
              <a:cs typeface="B Lotus" pitchFamily="2" charset="-78"/>
            </a:endParaRPr>
          </a:p>
        </p:txBody>
      </p:sp>
    </p:spTree>
    <p:extLst>
      <p:ext uri="{BB962C8B-B14F-4D97-AF65-F5344CB8AC3E}">
        <p14:creationId xmlns:p14="http://schemas.microsoft.com/office/powerpoint/2010/main" val="104937087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8305800" cy="5893264"/>
          </a:xfrm>
        </p:spPr>
        <p:txBody>
          <a:bodyPr>
            <a:normAutofit/>
          </a:bodyPr>
          <a:lstStyle/>
          <a:p>
            <a:pPr algn="r">
              <a:lnSpc>
                <a:spcPct val="200000"/>
              </a:lnSpc>
            </a:pPr>
            <a:r>
              <a:rPr lang="fa-IR" sz="2800" b="1" dirty="0" smtClean="0">
                <a:solidFill>
                  <a:srgbClr val="00B050"/>
                </a:solidFill>
                <a:cs typeface="B Titr" pitchFamily="2" charset="-78"/>
              </a:rPr>
              <a:t>         چگونگی(روند کلی» پایان جنگ</a:t>
            </a:r>
            <a:r>
              <a:rPr lang="en-US" sz="2200" dirty="0" smtClean="0">
                <a:solidFill>
                  <a:srgbClr val="00B050"/>
                </a:solidFill>
                <a:cs typeface="B Titr" pitchFamily="2" charset="-78"/>
              </a:rPr>
              <a:t>    </a:t>
            </a:r>
            <a:r>
              <a:rPr lang="en-US" sz="2200" dirty="0" smtClean="0">
                <a:solidFill>
                  <a:srgbClr val="002060"/>
                </a:solidFill>
                <a:cs typeface="B Titr" pitchFamily="2" charset="-78"/>
              </a:rPr>
              <a:t/>
            </a:r>
            <a:br>
              <a:rPr lang="en-US" sz="2200" dirty="0" smtClean="0">
                <a:solidFill>
                  <a:srgbClr val="002060"/>
                </a:solidFill>
                <a:cs typeface="B Titr" pitchFamily="2" charset="-78"/>
              </a:rPr>
            </a:br>
            <a:r>
              <a:rPr lang="fa-IR" sz="2200" dirty="0" smtClean="0">
                <a:solidFill>
                  <a:srgbClr val="002060"/>
                </a:solidFill>
                <a:cs typeface="B Titr" pitchFamily="2" charset="-78"/>
              </a:rPr>
              <a:t>    اصولاً پایان جنگ سه حالت دارد</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 1. </a:t>
            </a:r>
            <a:r>
              <a:rPr lang="fa-IR" sz="2200" dirty="0" smtClean="0">
                <a:solidFill>
                  <a:srgbClr val="002060"/>
                </a:solidFill>
                <a:cs typeface="B Titr" pitchFamily="2" charset="-78"/>
              </a:rPr>
              <a:t>غلبه یک طرف درگیر بر طرف مقابل.</a:t>
            </a:r>
            <a:br>
              <a:rPr lang="fa-IR" sz="2200" dirty="0" smtClean="0">
                <a:solidFill>
                  <a:srgbClr val="002060"/>
                </a:solidFill>
                <a:cs typeface="B Titr" pitchFamily="2" charset="-78"/>
              </a:rPr>
            </a:br>
            <a:r>
              <a:rPr lang="fa-IR" sz="2200" dirty="0" smtClean="0">
                <a:solidFill>
                  <a:srgbClr val="C00000"/>
                </a:solidFill>
                <a:cs typeface="B Titr" pitchFamily="2" charset="-78"/>
              </a:rPr>
              <a:t>2. </a:t>
            </a:r>
            <a:r>
              <a:rPr lang="fa-IR" sz="2200" dirty="0" smtClean="0">
                <a:solidFill>
                  <a:srgbClr val="002060"/>
                </a:solidFill>
                <a:cs typeface="B Titr" pitchFamily="2" charset="-78"/>
              </a:rPr>
              <a:t>با آتش بس جنگ پایان پیدا کند«پایان موقتی».</a:t>
            </a:r>
            <a:br>
              <a:rPr lang="fa-IR" sz="2200" dirty="0" smtClean="0">
                <a:solidFill>
                  <a:srgbClr val="002060"/>
                </a:solidFill>
                <a:cs typeface="B Titr" pitchFamily="2" charset="-78"/>
              </a:rPr>
            </a:br>
            <a:r>
              <a:rPr lang="fa-IR" sz="2200" dirty="0" smtClean="0">
                <a:solidFill>
                  <a:srgbClr val="C00000"/>
                </a:solidFill>
                <a:cs typeface="B Titr" pitchFamily="2" charset="-78"/>
              </a:rPr>
              <a:t>3. </a:t>
            </a:r>
            <a:r>
              <a:rPr lang="fa-IR" sz="2200" dirty="0" smtClean="0">
                <a:solidFill>
                  <a:srgbClr val="002060"/>
                </a:solidFill>
                <a:cs typeface="B Titr" pitchFamily="2" charset="-78"/>
              </a:rPr>
              <a:t>با دخالت کشور ثالث یا نهاد یا سازمان بین المللی جنگ خاتمه پیدا کند.</a:t>
            </a:r>
            <a:r>
              <a:rPr lang="fa-IR" sz="2200" dirty="0" smtClean="0">
                <a:solidFill>
                  <a:schemeClr val="tx1"/>
                </a:solidFill>
                <a:cs typeface="B Titr" pitchFamily="2" charset="-78"/>
              </a:rPr>
              <a:t/>
            </a:r>
            <a:br>
              <a:rPr lang="fa-IR" sz="2200" dirty="0" smtClean="0">
                <a:solidFill>
                  <a:schemeClr val="tx1"/>
                </a:solidFill>
                <a:cs typeface="B Titr" pitchFamily="2" charset="-78"/>
              </a:rPr>
            </a:br>
            <a:r>
              <a:rPr lang="fa-IR" sz="2200" dirty="0">
                <a:solidFill>
                  <a:schemeClr val="tx1"/>
                </a:solidFill>
                <a:cs typeface="B Titr" pitchFamily="2" charset="-78"/>
              </a:rPr>
              <a:t/>
            </a:r>
            <a:br>
              <a:rPr lang="fa-IR" sz="2200" dirty="0">
                <a:solidFill>
                  <a:schemeClr val="tx1"/>
                </a:solidFill>
                <a:cs typeface="B Titr" pitchFamily="2" charset="-78"/>
              </a:rPr>
            </a:br>
            <a:r>
              <a:rPr lang="fa-IR" sz="2000" dirty="0">
                <a:solidFill>
                  <a:schemeClr val="tx1"/>
                </a:solidFill>
                <a:cs typeface="B Titr" pitchFamily="2" charset="-78"/>
              </a:rPr>
              <a:t/>
            </a:r>
            <a:br>
              <a:rPr lang="fa-IR" sz="2000" dirty="0">
                <a:solidFill>
                  <a:schemeClr val="tx1"/>
                </a:solidFill>
                <a:cs typeface="B Titr" pitchFamily="2" charset="-78"/>
              </a:rPr>
            </a:br>
            <a:r>
              <a:rPr lang="fa-IR" sz="2000" dirty="0" smtClean="0">
                <a:solidFill>
                  <a:schemeClr val="tx1"/>
                </a:solidFill>
                <a:cs typeface="B Titr" pitchFamily="2" charset="-78"/>
              </a:rPr>
              <a:t>  </a:t>
            </a:r>
            <a:endParaRPr lang="fa-IR" sz="2000" b="1" dirty="0">
              <a:solidFill>
                <a:schemeClr val="tx1"/>
              </a:solidFill>
              <a:cs typeface="B Titr" pitchFamily="2" charset="-78"/>
            </a:endParaRPr>
          </a:p>
        </p:txBody>
      </p:sp>
    </p:spTree>
    <p:extLst>
      <p:ext uri="{BB962C8B-B14F-4D97-AF65-F5344CB8AC3E}">
        <p14:creationId xmlns:p14="http://schemas.microsoft.com/office/powerpoint/2010/main" val="11365914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92696"/>
            <a:ext cx="8892480" cy="5570756"/>
          </a:xfrm>
          <a:prstGeom prst="rect">
            <a:avLst/>
          </a:prstGeom>
        </p:spPr>
        <p:txBody>
          <a:bodyPr wrap="square">
            <a:spAutoFit/>
          </a:bodyPr>
          <a:lstStyle/>
          <a:p>
            <a:pPr>
              <a:lnSpc>
                <a:spcPct val="200000"/>
              </a:lnSpc>
            </a:pPr>
            <a:r>
              <a:rPr lang="fa-IR" sz="2000" dirty="0">
                <a:solidFill>
                  <a:srgbClr val="00B050"/>
                </a:solidFill>
                <a:cs typeface="B Titr" pitchFamily="2" charset="-78"/>
              </a:rPr>
              <a:t> پذیرش قطعنامه 598 از سوی ایران</a:t>
            </a: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a:solidFill>
                  <a:srgbClr val="C00000"/>
                </a:solidFill>
                <a:cs typeface="B Titr" pitchFamily="2" charset="-78"/>
              </a:rPr>
              <a:t>1. </a:t>
            </a:r>
            <a:r>
              <a:rPr lang="fa-IR" sz="2000" dirty="0">
                <a:solidFill>
                  <a:srgbClr val="002060"/>
                </a:solidFill>
                <a:cs typeface="B Titr" pitchFamily="2" charset="-78"/>
              </a:rPr>
              <a:t>اعلام آمادگی پذیرش قطعنامه در پایان سال 1366 با ارسال نامه ایران به سازمان ملل.</a:t>
            </a:r>
            <a:br>
              <a:rPr lang="fa-IR" sz="2000" dirty="0">
                <a:solidFill>
                  <a:srgbClr val="002060"/>
                </a:solidFill>
                <a:cs typeface="B Titr" pitchFamily="2" charset="-78"/>
              </a:rPr>
            </a:br>
            <a:r>
              <a:rPr lang="fa-IR" sz="2000" dirty="0">
                <a:solidFill>
                  <a:srgbClr val="C00000"/>
                </a:solidFill>
                <a:cs typeface="B Titr" pitchFamily="2" charset="-78"/>
              </a:rPr>
              <a:t>2. </a:t>
            </a:r>
            <a:r>
              <a:rPr lang="fa-IR" sz="2000" dirty="0">
                <a:solidFill>
                  <a:srgbClr val="002060"/>
                </a:solidFill>
                <a:cs typeface="B Titr" pitchFamily="2" charset="-78"/>
              </a:rPr>
              <a:t>اعلام پذیرش در نماز جمعه تهران از سوی امام جمعه«رییس جمهور وقت- آیت الله خامنه ای» با بیان هدف نوع دوستی و حفظ جان انسان ها.</a:t>
            </a:r>
            <a:br>
              <a:rPr lang="fa-IR" sz="2000" dirty="0">
                <a:solidFill>
                  <a:srgbClr val="002060"/>
                </a:solidFill>
                <a:cs typeface="B Titr" pitchFamily="2" charset="-78"/>
              </a:rPr>
            </a:br>
            <a:r>
              <a:rPr lang="fa-IR" sz="2000" dirty="0">
                <a:solidFill>
                  <a:srgbClr val="C00000"/>
                </a:solidFill>
                <a:cs typeface="B Titr" pitchFamily="2" charset="-78"/>
              </a:rPr>
              <a:t>3. </a:t>
            </a:r>
            <a:r>
              <a:rPr lang="fa-IR" sz="2000" dirty="0">
                <a:solidFill>
                  <a:srgbClr val="002060"/>
                </a:solidFill>
                <a:cs typeface="B Titr" pitchFamily="2" charset="-78"/>
              </a:rPr>
              <a:t>اعلام نهایی پذیرش قطعنامه با نامه رییس جمهور ایران به دبیر کل سازمان ملل«1367/4/28</a:t>
            </a:r>
            <a:r>
              <a:rPr lang="fa-IR" sz="2000" dirty="0" smtClean="0">
                <a:solidFill>
                  <a:srgbClr val="002060"/>
                </a:solidFill>
                <a:cs typeface="B Titr" pitchFamily="2" charset="-78"/>
              </a:rPr>
              <a:t>».</a:t>
            </a:r>
          </a:p>
          <a:p>
            <a:pPr>
              <a:lnSpc>
                <a:spcPct val="200000"/>
              </a:lnSpc>
            </a:pPr>
            <a:r>
              <a:rPr lang="fa-IR" sz="2000" dirty="0" smtClean="0">
                <a:solidFill>
                  <a:srgbClr val="002060"/>
                </a:solidFill>
                <a:cs typeface="B Titr" pitchFamily="2" charset="-78"/>
              </a:rPr>
              <a:t> </a:t>
            </a:r>
            <a:r>
              <a:rPr lang="fa-IR" sz="2000" dirty="0" smtClean="0">
                <a:solidFill>
                  <a:srgbClr val="C00000"/>
                </a:solidFill>
                <a:cs typeface="B Titr" pitchFamily="2" charset="-78"/>
              </a:rPr>
              <a:t>4.</a:t>
            </a:r>
            <a:r>
              <a:rPr lang="fa-IR" sz="2000" dirty="0" smtClean="0">
                <a:solidFill>
                  <a:srgbClr val="002060"/>
                </a:solidFill>
                <a:cs typeface="B Titr" pitchFamily="2" charset="-78"/>
              </a:rPr>
              <a:t>اعلام </a:t>
            </a:r>
            <a:r>
              <a:rPr lang="fa-IR" sz="2000" dirty="0">
                <a:solidFill>
                  <a:srgbClr val="002060"/>
                </a:solidFill>
                <a:cs typeface="B Titr" pitchFamily="2" charset="-78"/>
              </a:rPr>
              <a:t>پذیرش قطعنامه وابراز امیدواری برای آتش بس ظرف دو روز آینده.</a:t>
            </a:r>
            <a:br>
              <a:rPr lang="fa-IR" sz="2000" dirty="0">
                <a:solidFill>
                  <a:srgbClr val="002060"/>
                </a:solidFill>
                <a:cs typeface="B Titr" pitchFamily="2" charset="-78"/>
              </a:rPr>
            </a:br>
            <a:r>
              <a:rPr lang="fa-IR" sz="2000" dirty="0" smtClean="0">
                <a:solidFill>
                  <a:srgbClr val="C00000"/>
                </a:solidFill>
                <a:cs typeface="B Titr" pitchFamily="2" charset="-78"/>
              </a:rPr>
              <a:t>5</a:t>
            </a:r>
            <a:r>
              <a:rPr lang="fa-IR" sz="2000" dirty="0">
                <a:solidFill>
                  <a:srgbClr val="C00000"/>
                </a:solidFill>
                <a:cs typeface="B Titr" pitchFamily="2" charset="-78"/>
              </a:rPr>
              <a:t>. </a:t>
            </a:r>
            <a:r>
              <a:rPr lang="fa-IR" sz="2000" dirty="0">
                <a:solidFill>
                  <a:srgbClr val="002060"/>
                </a:solidFill>
                <a:cs typeface="B Titr" pitchFamily="2" charset="-78"/>
              </a:rPr>
              <a:t>اقدام به کارشکنی از سوی عراق«بخاطر سوء نیت و احساس ضرر و نداشتن برگ برنده در مذاکره».</a:t>
            </a:r>
            <a:r>
              <a:rPr lang="fa-IR" dirty="0">
                <a:cs typeface="B Titr" pitchFamily="2" charset="-78"/>
              </a:rPr>
              <a:t/>
            </a:r>
            <a:br>
              <a:rPr lang="fa-IR" dirty="0">
                <a:cs typeface="B Titr" pitchFamily="2" charset="-78"/>
              </a:rPr>
            </a:br>
            <a:endParaRPr lang="fa-IR" dirty="0"/>
          </a:p>
        </p:txBody>
      </p:sp>
    </p:spTree>
    <p:extLst>
      <p:ext uri="{BB962C8B-B14F-4D97-AF65-F5344CB8AC3E}">
        <p14:creationId xmlns:p14="http://schemas.microsoft.com/office/powerpoint/2010/main" val="22669147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2132856"/>
            <a:ext cx="9036496" cy="6181296"/>
          </a:xfrm>
        </p:spPr>
        <p:txBody>
          <a:bodyPr>
            <a:normAutofit fontScale="90000"/>
          </a:bodyPr>
          <a:lstStyle/>
          <a:p>
            <a:pPr algn="r">
              <a:lnSpc>
                <a:spcPct val="200000"/>
              </a:lnSpc>
            </a:pPr>
            <a:r>
              <a:rPr lang="fa-IR" sz="2200" dirty="0">
                <a:solidFill>
                  <a:schemeClr val="tx1"/>
                </a:solidFill>
                <a:cs typeface="B Titr" pitchFamily="2" charset="-78"/>
              </a:rPr>
              <a:t/>
            </a:r>
            <a:br>
              <a:rPr lang="fa-IR" sz="2200" dirty="0">
                <a:solidFill>
                  <a:schemeClr val="tx1"/>
                </a:solidFill>
                <a:cs typeface="B Titr" pitchFamily="2" charset="-78"/>
              </a:rPr>
            </a:br>
            <a:r>
              <a:rPr lang="fa-IR" sz="2200" dirty="0" smtClean="0">
                <a:solidFill>
                  <a:srgbClr val="00B050"/>
                </a:solidFill>
                <a:cs typeface="B Titr" pitchFamily="2" charset="-78"/>
              </a:rPr>
              <a:t>              </a:t>
            </a:r>
            <a:r>
              <a:rPr lang="fa-IR" sz="2700" b="1" dirty="0" smtClean="0">
                <a:solidFill>
                  <a:srgbClr val="00B050"/>
                </a:solidFill>
                <a:cs typeface="B Titr" pitchFamily="2" charset="-78"/>
              </a:rPr>
              <a:t>تهاجم گسترده و مجدد عراق به ایران</a:t>
            </a:r>
            <a:br>
              <a:rPr lang="fa-IR" sz="2700" b="1" dirty="0" smtClean="0">
                <a:solidFill>
                  <a:srgbClr val="00B050"/>
                </a:solidFill>
                <a:cs typeface="B Titr" pitchFamily="2" charset="-78"/>
              </a:rPr>
            </a:br>
            <a:r>
              <a:rPr lang="fa-IR" sz="2700" dirty="0" smtClean="0">
                <a:solidFill>
                  <a:srgbClr val="C00000"/>
                </a:solidFill>
                <a:cs typeface="B Titr" pitchFamily="2" charset="-78"/>
              </a:rPr>
              <a:t>1. </a:t>
            </a:r>
            <a:r>
              <a:rPr lang="fa-IR" sz="2700" dirty="0" smtClean="0">
                <a:solidFill>
                  <a:srgbClr val="002060"/>
                </a:solidFill>
                <a:cs typeface="B Titr" pitchFamily="2" charset="-78"/>
              </a:rPr>
              <a:t>ایجاد زمینه بی اثر کردن قطعنامه و کارشکنی عراق با ایجاد تردید از سوی وزیر خارجه عراق .</a:t>
            </a:r>
            <a:br>
              <a:rPr lang="fa-IR" sz="2700" dirty="0" smtClean="0">
                <a:solidFill>
                  <a:srgbClr val="002060"/>
                </a:solidFill>
                <a:cs typeface="B Titr" pitchFamily="2" charset="-78"/>
              </a:rPr>
            </a:br>
            <a:r>
              <a:rPr lang="fa-IR" sz="2700" dirty="0" smtClean="0">
                <a:solidFill>
                  <a:srgbClr val="C00000"/>
                </a:solidFill>
                <a:cs typeface="B Titr" pitchFamily="2" charset="-78"/>
              </a:rPr>
              <a:t>2. </a:t>
            </a:r>
            <a:r>
              <a:rPr lang="fa-IR" sz="2700" dirty="0" smtClean="0">
                <a:solidFill>
                  <a:srgbClr val="002060"/>
                </a:solidFill>
                <a:cs typeface="B Titr" pitchFamily="2" charset="-78"/>
              </a:rPr>
              <a:t>حمله مجددبه ایران از سه محور:</a:t>
            </a:r>
            <a:br>
              <a:rPr lang="fa-IR" sz="2700" dirty="0" smtClean="0">
                <a:solidFill>
                  <a:srgbClr val="002060"/>
                </a:solidFill>
                <a:cs typeface="B Titr" pitchFamily="2" charset="-78"/>
              </a:rPr>
            </a:br>
            <a:r>
              <a:rPr lang="fa-IR" sz="2700" dirty="0" smtClean="0">
                <a:solidFill>
                  <a:srgbClr val="C00000"/>
                </a:solidFill>
                <a:cs typeface="B Titr" pitchFamily="2" charset="-78"/>
              </a:rPr>
              <a:t>2.1. </a:t>
            </a:r>
            <a:r>
              <a:rPr lang="fa-IR" sz="2700" dirty="0" smtClean="0">
                <a:solidFill>
                  <a:srgbClr val="002060"/>
                </a:solidFill>
                <a:cs typeface="B Titr" pitchFamily="2" charset="-78"/>
              </a:rPr>
              <a:t>در جنوب از دومحور جهت محاصره خرمشهر و اشغال جاده اهواز- خرمشهر.</a:t>
            </a:r>
            <a:br>
              <a:rPr lang="fa-IR" sz="2700" dirty="0" smtClean="0">
                <a:solidFill>
                  <a:srgbClr val="002060"/>
                </a:solidFill>
                <a:cs typeface="B Titr" pitchFamily="2" charset="-78"/>
              </a:rPr>
            </a:br>
            <a:r>
              <a:rPr lang="fa-IR" sz="2700" dirty="0" smtClean="0">
                <a:solidFill>
                  <a:srgbClr val="C00000"/>
                </a:solidFill>
                <a:cs typeface="B Titr" pitchFamily="2" charset="-78"/>
              </a:rPr>
              <a:t>2.2. </a:t>
            </a:r>
            <a:r>
              <a:rPr lang="fa-IR" sz="2700" dirty="0" smtClean="0">
                <a:solidFill>
                  <a:srgbClr val="002060"/>
                </a:solidFill>
                <a:cs typeface="B Titr" pitchFamily="2" charset="-78"/>
              </a:rPr>
              <a:t>در منطقه غرب باهدف اشغال شهرهای ایران تارسیدن به نزدیکی کرمانشاه.</a:t>
            </a:r>
            <a:br>
              <a:rPr lang="fa-IR" sz="2700" dirty="0" smtClean="0">
                <a:solidFill>
                  <a:srgbClr val="002060"/>
                </a:solidFill>
                <a:cs typeface="B Titr" pitchFamily="2" charset="-78"/>
              </a:rPr>
            </a:br>
            <a:r>
              <a:rPr lang="fa-IR" sz="2700" dirty="0" smtClean="0">
                <a:solidFill>
                  <a:srgbClr val="C00000"/>
                </a:solidFill>
                <a:cs typeface="B Titr" pitchFamily="2" charset="-78"/>
              </a:rPr>
              <a:t>2.3. </a:t>
            </a:r>
            <a:r>
              <a:rPr lang="fa-IR" sz="2700" dirty="0" smtClean="0">
                <a:solidFill>
                  <a:srgbClr val="002060"/>
                </a:solidFill>
                <a:cs typeface="B Titr" pitchFamily="2" charset="-78"/>
              </a:rPr>
              <a:t>درمنطقه شمال غرب که موفقیتی بدست نیاورد.</a:t>
            </a: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fa-IR" sz="2000" dirty="0">
                <a:solidFill>
                  <a:schemeClr val="tx1"/>
                </a:solidFill>
                <a:cs typeface="B Titr" pitchFamily="2" charset="-78"/>
              </a:rPr>
              <a:t/>
            </a:r>
            <a:br>
              <a:rPr lang="fa-IR" sz="2000" dirty="0">
                <a:solidFill>
                  <a:schemeClr val="tx1"/>
                </a:solidFill>
                <a:cs typeface="B Titr" pitchFamily="2" charset="-78"/>
              </a:rPr>
            </a:br>
            <a:r>
              <a:rPr lang="fa-IR" sz="2000" dirty="0">
                <a:solidFill>
                  <a:schemeClr val="tx1"/>
                </a:solidFill>
                <a:cs typeface="B Titr" pitchFamily="2" charset="-78"/>
              </a:rPr>
              <a:t/>
            </a:r>
            <a:br>
              <a:rPr lang="fa-IR" sz="2000" dirty="0">
                <a:solidFill>
                  <a:schemeClr val="tx1"/>
                </a:solidFill>
                <a:cs typeface="B Titr" pitchFamily="2" charset="-78"/>
              </a:rPr>
            </a:br>
            <a:r>
              <a:rPr lang="fa-IR" sz="2200" dirty="0">
                <a:solidFill>
                  <a:schemeClr val="tx1"/>
                </a:solidFill>
                <a:cs typeface="B Titr" pitchFamily="2" charset="-78"/>
              </a:rPr>
              <a:t/>
            </a:r>
            <a:br>
              <a:rPr lang="fa-IR" sz="2200" dirty="0">
                <a:solidFill>
                  <a:schemeClr val="tx1"/>
                </a:solidFill>
                <a:cs typeface="B Titr" pitchFamily="2" charset="-78"/>
              </a:rPr>
            </a:br>
            <a:r>
              <a:rPr lang="fa-IR" sz="2000" dirty="0">
                <a:solidFill>
                  <a:schemeClr val="tx1"/>
                </a:solidFill>
                <a:cs typeface="B Titr" pitchFamily="2" charset="-78"/>
              </a:rPr>
              <a:t/>
            </a:r>
            <a:br>
              <a:rPr lang="fa-IR" sz="2000" dirty="0">
                <a:solidFill>
                  <a:schemeClr val="tx1"/>
                </a:solidFill>
                <a:cs typeface="B Titr" pitchFamily="2" charset="-78"/>
              </a:rPr>
            </a:br>
            <a:r>
              <a:rPr lang="fa-IR" sz="2000" dirty="0" smtClean="0">
                <a:solidFill>
                  <a:schemeClr val="tx1"/>
                </a:solidFill>
                <a:cs typeface="B Titr" pitchFamily="2" charset="-78"/>
              </a:rPr>
              <a:t>  </a:t>
            </a:r>
            <a:endParaRPr lang="fa-IR" sz="2000" b="1" dirty="0">
              <a:solidFill>
                <a:schemeClr val="tx1"/>
              </a:solidFill>
              <a:cs typeface="B Titr" pitchFamily="2" charset="-78"/>
            </a:endParaRPr>
          </a:p>
        </p:txBody>
      </p:sp>
    </p:spTree>
    <p:extLst>
      <p:ext uri="{BB962C8B-B14F-4D97-AF65-F5344CB8AC3E}">
        <p14:creationId xmlns:p14="http://schemas.microsoft.com/office/powerpoint/2010/main" val="194055531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536" y="1124744"/>
            <a:ext cx="9324528" cy="4524315"/>
          </a:xfrm>
          <a:prstGeom prst="rect">
            <a:avLst/>
          </a:prstGeom>
        </p:spPr>
        <p:txBody>
          <a:bodyPr wrap="square">
            <a:spAutoFit/>
          </a:bodyPr>
          <a:lstStyle/>
          <a:p>
            <a:pPr>
              <a:lnSpc>
                <a:spcPct val="200000"/>
              </a:lnSpc>
            </a:pPr>
            <a:r>
              <a:rPr lang="fa-IR" sz="2400" b="1" dirty="0">
                <a:cs typeface="B Titr" pitchFamily="2" charset="-78"/>
              </a:rPr>
              <a:t> </a:t>
            </a:r>
            <a:r>
              <a:rPr lang="fa-IR" sz="2400" b="1" dirty="0">
                <a:solidFill>
                  <a:srgbClr val="00B050"/>
                </a:solidFill>
                <a:cs typeface="B Titr" pitchFamily="2" charset="-78"/>
              </a:rPr>
              <a:t>دفع تهاجم عراق از سوی ایران</a:t>
            </a:r>
            <a:r>
              <a:rPr lang="fa-IR" sz="2400" b="1" dirty="0">
                <a:cs typeface="B Titr" pitchFamily="2" charset="-78"/>
              </a:rPr>
              <a:t/>
            </a:r>
            <a:br>
              <a:rPr lang="fa-IR" sz="2400" b="1" dirty="0">
                <a:cs typeface="B Titr" pitchFamily="2" charset="-78"/>
              </a:rPr>
            </a:br>
            <a:r>
              <a:rPr lang="fa-IR" sz="2400" dirty="0" smtClean="0">
                <a:solidFill>
                  <a:srgbClr val="002060"/>
                </a:solidFill>
                <a:cs typeface="B Titr" pitchFamily="2" charset="-78"/>
              </a:rPr>
              <a:t>با </a:t>
            </a:r>
            <a:r>
              <a:rPr lang="fa-IR" sz="2400" dirty="0">
                <a:solidFill>
                  <a:srgbClr val="002060"/>
                </a:solidFill>
                <a:cs typeface="B Titr" pitchFamily="2" charset="-78"/>
              </a:rPr>
              <a:t>حمله مجدد عراق، با پیام حضرت امام خمینی(ره) به رزمندگان و حضور گسترده نیروهای نظامی و مردمی و سازماندهی مجدد یگانهای نظامی، عرصه کارزار بر عراق تنگ شد به گونه ای که عراق ظرف 24 ساعت با صدور بیانیه ای تا مرز بین </a:t>
            </a:r>
            <a:r>
              <a:rPr lang="fa-IR" sz="2400" dirty="0" smtClean="0">
                <a:solidFill>
                  <a:srgbClr val="002060"/>
                </a:solidFill>
                <a:cs typeface="B Titr" pitchFamily="2" charset="-78"/>
              </a:rPr>
              <a:t>المللی      </a:t>
            </a:r>
            <a:r>
              <a:rPr lang="fa-IR" sz="2400" dirty="0">
                <a:solidFill>
                  <a:srgbClr val="002060"/>
                </a:solidFill>
                <a:cs typeface="B Titr" pitchFamily="2" charset="-78"/>
              </a:rPr>
              <a:t>عقب نشینی کرد«برابر مرزهای تعیین شده در قطعنامه 1975 الجزایر».</a:t>
            </a:r>
            <a:r>
              <a:rPr lang="fa-IR" sz="2000" dirty="0">
                <a:cs typeface="B Titr" pitchFamily="2" charset="-78"/>
              </a:rPr>
              <a:t/>
            </a:r>
            <a:br>
              <a:rPr lang="fa-IR" sz="2000" dirty="0">
                <a:cs typeface="B Titr" pitchFamily="2" charset="-78"/>
              </a:rPr>
            </a:br>
            <a:endParaRPr lang="fa-IR" sz="2400" dirty="0"/>
          </a:p>
        </p:txBody>
      </p:sp>
    </p:spTree>
    <p:extLst>
      <p:ext uri="{BB962C8B-B14F-4D97-AF65-F5344CB8AC3E}">
        <p14:creationId xmlns:p14="http://schemas.microsoft.com/office/powerpoint/2010/main" val="406802400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305800" cy="5893264"/>
          </a:xfrm>
        </p:spPr>
        <p:txBody>
          <a:bodyPr>
            <a:noAutofit/>
          </a:bodyPr>
          <a:lstStyle/>
          <a:p>
            <a:pPr algn="r">
              <a:lnSpc>
                <a:spcPct val="200000"/>
              </a:lnSpc>
            </a:pPr>
            <a:r>
              <a:rPr lang="fa-IR" sz="1800" dirty="0">
                <a:solidFill>
                  <a:schemeClr val="tx1"/>
                </a:solidFill>
                <a:cs typeface="B Titr" pitchFamily="2" charset="-78"/>
              </a:rPr>
              <a:t/>
            </a:r>
            <a:br>
              <a:rPr lang="fa-IR" sz="1800" dirty="0">
                <a:solidFill>
                  <a:schemeClr val="tx1"/>
                </a:solidFill>
                <a:cs typeface="B Titr" pitchFamily="2" charset="-78"/>
              </a:rPr>
            </a:b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r>
              <a:rPr lang="fa-IR" sz="2400" b="1" dirty="0" smtClean="0">
                <a:solidFill>
                  <a:srgbClr val="00B050"/>
                </a:solidFill>
                <a:cs typeface="B Titr" pitchFamily="2" charset="-78"/>
              </a:rPr>
              <a:t>عملیات فروغ جاویدان- عملیات مرصاد</a:t>
            </a:r>
            <a:r>
              <a:rPr lang="fa-IR" sz="2400" b="1" dirty="0">
                <a:solidFill>
                  <a:schemeClr val="tx1"/>
                </a:solidFill>
                <a:cs typeface="B Titr" pitchFamily="2" charset="-78"/>
              </a:rPr>
              <a:t/>
            </a:r>
            <a:br>
              <a:rPr lang="fa-IR" sz="2400" b="1" dirty="0">
                <a:solidFill>
                  <a:schemeClr val="tx1"/>
                </a:solidFill>
                <a:cs typeface="B Titr" pitchFamily="2" charset="-78"/>
              </a:rPr>
            </a:br>
            <a:r>
              <a:rPr lang="fa-IR" sz="2000" dirty="0" smtClean="0">
                <a:solidFill>
                  <a:srgbClr val="002060"/>
                </a:solidFill>
                <a:cs typeface="B Titr" pitchFamily="2" charset="-78"/>
              </a:rPr>
              <a:t>با ناکامی عراق در حمله مجدد به ایران، سازمان مجاهدین«منافقین» با پشتیبانی و تجهیز کامل از سوی عراق از سمت غرب «مسیری که از قبل عراق در حمله مجدد برایشان هموار کرده بود»به ایران حمله و با طرح ورود به تهران«اسلام آباد غرب_کرمانشاه-همدان-کرج-تهران»عملیات فروغ جاویدان را آغاز وتا کرند غرب وگردنه حسن آباد«قبل از کرمانشاه» پیشروی کردند. </a:t>
            </a:r>
            <a:r>
              <a:rPr lang="fa-IR" sz="1800" dirty="0">
                <a:solidFill>
                  <a:schemeClr val="tx1"/>
                </a:solidFill>
                <a:cs typeface="B Titr" pitchFamily="2" charset="-78"/>
              </a:rPr>
              <a:t/>
            </a:r>
            <a:br>
              <a:rPr lang="fa-IR" sz="1800" dirty="0">
                <a:solidFill>
                  <a:schemeClr val="tx1"/>
                </a:solidFill>
                <a:cs typeface="B Titr" pitchFamily="2" charset="-78"/>
              </a:rPr>
            </a:br>
            <a:r>
              <a:rPr lang="en-US" sz="1800" dirty="0" smtClean="0">
                <a:solidFill>
                  <a:schemeClr val="tx1"/>
                </a:solidFill>
                <a:cs typeface="B Titr" pitchFamily="2" charset="-78"/>
              </a:rPr>
              <a:t>   </a:t>
            </a:r>
            <a:r>
              <a:rPr lang="fa-IR" sz="1800" dirty="0" smtClean="0">
                <a:solidFill>
                  <a:schemeClr val="tx1"/>
                </a:solidFill>
                <a:cs typeface="B Titr" pitchFamily="2" charset="-78"/>
              </a:rPr>
              <a:t>       </a:t>
            </a:r>
            <a:br>
              <a:rPr lang="fa-IR" sz="1800" dirty="0" smtClean="0">
                <a:solidFill>
                  <a:schemeClr val="tx1"/>
                </a:solidFill>
                <a:cs typeface="B Titr" pitchFamily="2" charset="-78"/>
              </a:rPr>
            </a:br>
            <a:r>
              <a:rPr lang="fa-IR" sz="1800" dirty="0" smtClean="0">
                <a:solidFill>
                  <a:schemeClr val="tx1"/>
                </a:solidFill>
                <a:cs typeface="B Titr" pitchFamily="2" charset="-78"/>
              </a:rPr>
              <a:t> </a:t>
            </a: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solidFill>
                  <a:schemeClr val="tx1"/>
                </a:solidFill>
                <a:cs typeface="B Titr" pitchFamily="2" charset="-78"/>
              </a:rPr>
              <a:t>  </a:t>
            </a:r>
            <a:endParaRPr lang="fa-IR" sz="1600" b="1" dirty="0">
              <a:solidFill>
                <a:schemeClr val="tx1"/>
              </a:solidFill>
              <a:cs typeface="B Titr" pitchFamily="2" charset="-78"/>
            </a:endParaRPr>
          </a:p>
        </p:txBody>
      </p:sp>
    </p:spTree>
    <p:extLst>
      <p:ext uri="{BB962C8B-B14F-4D97-AF65-F5344CB8AC3E}">
        <p14:creationId xmlns:p14="http://schemas.microsoft.com/office/powerpoint/2010/main" val="270584000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2931"/>
            <a:ext cx="8712968" cy="4324261"/>
          </a:xfrm>
          <a:prstGeom prst="rect">
            <a:avLst/>
          </a:prstGeom>
        </p:spPr>
        <p:txBody>
          <a:bodyPr wrap="square">
            <a:spAutoFit/>
          </a:bodyPr>
          <a:lstStyle/>
          <a:p>
            <a:pPr>
              <a:lnSpc>
                <a:spcPct val="200000"/>
              </a:lnSpc>
            </a:pPr>
            <a:r>
              <a:rPr lang="fa-IR" sz="2000" dirty="0">
                <a:solidFill>
                  <a:srgbClr val="002060"/>
                </a:solidFill>
                <a:cs typeface="B Titr" pitchFamily="2" charset="-78"/>
              </a:rPr>
              <a:t>با ابلاغ فرمانده سپاه، نیروهای سپاه از محورهای مختلف به متجاوزین حمله ور شده و جنگ سخت تن به تن در گردنه استراتژیک چهارزبر«مقابله با ستون تانک ارتش آزادیبخش «منافقین» با سلاح های سبک و نیمه سنگین» عملیات سد(مانع) اجرا و ستون دشمن متوقف شد. با ادامه عملیات زمینی سپاه اسلام و پشتیبانی هوانیروز ارتش از عملیات زمینی مهاجمین بطور کامل سرکوب و آخرین تیر در ترکش رژیم بعث عراق ناکارآمد شد.</a:t>
            </a:r>
            <a:br>
              <a:rPr lang="fa-IR" sz="2000" dirty="0">
                <a:solidFill>
                  <a:srgbClr val="002060"/>
                </a:solidFill>
                <a:cs typeface="B Titr" pitchFamily="2" charset="-78"/>
              </a:rPr>
            </a:br>
            <a:r>
              <a:rPr lang="fa-IR" sz="2000" dirty="0">
                <a:solidFill>
                  <a:srgbClr val="002060"/>
                </a:solidFill>
                <a:cs typeface="B Titr" pitchFamily="2" charset="-78"/>
              </a:rPr>
              <a:t>       ثمره این عملیات برای دشمن«منافقین» 1523 نفرکشته، 230 نفر زخمی و 305 نفر اسیر بود و همه تجهیزات آنان منهدم یا به غنیمت سپاه ایران اسلامی درآمد.</a:t>
            </a:r>
            <a:endParaRPr lang="fa-IR" sz="2000" dirty="0">
              <a:solidFill>
                <a:srgbClr val="002060"/>
              </a:solidFill>
            </a:endParaRPr>
          </a:p>
        </p:txBody>
      </p:sp>
    </p:spTree>
    <p:extLst>
      <p:ext uri="{BB962C8B-B14F-4D97-AF65-F5344CB8AC3E}">
        <p14:creationId xmlns:p14="http://schemas.microsoft.com/office/powerpoint/2010/main" val="103921119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00808"/>
            <a:ext cx="8305800" cy="5893264"/>
          </a:xfrm>
        </p:spPr>
        <p:txBody>
          <a:bodyPr>
            <a:noAutofit/>
          </a:bodyPr>
          <a:lstStyle/>
          <a:p>
            <a:pPr algn="r">
              <a:lnSpc>
                <a:spcPct val="150000"/>
              </a:lnSpc>
            </a:pPr>
            <a:r>
              <a:rPr lang="fa-IR" sz="1800" dirty="0">
                <a:solidFill>
                  <a:schemeClr val="tx1"/>
                </a:solidFill>
                <a:cs typeface="B Titr" pitchFamily="2" charset="-78"/>
              </a:rPr>
              <a:t/>
            </a:r>
            <a:br>
              <a:rPr lang="fa-IR" sz="1800" dirty="0">
                <a:solidFill>
                  <a:schemeClr val="tx1"/>
                </a:solidFill>
                <a:cs typeface="B Titr" pitchFamily="2" charset="-78"/>
              </a:rPr>
            </a:b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800" dirty="0" smtClean="0">
                <a:solidFill>
                  <a:schemeClr val="tx1"/>
                </a:solidFill>
                <a:cs typeface="B Titr" pitchFamily="2" charset="-78"/>
              </a:rPr>
              <a:t>  </a:t>
            </a:r>
            <a:r>
              <a:rPr lang="fa-IR" sz="2400" b="1" dirty="0" smtClean="0">
                <a:solidFill>
                  <a:schemeClr val="tx1"/>
                </a:solidFill>
                <a:cs typeface="B Titr" pitchFamily="2" charset="-78"/>
              </a:rPr>
              <a:t>       </a:t>
            </a:r>
            <a:r>
              <a:rPr lang="fa-IR" sz="2400" b="1" dirty="0" smtClean="0">
                <a:solidFill>
                  <a:srgbClr val="00B050"/>
                </a:solidFill>
                <a:cs typeface="B Titr" pitchFamily="2" charset="-78"/>
              </a:rPr>
              <a:t>پذیرش رسمی قطعنامه 598 ازسوی عراق</a:t>
            </a:r>
            <a:r>
              <a:rPr lang="fa-IR" sz="2400" b="1" dirty="0">
                <a:solidFill>
                  <a:schemeClr val="tx1"/>
                </a:solidFill>
                <a:cs typeface="B Titr" pitchFamily="2" charset="-78"/>
              </a:rPr>
              <a:t/>
            </a:r>
            <a:br>
              <a:rPr lang="fa-IR" sz="2400" b="1" dirty="0">
                <a:solidFill>
                  <a:schemeClr val="tx1"/>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1800" dirty="0" smtClean="0">
                <a:solidFill>
                  <a:srgbClr val="002060"/>
                </a:solidFill>
                <a:cs typeface="B Titr" pitchFamily="2" charset="-78"/>
              </a:rPr>
              <a:t>بااعلام پذیرش قطعنامه از سوی ایران، ایران خواهان اجرای هم زمان تمام بندهای قطعنامه و آتش بس در جنگ شد.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با تغییر اوضاع سیاسی علیه عراق و فشار ابرقدرتها و کشورهای منطقه و سازمان ملل ، مقامات عراق در 1367/5/15 رسماً طی نامه ای قطعنامه 598 را پذیرفت و با آتش بس موافقت کرد.</a:t>
            </a: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1800" dirty="0">
                <a:solidFill>
                  <a:schemeClr val="tx1"/>
                </a:solidFill>
                <a:cs typeface="B Titr" pitchFamily="2" charset="-78"/>
              </a:rPr>
              <a:t/>
            </a:r>
            <a:br>
              <a:rPr lang="fa-IR" sz="1800" dirty="0">
                <a:solidFill>
                  <a:schemeClr val="tx1"/>
                </a:solidFill>
                <a:cs typeface="B Titr" pitchFamily="2" charset="-78"/>
              </a:rPr>
            </a:br>
            <a:r>
              <a:rPr lang="fa-IR" sz="2400" b="1" dirty="0">
                <a:solidFill>
                  <a:schemeClr val="tx1"/>
                </a:solidFill>
                <a:cs typeface="B Titr" pitchFamily="2" charset="-78"/>
              </a:rPr>
              <a:t> </a:t>
            </a:r>
            <a:r>
              <a:rPr lang="fa-IR" sz="2400" b="1" dirty="0" smtClean="0">
                <a:solidFill>
                  <a:schemeClr val="tx1"/>
                </a:solidFill>
                <a:cs typeface="B Titr" pitchFamily="2" charset="-78"/>
              </a:rPr>
              <a:t>     </a:t>
            </a:r>
            <a:r>
              <a:rPr lang="fa-IR" sz="2400" b="1" dirty="0" smtClean="0">
                <a:solidFill>
                  <a:srgbClr val="00B050"/>
                </a:solidFill>
                <a:cs typeface="B Titr" pitchFamily="2" charset="-78"/>
              </a:rPr>
              <a:t>اعلام آتش بس از سوی سازمان ملل</a:t>
            </a:r>
            <a:r>
              <a:rPr lang="fa-IR" sz="2400" b="1" dirty="0">
                <a:solidFill>
                  <a:schemeClr val="tx1"/>
                </a:solidFill>
                <a:cs typeface="B Titr" pitchFamily="2" charset="-78"/>
              </a:rPr>
              <a:t/>
            </a:r>
            <a:br>
              <a:rPr lang="fa-IR" sz="2400" b="1" dirty="0">
                <a:solidFill>
                  <a:schemeClr val="tx1"/>
                </a:solidFill>
                <a:cs typeface="B Titr" pitchFamily="2" charset="-78"/>
              </a:rPr>
            </a:br>
            <a:r>
              <a:rPr lang="fa-IR" sz="2400" dirty="0">
                <a:solidFill>
                  <a:schemeClr val="tx1"/>
                </a:solidFill>
                <a:cs typeface="B Titr" pitchFamily="2" charset="-78"/>
              </a:rPr>
              <a:t>      </a:t>
            </a:r>
            <a:r>
              <a:rPr lang="fa-IR" sz="1800" dirty="0">
                <a:solidFill>
                  <a:srgbClr val="002060"/>
                </a:solidFill>
                <a:cs typeface="B Titr" pitchFamily="2" charset="-78"/>
              </a:rPr>
              <a:t>بااعلام پذیرش </a:t>
            </a:r>
            <a:r>
              <a:rPr lang="fa-IR" sz="1800" dirty="0" smtClean="0">
                <a:solidFill>
                  <a:srgbClr val="002060"/>
                </a:solidFill>
                <a:cs typeface="B Titr" pitchFamily="2" charset="-78"/>
              </a:rPr>
              <a:t>آتش بس از سوی ایران«1367/5/16»و به دنبال مذاکرات دبیرکل با اعضای شورا امنیت سازمان ملل، ترکیب اعضای ناظر بر آتش بس«یونیماک» تعیین و تاریخ 20 اوت 1987«67/5/29» زمان برقراری آتش بس تعیین شد. تا پس از آن اجرای بندها4« »،6 « »، 7« » و 8« » قطعنامه به اجرا گذاشته شود.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بدین وسیله جنگ ایران و عراق پایان پذیرفت و عراق کمترین دست آوردی را نداشته است.</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2000" b="1" dirty="0" smtClean="0">
                <a:solidFill>
                  <a:srgbClr val="002060"/>
                </a:solidFill>
                <a:cs typeface="B Titr" pitchFamily="2" charset="-78"/>
              </a:rPr>
              <a:t>«در پی ناکامی عراق در جنگ، این کشور در پی جبران مافات حمله به کویت را آغازکرد».</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solidFill>
                  <a:schemeClr val="tx1"/>
                </a:solidFill>
                <a:cs typeface="B Titr" pitchFamily="2" charset="-78"/>
              </a:rPr>
              <a:t> </a:t>
            </a: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solidFill>
                  <a:schemeClr val="tx1"/>
                </a:solidFill>
                <a:cs typeface="B Titr" pitchFamily="2" charset="-78"/>
              </a:rPr>
              <a:t>  </a:t>
            </a:r>
            <a:endParaRPr lang="fa-IR" sz="1600" b="1" dirty="0">
              <a:solidFill>
                <a:schemeClr val="tx1"/>
              </a:solidFill>
              <a:cs typeface="B Titr" pitchFamily="2" charset="-78"/>
            </a:endParaRPr>
          </a:p>
        </p:txBody>
      </p:sp>
    </p:spTree>
    <p:extLst>
      <p:ext uri="{BB962C8B-B14F-4D97-AF65-F5344CB8AC3E}">
        <p14:creationId xmlns:p14="http://schemas.microsoft.com/office/powerpoint/2010/main" val="163890544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305800" cy="5965272"/>
          </a:xfrm>
        </p:spPr>
        <p:txBody>
          <a:bodyPr>
            <a:noAutofit/>
          </a:bodyPr>
          <a:lstStyle/>
          <a:p>
            <a:pPr algn="ctr"/>
            <a:r>
              <a:rPr lang="fa-IR" sz="6000" dirty="0" smtClean="0">
                <a:solidFill>
                  <a:srgbClr val="00B050"/>
                </a:solidFill>
                <a:cs typeface="B Lotus" pitchFamily="2" charset="-78"/>
              </a:rPr>
              <a:t>دلایل و عوامل پیروزی </a:t>
            </a:r>
            <a:br>
              <a:rPr lang="fa-IR" sz="6000" dirty="0" smtClean="0">
                <a:solidFill>
                  <a:srgbClr val="00B050"/>
                </a:solidFill>
                <a:cs typeface="B Lotus" pitchFamily="2" charset="-78"/>
              </a:rPr>
            </a:br>
            <a:r>
              <a:rPr lang="fa-IR" sz="6000" dirty="0" smtClean="0">
                <a:solidFill>
                  <a:srgbClr val="00B050"/>
                </a:solidFill>
                <a:cs typeface="B Lotus" pitchFamily="2" charset="-78"/>
              </a:rPr>
              <a:t>جمهوری اسلامی ایران در دفاع مقدس</a:t>
            </a:r>
            <a:r>
              <a:rPr lang="fa-IR" sz="4000" dirty="0">
                <a:solidFill>
                  <a:srgbClr val="FF0000"/>
                </a:solidFill>
                <a:cs typeface="B Lotus" pitchFamily="2" charset="-78"/>
              </a:rPr>
              <a:t/>
            </a:r>
            <a:br>
              <a:rPr lang="fa-IR" sz="4000" dirty="0">
                <a:solidFill>
                  <a:srgbClr val="FF0000"/>
                </a:solidFill>
                <a:cs typeface="B Lotus" pitchFamily="2" charset="-78"/>
              </a:rPr>
            </a:br>
            <a:r>
              <a:rPr lang="fa-IR" sz="4000" dirty="0">
                <a:solidFill>
                  <a:srgbClr val="FF0000"/>
                </a:solidFill>
                <a:cs typeface="B Lotus" pitchFamily="2" charset="-78"/>
              </a:rPr>
              <a:t/>
            </a:r>
            <a:br>
              <a:rPr lang="fa-IR" sz="4000" dirty="0">
                <a:solidFill>
                  <a:srgbClr val="FF0000"/>
                </a:solidFill>
                <a:cs typeface="B Lotus" pitchFamily="2" charset="-78"/>
              </a:rPr>
            </a:br>
            <a:r>
              <a:rPr lang="fa-IR" sz="1600" dirty="0">
                <a:solidFill>
                  <a:srgbClr val="FF0000"/>
                </a:solidFill>
                <a:cs typeface="B Lotus" pitchFamily="2" charset="-78"/>
              </a:rPr>
              <a:t/>
            </a:r>
            <a:br>
              <a:rPr lang="fa-IR" sz="1600" dirty="0">
                <a:solidFill>
                  <a:srgbClr val="FF0000"/>
                </a:solidFill>
                <a:cs typeface="B Lotus" pitchFamily="2" charset="-78"/>
              </a:rPr>
            </a:br>
            <a:r>
              <a:rPr lang="fa-IR" sz="2400" b="1" dirty="0">
                <a:solidFill>
                  <a:srgbClr val="7030A0"/>
                </a:solidFill>
                <a:effectLst>
                  <a:outerShdw blurRad="38100" dist="38100" dir="2700000" algn="tl">
                    <a:srgbClr val="000000">
                      <a:alpha val="43137"/>
                    </a:srgbClr>
                  </a:outerShdw>
                </a:effectLst>
                <a:cs typeface="B Lotus" pitchFamily="2" charset="-78"/>
              </a:rPr>
              <a:t>«فصل </a:t>
            </a:r>
            <a:r>
              <a:rPr lang="fa-IR" sz="2400" b="1" dirty="0" smtClean="0">
                <a:solidFill>
                  <a:srgbClr val="7030A0"/>
                </a:solidFill>
                <a:effectLst>
                  <a:outerShdw blurRad="38100" dist="38100" dir="2700000" algn="tl">
                    <a:srgbClr val="000000">
                      <a:alpha val="43137"/>
                    </a:srgbClr>
                  </a:outerShdw>
                </a:effectLst>
                <a:cs typeface="B Lotus" pitchFamily="2" charset="-78"/>
              </a:rPr>
              <a:t>پانزدهم»</a:t>
            </a:r>
            <a:r>
              <a:rPr lang="fa-IR" sz="2000" dirty="0">
                <a:solidFill>
                  <a:schemeClr val="tx1"/>
                </a:solidFill>
                <a:cs typeface="B Lotus" pitchFamily="2" charset="-78"/>
              </a:rPr>
              <a:t/>
            </a:r>
            <a:br>
              <a:rPr lang="fa-IR" sz="2000" dirty="0">
                <a:solidFill>
                  <a:schemeClr val="tx1"/>
                </a:solidFill>
                <a:cs typeface="B Lotus" pitchFamily="2" charset="-78"/>
              </a:rPr>
            </a:br>
            <a:endParaRPr lang="en-US" sz="1600" dirty="0"/>
          </a:p>
        </p:txBody>
      </p:sp>
    </p:spTree>
    <p:extLst>
      <p:ext uri="{BB962C8B-B14F-4D97-AF65-F5344CB8AC3E}">
        <p14:creationId xmlns:p14="http://schemas.microsoft.com/office/powerpoint/2010/main" val="3871027534"/>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92120"/>
            <a:ext cx="8784976" cy="5893264"/>
          </a:xfrm>
        </p:spPr>
        <p:txBody>
          <a:bodyPr>
            <a:noAutofit/>
          </a:bodyPr>
          <a:lstStyle/>
          <a:p>
            <a:pPr algn="r">
              <a:lnSpc>
                <a:spcPct val="150000"/>
              </a:lnSpc>
            </a:pPr>
            <a:r>
              <a:rPr lang="fa-IR" sz="1600" dirty="0">
                <a:solidFill>
                  <a:schemeClr val="tx1"/>
                </a:solidFill>
                <a:cs typeface="B Titr" pitchFamily="2" charset="-78"/>
              </a:rPr>
              <a:t/>
            </a:r>
            <a:br>
              <a:rPr lang="fa-IR" sz="1600" dirty="0">
                <a:solidFill>
                  <a:schemeClr val="tx1"/>
                </a:solidFill>
                <a:cs typeface="B Titr" pitchFamily="2" charset="-78"/>
              </a:rPr>
            </a:br>
            <a:r>
              <a:rPr lang="fa-IR" sz="1600" b="1" i="1" dirty="0" smtClean="0">
                <a:solidFill>
                  <a:srgbClr val="002060"/>
                </a:solidFill>
                <a:cs typeface="B Titr" pitchFamily="2" charset="-78"/>
              </a:rPr>
              <a:t/>
            </a:r>
            <a:br>
              <a:rPr lang="fa-IR" sz="1600" b="1" i="1" dirty="0" smtClean="0">
                <a:solidFill>
                  <a:srgbClr val="002060"/>
                </a:solidFill>
                <a:cs typeface="B Titr" pitchFamily="2" charset="-78"/>
              </a:rPr>
            </a:br>
            <a:r>
              <a:rPr lang="fa-IR" sz="1800" b="1" i="1" dirty="0" smtClean="0">
                <a:solidFill>
                  <a:srgbClr val="002060"/>
                </a:solidFill>
                <a:cs typeface="B Titr" pitchFamily="2" charset="-78"/>
              </a:rPr>
              <a:t> </a:t>
            </a:r>
            <a:r>
              <a:rPr lang="fa-IR" sz="2000" b="1" i="1" dirty="0" smtClean="0">
                <a:solidFill>
                  <a:srgbClr val="002060"/>
                </a:solidFill>
                <a:cs typeface="B Titr" pitchFamily="2" charset="-78"/>
              </a:rPr>
              <a:t>   علیرغم اینکه ایران فراز و نشیبها ، موفقیت ها و عدم موفقیت هایی درجنگ داشته است مانند عملیات هایی سرنوشت ساز مانند فتح المبین، بیت المقدس، کربلای 5 و ... و یا رمضان،و الفجر مقدماتی ، کربلای 4 و ...دلایل متعددی برای پیروزی ایران قابل برشماری است که به تعدادی از آنان اشاره می شود.</a:t>
            </a:r>
            <a:r>
              <a:rPr lang="fa-IR" sz="1800" b="1" i="1" dirty="0" smtClean="0">
                <a:solidFill>
                  <a:srgbClr val="002060"/>
                </a:solidFill>
                <a:cs typeface="B Titr" pitchFamily="2" charset="-78"/>
              </a:rPr>
              <a:t/>
            </a:r>
            <a:br>
              <a:rPr lang="fa-IR" sz="1800" b="1" i="1" dirty="0" smtClean="0">
                <a:solidFill>
                  <a:srgbClr val="002060"/>
                </a:solidFill>
                <a:cs typeface="B Titr" pitchFamily="2" charset="-78"/>
              </a:rPr>
            </a:br>
            <a:r>
              <a:rPr lang="fa-IR" sz="1800" b="1" i="1" dirty="0" smtClean="0">
                <a:solidFill>
                  <a:srgbClr val="002060"/>
                </a:solidFill>
                <a:cs typeface="B Titr" pitchFamily="2" charset="-78"/>
              </a:rPr>
              <a:t> </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2000" b="1" dirty="0" smtClean="0">
                <a:solidFill>
                  <a:srgbClr val="002060"/>
                </a:solidFill>
                <a:cs typeface="B Titr" pitchFamily="2" charset="-78"/>
              </a:rPr>
              <a:t>      </a:t>
            </a:r>
            <a:r>
              <a:rPr lang="fa-IR" sz="2000" b="1" dirty="0" smtClean="0">
                <a:solidFill>
                  <a:srgbClr val="C00000"/>
                </a:solidFill>
                <a:cs typeface="B Titr" pitchFamily="2" charset="-78"/>
              </a:rPr>
              <a:t> 1.</a:t>
            </a:r>
            <a:r>
              <a:rPr lang="fa-IR" sz="2000" b="1" dirty="0" smtClean="0">
                <a:solidFill>
                  <a:srgbClr val="00B050"/>
                </a:solidFill>
                <a:cs typeface="B Titr" pitchFamily="2" charset="-78"/>
              </a:rPr>
              <a:t>حفظ ، تثبیت و تدام انقلاب اسلامی</a:t>
            </a:r>
            <a:r>
              <a:rPr lang="fa-IR" sz="2000" b="1" dirty="0" smtClean="0">
                <a:solidFill>
                  <a:srgbClr val="002060"/>
                </a:solidFill>
                <a:cs typeface="B Titr" pitchFamily="2" charset="-78"/>
              </a:rPr>
              <a:t/>
            </a:r>
            <a:br>
              <a:rPr lang="fa-IR" sz="2000" b="1" dirty="0" smtClean="0">
                <a:solidFill>
                  <a:srgbClr val="002060"/>
                </a:solidFill>
                <a:cs typeface="B Titr" pitchFamily="2" charset="-78"/>
              </a:rPr>
            </a:br>
            <a:r>
              <a:rPr lang="fa-IR" sz="2000" dirty="0" smtClean="0">
                <a:solidFill>
                  <a:srgbClr val="002060"/>
                </a:solidFill>
                <a:cs typeface="B Titr" pitchFamily="2" charset="-78"/>
              </a:rPr>
              <a:t>      </a:t>
            </a:r>
            <a:r>
              <a:rPr lang="fa-IR" sz="1800" dirty="0" smtClean="0">
                <a:solidFill>
                  <a:srgbClr val="002060"/>
                </a:solidFill>
                <a:cs typeface="B Titr" pitchFamily="2" charset="-78"/>
              </a:rPr>
              <a:t>هدف اصلی عراق و حامیان منطقه ای و جهانی او از تحمیل جنگ به ایران مهار و در نهایت نابودی نظام و انقلاب اسلامی ایران بود که نه تنها این خواسته محقق نشد که ایران بالنده تر و با قدرت بیشتر به راه خود </a:t>
            </a:r>
            <a:br>
              <a:rPr lang="fa-IR" sz="1800" dirty="0" smtClean="0">
                <a:solidFill>
                  <a:srgbClr val="002060"/>
                </a:solidFill>
                <a:cs typeface="B Titr" pitchFamily="2" charset="-78"/>
              </a:rPr>
            </a:br>
            <a:r>
              <a:rPr lang="fa-IR" sz="1800" dirty="0" smtClean="0">
                <a:solidFill>
                  <a:srgbClr val="002060"/>
                </a:solidFill>
                <a:cs typeface="B Titr" pitchFamily="2" charset="-78"/>
              </a:rPr>
              <a:t>ادامه داد.</a:t>
            </a:r>
            <a:r>
              <a:rPr lang="fa-IR" sz="1600" dirty="0">
                <a:solidFill>
                  <a:srgbClr val="002060"/>
                </a:solidFill>
                <a:cs typeface="B Titr" pitchFamily="2" charset="-78"/>
              </a:rPr>
              <a:t/>
            </a:r>
            <a:br>
              <a:rPr lang="fa-IR" sz="1600" dirty="0">
                <a:solidFill>
                  <a:srgbClr val="002060"/>
                </a:solidFill>
                <a:cs typeface="B Titr" pitchFamily="2" charset="-78"/>
              </a:rPr>
            </a:br>
            <a:r>
              <a:rPr lang="fa-IR" sz="1600" dirty="0" smtClean="0">
                <a:solidFill>
                  <a:srgbClr val="002060"/>
                </a:solidFill>
                <a:cs typeface="B Titr" pitchFamily="2" charset="-78"/>
              </a:rPr>
              <a:t> </a:t>
            </a:r>
            <a:r>
              <a:rPr lang="fa-IR" sz="1600" b="1" dirty="0">
                <a:solidFill>
                  <a:srgbClr val="002060"/>
                </a:solidFill>
                <a:cs typeface="B Titr" pitchFamily="2" charset="-78"/>
              </a:rPr>
              <a:t> </a:t>
            </a:r>
            <a:r>
              <a:rPr lang="fa-IR" sz="1600" b="1" dirty="0" smtClean="0">
                <a:solidFill>
                  <a:srgbClr val="002060"/>
                </a:solidFill>
                <a:cs typeface="B Titr" pitchFamily="2" charset="-78"/>
              </a:rPr>
              <a:t>    </a:t>
            </a:r>
            <a:r>
              <a:rPr lang="fa-IR" sz="2000" b="1" dirty="0">
                <a:solidFill>
                  <a:srgbClr val="002060"/>
                </a:solidFill>
                <a:cs typeface="B Titr" pitchFamily="2" charset="-78"/>
              </a:rPr>
              <a:t> </a:t>
            </a:r>
            <a:r>
              <a:rPr lang="fa-IR" sz="2000" b="1" dirty="0">
                <a:solidFill>
                  <a:srgbClr val="C00000"/>
                </a:solidFill>
                <a:cs typeface="B Titr" pitchFamily="2" charset="-78"/>
              </a:rPr>
              <a:t>2.</a:t>
            </a:r>
            <a:r>
              <a:rPr lang="fa-IR" sz="2000" b="1" dirty="0">
                <a:solidFill>
                  <a:srgbClr val="00B050"/>
                </a:solidFill>
                <a:cs typeface="B Titr" pitchFamily="2" charset="-78"/>
              </a:rPr>
              <a:t>شکست استراتژیک عراق</a:t>
            </a:r>
            <a:r>
              <a:rPr lang="fa-IR" sz="1600" b="1" dirty="0">
                <a:solidFill>
                  <a:srgbClr val="002060"/>
                </a:solidFill>
                <a:cs typeface="B Titr" pitchFamily="2" charset="-78"/>
              </a:rPr>
              <a:t/>
            </a:r>
            <a:br>
              <a:rPr lang="fa-IR" sz="1600" b="1" dirty="0">
                <a:solidFill>
                  <a:srgbClr val="002060"/>
                </a:solidFill>
                <a:cs typeface="B Titr" pitchFamily="2" charset="-78"/>
              </a:rPr>
            </a:br>
            <a:r>
              <a:rPr lang="fa-IR" sz="1600" dirty="0">
                <a:solidFill>
                  <a:srgbClr val="002060"/>
                </a:solidFill>
                <a:cs typeface="B Titr" pitchFamily="2" charset="-78"/>
              </a:rPr>
              <a:t>      </a:t>
            </a:r>
            <a:r>
              <a:rPr lang="fa-IR" sz="1800" dirty="0" smtClean="0">
                <a:solidFill>
                  <a:srgbClr val="002060"/>
                </a:solidFill>
                <a:cs typeface="B Titr" pitchFamily="2" charset="-78"/>
              </a:rPr>
              <a:t>سابقه حمله به ایران حکایت از جدایی و تجزیه بخشی از ایران دارد و عراق برای خروج از مشکل زئوپلتیکی و تجزیه ایران«بعنوان یکی از اهداف ظاهری» به ایران حمله کرد و علیرغم تحمل همه مشکلات، زمانی عقب نشینی کرد و جنگ را خاتمه یافته دید که حتی یک وجب از خاک ایران تجزیه نشد.</a:t>
            </a:r>
            <a:r>
              <a:rPr lang="fa-IR" sz="1200" dirty="0" smtClean="0">
                <a:solidFill>
                  <a:schemeClr val="tx1"/>
                </a:solidFill>
                <a:cs typeface="B Titr" pitchFamily="2" charset="-78"/>
              </a:rPr>
              <a:t/>
            </a:r>
            <a:br>
              <a:rPr lang="fa-IR" sz="1200" dirty="0" smtClean="0">
                <a:solidFill>
                  <a:schemeClr val="tx1"/>
                </a:solidFill>
                <a:cs typeface="B Titr" pitchFamily="2" charset="-78"/>
              </a:rPr>
            </a:br>
            <a:r>
              <a:rPr lang="fa-IR" sz="1200" dirty="0">
                <a:solidFill>
                  <a:schemeClr val="tx1"/>
                </a:solidFill>
                <a:cs typeface="B Titr" pitchFamily="2" charset="-78"/>
              </a:rPr>
              <a:t> </a:t>
            </a:r>
            <a:r>
              <a:rPr lang="fa-IR" sz="2000" b="1" dirty="0" smtClean="0">
                <a:solidFill>
                  <a:schemeClr val="tx1"/>
                </a:solidFill>
                <a:cs typeface="B Titr" pitchFamily="2" charset="-78"/>
              </a:rPr>
              <a:t>    </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400" dirty="0" smtClean="0">
                <a:solidFill>
                  <a:schemeClr val="tx1"/>
                </a:solidFill>
                <a:cs typeface="B Titr" pitchFamily="2" charset="-78"/>
              </a:rPr>
              <a:t>  </a:t>
            </a:r>
            <a:endParaRPr lang="fa-IR" sz="1400" b="1" dirty="0">
              <a:solidFill>
                <a:schemeClr val="tx1"/>
              </a:solidFill>
              <a:cs typeface="B Titr" pitchFamily="2" charset="-78"/>
            </a:endParaRPr>
          </a:p>
        </p:txBody>
      </p:sp>
    </p:spTree>
    <p:extLst>
      <p:ext uri="{BB962C8B-B14F-4D97-AF65-F5344CB8AC3E}">
        <p14:creationId xmlns:p14="http://schemas.microsoft.com/office/powerpoint/2010/main" val="7408817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305800" cy="5893264"/>
          </a:xfrm>
        </p:spPr>
        <p:txBody>
          <a:bodyPr>
            <a:noAutofit/>
          </a:bodyPr>
          <a:lstStyle/>
          <a:p>
            <a:pPr algn="r">
              <a:lnSpc>
                <a:spcPct val="150000"/>
              </a:lnSpc>
            </a:pPr>
            <a:r>
              <a:rPr lang="fa-IR" sz="1800" dirty="0">
                <a:solidFill>
                  <a:schemeClr val="tx1"/>
                </a:solidFill>
                <a:cs typeface="B Titr" pitchFamily="2" charset="-78"/>
              </a:rPr>
              <a:t/>
            </a:r>
            <a:br>
              <a:rPr lang="fa-IR" sz="1800" dirty="0">
                <a:solidFill>
                  <a:schemeClr val="tx1"/>
                </a:solidFill>
                <a:cs typeface="B Titr" pitchFamily="2" charset="-78"/>
              </a:rPr>
            </a:br>
            <a:r>
              <a:rPr lang="fa-IR" sz="1800" b="1" i="1" dirty="0" smtClean="0">
                <a:solidFill>
                  <a:schemeClr val="tx1"/>
                </a:solidFill>
                <a:cs typeface="B Titr" pitchFamily="2" charset="-78"/>
              </a:rPr>
              <a:t/>
            </a:r>
            <a:br>
              <a:rPr lang="fa-IR" sz="1800" b="1" i="1" dirty="0" smtClean="0">
                <a:solidFill>
                  <a:schemeClr val="tx1"/>
                </a:solidFill>
                <a:cs typeface="B Titr" pitchFamily="2" charset="-78"/>
              </a:rPr>
            </a:br>
            <a:r>
              <a:rPr lang="fa-IR" sz="1800" b="1" i="1" dirty="0" smtClean="0">
                <a:solidFill>
                  <a:schemeClr val="tx1"/>
                </a:solidFill>
                <a:cs typeface="B Titr" pitchFamily="2" charset="-78"/>
              </a:rPr>
              <a:t>     </a:t>
            </a:r>
            <a:r>
              <a:rPr lang="fa-IR" sz="1800" b="1" i="1" dirty="0" smtClean="0">
                <a:solidFill>
                  <a:srgbClr val="002060"/>
                </a:solidFill>
                <a:cs typeface="B Titr" pitchFamily="2" charset="-78"/>
              </a:rPr>
              <a:t>     </a:t>
            </a:r>
            <a:r>
              <a:rPr lang="fa-IR" sz="1800" b="1" i="1" dirty="0" smtClean="0">
                <a:solidFill>
                  <a:srgbClr val="C00000"/>
                </a:solidFill>
                <a:cs typeface="B Titr" pitchFamily="2" charset="-78"/>
              </a:rPr>
              <a:t> </a:t>
            </a:r>
            <a:r>
              <a:rPr lang="fa-IR" sz="2000" b="1" dirty="0" smtClean="0">
                <a:solidFill>
                  <a:srgbClr val="C00000"/>
                </a:solidFill>
                <a:cs typeface="B Titr" pitchFamily="2" charset="-78"/>
              </a:rPr>
              <a:t>3.</a:t>
            </a:r>
            <a:r>
              <a:rPr lang="fa-IR" sz="2000" b="1" dirty="0" smtClean="0">
                <a:solidFill>
                  <a:srgbClr val="00B050"/>
                </a:solidFill>
                <a:cs typeface="B Titr" pitchFamily="2" charset="-78"/>
              </a:rPr>
              <a:t>پذیرش مجدد قطعنامه 1975 الجزایر</a:t>
            </a:r>
            <a:r>
              <a:rPr lang="fa-IR" sz="2000" b="1" dirty="0">
                <a:solidFill>
                  <a:srgbClr val="002060"/>
                </a:solidFill>
                <a:cs typeface="B Titr" pitchFamily="2" charset="-78"/>
              </a:rPr>
              <a:t/>
            </a:r>
            <a:br>
              <a:rPr lang="fa-IR" sz="2000" b="1" dirty="0">
                <a:solidFill>
                  <a:srgbClr val="002060"/>
                </a:solidFill>
                <a:cs typeface="B Titr" pitchFamily="2" charset="-78"/>
              </a:rPr>
            </a:br>
            <a:r>
              <a:rPr lang="fa-IR" sz="1600" dirty="0">
                <a:solidFill>
                  <a:srgbClr val="002060"/>
                </a:solidFill>
                <a:cs typeface="B Titr" pitchFamily="2" charset="-78"/>
              </a:rPr>
              <a:t>     </a:t>
            </a:r>
            <a:r>
              <a:rPr lang="fa-IR" sz="1800" dirty="0" smtClean="0">
                <a:solidFill>
                  <a:srgbClr val="002060"/>
                </a:solidFill>
                <a:cs typeface="B Titr" pitchFamily="2" charset="-78"/>
              </a:rPr>
              <a:t>یکی از دلایل حمله رژیم بعث«صدام حسین» عقده گشایی حقارت امضاء و پذیرش قطعنامه 1975 بود درحالی که بند اول قطعنامه 598 مبتنی بر قطعنامه الجزایر است که پذیرش قطعنامه 598 عملاً پذیرش مجدد قطعنامه 1975 الجزایر است که این موضوع در نامه صدام حسین«69/5/23»به رییس جمهور وقت ایران«حجت الاسلام هاشمی رفسنجانی» مشهود است.</a:t>
            </a:r>
            <a:br>
              <a:rPr lang="fa-IR" sz="1800" dirty="0" smtClean="0">
                <a:solidFill>
                  <a:srgbClr val="002060"/>
                </a:solidFill>
                <a:cs typeface="B Titr" pitchFamily="2" charset="-78"/>
              </a:rPr>
            </a:br>
            <a:r>
              <a:rPr lang="fa-IR" sz="1800" dirty="0">
                <a:solidFill>
                  <a:srgbClr val="002060"/>
                </a:solidFill>
                <a:cs typeface="B Titr" pitchFamily="2" charset="-78"/>
              </a:rPr>
              <a:t/>
            </a:r>
            <a:br>
              <a:rPr lang="fa-IR" sz="1800" dirty="0">
                <a:solidFill>
                  <a:srgbClr val="002060"/>
                </a:solidFill>
                <a:cs typeface="B Titr" pitchFamily="2" charset="-78"/>
              </a:rPr>
            </a:br>
            <a:r>
              <a:rPr lang="fa-IR" sz="1800" b="1" i="1" dirty="0">
                <a:solidFill>
                  <a:srgbClr val="002060"/>
                </a:solidFill>
                <a:cs typeface="B Titr" pitchFamily="2" charset="-78"/>
              </a:rPr>
              <a:t/>
            </a:r>
            <a:br>
              <a:rPr lang="fa-IR" sz="1800" b="1" i="1" dirty="0">
                <a:solidFill>
                  <a:srgbClr val="002060"/>
                </a:solidFill>
                <a:cs typeface="B Titr" pitchFamily="2" charset="-78"/>
              </a:rPr>
            </a:br>
            <a:r>
              <a:rPr lang="fa-IR" sz="1800" b="1" i="1" dirty="0" smtClean="0">
                <a:solidFill>
                  <a:srgbClr val="00B050"/>
                </a:solidFill>
                <a:cs typeface="B Titr" pitchFamily="2" charset="-78"/>
              </a:rPr>
              <a:t>           </a:t>
            </a:r>
            <a:r>
              <a:rPr lang="fa-IR" sz="2000" b="1" i="1" dirty="0" smtClean="0">
                <a:solidFill>
                  <a:srgbClr val="C00000"/>
                </a:solidFill>
                <a:cs typeface="B Titr" pitchFamily="2" charset="-78"/>
              </a:rPr>
              <a:t>4.</a:t>
            </a:r>
            <a:r>
              <a:rPr lang="fa-IR" sz="2000" b="1" i="1" dirty="0" smtClean="0">
                <a:solidFill>
                  <a:srgbClr val="00B050"/>
                </a:solidFill>
                <a:cs typeface="B Titr" pitchFamily="2" charset="-78"/>
              </a:rPr>
              <a:t>معرفی رژیم بعث بعنوان متجاوز</a:t>
            </a:r>
            <a:r>
              <a:rPr lang="fa-IR" sz="2400" b="1" dirty="0">
                <a:solidFill>
                  <a:srgbClr val="002060"/>
                </a:solidFill>
                <a:cs typeface="B Titr" pitchFamily="2" charset="-78"/>
              </a:rPr>
              <a:t/>
            </a:r>
            <a:br>
              <a:rPr lang="fa-IR" sz="2400" b="1" dirty="0">
                <a:solidFill>
                  <a:srgbClr val="002060"/>
                </a:solidFill>
                <a:cs typeface="B Titr" pitchFamily="2" charset="-78"/>
              </a:rPr>
            </a:br>
            <a:r>
              <a:rPr lang="fa-IR" sz="1800" dirty="0" smtClean="0">
                <a:solidFill>
                  <a:srgbClr val="002060"/>
                </a:solidFill>
                <a:cs typeface="B Titr" pitchFamily="2" charset="-78"/>
              </a:rPr>
              <a:t>        سر انجام در تاریخ هیجدهم آذر 1370 رژیم بعث عراق از سوی دبیر کل سازمان ملل بعنوان متجاوز در جنگ عراق علیه ایران شناخته شد. </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بنابراین ایران پیروز واقعی میدان جنگ شناخته شد.</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1600" dirty="0" smtClean="0">
                <a:solidFill>
                  <a:schemeClr val="tx1"/>
                </a:solidFill>
                <a:cs typeface="B Titr" pitchFamily="2" charset="-78"/>
              </a:rPr>
              <a:t>  </a:t>
            </a:r>
            <a:endParaRPr lang="fa-IR" sz="1600" b="1" dirty="0">
              <a:solidFill>
                <a:schemeClr val="tx1"/>
              </a:solidFill>
              <a:cs typeface="B Titr" pitchFamily="2" charset="-78"/>
            </a:endParaRPr>
          </a:p>
        </p:txBody>
      </p:sp>
    </p:spTree>
    <p:extLst>
      <p:ext uri="{BB962C8B-B14F-4D97-AF65-F5344CB8AC3E}">
        <p14:creationId xmlns:p14="http://schemas.microsoft.com/office/powerpoint/2010/main" val="11006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39"/>
            <a:ext cx="8697144" cy="5893264"/>
          </a:xfrm>
        </p:spPr>
        <p:txBody>
          <a:bodyPr>
            <a:noAutofit/>
          </a:bodyPr>
          <a:lstStyle/>
          <a:p>
            <a:pPr algn="r">
              <a:lnSpc>
                <a:spcPct val="150000"/>
              </a:lnSpc>
            </a:pPr>
            <a:r>
              <a:rPr lang="fa-IR" sz="3200" b="1" dirty="0" smtClean="0">
                <a:solidFill>
                  <a:srgbClr val="00B050"/>
                </a:solidFill>
                <a:cs typeface="B Titr" pitchFamily="2" charset="-78"/>
              </a:rPr>
              <a:t>علل وقوع جنگ:</a:t>
            </a:r>
            <a:r>
              <a:rPr lang="fa-IR" sz="3200" dirty="0" smtClean="0">
                <a:cs typeface="B Titr" pitchFamily="2" charset="-78"/>
              </a:rPr>
              <a:t/>
            </a:r>
            <a:br>
              <a:rPr lang="fa-IR" sz="3200" dirty="0" smtClean="0">
                <a:cs typeface="B Titr" pitchFamily="2" charset="-78"/>
              </a:rPr>
            </a:br>
            <a:r>
              <a:rPr lang="fa-IR" sz="3200" dirty="0" smtClean="0">
                <a:solidFill>
                  <a:srgbClr val="002060"/>
                </a:solidFill>
                <a:cs typeface="B Titr" pitchFamily="2" charset="-78"/>
              </a:rPr>
              <a:t>علل کلی وقوع جنگ که میتواند ناشی از اختلافات مرزی،مسابقات تسلیحاتی، تضادهای عقیدتی، بهره برداری از منابع و ثروتها، بازپس گیری ایالات ومناطق ازدست رفته و ... مجتمع برعوامل :</a:t>
            </a:r>
            <a:r>
              <a:rPr lang="fa-IR" sz="3200" dirty="0" smtClean="0">
                <a:cs typeface="B Titr" pitchFamily="2" charset="-78"/>
              </a:rPr>
              <a:t/>
            </a:r>
            <a:br>
              <a:rPr lang="fa-IR" sz="3200" dirty="0" smtClean="0">
                <a:cs typeface="B Titr" pitchFamily="2" charset="-78"/>
              </a:rPr>
            </a:br>
            <a:r>
              <a:rPr lang="fa-IR" sz="3200" dirty="0">
                <a:cs typeface="B Titr" pitchFamily="2" charset="-78"/>
              </a:rPr>
              <a:t>	</a:t>
            </a:r>
            <a:r>
              <a:rPr lang="fa-IR" sz="3200" b="1" dirty="0" smtClean="0">
                <a:solidFill>
                  <a:schemeClr val="accent3"/>
                </a:solidFill>
                <a:cs typeface="B Titr" pitchFamily="2" charset="-78"/>
              </a:rPr>
              <a:t>سیاسی</a:t>
            </a:r>
            <a:r>
              <a:rPr lang="fa-IR" sz="3200" b="1" dirty="0">
                <a:solidFill>
                  <a:schemeClr val="accent3"/>
                </a:solidFill>
                <a:cs typeface="B Titr" pitchFamily="2" charset="-78"/>
              </a:rPr>
              <a:t> </a:t>
            </a:r>
            <a:r>
              <a:rPr lang="fa-IR" sz="3200" b="1" dirty="0" smtClean="0">
                <a:solidFill>
                  <a:schemeClr val="accent3"/>
                </a:solidFill>
                <a:cs typeface="B Titr" pitchFamily="2" charset="-78"/>
              </a:rPr>
              <a:t>، اقتصادی ، اجتماعي و فرهنگي </a:t>
            </a:r>
            <a:r>
              <a:rPr lang="fa-IR" sz="3200" dirty="0" smtClean="0">
                <a:solidFill>
                  <a:srgbClr val="002060"/>
                </a:solidFill>
                <a:cs typeface="B Titr" pitchFamily="2" charset="-78"/>
              </a:rPr>
              <a:t>است.</a:t>
            </a:r>
            <a:r>
              <a:rPr lang="fa-IR" sz="3200" dirty="0" smtClean="0">
                <a:cs typeface="B Titr" pitchFamily="2" charset="-78"/>
              </a:rPr>
              <a:t/>
            </a:r>
            <a:br>
              <a:rPr lang="fa-IR" sz="3200" dirty="0" smtClean="0">
                <a:cs typeface="B Titr" pitchFamily="2" charset="-78"/>
              </a:rPr>
            </a:br>
            <a:r>
              <a:rPr lang="fa-IR" sz="3200" dirty="0">
                <a:cs typeface="B Titr" pitchFamily="2" charset="-78"/>
              </a:rPr>
              <a:t>	</a:t>
            </a:r>
            <a:endParaRPr lang="en-US" sz="3200" dirty="0">
              <a:cs typeface="B Titr" pitchFamily="2" charset="-78"/>
            </a:endParaRPr>
          </a:p>
        </p:txBody>
      </p:sp>
    </p:spTree>
    <p:extLst>
      <p:ext uri="{BB962C8B-B14F-4D97-AF65-F5344CB8AC3E}">
        <p14:creationId xmlns:p14="http://schemas.microsoft.com/office/powerpoint/2010/main" val="1829065395"/>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784976" cy="5893264"/>
          </a:xfrm>
        </p:spPr>
        <p:txBody>
          <a:bodyPr>
            <a:noAutofit/>
          </a:bodyPr>
          <a:lstStyle/>
          <a:p>
            <a:pPr algn="r">
              <a:lnSpc>
                <a:spcPct val="150000"/>
              </a:lnSpc>
            </a:pPr>
            <a:r>
              <a:rPr lang="fa-IR" sz="1600" dirty="0">
                <a:solidFill>
                  <a:srgbClr val="002060"/>
                </a:solidFill>
                <a:cs typeface="B Titr" pitchFamily="2" charset="-78"/>
              </a:rPr>
              <a:t/>
            </a:r>
            <a:br>
              <a:rPr lang="fa-IR" sz="1600" dirty="0">
                <a:solidFill>
                  <a:srgbClr val="002060"/>
                </a:solidFill>
                <a:cs typeface="B Titr" pitchFamily="2" charset="-78"/>
              </a:rPr>
            </a:br>
            <a:r>
              <a:rPr lang="fa-IR" sz="2200" b="1" i="1" dirty="0" smtClean="0">
                <a:solidFill>
                  <a:srgbClr val="002060"/>
                </a:solidFill>
                <a:cs typeface="B Titr" pitchFamily="2" charset="-78"/>
              </a:rPr>
              <a:t/>
            </a:r>
            <a:br>
              <a:rPr lang="fa-IR" sz="2200" b="1" i="1" dirty="0" smtClean="0">
                <a:solidFill>
                  <a:srgbClr val="002060"/>
                </a:solidFill>
                <a:cs typeface="B Titr" pitchFamily="2" charset="-78"/>
              </a:rPr>
            </a:br>
            <a:r>
              <a:rPr lang="fa-IR" sz="2200" b="1" i="1" dirty="0" smtClean="0">
                <a:solidFill>
                  <a:srgbClr val="002060"/>
                </a:solidFill>
                <a:cs typeface="B Titr" pitchFamily="2" charset="-78"/>
              </a:rPr>
              <a:t>           </a:t>
            </a:r>
            <a:r>
              <a:rPr lang="fa-IR" sz="2200" b="1" dirty="0" smtClean="0">
                <a:solidFill>
                  <a:srgbClr val="00B050"/>
                </a:solidFill>
                <a:cs typeface="B Titr" pitchFamily="2" charset="-78"/>
              </a:rPr>
              <a:t>عوامل پیروزی ایران</a:t>
            </a:r>
            <a:r>
              <a:rPr lang="fa-IR" sz="2200" b="1" dirty="0" smtClean="0">
                <a:solidFill>
                  <a:srgbClr val="002060"/>
                </a:solidFill>
                <a:cs typeface="B Titr" pitchFamily="2" charset="-78"/>
              </a:rPr>
              <a:t/>
            </a:r>
            <a:br>
              <a:rPr lang="fa-IR" sz="2200" b="1" dirty="0" smtClean="0">
                <a:solidFill>
                  <a:srgbClr val="002060"/>
                </a:solidFill>
                <a:cs typeface="B Titr" pitchFamily="2" charset="-78"/>
              </a:rPr>
            </a:br>
            <a:r>
              <a:rPr lang="fa-IR" sz="2200" b="1" dirty="0">
                <a:solidFill>
                  <a:srgbClr val="C00000"/>
                </a:solidFill>
                <a:cs typeface="B Titr" pitchFamily="2" charset="-78"/>
              </a:rPr>
              <a:t> </a:t>
            </a:r>
            <a:r>
              <a:rPr lang="fa-IR" sz="2200" b="1" dirty="0" smtClean="0">
                <a:solidFill>
                  <a:srgbClr val="C00000"/>
                </a:solidFill>
                <a:cs typeface="B Titr" pitchFamily="2" charset="-78"/>
              </a:rPr>
              <a:t>    1. </a:t>
            </a:r>
            <a:r>
              <a:rPr lang="fa-IR" sz="2200" b="1" dirty="0" smtClean="0">
                <a:solidFill>
                  <a:srgbClr val="00B050"/>
                </a:solidFill>
                <a:cs typeface="B Titr" pitchFamily="2" charset="-78"/>
              </a:rPr>
              <a:t>رهبری: </a:t>
            </a:r>
            <a:r>
              <a:rPr lang="fa-IR" sz="2200" dirty="0" smtClean="0">
                <a:solidFill>
                  <a:srgbClr val="002060"/>
                </a:solidFill>
                <a:cs typeface="B Titr" pitchFamily="2" charset="-78"/>
              </a:rPr>
              <a:t>مدیریت ، معنویت، پرجاذبه بودن، دوراندیشی، نترس بودن، توانمندی و حکمت امام خمینی(ره) بالاترین نقطه قوت و عامل پیروزی ایران بود به گونه ای که تهدید جنگ را به فرصت وموفقیت تبدیل کردند.</a:t>
            </a:r>
            <a:r>
              <a:rPr lang="en-US" sz="2200" dirty="0" smtClean="0">
                <a:solidFill>
                  <a:srgbClr val="002060"/>
                </a:solidFill>
                <a:cs typeface="B Titr" pitchFamily="2" charset="-78"/>
              </a:rPr>
              <a:t> </a:t>
            </a: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i="1" dirty="0">
                <a:solidFill>
                  <a:srgbClr val="002060"/>
                </a:solidFill>
                <a:cs typeface="B Titr" pitchFamily="2" charset="-78"/>
              </a:rPr>
              <a:t> </a:t>
            </a: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C00000"/>
                </a:solidFill>
                <a:cs typeface="B Titr" pitchFamily="2" charset="-78"/>
              </a:rPr>
              <a:t>2. </a:t>
            </a:r>
            <a:r>
              <a:rPr lang="fa-IR" sz="2200" b="1" dirty="0" smtClean="0">
                <a:solidFill>
                  <a:srgbClr val="00B050"/>
                </a:solidFill>
                <a:cs typeface="B Titr" pitchFamily="2" charset="-78"/>
              </a:rPr>
              <a:t>پشتیبانی مردم از جنگ: </a:t>
            </a:r>
            <a:r>
              <a:rPr lang="fa-IR" sz="2200" b="1" dirty="0" smtClean="0">
                <a:solidFill>
                  <a:srgbClr val="002060"/>
                </a:solidFill>
                <a:cs typeface="B Titr" pitchFamily="2" charset="-78"/>
              </a:rPr>
              <a:t>ظرفیت وتوان روحی بالا، میل به فداکاری و ایستادگی در راستای پیروز شدن در مقابل دشمن و مشروعیت دفاع عامل وحدت بخش پیروزی بود.</a:t>
            </a:r>
            <a:r>
              <a:rPr lang="en-US" sz="2200" dirty="0" smtClean="0">
                <a:solidFill>
                  <a:srgbClr val="002060"/>
                </a:solidFill>
                <a:cs typeface="B Titr" pitchFamily="2" charset="-78"/>
              </a:rPr>
              <a:t> </a:t>
            </a:r>
            <a:r>
              <a:rPr lang="fa-IR" sz="2200" dirty="0">
                <a:solidFill>
                  <a:srgbClr val="002060"/>
                </a:solidFill>
                <a:cs typeface="B Titr" pitchFamily="2" charset="-78"/>
              </a:rPr>
              <a:t/>
            </a:r>
            <a:br>
              <a:rPr lang="fa-IR" sz="2200" dirty="0">
                <a:solidFill>
                  <a:srgbClr val="002060"/>
                </a:solidFill>
                <a:cs typeface="B Titr" pitchFamily="2" charset="-78"/>
              </a:rPr>
            </a:b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C00000"/>
                </a:solidFill>
                <a:cs typeface="B Titr" pitchFamily="2" charset="-78"/>
              </a:rPr>
              <a:t>3. </a:t>
            </a:r>
            <a:r>
              <a:rPr lang="fa-IR" sz="2200" b="1" dirty="0">
                <a:solidFill>
                  <a:srgbClr val="00B050"/>
                </a:solidFill>
                <a:cs typeface="B Titr" pitchFamily="2" charset="-78"/>
              </a:rPr>
              <a:t>اراده و تصمیم عمومی برای دفع تهاجم خارجی: </a:t>
            </a:r>
            <a:r>
              <a:rPr lang="fa-IR" sz="2200" dirty="0" smtClean="0">
                <a:solidFill>
                  <a:srgbClr val="002060"/>
                </a:solidFill>
                <a:cs typeface="B Titr" pitchFamily="2" charset="-78"/>
              </a:rPr>
              <a:t>حضور داوطلبانه  مردم در </a:t>
            </a:r>
            <a:br>
              <a:rPr lang="fa-IR" sz="2200" dirty="0" smtClean="0">
                <a:solidFill>
                  <a:srgbClr val="002060"/>
                </a:solidFill>
                <a:cs typeface="B Titr" pitchFamily="2" charset="-78"/>
              </a:rPr>
            </a:br>
            <a:r>
              <a:rPr lang="fa-IR" sz="2200" dirty="0" smtClean="0">
                <a:solidFill>
                  <a:srgbClr val="002060"/>
                </a:solidFill>
                <a:cs typeface="B Titr" pitchFamily="2" charset="-78"/>
              </a:rPr>
              <a:t>جبهه های دفاع مقدس .</a:t>
            </a:r>
            <a:r>
              <a:rPr lang="fa-IR" sz="1400" dirty="0">
                <a:solidFill>
                  <a:srgbClr val="002060"/>
                </a:solidFill>
                <a:cs typeface="B Titr" pitchFamily="2" charset="-78"/>
              </a:rPr>
              <a:t/>
            </a:r>
            <a:br>
              <a:rPr lang="fa-IR" sz="1400" dirty="0">
                <a:solidFill>
                  <a:srgbClr val="002060"/>
                </a:solidFill>
                <a:cs typeface="B Titr" pitchFamily="2" charset="-78"/>
              </a:rPr>
            </a:br>
            <a:r>
              <a:rPr lang="fa-IR" sz="1800" b="1" dirty="0" smtClean="0">
                <a:solidFill>
                  <a:srgbClr val="002060"/>
                </a:solidFill>
                <a:cs typeface="B Titr" pitchFamily="2" charset="-78"/>
              </a:rPr>
              <a:t>     </a:t>
            </a:r>
            <a:r>
              <a:rPr lang="fa-IR" sz="1600" dirty="0" smtClean="0">
                <a:solidFill>
                  <a:srgbClr val="002060"/>
                </a:solidFill>
                <a:cs typeface="B Titr" pitchFamily="2" charset="-78"/>
              </a:rPr>
              <a:t> </a:t>
            </a:r>
            <a:r>
              <a:rPr lang="en-US" sz="1600" dirty="0" smtClean="0">
                <a:solidFill>
                  <a:srgbClr val="002060"/>
                </a:solidFill>
                <a:cs typeface="B Titr" pitchFamily="2" charset="-78"/>
              </a:rPr>
              <a:t>   </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1200" dirty="0" smtClean="0">
                <a:solidFill>
                  <a:srgbClr val="002060"/>
                </a:solidFill>
                <a:cs typeface="B Titr" pitchFamily="2" charset="-78"/>
              </a:rPr>
              <a:t>      </a:t>
            </a:r>
            <a:r>
              <a:rPr lang="fa-IR" sz="1400" dirty="0" smtClean="0">
                <a:solidFill>
                  <a:srgbClr val="002060"/>
                </a:solidFill>
                <a:cs typeface="B Titr" pitchFamily="2" charset="-78"/>
              </a:rPr>
              <a:t> </a:t>
            </a:r>
            <a:endParaRPr lang="fa-IR" sz="1400" b="1" dirty="0">
              <a:solidFill>
                <a:srgbClr val="002060"/>
              </a:solidFill>
              <a:cs typeface="B Titr" pitchFamily="2" charset="-78"/>
            </a:endParaRPr>
          </a:p>
        </p:txBody>
      </p:sp>
    </p:spTree>
    <p:extLst>
      <p:ext uri="{BB962C8B-B14F-4D97-AF65-F5344CB8AC3E}">
        <p14:creationId xmlns:p14="http://schemas.microsoft.com/office/powerpoint/2010/main" val="26207138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996" y="404664"/>
            <a:ext cx="8352928" cy="5636158"/>
          </a:xfrm>
          <a:prstGeom prst="rect">
            <a:avLst/>
          </a:prstGeom>
        </p:spPr>
        <p:txBody>
          <a:bodyPr wrap="square">
            <a:spAutoFit/>
          </a:bodyPr>
          <a:lstStyle/>
          <a:p>
            <a:pPr>
              <a:lnSpc>
                <a:spcPct val="150000"/>
              </a:lnSpc>
            </a:pPr>
            <a:r>
              <a:rPr lang="fa-IR" sz="2200" b="1" dirty="0">
                <a:solidFill>
                  <a:srgbClr val="C00000"/>
                </a:solidFill>
                <a:cs typeface="B Titr" pitchFamily="2" charset="-78"/>
              </a:rPr>
              <a:t>4. </a:t>
            </a:r>
            <a:r>
              <a:rPr lang="fa-IR" sz="2200" b="1" dirty="0">
                <a:solidFill>
                  <a:srgbClr val="00B050"/>
                </a:solidFill>
                <a:cs typeface="B Titr" pitchFamily="2" charset="-78"/>
              </a:rPr>
              <a:t>ابتکار و خلاقیت: </a:t>
            </a:r>
            <a:r>
              <a:rPr lang="fa-IR" sz="2200" b="1" dirty="0">
                <a:solidFill>
                  <a:srgbClr val="002060"/>
                </a:solidFill>
                <a:cs typeface="B Titr" pitchFamily="2" charset="-78"/>
              </a:rPr>
              <a:t>علیرغم نبود امکانات،تجهیزات و مدیران و فرماندهان آموزش دیده ، رزمندگان اسلامی ایران با خلاقیت و ابتکار به تربیت فرماندهان و سازماندهی یگان های رزم نموده و پیروزی چشم گیری را بدست آورند.</a:t>
            </a:r>
            <a:br>
              <a:rPr lang="fa-IR" sz="2200" b="1" dirty="0">
                <a:solidFill>
                  <a:srgbClr val="002060"/>
                </a:solidFill>
                <a:cs typeface="B Titr" pitchFamily="2" charset="-78"/>
              </a:rPr>
            </a:b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dirty="0" smtClean="0">
                <a:solidFill>
                  <a:srgbClr val="C00000"/>
                </a:solidFill>
                <a:cs typeface="B Titr" pitchFamily="2" charset="-78"/>
              </a:rPr>
              <a:t>5. </a:t>
            </a:r>
            <a:r>
              <a:rPr lang="fa-IR" sz="2200" b="1" dirty="0">
                <a:solidFill>
                  <a:srgbClr val="00B050"/>
                </a:solidFill>
                <a:cs typeface="B Titr" pitchFamily="2" charset="-78"/>
              </a:rPr>
              <a:t>وحدت و همبستگی: </a:t>
            </a:r>
            <a:r>
              <a:rPr lang="fa-IR" sz="2200" dirty="0">
                <a:solidFill>
                  <a:srgbClr val="002060"/>
                </a:solidFill>
                <a:cs typeface="B Titr" pitchFamily="2" charset="-78"/>
              </a:rPr>
              <a:t>اداره خوب صحنه های داخلی کشور، کنترل بازار در عین آشفتگی های سیاسی «اقدامات ضد امنیتی منافقین»، فرار رییس جمهور و ... مرهون وحدت ملی بعنوان عامل پیروزی بود.</a:t>
            </a:r>
            <a:br>
              <a:rPr lang="fa-IR" sz="2200" dirty="0">
                <a:solidFill>
                  <a:srgbClr val="002060"/>
                </a:solidFill>
                <a:cs typeface="B Titr" pitchFamily="2" charset="-78"/>
              </a:rPr>
            </a:br>
            <a:r>
              <a:rPr lang="en-US" sz="2200" dirty="0">
                <a:solidFill>
                  <a:srgbClr val="002060"/>
                </a:solidFill>
                <a:cs typeface="B Titr" pitchFamily="2" charset="-78"/>
              </a:rPr>
              <a:t/>
            </a:r>
            <a:br>
              <a:rPr lang="en-US" sz="2200" dirty="0">
                <a:solidFill>
                  <a:srgbClr val="002060"/>
                </a:solidFill>
                <a:cs typeface="B Titr" pitchFamily="2" charset="-78"/>
              </a:rPr>
            </a:br>
            <a:r>
              <a:rPr lang="fa-IR" sz="2200" b="1" dirty="0" smtClean="0">
                <a:solidFill>
                  <a:srgbClr val="C00000"/>
                </a:solidFill>
                <a:cs typeface="B Titr" pitchFamily="2" charset="-78"/>
              </a:rPr>
              <a:t>6</a:t>
            </a:r>
            <a:r>
              <a:rPr lang="fa-IR" sz="2200" b="1" dirty="0">
                <a:solidFill>
                  <a:srgbClr val="C00000"/>
                </a:solidFill>
                <a:cs typeface="B Titr" pitchFamily="2" charset="-78"/>
              </a:rPr>
              <a:t>. </a:t>
            </a:r>
            <a:r>
              <a:rPr lang="fa-IR" sz="2200" b="1" dirty="0">
                <a:solidFill>
                  <a:srgbClr val="00B050"/>
                </a:solidFill>
                <a:cs typeface="B Titr" pitchFamily="2" charset="-78"/>
              </a:rPr>
              <a:t>شیوه و سبک مدیریت در جبهه</a:t>
            </a:r>
            <a:r>
              <a:rPr lang="fa-IR" sz="2200" dirty="0">
                <a:solidFill>
                  <a:srgbClr val="00B050"/>
                </a:solidFill>
                <a:cs typeface="B Titr" pitchFamily="2" charset="-78"/>
              </a:rPr>
              <a:t>: </a:t>
            </a:r>
            <a:r>
              <a:rPr lang="fa-IR" sz="2200" dirty="0">
                <a:solidFill>
                  <a:srgbClr val="002060"/>
                </a:solidFill>
                <a:cs typeface="B Titr" pitchFamily="2" charset="-78"/>
              </a:rPr>
              <a:t>ضمن وجود و رعایت سلسله مراتب فرماندهی در جنگ، امر دهی و امر پذیری دوسویه و مبتنی برمحبت، مهربانی، مشورت و بر مبنای توکل به خدا بوده است.</a:t>
            </a:r>
            <a:endParaRPr lang="fa-IR" sz="2200" dirty="0">
              <a:solidFill>
                <a:srgbClr val="002060"/>
              </a:solidFill>
            </a:endParaRPr>
          </a:p>
        </p:txBody>
      </p:sp>
    </p:spTree>
    <p:extLst>
      <p:ext uri="{BB962C8B-B14F-4D97-AF65-F5344CB8AC3E}">
        <p14:creationId xmlns:p14="http://schemas.microsoft.com/office/powerpoint/2010/main" val="62789232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92728"/>
            <a:ext cx="8305800" cy="5965272"/>
          </a:xfrm>
        </p:spPr>
        <p:txBody>
          <a:bodyPr>
            <a:normAutofit/>
          </a:bodyPr>
          <a:lstStyle/>
          <a:p>
            <a:pPr algn="ctr"/>
            <a:r>
              <a:rPr lang="fa-IR" sz="9600" dirty="0" smtClean="0">
                <a:solidFill>
                  <a:srgbClr val="00B050"/>
                </a:solidFill>
                <a:cs typeface="B Lotus" pitchFamily="2" charset="-78"/>
              </a:rPr>
              <a:t>ایثار، شهادت، تکریم</a:t>
            </a:r>
            <a:r>
              <a:rPr lang="fa-IR" sz="4800" dirty="0" smtClean="0">
                <a:solidFill>
                  <a:srgbClr val="FF0000"/>
                </a:solidFill>
                <a:cs typeface="B Lotus" pitchFamily="2" charset="-78"/>
              </a:rPr>
              <a:t/>
            </a:r>
            <a:br>
              <a:rPr lang="fa-IR" sz="4800" dirty="0" smtClean="0">
                <a:solidFill>
                  <a:srgbClr val="FF0000"/>
                </a:solidFill>
                <a:cs typeface="B Lotus" pitchFamily="2" charset="-78"/>
              </a:rPr>
            </a:br>
            <a:r>
              <a:rPr lang="en-US" sz="4800" dirty="0" smtClean="0">
                <a:solidFill>
                  <a:srgbClr val="FF0000"/>
                </a:solidFill>
                <a:cs typeface="B Lotus" pitchFamily="2" charset="-78"/>
              </a:rPr>
              <a:t/>
            </a:r>
            <a:br>
              <a:rPr lang="en-US" sz="4800" dirty="0" smtClean="0">
                <a:solidFill>
                  <a:srgbClr val="FF0000"/>
                </a:solidFill>
                <a:cs typeface="B Lotus" pitchFamily="2" charset="-78"/>
              </a:rPr>
            </a:br>
            <a:r>
              <a:rPr lang="fa-IR" sz="2400" b="1" dirty="0">
                <a:solidFill>
                  <a:srgbClr val="7030A0"/>
                </a:solidFill>
                <a:cs typeface="B Lotus" pitchFamily="2" charset="-78"/>
              </a:rPr>
              <a:t/>
            </a:r>
            <a:br>
              <a:rPr lang="fa-IR" sz="2400" b="1" dirty="0">
                <a:solidFill>
                  <a:srgbClr val="7030A0"/>
                </a:solidFill>
                <a:cs typeface="B Lotus" pitchFamily="2" charset="-78"/>
              </a:rPr>
            </a:br>
            <a:r>
              <a:rPr lang="fa-IR" sz="2400" b="1" dirty="0">
                <a:solidFill>
                  <a:srgbClr val="7030A0"/>
                </a:solidFill>
                <a:cs typeface="B Lotus" pitchFamily="2" charset="-78"/>
              </a:rPr>
              <a:t>«فصل </a:t>
            </a:r>
            <a:r>
              <a:rPr lang="fa-IR" sz="2400" b="1" dirty="0" smtClean="0">
                <a:solidFill>
                  <a:srgbClr val="7030A0"/>
                </a:solidFill>
                <a:cs typeface="B Lotus" pitchFamily="2" charset="-78"/>
              </a:rPr>
              <a:t>شانزدهم»</a:t>
            </a:r>
            <a:r>
              <a:rPr lang="fa-IR" sz="2400" dirty="0">
                <a:solidFill>
                  <a:schemeClr val="tx1"/>
                </a:solidFill>
                <a:cs typeface="B Lotus" pitchFamily="2" charset="-78"/>
              </a:rPr>
              <a:t/>
            </a:r>
            <a:br>
              <a:rPr lang="fa-IR" sz="2400" dirty="0">
                <a:solidFill>
                  <a:schemeClr val="tx1"/>
                </a:solidFill>
                <a:cs typeface="B Lotus" pitchFamily="2" charset="-78"/>
              </a:rPr>
            </a:br>
            <a:endParaRPr lang="en-US" sz="2000" dirty="0"/>
          </a:p>
        </p:txBody>
      </p:sp>
    </p:spTree>
    <p:extLst>
      <p:ext uri="{BB962C8B-B14F-4D97-AF65-F5344CB8AC3E}">
        <p14:creationId xmlns:p14="http://schemas.microsoft.com/office/powerpoint/2010/main" val="2107841564"/>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305800" cy="5893264"/>
          </a:xfrm>
        </p:spPr>
        <p:txBody>
          <a:bodyPr>
            <a:noAutofit/>
          </a:bodyPr>
          <a:lstStyle/>
          <a:p>
            <a:pPr algn="r">
              <a:lnSpc>
                <a:spcPct val="200000"/>
              </a:lnSpc>
            </a:pPr>
            <a:r>
              <a:rPr lang="fa-IR" sz="1600" dirty="0">
                <a:solidFill>
                  <a:schemeClr val="tx1"/>
                </a:solidFill>
                <a:cs typeface="B Titr" pitchFamily="2" charset="-78"/>
              </a:rPr>
              <a:t/>
            </a:r>
            <a:br>
              <a:rPr lang="fa-IR" sz="1600" dirty="0">
                <a:solidFill>
                  <a:schemeClr val="tx1"/>
                </a:solidFill>
                <a:cs typeface="B Titr" pitchFamily="2" charset="-78"/>
              </a:rPr>
            </a:br>
            <a:r>
              <a:rPr lang="fa-IR" sz="2000" b="1" i="1" dirty="0" smtClean="0">
                <a:solidFill>
                  <a:srgbClr val="002060"/>
                </a:solidFill>
                <a:cs typeface="B Titr" pitchFamily="2" charset="-78"/>
              </a:rPr>
              <a:t/>
            </a:r>
            <a:br>
              <a:rPr lang="fa-IR" sz="2000" b="1" i="1" dirty="0" smtClean="0">
                <a:solidFill>
                  <a:srgbClr val="002060"/>
                </a:solidFill>
                <a:cs typeface="B Titr" pitchFamily="2" charset="-78"/>
              </a:rPr>
            </a:br>
            <a:r>
              <a:rPr lang="fa-IR" sz="2000" b="1" dirty="0" smtClean="0">
                <a:solidFill>
                  <a:srgbClr val="002060"/>
                </a:solidFill>
                <a:cs typeface="B Titr" pitchFamily="2" charset="-78"/>
              </a:rPr>
              <a:t>    درمکتب اسلام عمل ماندگار و با ارزش عملی است که در راه خدا و برای خدا همراه با نیتی پاک و خالص باشد.</a:t>
            </a:r>
            <a:br>
              <a:rPr lang="fa-IR" sz="2000" b="1" dirty="0" smtClean="0">
                <a:solidFill>
                  <a:srgbClr val="002060"/>
                </a:solidFill>
                <a:cs typeface="B Titr" pitchFamily="2" charset="-78"/>
              </a:rPr>
            </a:br>
            <a:r>
              <a:rPr lang="fa-IR" sz="2000" b="1" dirty="0">
                <a:solidFill>
                  <a:srgbClr val="002060"/>
                </a:solidFill>
                <a:cs typeface="B Titr" pitchFamily="2" charset="-78"/>
              </a:rPr>
              <a:t> </a:t>
            </a:r>
            <a:r>
              <a:rPr lang="fa-IR" sz="2000" b="1" dirty="0" smtClean="0">
                <a:solidFill>
                  <a:srgbClr val="002060"/>
                </a:solidFill>
                <a:cs typeface="B Titr" pitchFamily="2" charset="-78"/>
              </a:rPr>
              <a:t>    یکی از اعمال باخصیصه های مذکور جهاد در راه خدا و استادگی و مقاومت تا پای دادن جان و شهادت در را ه خداست.</a:t>
            </a:r>
            <a:br>
              <a:rPr lang="fa-IR" sz="2000" b="1" dirty="0" smtClean="0">
                <a:solidFill>
                  <a:srgbClr val="002060"/>
                </a:solidFill>
                <a:cs typeface="B Titr" pitchFamily="2" charset="-78"/>
              </a:rPr>
            </a:br>
            <a:r>
              <a:rPr lang="fa-IR" sz="2000" b="1" dirty="0">
                <a:solidFill>
                  <a:srgbClr val="002060"/>
                </a:solidFill>
                <a:cs typeface="B Titr" pitchFamily="2" charset="-78"/>
              </a:rPr>
              <a:t> </a:t>
            </a:r>
            <a:r>
              <a:rPr lang="fa-IR" sz="2000" b="1" dirty="0" smtClean="0">
                <a:solidFill>
                  <a:srgbClr val="002060"/>
                </a:solidFill>
                <a:cs typeface="B Titr" pitchFamily="2" charset="-78"/>
              </a:rPr>
              <a:t>    شهادت ه نقطه اوج کمال انسانی است «که مورد تاکید خدا در قرآن کریم و پیامبر اسلام و ائمه طاهرین است» و عملی است داوطلبانه ، در نوع خود منحصرترین عمل ماندگار و عامل آن یعنی شهید جاویدان و شاهد همیشگی است لذا در مکتب الهی و اسلامی که انقلاب اسلامی ایران به رهبری امام خمینی (ره) برپایه اسلام ناب محمّدی است شهید و شهادت و آنچه که وابسته و متعاقب آنهاست از ارزش و جایگاه والایی برخوردار است.</a:t>
            </a:r>
            <a:r>
              <a:rPr lang="fa-IR" sz="1400" dirty="0" smtClean="0">
                <a:solidFill>
                  <a:schemeClr val="tx1"/>
                </a:solidFill>
                <a:cs typeface="B Titr" pitchFamily="2" charset="-78"/>
              </a:rPr>
              <a:t/>
            </a:r>
            <a:br>
              <a:rPr lang="fa-IR" sz="1400" dirty="0" smtClean="0">
                <a:solidFill>
                  <a:schemeClr val="tx1"/>
                </a:solidFill>
                <a:cs typeface="B Titr" pitchFamily="2" charset="-78"/>
              </a:rPr>
            </a:br>
            <a:r>
              <a:rPr lang="fa-IR" sz="1200" dirty="0" smtClean="0">
                <a:solidFill>
                  <a:schemeClr val="tx1"/>
                </a:solidFill>
                <a:cs typeface="B Titr" pitchFamily="2" charset="-78"/>
              </a:rPr>
              <a:t> </a:t>
            </a:r>
            <a:r>
              <a:rPr lang="fa-IR" sz="2000" b="1" dirty="0" smtClean="0">
                <a:solidFill>
                  <a:schemeClr val="tx1"/>
                </a:solidFill>
                <a:cs typeface="B Titr" pitchFamily="2" charset="-78"/>
              </a:rPr>
              <a:t>    </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400" dirty="0" smtClean="0">
                <a:solidFill>
                  <a:schemeClr val="tx1"/>
                </a:solidFill>
                <a:cs typeface="B Titr" pitchFamily="2" charset="-78"/>
              </a:rPr>
              <a:t>  </a:t>
            </a:r>
            <a:endParaRPr lang="fa-IR" sz="1400" b="1" dirty="0">
              <a:solidFill>
                <a:schemeClr val="tx1"/>
              </a:solidFill>
              <a:cs typeface="B Titr" pitchFamily="2" charset="-78"/>
            </a:endParaRPr>
          </a:p>
        </p:txBody>
      </p:sp>
    </p:spTree>
    <p:extLst>
      <p:ext uri="{BB962C8B-B14F-4D97-AF65-F5344CB8AC3E}">
        <p14:creationId xmlns:p14="http://schemas.microsoft.com/office/powerpoint/2010/main" val="322460196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00808"/>
            <a:ext cx="8568952" cy="5893264"/>
          </a:xfrm>
        </p:spPr>
        <p:txBody>
          <a:bodyPr>
            <a:noAutofit/>
          </a:bodyPr>
          <a:lstStyle/>
          <a:p>
            <a:pPr algn="r">
              <a:lnSpc>
                <a:spcPct val="200000"/>
              </a:lnSpc>
            </a:pPr>
            <a:r>
              <a:rPr lang="fa-IR" sz="2000" dirty="0">
                <a:solidFill>
                  <a:schemeClr val="tx1"/>
                </a:solidFill>
                <a:cs typeface="B Titr" pitchFamily="2" charset="-78"/>
              </a:rPr>
              <a:t/>
            </a:r>
            <a:br>
              <a:rPr lang="fa-IR" sz="2000" dirty="0">
                <a:solidFill>
                  <a:schemeClr val="tx1"/>
                </a:solidFill>
                <a:cs typeface="B Titr" pitchFamily="2" charset="-78"/>
              </a:rPr>
            </a:br>
            <a:r>
              <a:rPr lang="fa-IR" sz="2000" b="1" i="1" dirty="0" smtClean="0">
                <a:solidFill>
                  <a:schemeClr val="tx1"/>
                </a:solidFill>
                <a:cs typeface="B Titr" pitchFamily="2" charset="-78"/>
              </a:rPr>
              <a:t/>
            </a:r>
            <a:br>
              <a:rPr lang="fa-IR" sz="2000" b="1" i="1" dirty="0" smtClean="0">
                <a:solidFill>
                  <a:schemeClr val="tx1"/>
                </a:solidFill>
                <a:cs typeface="B Titr" pitchFamily="2" charset="-78"/>
              </a:rPr>
            </a:br>
            <a:r>
              <a:rPr lang="fa-IR" sz="2400" b="1" dirty="0">
                <a:solidFill>
                  <a:schemeClr val="tx1"/>
                </a:solidFill>
                <a:cs typeface="B Titr" pitchFamily="2" charset="-78"/>
              </a:rPr>
              <a:t> </a:t>
            </a:r>
            <a:r>
              <a:rPr lang="fa-IR" sz="2400" b="1" dirty="0" smtClean="0">
                <a:solidFill>
                  <a:schemeClr val="tx1"/>
                </a:solidFill>
                <a:cs typeface="B Titr" pitchFamily="2" charset="-78"/>
              </a:rPr>
              <a:t>                    </a:t>
            </a:r>
            <a:r>
              <a:rPr lang="fa-IR" sz="2400" b="1" dirty="0" smtClean="0">
                <a:solidFill>
                  <a:srgbClr val="00B050"/>
                </a:solidFill>
                <a:cs typeface="B Titr" pitchFamily="2" charset="-78"/>
              </a:rPr>
              <a:t>وظیفه جامعه«مردم» نسبت به شهدا و خانواده های آنان</a:t>
            </a:r>
            <a:r>
              <a:rPr lang="fa-IR" sz="2400" b="1" dirty="0" smtClean="0">
                <a:solidFill>
                  <a:schemeClr val="tx1"/>
                </a:solidFill>
                <a:cs typeface="B Titr" pitchFamily="2" charset="-78"/>
              </a:rPr>
              <a:t/>
            </a:r>
            <a:br>
              <a:rPr lang="fa-IR" sz="2400" b="1" dirty="0" smtClean="0">
                <a:solidFill>
                  <a:schemeClr val="tx1"/>
                </a:solidFill>
                <a:cs typeface="B Titr" pitchFamily="2" charset="-78"/>
              </a:rPr>
            </a:br>
            <a:r>
              <a:rPr lang="fa-IR" sz="2000" dirty="0" smtClean="0">
                <a:solidFill>
                  <a:srgbClr val="002060"/>
                </a:solidFill>
                <a:cs typeface="B Titr" pitchFamily="2" charset="-78"/>
              </a:rPr>
              <a:t>گرچه شهید در اوج قله ایثار و اخلاص به بالاترین نقطه جاودانگی رسیده است اما:</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اولاً ایثار جان را برای نجات جامعه و همنوعان خود داشته است. پس جامعه نسبت به آنان وظایف بسیاری دارد ازجمله ادامه راه و هدفشان، زنده نگه داشتن و تکریم نامشان و ...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ثانیاً هر انسان دارای وابستگانی«در رأس آنان پدر و مادر» است که در پرورش شهید، غم وشادی شهید شریک و برای همیشه در غم از دست دادن«ظاهریش» متاثرند پس به همین نسبت حق تکریم و تمجید از جامعه و مردم دارند هرچند خود نخواهند یا عنوان نکنند.</a:t>
            </a: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en-US" sz="2400" b="1" dirty="0" smtClean="0">
                <a:solidFill>
                  <a:schemeClr val="tx1"/>
                </a:solidFill>
                <a:cs typeface="B Titr" pitchFamily="2" charset="-78"/>
              </a:rPr>
              <a:t/>
            </a:r>
            <a:br>
              <a:rPr lang="en-US" sz="2400" b="1" dirty="0" smtClean="0">
                <a:solidFill>
                  <a:schemeClr val="tx1"/>
                </a:solidFill>
                <a:cs typeface="B Titr" pitchFamily="2" charset="-78"/>
              </a:rPr>
            </a:br>
            <a:r>
              <a:rPr lang="fa-IR" sz="1800" b="1" dirty="0">
                <a:solidFill>
                  <a:schemeClr val="tx1"/>
                </a:solidFill>
                <a:cs typeface="B Titr" pitchFamily="2" charset="-78"/>
              </a:rPr>
              <a:t/>
            </a:r>
            <a:br>
              <a:rPr lang="fa-IR" sz="1800" b="1" dirty="0">
                <a:solidFill>
                  <a:schemeClr val="tx1"/>
                </a:solidFill>
                <a:cs typeface="B Titr" pitchFamily="2" charset="-78"/>
              </a:rPr>
            </a:br>
            <a:r>
              <a:rPr lang="fa-IR" sz="1800" dirty="0">
                <a:solidFill>
                  <a:schemeClr val="tx1"/>
                </a:solidFill>
                <a:cs typeface="B Titr" pitchFamily="2" charset="-78"/>
              </a:rPr>
              <a:t>      </a:t>
            </a:r>
            <a:r>
              <a:rPr lang="fa-IR" sz="1800" dirty="0" smtClean="0">
                <a:solidFill>
                  <a:schemeClr val="tx1"/>
                </a:solidFill>
                <a:cs typeface="B Titr" pitchFamily="2" charset="-78"/>
              </a:rPr>
              <a:t>  </a:t>
            </a:r>
            <a:endParaRPr lang="fa-IR" sz="1800" b="1" dirty="0">
              <a:solidFill>
                <a:schemeClr val="tx1"/>
              </a:solidFill>
              <a:cs typeface="B Titr" pitchFamily="2" charset="-78"/>
            </a:endParaRPr>
          </a:p>
        </p:txBody>
      </p:sp>
    </p:spTree>
    <p:extLst>
      <p:ext uri="{BB962C8B-B14F-4D97-AF65-F5344CB8AC3E}">
        <p14:creationId xmlns:p14="http://schemas.microsoft.com/office/powerpoint/2010/main" val="429466552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712968" cy="4339650"/>
          </a:xfrm>
          <a:prstGeom prst="rect">
            <a:avLst/>
          </a:prstGeom>
        </p:spPr>
        <p:txBody>
          <a:bodyPr wrap="square">
            <a:spAutoFit/>
          </a:bodyPr>
          <a:lstStyle/>
          <a:p>
            <a:pPr>
              <a:lnSpc>
                <a:spcPct val="200000"/>
              </a:lnSpc>
            </a:pPr>
            <a:r>
              <a:rPr lang="fa-IR" sz="2800" b="1" dirty="0">
                <a:cs typeface="B Titr" pitchFamily="2" charset="-78"/>
              </a:rPr>
              <a:t> </a:t>
            </a:r>
            <a:r>
              <a:rPr lang="fa-IR" sz="2800" b="1" dirty="0">
                <a:solidFill>
                  <a:srgbClr val="00B050"/>
                </a:solidFill>
                <a:cs typeface="B Titr" pitchFamily="2" charset="-78"/>
              </a:rPr>
              <a:t>فرهنگ ایثار و شهادت</a:t>
            </a:r>
            <a:r>
              <a:rPr lang="fa-IR" sz="2800" b="1" dirty="0">
                <a:cs typeface="B Titr" pitchFamily="2" charset="-78"/>
              </a:rPr>
              <a:t/>
            </a:r>
            <a:br>
              <a:rPr lang="fa-IR" sz="2800" b="1" dirty="0">
                <a:cs typeface="B Titr" pitchFamily="2" charset="-78"/>
              </a:rPr>
            </a:br>
            <a:r>
              <a:rPr lang="fa-IR" sz="2200" b="1" dirty="0">
                <a:cs typeface="B Titr" pitchFamily="2" charset="-78"/>
              </a:rPr>
              <a:t> </a:t>
            </a:r>
            <a:r>
              <a:rPr lang="en-US" sz="2200" dirty="0">
                <a:cs typeface="B Titr" pitchFamily="2" charset="-78"/>
              </a:rPr>
              <a:t> </a:t>
            </a:r>
            <a:r>
              <a:rPr lang="fa-IR" sz="2200" dirty="0">
                <a:solidFill>
                  <a:srgbClr val="002060"/>
                </a:solidFill>
                <a:cs typeface="B Titr" pitchFamily="2" charset="-78"/>
              </a:rPr>
              <a:t>«خصیصه های منحصر به فرد رزمندگان سپاه اسلام در دفاع مقدس</a:t>
            </a:r>
            <a:r>
              <a:rPr lang="fa-IR" sz="2200" b="1" dirty="0">
                <a:solidFill>
                  <a:srgbClr val="002060"/>
                </a:solidFill>
                <a:cs typeface="B Titr" pitchFamily="2" charset="-78"/>
              </a:rPr>
              <a:t>»</a:t>
            </a:r>
            <a:r>
              <a:rPr lang="en-US" sz="2200" b="1" dirty="0">
                <a:solidFill>
                  <a:srgbClr val="002060"/>
                </a:solidFill>
                <a:cs typeface="B Titr" pitchFamily="2" charset="-78"/>
              </a:rPr>
              <a:t>   </a:t>
            </a:r>
            <a:r>
              <a:rPr lang="fa-IR" sz="2200" b="1" dirty="0">
                <a:solidFill>
                  <a:srgbClr val="002060"/>
                </a:solidFill>
                <a:cs typeface="B Titr" pitchFamily="2" charset="-78"/>
              </a:rPr>
              <a:t>      </a:t>
            </a:r>
            <a:r>
              <a:rPr lang="en-US" sz="2200" b="1" dirty="0">
                <a:solidFill>
                  <a:srgbClr val="002060"/>
                </a:solidFill>
                <a:cs typeface="B Titr" pitchFamily="2" charset="-78"/>
              </a:rPr>
              <a:t>   </a:t>
            </a:r>
            <a:r>
              <a:rPr lang="fa-IR" sz="2200" dirty="0">
                <a:cs typeface="B Titr" pitchFamily="2" charset="-78"/>
              </a:rPr>
              <a:t/>
            </a:r>
            <a:br>
              <a:rPr lang="fa-IR" sz="2200" dirty="0">
                <a:cs typeface="B Titr" pitchFamily="2" charset="-78"/>
              </a:rPr>
            </a:br>
            <a:r>
              <a:rPr lang="fa-IR" sz="2200" b="1" dirty="0">
                <a:cs typeface="B Titr" pitchFamily="2" charset="-78"/>
              </a:rPr>
              <a:t>       </a:t>
            </a:r>
            <a:r>
              <a:rPr lang="fa-IR" sz="2200" b="1" dirty="0">
                <a:solidFill>
                  <a:srgbClr val="00B050"/>
                </a:solidFill>
                <a:cs typeface="B Titr" pitchFamily="2" charset="-78"/>
              </a:rPr>
              <a:t>1. سبقت گرفتن بردیگران: </a:t>
            </a:r>
            <a:r>
              <a:rPr lang="fa-IR" sz="2200" dirty="0">
                <a:solidFill>
                  <a:srgbClr val="002060"/>
                </a:solidFill>
                <a:cs typeface="B Titr" pitchFamily="2" charset="-78"/>
              </a:rPr>
              <a:t>در انجام وظیفه و پذیرش </a:t>
            </a:r>
            <a:r>
              <a:rPr lang="fa-IR" sz="2200" dirty="0" smtClean="0">
                <a:solidFill>
                  <a:srgbClr val="002060"/>
                </a:solidFill>
                <a:cs typeface="B Titr" pitchFamily="2" charset="-78"/>
              </a:rPr>
              <a:t>کارها</a:t>
            </a:r>
          </a:p>
          <a:p>
            <a:pPr>
              <a:lnSpc>
                <a:spcPct val="200000"/>
              </a:lnSpc>
            </a:pPr>
            <a:r>
              <a:rPr lang="fa-IR" sz="2200" dirty="0" smtClean="0">
                <a:solidFill>
                  <a:srgbClr val="002060"/>
                </a:solidFill>
                <a:cs typeface="B Titr" pitchFamily="2" charset="-78"/>
              </a:rPr>
              <a:t>«</a:t>
            </a:r>
            <a:r>
              <a:rPr lang="fa-IR" sz="2200" dirty="0">
                <a:solidFill>
                  <a:srgbClr val="002060"/>
                </a:solidFill>
                <a:cs typeface="B Titr" pitchFamily="2" charset="-78"/>
              </a:rPr>
              <a:t>بخصوص سخت و خطرناک».</a:t>
            </a:r>
            <a:r>
              <a:rPr lang="fa-IR" sz="2200" dirty="0">
                <a:cs typeface="B Titr" pitchFamily="2" charset="-78"/>
              </a:rPr>
              <a:t/>
            </a:r>
            <a:br>
              <a:rPr lang="fa-IR" sz="2200" dirty="0">
                <a:cs typeface="B Titr" pitchFamily="2" charset="-78"/>
              </a:rPr>
            </a:br>
            <a:r>
              <a:rPr lang="fa-IR" sz="2200" dirty="0">
                <a:cs typeface="B Titr" pitchFamily="2" charset="-78"/>
              </a:rPr>
              <a:t>       </a:t>
            </a:r>
            <a:r>
              <a:rPr lang="fa-IR" sz="2200" dirty="0">
                <a:solidFill>
                  <a:srgbClr val="00B050"/>
                </a:solidFill>
                <a:cs typeface="B Titr" pitchFamily="2" charset="-78"/>
              </a:rPr>
              <a:t> </a:t>
            </a:r>
            <a:r>
              <a:rPr lang="fa-IR" sz="2200" b="1" dirty="0">
                <a:solidFill>
                  <a:srgbClr val="00B050"/>
                </a:solidFill>
                <a:cs typeface="B Titr" pitchFamily="2" charset="-78"/>
              </a:rPr>
              <a:t>2. خطرپذیری: </a:t>
            </a:r>
            <a:r>
              <a:rPr lang="fa-IR" sz="2200" dirty="0">
                <a:solidFill>
                  <a:srgbClr val="002060"/>
                </a:solidFill>
                <a:cs typeface="B Titr" pitchFamily="2" charset="-78"/>
              </a:rPr>
              <a:t>حضور در خط مقدم و نقاط جلویی مقابله با دشمن که همواره با خطر جانی همراه بود. </a:t>
            </a:r>
            <a:endParaRPr lang="fa-IR" sz="2200" dirty="0">
              <a:solidFill>
                <a:srgbClr val="002060"/>
              </a:solidFill>
            </a:endParaRPr>
          </a:p>
        </p:txBody>
      </p:sp>
    </p:spTree>
    <p:extLst>
      <p:ext uri="{BB962C8B-B14F-4D97-AF65-F5344CB8AC3E}">
        <p14:creationId xmlns:p14="http://schemas.microsoft.com/office/powerpoint/2010/main" val="415648796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656" y="1064128"/>
            <a:ext cx="8305800" cy="5893264"/>
          </a:xfrm>
        </p:spPr>
        <p:txBody>
          <a:bodyPr>
            <a:noAutofit/>
          </a:bodyPr>
          <a:lstStyle/>
          <a:p>
            <a:pPr algn="r">
              <a:lnSpc>
                <a:spcPct val="150000"/>
              </a:lnSpc>
            </a:pPr>
            <a:r>
              <a:rPr lang="fa-IR" sz="2000" dirty="0">
                <a:solidFill>
                  <a:schemeClr val="tx1"/>
                </a:solidFill>
                <a:cs typeface="B Titr" pitchFamily="2" charset="-78"/>
              </a:rPr>
              <a:t/>
            </a:r>
            <a:br>
              <a:rPr lang="fa-IR" sz="2000" dirty="0">
                <a:solidFill>
                  <a:schemeClr val="tx1"/>
                </a:solidFill>
                <a:cs typeface="B Titr" pitchFamily="2" charset="-78"/>
              </a:rPr>
            </a:br>
            <a:r>
              <a:rPr lang="fa-IR" sz="2000" b="1" i="1" dirty="0" smtClean="0">
                <a:solidFill>
                  <a:schemeClr val="tx1"/>
                </a:solidFill>
                <a:cs typeface="B Titr" pitchFamily="2" charset="-78"/>
              </a:rPr>
              <a:t/>
            </a:r>
            <a:br>
              <a:rPr lang="fa-IR" sz="2000" b="1" i="1" dirty="0" smtClean="0">
                <a:solidFill>
                  <a:schemeClr val="tx1"/>
                </a:solidFill>
                <a:cs typeface="B Titr" pitchFamily="2" charset="-78"/>
              </a:rPr>
            </a:br>
            <a:r>
              <a:rPr lang="fa-IR" sz="2400" b="1" dirty="0" smtClean="0">
                <a:solidFill>
                  <a:srgbClr val="00B050"/>
                </a:solidFill>
                <a:cs typeface="B Titr" pitchFamily="2" charset="-78"/>
              </a:rPr>
              <a:t>وجوه تشابه دفاع مقدس با عاشورای حسینی«درسال 61 ه.ق»</a:t>
            </a:r>
            <a:r>
              <a:rPr lang="fa-IR" sz="2400" b="1" dirty="0" smtClean="0">
                <a:solidFill>
                  <a:srgbClr val="002060"/>
                </a:solidFill>
                <a:cs typeface="B Titr" pitchFamily="2" charset="-78"/>
              </a:rPr>
              <a:t/>
            </a:r>
            <a:br>
              <a:rPr lang="fa-IR" sz="2400" b="1" dirty="0" smtClean="0">
                <a:solidFill>
                  <a:srgbClr val="002060"/>
                </a:solidFill>
                <a:cs typeface="B Titr" pitchFamily="2" charset="-78"/>
              </a:rPr>
            </a:br>
            <a:r>
              <a:rPr lang="fa-IR" sz="2400" dirty="0" smtClean="0">
                <a:solidFill>
                  <a:srgbClr val="002060"/>
                </a:solidFill>
                <a:cs typeface="B Titr" pitchFamily="2" charset="-78"/>
              </a:rPr>
              <a:t>       </a:t>
            </a:r>
            <a:r>
              <a:rPr lang="fa-IR" sz="2400" b="1" dirty="0" smtClean="0">
                <a:solidFill>
                  <a:srgbClr val="C00000"/>
                </a:solidFill>
                <a:cs typeface="B Titr" pitchFamily="2" charset="-78"/>
              </a:rPr>
              <a:t>1. </a:t>
            </a:r>
            <a:r>
              <a:rPr lang="fa-IR" sz="2400" b="1" dirty="0" smtClean="0">
                <a:solidFill>
                  <a:srgbClr val="002060"/>
                </a:solidFill>
                <a:cs typeface="B Titr" pitchFamily="2" charset="-78"/>
              </a:rPr>
              <a:t>داشتن رهبری معنوی :</a:t>
            </a:r>
            <a:r>
              <a:rPr lang="fa-IR" sz="2000" dirty="0" smtClean="0">
                <a:solidFill>
                  <a:srgbClr val="002060"/>
                </a:solidFill>
                <a:cs typeface="B Titr" pitchFamily="2" charset="-78"/>
              </a:rPr>
              <a:t>که از فرزندان پیامبر اسلام بودند.</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2. </a:t>
            </a:r>
            <a:r>
              <a:rPr lang="fa-IR" sz="2400" b="1" dirty="0">
                <a:solidFill>
                  <a:srgbClr val="002060"/>
                </a:solidFill>
                <a:cs typeface="B Titr" pitchFamily="2" charset="-78"/>
              </a:rPr>
              <a:t>داشتن عرفان و محبت </a:t>
            </a:r>
            <a:r>
              <a:rPr lang="fa-IR" sz="2400" b="1" dirty="0" smtClean="0">
                <a:solidFill>
                  <a:srgbClr val="002060"/>
                </a:solidFill>
                <a:cs typeface="B Titr" pitchFamily="2" charset="-78"/>
              </a:rPr>
              <a:t>الهی:</a:t>
            </a:r>
            <a:r>
              <a:rPr lang="fa-IR" sz="2000" dirty="0" smtClean="0">
                <a:solidFill>
                  <a:srgbClr val="002060"/>
                </a:solidFill>
                <a:cs typeface="B Titr" pitchFamily="2" charset="-78"/>
              </a:rPr>
              <a:t>سرشار از شوق و شهادت و سیر در فضای معنوی و ذکر و مناجات شبانه و تلاش آگاهانه روزانه«زاهدان شب و شیران روز».</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400" b="1" dirty="0">
                <a:solidFill>
                  <a:srgbClr val="C00000"/>
                </a:solidFill>
                <a:cs typeface="B Titr" pitchFamily="2" charset="-78"/>
              </a:rPr>
              <a:t>3. </a:t>
            </a:r>
            <a:r>
              <a:rPr lang="fa-IR" sz="2400" b="1" dirty="0">
                <a:solidFill>
                  <a:srgbClr val="002060"/>
                </a:solidFill>
                <a:cs typeface="B Titr" pitchFamily="2" charset="-78"/>
              </a:rPr>
              <a:t>برملا سازی </a:t>
            </a:r>
            <a:r>
              <a:rPr lang="fa-IR" sz="2400" b="1" dirty="0" smtClean="0">
                <a:solidFill>
                  <a:srgbClr val="002060"/>
                </a:solidFill>
                <a:cs typeface="B Titr" pitchFamily="2" charset="-78"/>
              </a:rPr>
              <a:t>ماهیت دشمن </a:t>
            </a:r>
            <a:r>
              <a:rPr lang="fa-IR" sz="2000" dirty="0" smtClean="0">
                <a:solidFill>
                  <a:srgbClr val="002060"/>
                </a:solidFill>
                <a:cs typeface="B Titr" pitchFamily="2" charset="-78"/>
              </a:rPr>
              <a:t>«دین ستیزی و اعمال غیر انسانی دشمن».</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400" b="1" dirty="0">
                <a:solidFill>
                  <a:srgbClr val="C00000"/>
                </a:solidFill>
                <a:cs typeface="B Titr" pitchFamily="2" charset="-78"/>
              </a:rPr>
              <a:t>4. </a:t>
            </a:r>
            <a:r>
              <a:rPr lang="fa-IR" sz="2400" b="1" dirty="0">
                <a:solidFill>
                  <a:srgbClr val="002060"/>
                </a:solidFill>
                <a:cs typeface="B Titr" pitchFamily="2" charset="-78"/>
              </a:rPr>
              <a:t>مشابهت در پذیرش و تحمل سختیها</a:t>
            </a:r>
            <a:r>
              <a:rPr lang="fa-IR" sz="2000" dirty="0" smtClean="0">
                <a:solidFill>
                  <a:srgbClr val="002060"/>
                </a:solidFill>
                <a:cs typeface="B Titr" pitchFamily="2" charset="-78"/>
              </a:rPr>
              <a:t>« تشنگی، گرسنگی، محاصره، جان سپاری، اسارت ها و...».</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a:t>
            </a:r>
            <a:r>
              <a:rPr lang="fa-IR" sz="2400" b="1" dirty="0">
                <a:solidFill>
                  <a:srgbClr val="C00000"/>
                </a:solidFill>
                <a:cs typeface="B Titr" pitchFamily="2" charset="-78"/>
              </a:rPr>
              <a:t>5. </a:t>
            </a:r>
            <a:r>
              <a:rPr lang="fa-IR" sz="2400" b="1" dirty="0">
                <a:solidFill>
                  <a:srgbClr val="002060"/>
                </a:solidFill>
                <a:cs typeface="B Titr" pitchFamily="2" charset="-78"/>
              </a:rPr>
              <a:t>همانندی در ادامه راه </a:t>
            </a:r>
            <a:r>
              <a:rPr lang="fa-IR" sz="2000" dirty="0" smtClean="0">
                <a:solidFill>
                  <a:srgbClr val="002060"/>
                </a:solidFill>
                <a:cs typeface="B Titr" pitchFamily="2" charset="-78"/>
              </a:rPr>
              <a:t>«راه و رسم و پیگیری هدف – نابودی دشمن ، کفرستیزی، گسترش اسلام و ...- همچنان بعد از دفاع ادامه دارد».</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a:t>
            </a:r>
            <a:r>
              <a:rPr lang="fa-IR" sz="2400" b="1" dirty="0">
                <a:solidFill>
                  <a:srgbClr val="C00000"/>
                </a:solidFill>
                <a:cs typeface="B Titr" pitchFamily="2" charset="-78"/>
              </a:rPr>
              <a:t>6. </a:t>
            </a:r>
            <a:r>
              <a:rPr lang="fa-IR" sz="2400" b="1" dirty="0">
                <a:solidFill>
                  <a:srgbClr val="002060"/>
                </a:solidFill>
                <a:cs typeface="B Titr" pitchFamily="2" charset="-78"/>
              </a:rPr>
              <a:t>هر دوجریان تضمین کننده بقا و سلامت مکتب اسلام ناب محمدی است</a:t>
            </a: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en-US" sz="2400" b="1" dirty="0" smtClean="0">
                <a:solidFill>
                  <a:schemeClr val="tx1"/>
                </a:solidFill>
                <a:cs typeface="B Titr" pitchFamily="2" charset="-78"/>
              </a:rPr>
              <a:t/>
            </a:r>
            <a:br>
              <a:rPr lang="en-US" sz="2400" b="1" dirty="0" smtClean="0">
                <a:solidFill>
                  <a:schemeClr val="tx1"/>
                </a:solidFill>
                <a:cs typeface="B Titr" pitchFamily="2" charset="-78"/>
              </a:rPr>
            </a:br>
            <a:r>
              <a:rPr lang="fa-IR" sz="1800" dirty="0" smtClean="0">
                <a:solidFill>
                  <a:schemeClr val="tx1"/>
                </a:solidFill>
                <a:cs typeface="B Titr" pitchFamily="2" charset="-78"/>
              </a:rPr>
              <a:t>        </a:t>
            </a:r>
            <a:endParaRPr lang="fa-IR" sz="1800" b="1" dirty="0">
              <a:solidFill>
                <a:schemeClr val="tx1"/>
              </a:solidFill>
              <a:cs typeface="B Titr" pitchFamily="2" charset="-78"/>
            </a:endParaRPr>
          </a:p>
        </p:txBody>
      </p:sp>
    </p:spTree>
    <p:extLst>
      <p:ext uri="{BB962C8B-B14F-4D97-AF65-F5344CB8AC3E}">
        <p14:creationId xmlns:p14="http://schemas.microsoft.com/office/powerpoint/2010/main" val="94110341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92696"/>
            <a:ext cx="8305800" cy="5893264"/>
          </a:xfrm>
        </p:spPr>
        <p:txBody>
          <a:bodyPr>
            <a:noAutofit/>
          </a:bodyPr>
          <a:lstStyle/>
          <a:p>
            <a:pPr algn="r">
              <a:lnSpc>
                <a:spcPct val="150000"/>
              </a:lnSpc>
            </a:pPr>
            <a:r>
              <a:rPr lang="fa-IR" sz="1400" dirty="0">
                <a:solidFill>
                  <a:schemeClr val="tx1"/>
                </a:solidFill>
                <a:cs typeface="B Titr" pitchFamily="2" charset="-78"/>
              </a:rPr>
              <a:t/>
            </a:r>
            <a:br>
              <a:rPr lang="fa-IR" sz="1400" dirty="0">
                <a:solidFill>
                  <a:schemeClr val="tx1"/>
                </a:solidFill>
                <a:cs typeface="B Titr" pitchFamily="2" charset="-78"/>
              </a:rPr>
            </a:br>
            <a:r>
              <a:rPr lang="fa-IR" sz="1400" b="1" i="1" dirty="0" smtClean="0">
                <a:solidFill>
                  <a:schemeClr val="tx1"/>
                </a:solidFill>
                <a:cs typeface="B Titr" pitchFamily="2" charset="-78"/>
              </a:rPr>
              <a:t/>
            </a:r>
            <a:br>
              <a:rPr lang="fa-IR" sz="1400" b="1" i="1" dirty="0" smtClean="0">
                <a:solidFill>
                  <a:schemeClr val="tx1"/>
                </a:solidFill>
                <a:cs typeface="B Titr" pitchFamily="2" charset="-78"/>
              </a:rPr>
            </a:br>
            <a:r>
              <a:rPr lang="fa-IR" sz="1600" b="1" dirty="0">
                <a:solidFill>
                  <a:schemeClr val="tx1"/>
                </a:solidFill>
                <a:cs typeface="B Titr" pitchFamily="2" charset="-78"/>
              </a:rPr>
              <a:t> </a:t>
            </a:r>
            <a:r>
              <a:rPr lang="fa-IR" sz="1600" b="1" dirty="0" smtClean="0">
                <a:solidFill>
                  <a:schemeClr val="tx1"/>
                </a:solidFill>
                <a:cs typeface="B Titr" pitchFamily="2" charset="-78"/>
              </a:rPr>
              <a:t>                    </a:t>
            </a:r>
            <a:r>
              <a:rPr lang="fa-IR" sz="1400" dirty="0" smtClean="0">
                <a:solidFill>
                  <a:schemeClr val="tx1"/>
                </a:solidFill>
                <a:cs typeface="B Titr" pitchFamily="2" charset="-78"/>
              </a:rPr>
              <a:t/>
            </a:r>
            <a:br>
              <a:rPr lang="fa-IR" sz="1400" dirty="0" smtClean="0">
                <a:solidFill>
                  <a:schemeClr val="tx1"/>
                </a:solidFill>
                <a:cs typeface="B Titr" pitchFamily="2" charset="-78"/>
              </a:rPr>
            </a:br>
            <a:r>
              <a:rPr lang="fa-IR" sz="1400" dirty="0" smtClean="0">
                <a:solidFill>
                  <a:schemeClr val="tx1"/>
                </a:solidFill>
                <a:cs typeface="B Titr" pitchFamily="2" charset="-78"/>
              </a:rPr>
              <a:t/>
            </a:r>
            <a:br>
              <a:rPr lang="fa-IR" sz="1400" dirty="0" smtClean="0">
                <a:solidFill>
                  <a:schemeClr val="tx1"/>
                </a:solidFill>
                <a:cs typeface="B Titr" pitchFamily="2" charset="-78"/>
              </a:rPr>
            </a:br>
            <a:r>
              <a:rPr lang="en-US" sz="1600" b="1" dirty="0" smtClean="0">
                <a:solidFill>
                  <a:schemeClr val="tx1"/>
                </a:solidFill>
                <a:cs typeface="B Titr" pitchFamily="2" charset="-78"/>
              </a:rPr>
              <a:t/>
            </a:r>
            <a:br>
              <a:rPr lang="en-US" sz="1600" b="1" dirty="0" smtClean="0">
                <a:solidFill>
                  <a:schemeClr val="tx1"/>
                </a:solidFill>
                <a:cs typeface="B Titr" pitchFamily="2" charset="-78"/>
              </a:rPr>
            </a:br>
            <a:r>
              <a:rPr lang="fa-IR" sz="2200" b="1" dirty="0" smtClean="0">
                <a:solidFill>
                  <a:srgbClr val="00B050"/>
                </a:solidFill>
                <a:cs typeface="B Titr" pitchFamily="2" charset="-78"/>
              </a:rPr>
              <a:t>آمار </a:t>
            </a:r>
            <a:r>
              <a:rPr lang="fa-IR" sz="2200" b="1" dirty="0" smtClean="0">
                <a:solidFill>
                  <a:srgbClr val="C00000"/>
                </a:solidFill>
                <a:cs typeface="B Titr" pitchFamily="2" charset="-78"/>
              </a:rPr>
              <a:t>شهداء</a:t>
            </a:r>
            <a:r>
              <a:rPr lang="fa-IR" sz="2200" b="1" dirty="0" smtClean="0">
                <a:solidFill>
                  <a:srgbClr val="00B050"/>
                </a:solidFill>
                <a:cs typeface="B Titr" pitchFamily="2" charset="-78"/>
              </a:rPr>
              <a:t> و ایثارگران</a:t>
            </a:r>
            <a:r>
              <a:rPr lang="fa-IR" sz="2200" b="1" dirty="0" smtClean="0">
                <a:solidFill>
                  <a:srgbClr val="002060"/>
                </a:solidFill>
                <a:cs typeface="B Titr" pitchFamily="2" charset="-78"/>
              </a:rPr>
              <a:t/>
            </a:r>
            <a:br>
              <a:rPr lang="fa-IR" sz="2200" b="1" dirty="0" smtClean="0">
                <a:solidFill>
                  <a:srgbClr val="002060"/>
                </a:solidFill>
                <a:cs typeface="B Titr" pitchFamily="2" charset="-78"/>
              </a:rPr>
            </a:br>
            <a:r>
              <a:rPr lang="fa-IR" sz="2200" b="1" dirty="0" smtClean="0">
                <a:solidFill>
                  <a:srgbClr val="002060"/>
                </a:solidFill>
                <a:cs typeface="B Titr" pitchFamily="2" charset="-78"/>
              </a:rPr>
              <a:t> </a:t>
            </a:r>
            <a:r>
              <a:rPr lang="en-US" sz="2200" dirty="0" smtClean="0">
                <a:solidFill>
                  <a:srgbClr val="002060"/>
                </a:solidFill>
                <a:cs typeface="B Titr" pitchFamily="2" charset="-78"/>
              </a:rPr>
              <a:t> </a:t>
            </a:r>
            <a:r>
              <a:rPr lang="fa-IR" sz="2200" dirty="0" smtClean="0">
                <a:solidFill>
                  <a:srgbClr val="002060"/>
                </a:solidFill>
                <a:cs typeface="B Titr" pitchFamily="2" charset="-78"/>
              </a:rPr>
              <a:t>            علیرغم دستاوردهای معنوی، سیاسی، اجتماعی، فرهنگی و ... ، جنگ تحمیلی بخشی از نیروهای فعال جامعه را را از ما جدا کرد و دشمن سعی کرده همواره بعنوان یک جنگ روانی آمار شهداء و ایثارگران «آزادگان و جانبازان» را چند برابر وانمود کند. </a:t>
            </a:r>
            <a:r>
              <a:rPr lang="en-US" sz="2200" b="1" dirty="0" smtClean="0">
                <a:solidFill>
                  <a:srgbClr val="002060"/>
                </a:solidFill>
                <a:cs typeface="B Titr" pitchFamily="2" charset="-78"/>
              </a:rPr>
              <a:t>  </a:t>
            </a:r>
            <a:r>
              <a:rPr lang="fa-IR" sz="2200" b="1" dirty="0" smtClean="0">
                <a:solidFill>
                  <a:srgbClr val="002060"/>
                </a:solidFill>
                <a:cs typeface="B Titr" pitchFamily="2" charset="-78"/>
              </a:rPr>
              <a:t>      </a:t>
            </a:r>
            <a:r>
              <a:rPr lang="en-US" sz="2200" b="1" dirty="0" smtClean="0">
                <a:solidFill>
                  <a:srgbClr val="002060"/>
                </a:solidFill>
                <a:cs typeface="B Titr" pitchFamily="2" charset="-78"/>
              </a:rPr>
              <a:t>   </a:t>
            </a:r>
            <a:r>
              <a:rPr lang="fa-IR" sz="2200" dirty="0" smtClean="0">
                <a:solidFill>
                  <a:srgbClr val="002060"/>
                </a:solidFill>
                <a:cs typeface="B Titr" pitchFamily="2" charset="-78"/>
              </a:rPr>
              <a:t/>
            </a:r>
            <a:br>
              <a:rPr lang="fa-IR" sz="2200" dirty="0" smtClean="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002060"/>
                </a:solidFill>
                <a:cs typeface="B Titr" pitchFamily="2" charset="-78"/>
              </a:rPr>
              <a:t>      </a:t>
            </a:r>
            <a:r>
              <a:rPr lang="fa-IR" sz="2200" b="1" dirty="0" smtClean="0">
                <a:solidFill>
                  <a:srgbClr val="C00000"/>
                </a:solidFill>
                <a:cs typeface="B Titr" pitchFamily="2" charset="-78"/>
              </a:rPr>
              <a:t>1. </a:t>
            </a:r>
            <a:r>
              <a:rPr lang="fa-IR" sz="2200" b="1" dirty="0" smtClean="0">
                <a:solidFill>
                  <a:srgbClr val="002060"/>
                </a:solidFill>
                <a:cs typeface="B Titr" pitchFamily="2" charset="-78"/>
              </a:rPr>
              <a:t>آمار شهیدان: کل شهیدان حدود 208000 نفر.</a:t>
            </a:r>
            <a:br>
              <a:rPr lang="fa-IR" sz="2200" b="1" dirty="0" smtClean="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002060"/>
                </a:solidFill>
                <a:cs typeface="B Titr" pitchFamily="2" charset="-78"/>
              </a:rPr>
              <a:t>              </a:t>
            </a:r>
            <a:r>
              <a:rPr lang="fa-IR" sz="2200" b="1" dirty="0" smtClean="0">
                <a:solidFill>
                  <a:srgbClr val="C00000"/>
                </a:solidFill>
                <a:cs typeface="B Titr" pitchFamily="2" charset="-78"/>
              </a:rPr>
              <a:t>1.1-</a:t>
            </a:r>
            <a:r>
              <a:rPr lang="fa-IR" sz="2200" b="1" dirty="0" smtClean="0">
                <a:solidFill>
                  <a:srgbClr val="002060"/>
                </a:solidFill>
                <a:cs typeface="B Titr" pitchFamily="2" charset="-78"/>
              </a:rPr>
              <a:t> حدود20000نفر شهداء درگیری با ضد انقلاب و ترورها.</a:t>
            </a:r>
            <a:br>
              <a:rPr lang="fa-IR" sz="2200" b="1" dirty="0" smtClean="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002060"/>
                </a:solidFill>
                <a:cs typeface="B Titr" pitchFamily="2" charset="-78"/>
              </a:rPr>
              <a:t>              </a:t>
            </a:r>
            <a:r>
              <a:rPr lang="fa-IR" sz="2200" b="1" dirty="0" smtClean="0">
                <a:solidFill>
                  <a:srgbClr val="C00000"/>
                </a:solidFill>
                <a:cs typeface="B Titr" pitchFamily="2" charset="-78"/>
              </a:rPr>
              <a:t>1.2-</a:t>
            </a:r>
            <a:r>
              <a:rPr lang="fa-IR" sz="2200" b="1" dirty="0" smtClean="0">
                <a:solidFill>
                  <a:srgbClr val="002060"/>
                </a:solidFill>
                <a:cs typeface="B Titr" pitchFamily="2" charset="-78"/>
              </a:rPr>
              <a:t> شهدای درگیر مستقیم در جنگ حدود172000نفر.</a:t>
            </a:r>
            <a:br>
              <a:rPr lang="fa-IR" sz="2200" b="1" dirty="0" smtClean="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002060"/>
                </a:solidFill>
                <a:cs typeface="B Titr" pitchFamily="2" charset="-78"/>
              </a:rPr>
              <a:t>             </a:t>
            </a:r>
            <a:r>
              <a:rPr lang="fa-IR" sz="2200" b="1" dirty="0" smtClean="0">
                <a:solidFill>
                  <a:srgbClr val="C00000"/>
                </a:solidFill>
                <a:cs typeface="B Titr" pitchFamily="2" charset="-78"/>
              </a:rPr>
              <a:t>1.3-</a:t>
            </a:r>
            <a:r>
              <a:rPr lang="fa-IR" sz="2200" b="1" dirty="0" smtClean="0">
                <a:solidFill>
                  <a:srgbClr val="002060"/>
                </a:solidFill>
                <a:cs typeface="B Titr" pitchFamily="2" charset="-78"/>
              </a:rPr>
              <a:t> شهدای بمباران دشمن حدود 16000نفر. </a:t>
            </a:r>
            <a:r>
              <a:rPr lang="en-US" sz="2200" dirty="0" smtClean="0">
                <a:solidFill>
                  <a:srgbClr val="002060"/>
                </a:solidFill>
                <a:cs typeface="B Titr" pitchFamily="2" charset="-78"/>
              </a:rPr>
              <a:t> </a:t>
            </a:r>
            <a:r>
              <a:rPr lang="fa-IR" sz="2200" dirty="0" smtClean="0">
                <a:solidFill>
                  <a:srgbClr val="002060"/>
                </a:solidFill>
                <a:cs typeface="B Titr" pitchFamily="2" charset="-78"/>
              </a:rPr>
              <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 </a:t>
            </a:r>
            <a:r>
              <a:rPr lang="fa-IR" sz="2200" b="1" dirty="0">
                <a:solidFill>
                  <a:srgbClr val="C00000"/>
                </a:solidFill>
                <a:cs typeface="B Titr" pitchFamily="2" charset="-78"/>
              </a:rPr>
              <a:t>2. </a:t>
            </a:r>
            <a:r>
              <a:rPr lang="fa-IR" sz="2200" b="1" dirty="0" smtClean="0">
                <a:solidFill>
                  <a:srgbClr val="002060"/>
                </a:solidFill>
                <a:cs typeface="B Titr" pitchFamily="2" charset="-78"/>
              </a:rPr>
              <a:t>آمار جانبازان: 556339 نفر.</a:t>
            </a:r>
            <a:br>
              <a:rPr lang="fa-IR" sz="2200" b="1" dirty="0" smtClean="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002060"/>
                </a:solidFill>
                <a:cs typeface="B Titr" pitchFamily="2" charset="-78"/>
              </a:rPr>
              <a:t>      </a:t>
            </a:r>
            <a:r>
              <a:rPr lang="fa-IR" sz="2200" b="1" dirty="0" smtClean="0">
                <a:solidFill>
                  <a:srgbClr val="C00000"/>
                </a:solidFill>
                <a:cs typeface="B Titr" pitchFamily="2" charset="-78"/>
              </a:rPr>
              <a:t>3. </a:t>
            </a:r>
            <a:r>
              <a:rPr lang="fa-IR" sz="2200" b="1" dirty="0" smtClean="0">
                <a:solidFill>
                  <a:srgbClr val="002060"/>
                </a:solidFill>
                <a:cs typeface="B Titr" pitchFamily="2" charset="-78"/>
              </a:rPr>
              <a:t>آمار آزادگان: 42978 نفر.</a:t>
            </a:r>
            <a:r>
              <a:rPr lang="fa-IR" sz="1600" b="1" dirty="0" smtClean="0">
                <a:solidFill>
                  <a:schemeClr val="tx1"/>
                </a:solidFill>
                <a:cs typeface="B Titr" pitchFamily="2" charset="-78"/>
              </a:rPr>
              <a:t/>
            </a:r>
            <a:br>
              <a:rPr lang="fa-IR" sz="1600" b="1" dirty="0" smtClean="0">
                <a:solidFill>
                  <a:schemeClr val="tx1"/>
                </a:solidFill>
                <a:cs typeface="B Titr" pitchFamily="2" charset="-78"/>
              </a:rPr>
            </a:br>
            <a:r>
              <a:rPr lang="fa-IR" sz="1600" b="1" dirty="0">
                <a:solidFill>
                  <a:schemeClr val="tx1"/>
                </a:solidFill>
                <a:cs typeface="B Titr" pitchFamily="2" charset="-78"/>
              </a:rPr>
              <a:t> </a:t>
            </a:r>
            <a:r>
              <a:rPr lang="fa-IR" sz="1600" b="1" dirty="0" smtClean="0">
                <a:solidFill>
                  <a:schemeClr val="tx1"/>
                </a:solidFill>
                <a:cs typeface="B Titr" pitchFamily="2" charset="-78"/>
              </a:rPr>
              <a:t>   </a:t>
            </a:r>
            <a:r>
              <a:rPr lang="fa-IR" sz="1400" dirty="0">
                <a:solidFill>
                  <a:schemeClr val="tx1"/>
                </a:solidFill>
                <a:cs typeface="B Titr" pitchFamily="2" charset="-78"/>
              </a:rPr>
              <a:t/>
            </a:r>
            <a:br>
              <a:rPr lang="fa-IR" sz="1400" dirty="0">
                <a:solidFill>
                  <a:schemeClr val="tx1"/>
                </a:solidFill>
                <a:cs typeface="B Titr" pitchFamily="2" charset="-78"/>
              </a:rPr>
            </a:br>
            <a:r>
              <a:rPr lang="fa-IR" sz="1200" dirty="0">
                <a:solidFill>
                  <a:schemeClr val="tx1"/>
                </a:solidFill>
                <a:cs typeface="B Titr" pitchFamily="2" charset="-78"/>
              </a:rPr>
              <a:t>      </a:t>
            </a:r>
            <a:r>
              <a:rPr lang="fa-IR" sz="1200" dirty="0" smtClean="0">
                <a:solidFill>
                  <a:schemeClr val="tx1"/>
                </a:solidFill>
                <a:cs typeface="B Titr" pitchFamily="2" charset="-78"/>
              </a:rPr>
              <a:t>  </a:t>
            </a:r>
            <a:endParaRPr lang="fa-IR" sz="1200" b="1" dirty="0">
              <a:solidFill>
                <a:schemeClr val="tx1"/>
              </a:solidFill>
              <a:cs typeface="B Titr" pitchFamily="2" charset="-78"/>
            </a:endParaRPr>
          </a:p>
        </p:txBody>
      </p:sp>
    </p:spTree>
    <p:extLst>
      <p:ext uri="{BB962C8B-B14F-4D97-AF65-F5344CB8AC3E}">
        <p14:creationId xmlns:p14="http://schemas.microsoft.com/office/powerpoint/2010/main" val="190098491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674674"/>
            <a:ext cx="8784976" cy="3600986"/>
          </a:xfrm>
          <a:prstGeom prst="rect">
            <a:avLst/>
          </a:prstGeom>
        </p:spPr>
        <p:txBody>
          <a:bodyPr wrap="square">
            <a:spAutoFit/>
          </a:bodyPr>
          <a:lstStyle/>
          <a:p>
            <a:pPr>
              <a:lnSpc>
                <a:spcPct val="150000"/>
              </a:lnSpc>
            </a:pPr>
            <a:r>
              <a:rPr lang="fa-IR" sz="2000" b="1" dirty="0">
                <a:solidFill>
                  <a:srgbClr val="002060"/>
                </a:solidFill>
                <a:cs typeface="B Titr" pitchFamily="2" charset="-78"/>
              </a:rPr>
              <a:t> </a:t>
            </a:r>
            <a:r>
              <a:rPr lang="fa-IR" sz="2400" b="1" dirty="0">
                <a:solidFill>
                  <a:srgbClr val="00B050"/>
                </a:solidFill>
                <a:cs typeface="B Titr" pitchFamily="2" charset="-78"/>
              </a:rPr>
              <a:t>شایان ذکر است </a:t>
            </a:r>
            <a:r>
              <a:rPr lang="fa-IR" sz="2000" dirty="0">
                <a:solidFill>
                  <a:srgbClr val="002060"/>
                </a:solidFill>
                <a:cs typeface="B Titr" pitchFamily="2" charset="-78"/>
              </a:rPr>
              <a:t>حدود 72درصد شهدای سپاه اسلام«حدود155000نفر»در سنین نوجوانی و جوانی «بین 16تا25سال»بودند که سرداران شهیدی چون شهید باقری و جمع زیادی از فرماندهان لشکرها، تیپ ها</a:t>
            </a:r>
            <a:r>
              <a:rPr lang="fa-IR" sz="2000" dirty="0" smtClean="0">
                <a:solidFill>
                  <a:srgbClr val="002060"/>
                </a:solidFill>
                <a:cs typeface="B Titr" pitchFamily="2" charset="-78"/>
              </a:rPr>
              <a:t>،   گردان ها و</a:t>
            </a:r>
            <a:r>
              <a:rPr lang="fa-IR" sz="2000" dirty="0">
                <a:solidFill>
                  <a:srgbClr val="002060"/>
                </a:solidFill>
                <a:cs typeface="B Titr" pitchFamily="2" charset="-78"/>
              </a:rPr>
              <a:t>... از همین جوانان پرشور و فعال و مبتکر بودند.</a:t>
            </a:r>
            <a:r>
              <a:rPr lang="fa-IR" sz="2400" b="1" dirty="0">
                <a:solidFill>
                  <a:srgbClr val="002060"/>
                </a:solidFill>
                <a:cs typeface="B Titr" pitchFamily="2" charset="-78"/>
              </a:rPr>
              <a:t/>
            </a:r>
            <a:br>
              <a:rPr lang="fa-IR" sz="2400" b="1" dirty="0">
                <a:solidFill>
                  <a:srgbClr val="002060"/>
                </a:solidFill>
                <a:cs typeface="B Titr" pitchFamily="2" charset="-78"/>
              </a:rPr>
            </a:br>
            <a:r>
              <a:rPr lang="en-US" sz="2400" b="1" dirty="0">
                <a:solidFill>
                  <a:srgbClr val="002060"/>
                </a:solidFill>
                <a:cs typeface="B Titr" pitchFamily="2" charset="-78"/>
              </a:rPr>
              <a:t>   </a:t>
            </a:r>
            <a:r>
              <a:rPr lang="fa-IR" sz="2400" b="1" dirty="0">
                <a:solidFill>
                  <a:srgbClr val="002060"/>
                </a:solidFill>
                <a:cs typeface="B Titr" pitchFamily="2" charset="-78"/>
              </a:rPr>
              <a:t>      </a:t>
            </a:r>
            <a:br>
              <a:rPr lang="fa-IR" sz="2400" b="1" dirty="0">
                <a:solidFill>
                  <a:srgbClr val="002060"/>
                </a:solidFill>
                <a:cs typeface="B Titr" pitchFamily="2" charset="-78"/>
              </a:rPr>
            </a:br>
            <a:r>
              <a:rPr lang="fa-IR" sz="2400" b="1" dirty="0">
                <a:solidFill>
                  <a:srgbClr val="002060"/>
                </a:solidFill>
                <a:cs typeface="B Titr" pitchFamily="2" charset="-78"/>
              </a:rPr>
              <a:t>   </a:t>
            </a:r>
            <a:r>
              <a:rPr lang="fa-IR" sz="2400" b="1" dirty="0">
                <a:solidFill>
                  <a:schemeClr val="accent3"/>
                </a:solidFill>
                <a:cs typeface="B Titr" pitchFamily="2" charset="-78"/>
              </a:rPr>
              <a:t>یادآوری: </a:t>
            </a:r>
            <a:r>
              <a:rPr lang="fa-IR" sz="2000" dirty="0">
                <a:solidFill>
                  <a:srgbClr val="002060"/>
                </a:solidFill>
                <a:cs typeface="B Titr" pitchFamily="2" charset="-78"/>
              </a:rPr>
              <a:t>علیرغم تبلیغات روانی دشمن ، آمار 72000نفری اسیران عراقی نسبت به آمار 42978 نفری ایرانی دلیلی آشکار بر مضاعف بودن تلفات دشمن است که آمار 2/5برابری«حدود520000 نفر»کشته شدگان و مفقودین عراق دلیل این ادعا است. </a:t>
            </a:r>
            <a:endParaRPr lang="fa-IR" sz="2000" dirty="0">
              <a:solidFill>
                <a:srgbClr val="002060"/>
              </a:solidFill>
            </a:endParaRPr>
          </a:p>
        </p:txBody>
      </p:sp>
    </p:spTree>
    <p:extLst>
      <p:ext uri="{BB962C8B-B14F-4D97-AF65-F5344CB8AC3E}">
        <p14:creationId xmlns:p14="http://schemas.microsoft.com/office/powerpoint/2010/main" val="169205822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305800" cy="5965272"/>
          </a:xfrm>
        </p:spPr>
        <p:txBody>
          <a:bodyPr>
            <a:normAutofit/>
          </a:bodyPr>
          <a:lstStyle/>
          <a:p>
            <a:pPr algn="ctr"/>
            <a:r>
              <a:rPr lang="fa-IR" sz="4800" dirty="0" smtClean="0">
                <a:solidFill>
                  <a:srgbClr val="00B050"/>
                </a:solidFill>
                <a:cs typeface="B Lotus" pitchFamily="2" charset="-78"/>
              </a:rPr>
              <a:t>نتایج و دستاوردهای جنگ و دفاع مقدس در عرصه های داخلی و خارجی</a:t>
            </a:r>
            <a:r>
              <a:rPr lang="fa-IR" sz="4800" dirty="0" smtClean="0">
                <a:solidFill>
                  <a:srgbClr val="FF0000"/>
                </a:solidFill>
                <a:cs typeface="B Lotus" pitchFamily="2" charset="-78"/>
              </a:rPr>
              <a:t/>
            </a:r>
            <a:br>
              <a:rPr lang="fa-IR" sz="4800" dirty="0" smtClean="0">
                <a:solidFill>
                  <a:srgbClr val="FF0000"/>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4800" dirty="0">
                <a:solidFill>
                  <a:srgbClr val="FF0000"/>
                </a:solidFill>
                <a:cs typeface="B Lotus" pitchFamily="2" charset="-78"/>
              </a:rPr>
              <a:t/>
            </a:r>
            <a:br>
              <a:rPr lang="fa-IR" sz="4800" dirty="0">
                <a:solidFill>
                  <a:srgbClr val="FF0000"/>
                </a:solidFill>
                <a:cs typeface="B Lotus" pitchFamily="2" charset="-78"/>
              </a:rPr>
            </a:br>
            <a:r>
              <a:rPr lang="fa-IR" sz="2000" dirty="0">
                <a:solidFill>
                  <a:srgbClr val="FF0000"/>
                </a:solidFill>
                <a:cs typeface="B Lotus" pitchFamily="2" charset="-78"/>
              </a:rPr>
              <a:t/>
            </a:r>
            <a:br>
              <a:rPr lang="fa-IR" sz="2000" dirty="0">
                <a:solidFill>
                  <a:srgbClr val="FF0000"/>
                </a:solidFill>
                <a:cs typeface="B Lotus" pitchFamily="2" charset="-78"/>
              </a:rPr>
            </a:br>
            <a:r>
              <a:rPr lang="fa-IR" sz="2400" b="1" dirty="0">
                <a:solidFill>
                  <a:srgbClr val="7030A0"/>
                </a:solidFill>
                <a:cs typeface="B Lotus" pitchFamily="2" charset="-78"/>
              </a:rPr>
              <a:t>«فصل </a:t>
            </a:r>
            <a:r>
              <a:rPr lang="fa-IR" sz="2400" b="1" dirty="0" smtClean="0">
                <a:solidFill>
                  <a:srgbClr val="7030A0"/>
                </a:solidFill>
                <a:cs typeface="B Lotus" pitchFamily="2" charset="-78"/>
              </a:rPr>
              <a:t>هفدهم»</a:t>
            </a:r>
            <a:r>
              <a:rPr lang="fa-IR" sz="2400" dirty="0">
                <a:solidFill>
                  <a:schemeClr val="tx1"/>
                </a:solidFill>
                <a:cs typeface="B Lotus" pitchFamily="2" charset="-78"/>
              </a:rPr>
              <a:t/>
            </a:r>
            <a:br>
              <a:rPr lang="fa-IR" sz="2400" dirty="0">
                <a:solidFill>
                  <a:schemeClr val="tx1"/>
                </a:solidFill>
                <a:cs typeface="B Lotus" pitchFamily="2" charset="-78"/>
              </a:rPr>
            </a:br>
            <a:endParaRPr lang="en-US" sz="2000" dirty="0"/>
          </a:p>
        </p:txBody>
      </p:sp>
    </p:spTree>
    <p:extLst>
      <p:ext uri="{BB962C8B-B14F-4D97-AF65-F5344CB8AC3E}">
        <p14:creationId xmlns:p14="http://schemas.microsoft.com/office/powerpoint/2010/main" val="831525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16-Point Star 41"/>
          <p:cNvSpPr/>
          <p:nvPr/>
        </p:nvSpPr>
        <p:spPr>
          <a:xfrm>
            <a:off x="2123728" y="1797596"/>
            <a:ext cx="4968552" cy="3143572"/>
          </a:xfrm>
          <a:prstGeom prst="star16">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a-IR" sz="28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جنگ و دفاع از دیدگاه امام خمینی(ره)</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46" name="10-Point Star 45"/>
          <p:cNvSpPr/>
          <p:nvPr/>
        </p:nvSpPr>
        <p:spPr>
          <a:xfrm>
            <a:off x="6084168" y="5517232"/>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سلاح و صلاح</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7" name="10-Point Star 46"/>
          <p:cNvSpPr/>
          <p:nvPr/>
        </p:nvSpPr>
        <p:spPr>
          <a:xfrm>
            <a:off x="4644008" y="5733256"/>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نفی جنگ غیر متعارف</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48" name="10-Point Star 47"/>
          <p:cNvSpPr/>
          <p:nvPr/>
        </p:nvSpPr>
        <p:spPr>
          <a:xfrm>
            <a:off x="323528" y="1556792"/>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استفاده از تجارب دیگران</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9" name="10-Point Star 48"/>
          <p:cNvSpPr/>
          <p:nvPr/>
        </p:nvSpPr>
        <p:spPr>
          <a:xfrm>
            <a:off x="6732240" y="764704"/>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اتکا به مردم</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0" name="10-Point Star 49"/>
          <p:cNvSpPr/>
          <p:nvPr/>
        </p:nvSpPr>
        <p:spPr>
          <a:xfrm>
            <a:off x="7197836" y="4941168"/>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نگر</a:t>
            </a:r>
            <a:r>
              <a:rPr lang="fa-I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ش ابزاری به تکنولوژی</a:t>
            </a:r>
            <a:endPar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1" name="10-Point Star 50"/>
          <p:cNvSpPr/>
          <p:nvPr/>
        </p:nvSpPr>
        <p:spPr>
          <a:xfrm>
            <a:off x="7668344" y="3861048"/>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جنگ اعتقادی</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2" name="10-Point Star 51"/>
          <p:cNvSpPr/>
          <p:nvPr/>
        </p:nvSpPr>
        <p:spPr>
          <a:xfrm>
            <a:off x="7812360" y="2780928"/>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وحدت قوای نظامی و مردمی</a:t>
            </a:r>
            <a:endPar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3" name="10-Point Star 52"/>
          <p:cNvSpPr/>
          <p:nvPr/>
        </p:nvSpPr>
        <p:spPr>
          <a:xfrm>
            <a:off x="7524328" y="1700808"/>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اخلاق جنگی</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4" name="10-Point Star 53"/>
          <p:cNvSpPr/>
          <p:nvPr/>
        </p:nvSpPr>
        <p:spPr>
          <a:xfrm>
            <a:off x="251520" y="3789040"/>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باور، اراده و عمل</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5" name="10-Point Star 54"/>
          <p:cNvSpPr/>
          <p:nvPr/>
        </p:nvSpPr>
        <p:spPr>
          <a:xfrm>
            <a:off x="35496" y="2708920"/>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نفی یأس و نومیدی</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6" name="10-Point Star 55"/>
          <p:cNvSpPr/>
          <p:nvPr/>
        </p:nvSpPr>
        <p:spPr>
          <a:xfrm>
            <a:off x="2627784" y="404664"/>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جنگ حق وباطل،اسلام وکفر</a:t>
            </a:r>
            <a:endPar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7" name="10-Point Star 56"/>
          <p:cNvSpPr/>
          <p:nvPr/>
        </p:nvSpPr>
        <p:spPr>
          <a:xfrm>
            <a:off x="4067944" y="188640"/>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ایمان به هدف</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8" name="10-Point Star 57"/>
          <p:cNvSpPr/>
          <p:nvPr/>
        </p:nvSpPr>
        <p:spPr>
          <a:xfrm>
            <a:off x="683568" y="4797152"/>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تکیه بر نقش اساسی انسان</a:t>
            </a:r>
            <a:endPar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59" name="10-Point Star 58"/>
          <p:cNvSpPr/>
          <p:nvPr/>
        </p:nvSpPr>
        <p:spPr>
          <a:xfrm>
            <a:off x="3275856" y="5733256"/>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نفی سلطة غیرخدایی</a:t>
            </a: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60" name="10-Point Star 59"/>
          <p:cNvSpPr/>
          <p:nvPr/>
        </p:nvSpPr>
        <p:spPr>
          <a:xfrm>
            <a:off x="1331640" y="764704"/>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اطلاعت و آمادگی و برنامه ریزی</a:t>
            </a:r>
            <a:endPar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1" name="10-Point Star 60"/>
          <p:cNvSpPr/>
          <p:nvPr/>
        </p:nvSpPr>
        <p:spPr>
          <a:xfrm>
            <a:off x="5436096" y="476672"/>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اطاعت از فرماندهی</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
        <p:nvSpPr>
          <p:cNvPr id="62" name="10-Point Star 61"/>
          <p:cNvSpPr/>
          <p:nvPr/>
        </p:nvSpPr>
        <p:spPr>
          <a:xfrm>
            <a:off x="1763688" y="5564460"/>
            <a:ext cx="1224136" cy="1032892"/>
          </a:xfrm>
          <a:prstGeom prst="star1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rPr>
              <a:t>نگاه تکلیفی و مسئولیتی</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cs typeface="B Lotus" pitchFamily="2" charset="-78"/>
            </a:endParaRPr>
          </a:p>
        </p:txBody>
      </p:sp>
    </p:spTree>
    <p:extLst>
      <p:ext uri="{BB962C8B-B14F-4D97-AF65-F5344CB8AC3E}">
        <p14:creationId xmlns:p14="http://schemas.microsoft.com/office/powerpoint/2010/main" val="651957921"/>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836712"/>
            <a:ext cx="8305800" cy="5893264"/>
          </a:xfrm>
        </p:spPr>
        <p:txBody>
          <a:bodyPr>
            <a:noAutofit/>
          </a:bodyPr>
          <a:lstStyle/>
          <a:p>
            <a:pPr algn="r">
              <a:lnSpc>
                <a:spcPct val="150000"/>
              </a:lnSpc>
            </a:pPr>
            <a:r>
              <a:rPr lang="fa-IR" sz="1600" dirty="0">
                <a:solidFill>
                  <a:schemeClr val="tx1"/>
                </a:solidFill>
                <a:cs typeface="B Titr" pitchFamily="2" charset="-78"/>
              </a:rPr>
              <a:t/>
            </a:r>
            <a:br>
              <a:rPr lang="fa-IR" sz="1600" dirty="0">
                <a:solidFill>
                  <a:schemeClr val="tx1"/>
                </a:solidFill>
                <a:cs typeface="B Titr" pitchFamily="2" charset="-78"/>
              </a:rPr>
            </a:br>
            <a:r>
              <a:rPr lang="fa-IR" sz="1600" b="1" i="1" dirty="0" smtClean="0">
                <a:solidFill>
                  <a:schemeClr val="tx1"/>
                </a:solidFill>
                <a:cs typeface="B Titr" pitchFamily="2" charset="-78"/>
              </a:rPr>
              <a:t/>
            </a:r>
            <a:br>
              <a:rPr lang="fa-IR" sz="1600" b="1" i="1" dirty="0" smtClean="0">
                <a:solidFill>
                  <a:schemeClr val="tx1"/>
                </a:solidFill>
                <a:cs typeface="B Titr" pitchFamily="2" charset="-78"/>
              </a:rPr>
            </a:br>
            <a:r>
              <a:rPr lang="fa-IR" sz="1600" b="1" i="1" dirty="0" smtClean="0">
                <a:solidFill>
                  <a:srgbClr val="002060"/>
                </a:solidFill>
                <a:cs typeface="B Titr" pitchFamily="2" charset="-78"/>
              </a:rPr>
              <a:t>           </a:t>
            </a:r>
            <a:r>
              <a:rPr lang="fa-IR" sz="2200" b="1" dirty="0" smtClean="0">
                <a:solidFill>
                  <a:srgbClr val="C00000"/>
                </a:solidFill>
                <a:cs typeface="B Titr" pitchFamily="2" charset="-78"/>
              </a:rPr>
              <a:t>الف) </a:t>
            </a:r>
            <a:r>
              <a:rPr lang="fa-IR" sz="2200" b="1" dirty="0" smtClean="0">
                <a:solidFill>
                  <a:srgbClr val="00B050"/>
                </a:solidFill>
                <a:cs typeface="B Titr" pitchFamily="2" charset="-78"/>
              </a:rPr>
              <a:t>عرصه های داخلی</a:t>
            </a:r>
            <a:r>
              <a:rPr lang="fa-IR" sz="2200" b="1" dirty="0" smtClean="0">
                <a:solidFill>
                  <a:srgbClr val="002060"/>
                </a:solidFill>
                <a:cs typeface="B Titr" pitchFamily="2" charset="-78"/>
              </a:rPr>
              <a:t/>
            </a:r>
            <a:br>
              <a:rPr lang="fa-IR" sz="2200" b="1" dirty="0" smtClean="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002060"/>
                </a:solidFill>
                <a:cs typeface="B Titr" pitchFamily="2" charset="-78"/>
              </a:rPr>
              <a:t>    </a:t>
            </a:r>
            <a:r>
              <a:rPr lang="fa-IR" sz="2200" b="1" dirty="0" smtClean="0">
                <a:solidFill>
                  <a:srgbClr val="C00000"/>
                </a:solidFill>
                <a:cs typeface="B Titr" pitchFamily="2" charset="-78"/>
              </a:rPr>
              <a:t>1. </a:t>
            </a:r>
            <a:r>
              <a:rPr lang="fa-IR" sz="2200" b="1" dirty="0" smtClean="0">
                <a:solidFill>
                  <a:srgbClr val="00B050"/>
                </a:solidFill>
                <a:cs typeface="B Titr" pitchFamily="2" charset="-78"/>
              </a:rPr>
              <a:t>سیاسی امنیتی: </a:t>
            </a:r>
            <a:r>
              <a:rPr lang="fa-IR" sz="2200" dirty="0" smtClean="0">
                <a:solidFill>
                  <a:srgbClr val="00B050"/>
                </a:solidFill>
                <a:cs typeface="B Titr" pitchFamily="2" charset="-78"/>
              </a:rPr>
              <a:t> </a:t>
            </a:r>
            <a:r>
              <a:rPr lang="fa-IR" sz="2200" dirty="0" smtClean="0">
                <a:solidFill>
                  <a:srgbClr val="002060"/>
                </a:solidFill>
                <a:cs typeface="B Titr" pitchFamily="2" charset="-78"/>
              </a:rPr>
              <a:t>مبارزه و مقابله هم زمان با ضد انقلابیون داخلی، مقابله با گروه های وابسته در کردستان«باحضور و جان فشانی رزمندگان اسلام و پایمردی پیش مرگها و مردم غیور کرد» سلاح های کومله و دمکرات بر زمین نهاده شده و ناامنی هایی که توسط  منافقین ایجاد می شد با پیروزی بر عراق منتفی شد.  </a:t>
            </a:r>
            <a:r>
              <a:rPr lang="en-US" sz="2200" dirty="0" smtClean="0">
                <a:solidFill>
                  <a:srgbClr val="002060"/>
                </a:solidFill>
                <a:cs typeface="B Titr" pitchFamily="2" charset="-78"/>
              </a:rPr>
              <a:t> </a:t>
            </a: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i="1" dirty="0">
                <a:solidFill>
                  <a:srgbClr val="002060"/>
                </a:solidFill>
                <a:cs typeface="B Titr" pitchFamily="2" charset="-78"/>
              </a:rPr>
              <a:t> </a:t>
            </a: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dirty="0">
                <a:solidFill>
                  <a:srgbClr val="002060"/>
                </a:solidFill>
                <a:cs typeface="B Titr" pitchFamily="2" charset="-78"/>
              </a:rPr>
              <a:t>     </a:t>
            </a:r>
            <a:r>
              <a:rPr lang="fa-IR" sz="2200" b="1" dirty="0" smtClean="0">
                <a:solidFill>
                  <a:srgbClr val="C00000"/>
                </a:solidFill>
                <a:cs typeface="B Titr" pitchFamily="2" charset="-78"/>
              </a:rPr>
              <a:t>2. </a:t>
            </a:r>
            <a:r>
              <a:rPr lang="fa-IR" sz="2200" b="1" dirty="0" smtClean="0">
                <a:solidFill>
                  <a:srgbClr val="00B050"/>
                </a:solidFill>
                <a:cs typeface="B Titr" pitchFamily="2" charset="-78"/>
              </a:rPr>
              <a:t>اجتماعی و فرهنگی: </a:t>
            </a:r>
            <a:r>
              <a:rPr lang="fa-IR" sz="2200" dirty="0" smtClean="0">
                <a:solidFill>
                  <a:srgbClr val="002060"/>
                </a:solidFill>
                <a:cs typeface="B Titr" pitchFamily="2" charset="-78"/>
              </a:rPr>
              <a:t>تقویت اعتماد به نفس، خود باوری و تکیه بر توان خودی بخصوص جوانان، داشتن روحیه قناعت و توکل ، رشد فضایل و ...  از دستاوردهایی است که بعد از جنگ تداوم داشته و دارد.</a:t>
            </a:r>
            <a:r>
              <a:rPr lang="fa-IR" sz="2200" dirty="0">
                <a:solidFill>
                  <a:schemeClr val="tx1"/>
                </a:solidFill>
                <a:cs typeface="B Titr" pitchFamily="2" charset="-78"/>
              </a:rPr>
              <a:t/>
            </a:r>
            <a:br>
              <a:rPr lang="fa-IR" sz="2200" dirty="0">
                <a:solidFill>
                  <a:schemeClr val="tx1"/>
                </a:solidFill>
                <a:cs typeface="B Titr" pitchFamily="2" charset="-78"/>
              </a:rPr>
            </a:br>
            <a:r>
              <a:rPr lang="fa-IR" sz="1800" b="1" dirty="0">
                <a:solidFill>
                  <a:schemeClr val="tx1"/>
                </a:solidFill>
                <a:cs typeface="B Titr" pitchFamily="2" charset="-78"/>
              </a:rPr>
              <a:t/>
            </a:r>
            <a:br>
              <a:rPr lang="fa-IR" sz="1800" b="1" dirty="0">
                <a:solidFill>
                  <a:schemeClr val="tx1"/>
                </a:solidFill>
                <a:cs typeface="B Titr" pitchFamily="2" charset="-78"/>
              </a:rPr>
            </a:br>
            <a:r>
              <a:rPr lang="fa-IR" sz="1600" b="1" dirty="0">
                <a:solidFill>
                  <a:schemeClr val="tx1"/>
                </a:solidFill>
                <a:cs typeface="B Titr" pitchFamily="2" charset="-78"/>
              </a:rPr>
              <a:t>    </a:t>
            </a:r>
            <a:endParaRPr lang="fa-IR" sz="1400" b="1" dirty="0">
              <a:solidFill>
                <a:schemeClr val="tx1"/>
              </a:solidFill>
              <a:cs typeface="B Titr" pitchFamily="2" charset="-78"/>
            </a:endParaRPr>
          </a:p>
        </p:txBody>
      </p:sp>
    </p:spTree>
    <p:extLst>
      <p:ext uri="{BB962C8B-B14F-4D97-AF65-F5344CB8AC3E}">
        <p14:creationId xmlns:p14="http://schemas.microsoft.com/office/powerpoint/2010/main" val="119010042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81354"/>
            <a:ext cx="7488832" cy="6143990"/>
          </a:xfrm>
          <a:prstGeom prst="rect">
            <a:avLst/>
          </a:prstGeom>
        </p:spPr>
        <p:txBody>
          <a:bodyPr wrap="square">
            <a:spAutoFit/>
          </a:bodyPr>
          <a:lstStyle/>
          <a:p>
            <a:pPr>
              <a:lnSpc>
                <a:spcPct val="150000"/>
              </a:lnSpc>
            </a:pPr>
            <a:r>
              <a:rPr lang="fa-IR" sz="2200" b="1" dirty="0">
                <a:cs typeface="B Titr" pitchFamily="2" charset="-78"/>
              </a:rPr>
              <a:t> </a:t>
            </a:r>
            <a:r>
              <a:rPr lang="fa-IR" sz="2200" b="1" dirty="0">
                <a:solidFill>
                  <a:srgbClr val="C00000"/>
                </a:solidFill>
                <a:cs typeface="B Titr" pitchFamily="2" charset="-78"/>
              </a:rPr>
              <a:t>3. </a:t>
            </a:r>
            <a:r>
              <a:rPr lang="fa-IR" sz="2200" b="1" dirty="0">
                <a:solidFill>
                  <a:srgbClr val="00B050"/>
                </a:solidFill>
                <a:cs typeface="B Titr" pitchFamily="2" charset="-78"/>
              </a:rPr>
              <a:t>عرصه اقتصادی: </a:t>
            </a:r>
            <a:r>
              <a:rPr lang="fa-IR" sz="2200" dirty="0">
                <a:solidFill>
                  <a:srgbClr val="002060"/>
                </a:solidFill>
                <a:cs typeface="B Titr" pitchFamily="2" charset="-78"/>
              </a:rPr>
              <a:t>علیرغم تحریم اقتصادی از اوایل 1359 ،ملت ایران با تقویت روحیه قناعت و خود اتکایی توانست برخود متکی و پایدار بماند..</a:t>
            </a:r>
            <a:br>
              <a:rPr lang="fa-IR" sz="2200" dirty="0">
                <a:solidFill>
                  <a:srgbClr val="002060"/>
                </a:solidFill>
                <a:cs typeface="B Titr" pitchFamily="2" charset="-78"/>
              </a:rPr>
            </a:br>
            <a:r>
              <a:rPr lang="fa-IR" sz="2200" b="1" dirty="0" smtClean="0">
                <a:solidFill>
                  <a:srgbClr val="C00000"/>
                </a:solidFill>
                <a:cs typeface="B Titr" pitchFamily="2" charset="-78"/>
              </a:rPr>
              <a:t>4. </a:t>
            </a:r>
            <a:r>
              <a:rPr lang="fa-IR" sz="2200" b="1" dirty="0">
                <a:solidFill>
                  <a:srgbClr val="00B050"/>
                </a:solidFill>
                <a:cs typeface="B Titr" pitchFamily="2" charset="-78"/>
              </a:rPr>
              <a:t>عرصه علمی و فناوری: </a:t>
            </a:r>
            <a:r>
              <a:rPr lang="fa-IR" sz="2200" dirty="0">
                <a:solidFill>
                  <a:srgbClr val="002060"/>
                </a:solidFill>
                <a:cs typeface="B Titr" pitchFamily="2" charset="-78"/>
              </a:rPr>
              <a:t>تحول در حوزه صنایع نظامی و غیر نظامی ، دستیابی به سلول های بنیادی و ... ناشی از روحیه خود باوری بعنوان محصولی از دوران دفاع مقدس است حاصل شده است.</a:t>
            </a: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dirty="0">
                <a:solidFill>
                  <a:srgbClr val="002060"/>
                </a:solidFill>
                <a:cs typeface="B Titr" pitchFamily="2" charset="-78"/>
              </a:rPr>
              <a:t/>
            </a:r>
            <a:br>
              <a:rPr lang="fa-IR" sz="2200" b="1" dirty="0">
                <a:solidFill>
                  <a:srgbClr val="002060"/>
                </a:solidFill>
                <a:cs typeface="B Titr" pitchFamily="2" charset="-78"/>
              </a:rPr>
            </a:br>
            <a:r>
              <a:rPr lang="fa-IR" sz="2200" b="1" dirty="0" smtClean="0">
                <a:solidFill>
                  <a:srgbClr val="C00000"/>
                </a:solidFill>
                <a:cs typeface="B Titr" pitchFamily="2" charset="-78"/>
              </a:rPr>
              <a:t>5</a:t>
            </a:r>
            <a:r>
              <a:rPr lang="fa-IR" sz="2200" b="1" dirty="0">
                <a:solidFill>
                  <a:srgbClr val="C00000"/>
                </a:solidFill>
                <a:cs typeface="B Titr" pitchFamily="2" charset="-78"/>
              </a:rPr>
              <a:t>. </a:t>
            </a:r>
            <a:r>
              <a:rPr lang="fa-IR" sz="2200" b="1" dirty="0">
                <a:solidFill>
                  <a:srgbClr val="00B050"/>
                </a:solidFill>
                <a:cs typeface="B Titr" pitchFamily="2" charset="-78"/>
              </a:rPr>
              <a:t>عرصه نظامی: </a:t>
            </a:r>
            <a:r>
              <a:rPr lang="fa-IR" sz="2200" dirty="0">
                <a:solidFill>
                  <a:srgbClr val="002060"/>
                </a:solidFill>
                <a:cs typeface="B Titr" pitchFamily="2" charset="-78"/>
              </a:rPr>
              <a:t>علیرغم تحمیل و تحمل فشارها در طول دفاع مقدس دستاوردهای متعدد ازجمله «بکارگیری نیروهای داوطلب،خروج ارتش از وابستگی خارجی، آشنایی با فرهنگ جهاد و شهادت، عقب راندن ارتش بعث، به دست گرفتن ابتکار عمل در طول جنگ«بجز ماه های اول»، ابتکارات فنی مهندسی و...» از دستاوردها در این عرصه بود.</a:t>
            </a:r>
            <a:r>
              <a:rPr lang="en-US" sz="2200" dirty="0">
                <a:solidFill>
                  <a:srgbClr val="002060"/>
                </a:solidFill>
                <a:cs typeface="B Titr" pitchFamily="2" charset="-78"/>
              </a:rPr>
              <a:t>    </a:t>
            </a:r>
            <a:r>
              <a:rPr lang="fa-IR" sz="2200" dirty="0">
                <a:solidFill>
                  <a:srgbClr val="002060"/>
                </a:solidFill>
                <a:cs typeface="B Titr" pitchFamily="2" charset="-78"/>
              </a:rPr>
              <a:t/>
            </a:r>
            <a:br>
              <a:rPr lang="fa-IR" sz="2200" dirty="0">
                <a:solidFill>
                  <a:srgbClr val="002060"/>
                </a:solidFill>
                <a:cs typeface="B Titr" pitchFamily="2" charset="-78"/>
              </a:rPr>
            </a:br>
            <a:r>
              <a:rPr lang="fa-IR" sz="2200" dirty="0">
                <a:solidFill>
                  <a:srgbClr val="002060"/>
                </a:solidFill>
                <a:cs typeface="B Titr" pitchFamily="2" charset="-78"/>
              </a:rPr>
              <a:t> </a:t>
            </a:r>
            <a:endParaRPr lang="fa-IR" sz="2200" dirty="0">
              <a:solidFill>
                <a:srgbClr val="002060"/>
              </a:solidFill>
            </a:endParaRPr>
          </a:p>
        </p:txBody>
      </p:sp>
    </p:spTree>
    <p:extLst>
      <p:ext uri="{BB962C8B-B14F-4D97-AF65-F5344CB8AC3E}">
        <p14:creationId xmlns:p14="http://schemas.microsoft.com/office/powerpoint/2010/main" val="302176565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992120"/>
            <a:ext cx="8784976" cy="5893264"/>
          </a:xfrm>
        </p:spPr>
        <p:txBody>
          <a:bodyPr>
            <a:noAutofit/>
          </a:bodyPr>
          <a:lstStyle/>
          <a:p>
            <a:pPr algn="r">
              <a:lnSpc>
                <a:spcPct val="150000"/>
              </a:lnSpc>
            </a:pPr>
            <a:r>
              <a:rPr lang="fa-IR" sz="1600" dirty="0">
                <a:solidFill>
                  <a:schemeClr val="tx1"/>
                </a:solidFill>
                <a:cs typeface="B Titr" pitchFamily="2" charset="-78"/>
              </a:rPr>
              <a:t/>
            </a:r>
            <a:br>
              <a:rPr lang="fa-IR" sz="1600" dirty="0">
                <a:solidFill>
                  <a:schemeClr val="tx1"/>
                </a:solidFill>
                <a:cs typeface="B Titr" pitchFamily="2" charset="-78"/>
              </a:rPr>
            </a:br>
            <a:r>
              <a:rPr lang="fa-IR" sz="1600" b="1" i="1" dirty="0" smtClean="0">
                <a:solidFill>
                  <a:schemeClr val="tx1"/>
                </a:solidFill>
                <a:cs typeface="B Titr" pitchFamily="2" charset="-78"/>
              </a:rPr>
              <a:t/>
            </a:r>
            <a:br>
              <a:rPr lang="fa-IR" sz="1600" b="1" i="1" dirty="0" smtClean="0">
                <a:solidFill>
                  <a:schemeClr val="tx1"/>
                </a:solidFill>
                <a:cs typeface="B Titr" pitchFamily="2" charset="-78"/>
              </a:rPr>
            </a:br>
            <a:r>
              <a:rPr lang="fa-IR" sz="1600" b="1" i="1" dirty="0" smtClean="0">
                <a:solidFill>
                  <a:srgbClr val="C00000"/>
                </a:solidFill>
                <a:cs typeface="B Titr" pitchFamily="2" charset="-78"/>
              </a:rPr>
              <a:t>           </a:t>
            </a:r>
            <a:r>
              <a:rPr lang="fa-IR" sz="2000" b="1" dirty="0" smtClean="0">
                <a:solidFill>
                  <a:srgbClr val="C00000"/>
                </a:solidFill>
                <a:cs typeface="B Titr" pitchFamily="2" charset="-78"/>
              </a:rPr>
              <a:t>الف) </a:t>
            </a:r>
            <a:r>
              <a:rPr lang="fa-IR" sz="2000" b="1" dirty="0" smtClean="0">
                <a:solidFill>
                  <a:srgbClr val="00B050"/>
                </a:solidFill>
                <a:cs typeface="B Titr" pitchFamily="2" charset="-78"/>
              </a:rPr>
              <a:t>عرصه های خارجی</a:t>
            </a:r>
            <a:r>
              <a:rPr lang="fa-IR" sz="2000" b="1" dirty="0" smtClean="0">
                <a:solidFill>
                  <a:srgbClr val="002060"/>
                </a:solidFill>
                <a:cs typeface="B Titr" pitchFamily="2" charset="-78"/>
              </a:rPr>
              <a:t/>
            </a:r>
            <a:br>
              <a:rPr lang="fa-IR" sz="2000" b="1" dirty="0" smtClean="0">
                <a:solidFill>
                  <a:srgbClr val="002060"/>
                </a:solidFill>
                <a:cs typeface="B Titr" pitchFamily="2" charset="-78"/>
              </a:rPr>
            </a:br>
            <a:r>
              <a:rPr lang="fa-IR" sz="2000" b="1" dirty="0">
                <a:solidFill>
                  <a:srgbClr val="C00000"/>
                </a:solidFill>
                <a:cs typeface="B Titr" pitchFamily="2" charset="-78"/>
              </a:rPr>
              <a:t> </a:t>
            </a:r>
            <a:r>
              <a:rPr lang="fa-IR" sz="2000" b="1" dirty="0" smtClean="0">
                <a:solidFill>
                  <a:srgbClr val="C00000"/>
                </a:solidFill>
                <a:cs typeface="B Titr" pitchFamily="2" charset="-78"/>
              </a:rPr>
              <a:t>  1. </a:t>
            </a:r>
            <a:r>
              <a:rPr lang="fa-IR" sz="2000" b="1" dirty="0" smtClean="0">
                <a:solidFill>
                  <a:srgbClr val="00B050"/>
                </a:solidFill>
                <a:cs typeface="B Titr" pitchFamily="2" charset="-78"/>
              </a:rPr>
              <a:t>سیاسی </a:t>
            </a:r>
            <a:r>
              <a:rPr lang="fa-IR" sz="1800" b="1" dirty="0" smtClean="0">
                <a:solidFill>
                  <a:srgbClr val="00B050"/>
                </a:solidFill>
                <a:cs typeface="B Titr" pitchFamily="2" charset="-78"/>
              </a:rPr>
              <a:t>: </a:t>
            </a:r>
            <a:r>
              <a:rPr lang="fa-IR" sz="1800" b="1" dirty="0" smtClean="0">
                <a:solidFill>
                  <a:srgbClr val="002060"/>
                </a:solidFill>
                <a:cs typeface="B Titr" pitchFamily="2" charset="-78"/>
              </a:rPr>
              <a:t/>
            </a:r>
            <a:br>
              <a:rPr lang="fa-IR" sz="1800" b="1" dirty="0" smtClean="0">
                <a:solidFill>
                  <a:srgbClr val="002060"/>
                </a:solidFill>
                <a:cs typeface="B Titr" pitchFamily="2" charset="-78"/>
              </a:rPr>
            </a:br>
            <a:r>
              <a:rPr lang="fa-IR" sz="1800" b="1" dirty="0">
                <a:solidFill>
                  <a:srgbClr val="002060"/>
                </a:solidFill>
                <a:cs typeface="B Titr" pitchFamily="2" charset="-78"/>
              </a:rPr>
              <a:t> </a:t>
            </a:r>
            <a:r>
              <a:rPr lang="fa-IR" sz="1800" b="1" dirty="0" smtClean="0">
                <a:solidFill>
                  <a:srgbClr val="002060"/>
                </a:solidFill>
                <a:cs typeface="B Titr" pitchFamily="2" charset="-78"/>
              </a:rPr>
              <a:t>              </a:t>
            </a:r>
            <a:r>
              <a:rPr lang="fa-IR" sz="1800" dirty="0" smtClean="0">
                <a:solidFill>
                  <a:srgbClr val="002060"/>
                </a:solidFill>
                <a:cs typeface="B Titr" pitchFamily="2" charset="-78"/>
              </a:rPr>
              <a:t> </a:t>
            </a:r>
            <a:r>
              <a:rPr lang="fa-IR" sz="2000" dirty="0" smtClean="0">
                <a:solidFill>
                  <a:srgbClr val="002060"/>
                </a:solidFill>
                <a:cs typeface="B Titr" pitchFamily="2" charset="-78"/>
              </a:rPr>
              <a:t>تثبیت و اقتدار جمهوری اسلامی ایران و قطع چشم طمع جهانخواران و بدخواهان از ایران.</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با تردید مواجه شدن ابهت و شکست ناپذیری کشورهای بزرگ«بخصوص امریکا».</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بروز و ایجاد آشفتگی در رژیم صهیونیستی.</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a:solidFill>
                  <a:srgbClr val="002060"/>
                </a:solidFill>
                <a:cs typeface="B Titr" pitchFamily="2" charset="-78"/>
              </a:rPr>
              <a:t>با تردید مواجه شدن </a:t>
            </a:r>
            <a:r>
              <a:rPr lang="fa-IR" sz="2000" dirty="0" smtClean="0">
                <a:solidFill>
                  <a:srgbClr val="002060"/>
                </a:solidFill>
                <a:cs typeface="B Titr" pitchFamily="2" charset="-78"/>
              </a:rPr>
              <a:t>اقدامات شورای امنیت سازمان ملل در حل و فصل مسایل.</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تثبیت حقانیت ایران.</a:t>
            </a:r>
            <a:r>
              <a:rPr lang="fa-IR" sz="1600" b="1" dirty="0">
                <a:solidFill>
                  <a:srgbClr val="002060"/>
                </a:solidFill>
                <a:cs typeface="B Titr" pitchFamily="2" charset="-78"/>
              </a:rPr>
              <a:t/>
            </a:r>
            <a:br>
              <a:rPr lang="fa-IR" sz="1600" b="1" dirty="0">
                <a:solidFill>
                  <a:srgbClr val="002060"/>
                </a:solidFill>
                <a:cs typeface="B Titr" pitchFamily="2" charset="-78"/>
              </a:rPr>
            </a:br>
            <a:r>
              <a:rPr lang="fa-IR" sz="2000" b="1" dirty="0">
                <a:solidFill>
                  <a:srgbClr val="C00000"/>
                </a:solidFill>
                <a:cs typeface="B Titr" pitchFamily="2" charset="-78"/>
              </a:rPr>
              <a:t>     </a:t>
            </a:r>
            <a:r>
              <a:rPr lang="fa-IR" sz="2000" b="1" dirty="0" smtClean="0">
                <a:solidFill>
                  <a:srgbClr val="C00000"/>
                </a:solidFill>
                <a:cs typeface="B Titr" pitchFamily="2" charset="-78"/>
              </a:rPr>
              <a:t>2. </a:t>
            </a:r>
            <a:r>
              <a:rPr lang="fa-IR" sz="2000" b="1" dirty="0" smtClean="0">
                <a:solidFill>
                  <a:srgbClr val="00B050"/>
                </a:solidFill>
                <a:cs typeface="B Titr" pitchFamily="2" charset="-78"/>
              </a:rPr>
              <a:t>نظامی: </a:t>
            </a:r>
            <a:r>
              <a:rPr lang="fa-IR" sz="1800" dirty="0" smtClean="0">
                <a:solidFill>
                  <a:srgbClr val="002060"/>
                </a:solidFill>
                <a:cs typeface="B Titr" pitchFamily="2" charset="-78"/>
              </a:rPr>
              <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2000" dirty="0" smtClean="0">
                <a:solidFill>
                  <a:srgbClr val="002060"/>
                </a:solidFill>
                <a:cs typeface="B Titr" pitchFamily="2" charset="-78"/>
              </a:rPr>
              <a:t>ثابت شد هرکشوری که با تمام قوا حمله کننده باشد لزوماً پیروز میدان نخواهد بود و در مقابل کشور مورد حمله می تواند با مقاومت و پایمردی پیروز میدان باشد.</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تجربه و اثبات موفقیت نیروهای مسلح با همکاری، همراهی و وابستگی به مردم.</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بهره گیری از قدرت توامان نیروهای مسلح و مردم بعنوان پشتوانه مسئولان سیاسی در رسیدن به خواسته های بحق ملت خویش در مجامع بین المللی. </a:t>
            </a:r>
            <a:r>
              <a:rPr lang="fa-IR" sz="1800" b="1" dirty="0">
                <a:solidFill>
                  <a:schemeClr val="tx1"/>
                </a:solidFill>
                <a:cs typeface="B Titr" pitchFamily="2" charset="-78"/>
              </a:rPr>
              <a:t/>
            </a:r>
            <a:br>
              <a:rPr lang="fa-IR" sz="1800" b="1" dirty="0">
                <a:solidFill>
                  <a:schemeClr val="tx1"/>
                </a:solidFill>
                <a:cs typeface="B Titr" pitchFamily="2" charset="-78"/>
              </a:rPr>
            </a:b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200" dirty="0" smtClean="0">
                <a:solidFill>
                  <a:schemeClr val="tx1"/>
                </a:solidFill>
                <a:cs typeface="B Titr" pitchFamily="2" charset="-78"/>
              </a:rPr>
              <a:t>      </a:t>
            </a:r>
            <a:r>
              <a:rPr lang="fa-IR" sz="1400" dirty="0" smtClean="0">
                <a:solidFill>
                  <a:schemeClr val="tx1"/>
                </a:solidFill>
                <a:cs typeface="B Titr" pitchFamily="2" charset="-78"/>
              </a:rPr>
              <a:t> </a:t>
            </a:r>
            <a:endParaRPr lang="fa-IR" sz="1400" b="1" dirty="0">
              <a:solidFill>
                <a:schemeClr val="tx1"/>
              </a:solidFill>
              <a:cs typeface="B Titr" pitchFamily="2" charset="-78"/>
            </a:endParaRPr>
          </a:p>
        </p:txBody>
      </p:sp>
    </p:spTree>
    <p:extLst>
      <p:ext uri="{BB962C8B-B14F-4D97-AF65-F5344CB8AC3E}">
        <p14:creationId xmlns:p14="http://schemas.microsoft.com/office/powerpoint/2010/main" val="416391768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68184"/>
            <a:ext cx="9144000" cy="5965272"/>
          </a:xfrm>
        </p:spPr>
        <p:txBody>
          <a:bodyPr>
            <a:noAutofit/>
          </a:bodyPr>
          <a:lstStyle/>
          <a:p>
            <a:pPr algn="ctr">
              <a:lnSpc>
                <a:spcPct val="150000"/>
              </a:lnSpc>
            </a:pP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a:solidFill>
                  <a:srgbClr val="00B050"/>
                </a:solidFill>
                <a:cs typeface="B Titr" pitchFamily="2" charset="-78"/>
              </a:rPr>
              <a:t/>
            </a:r>
            <a:br>
              <a:rPr lang="fa-IR" sz="3600" dirty="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7200" dirty="0" smtClean="0">
                <a:solidFill>
                  <a:srgbClr val="00B050"/>
                </a:solidFill>
                <a:cs typeface="_MRT_Khodkar" pitchFamily="2" charset="-78"/>
              </a:rPr>
              <a:t>تعجیل در فرج حضرت بقیه اللهّ</a:t>
            </a:r>
            <a:r>
              <a:rPr lang="fa-IR" dirty="0" smtClean="0">
                <a:solidFill>
                  <a:srgbClr val="00B050"/>
                </a:solidFill>
                <a:cs typeface="_MRT_Khodkar" pitchFamily="2" charset="-78"/>
              </a:rPr>
              <a:t/>
            </a:r>
            <a:br>
              <a:rPr lang="fa-IR" dirty="0" smtClean="0">
                <a:solidFill>
                  <a:srgbClr val="00B050"/>
                </a:solidFill>
                <a:cs typeface="_MRT_Khodkar" pitchFamily="2" charset="-78"/>
              </a:rPr>
            </a:br>
            <a:r>
              <a:rPr lang="fa-IR" sz="4400" dirty="0" smtClean="0">
                <a:solidFill>
                  <a:srgbClr val="00B050"/>
                </a:solidFill>
                <a:cs typeface="_MRT_Khodkar" pitchFamily="2" charset="-78"/>
              </a:rPr>
              <a:t> </a:t>
            </a:r>
            <a:r>
              <a:rPr lang="fa-IR" sz="3600" dirty="0" smtClean="0">
                <a:solidFill>
                  <a:srgbClr val="00B050"/>
                </a:solidFill>
                <a:cs typeface="_MRT_Khodkar" pitchFamily="2" charset="-78"/>
              </a:rPr>
              <a:t>شادی ارواح شهداء و امام خمینی(ره)سلامتی ایثارگران و جانبازان</a:t>
            </a:r>
            <a:br>
              <a:rPr lang="fa-IR" sz="3600" dirty="0" smtClean="0">
                <a:solidFill>
                  <a:srgbClr val="00B050"/>
                </a:solidFill>
                <a:cs typeface="_MRT_Khodkar" pitchFamily="2" charset="-78"/>
              </a:rPr>
            </a:br>
            <a:r>
              <a:rPr lang="fa-IR" sz="3600" dirty="0" smtClean="0">
                <a:solidFill>
                  <a:srgbClr val="00B050"/>
                </a:solidFill>
                <a:cs typeface="_MRT_Khodkar" pitchFamily="2" charset="-78"/>
              </a:rPr>
              <a:t> موفقیت همة تلاش گران عرصه های اقتدار و موفقیت ایران اسلامی صحت،سلامت و طول بقاء مقام عظمای  ولایت</a:t>
            </a: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11500" dirty="0" smtClean="0">
                <a:solidFill>
                  <a:srgbClr val="FF0000"/>
                </a:solidFill>
                <a:cs typeface="_MRT_Khodkar" pitchFamily="2" charset="-78"/>
              </a:rPr>
              <a:t>صلوات</a:t>
            </a:r>
            <a:r>
              <a:rPr lang="fa-IR" sz="3600" dirty="0">
                <a:solidFill>
                  <a:srgbClr val="FF0000"/>
                </a:solidFill>
                <a:cs typeface="B Titr" pitchFamily="2" charset="-78"/>
              </a:rPr>
              <a:t/>
            </a:r>
            <a:br>
              <a:rPr lang="fa-IR" sz="3600" dirty="0">
                <a:solidFill>
                  <a:srgbClr val="FF0000"/>
                </a:solidFill>
                <a:cs typeface="B Titr" pitchFamily="2" charset="-78"/>
              </a:rPr>
            </a:br>
            <a:r>
              <a:rPr lang="fa-IR" sz="1400" dirty="0">
                <a:solidFill>
                  <a:srgbClr val="FF0000"/>
                </a:solidFill>
                <a:cs typeface="B Titr" pitchFamily="2" charset="-78"/>
              </a:rPr>
              <a:t/>
            </a:r>
            <a:br>
              <a:rPr lang="fa-IR" sz="1400" dirty="0">
                <a:solidFill>
                  <a:srgbClr val="FF0000"/>
                </a:solidFill>
                <a:cs typeface="B Titr" pitchFamily="2" charset="-78"/>
              </a:rPr>
            </a:br>
            <a:endParaRPr lang="en-US" sz="1400" dirty="0">
              <a:cs typeface="B Titr" pitchFamily="2" charset="-78"/>
            </a:endParaRPr>
          </a:p>
        </p:txBody>
      </p:sp>
    </p:spTree>
    <p:extLst>
      <p:ext uri="{BB962C8B-B14F-4D97-AF65-F5344CB8AC3E}">
        <p14:creationId xmlns:p14="http://schemas.microsoft.com/office/powerpoint/2010/main" val="780484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3966"/>
            <a:ext cx="8229600" cy="6037280"/>
          </a:xfrm>
        </p:spPr>
        <p:txBody>
          <a:bodyPr>
            <a:normAutofit/>
          </a:bodyPr>
          <a:lstStyle/>
          <a:p>
            <a:pPr algn="ctr">
              <a:lnSpc>
                <a:spcPct val="150000"/>
              </a:lnSpc>
            </a:pPr>
            <a:r>
              <a:rPr lang="fa-IR" dirty="0" smtClean="0">
                <a:solidFill>
                  <a:srgbClr val="00B050"/>
                </a:solidFill>
                <a:cs typeface="B Titr" pitchFamily="2" charset="-78"/>
              </a:rPr>
              <a:t>جغرافیای مناطق مرزی </a:t>
            </a:r>
            <a:br>
              <a:rPr lang="fa-IR" dirty="0" smtClean="0">
                <a:solidFill>
                  <a:srgbClr val="00B050"/>
                </a:solidFill>
                <a:cs typeface="B Titr" pitchFamily="2" charset="-78"/>
              </a:rPr>
            </a:br>
            <a:r>
              <a:rPr lang="fa-IR" dirty="0" smtClean="0">
                <a:solidFill>
                  <a:srgbClr val="00B050"/>
                </a:solidFill>
                <a:cs typeface="B Titr" pitchFamily="2" charset="-78"/>
              </a:rPr>
              <a:t>ایران و عراق</a:t>
            </a:r>
            <a:br>
              <a:rPr lang="fa-IR" dirty="0" smtClean="0">
                <a:solidFill>
                  <a:srgbClr val="00B050"/>
                </a:solidFill>
                <a:cs typeface="B Titr" pitchFamily="2" charset="-78"/>
              </a:rPr>
            </a:br>
            <a:r>
              <a:rPr lang="fa-IR" sz="6600" dirty="0" smtClean="0">
                <a:solidFill>
                  <a:srgbClr val="00B050"/>
                </a:solidFill>
                <a:cs typeface="B Titr" pitchFamily="2" charset="-78"/>
              </a:rPr>
              <a:t>«ایـــــران»</a:t>
            </a:r>
            <a:r>
              <a:rPr lang="fa-IR" sz="6600" dirty="0" smtClean="0">
                <a:solidFill>
                  <a:srgbClr val="FF0000"/>
                </a:solidFill>
                <a:cs typeface="B Titr" pitchFamily="2" charset="-78"/>
              </a:rPr>
              <a:t/>
            </a:r>
            <a:br>
              <a:rPr lang="fa-IR" sz="6600" dirty="0" smtClean="0">
                <a:solidFill>
                  <a:srgbClr val="FF0000"/>
                </a:solidFill>
                <a:cs typeface="B Titr" pitchFamily="2" charset="-78"/>
              </a:rPr>
            </a:br>
            <a:r>
              <a:rPr lang="fa-IR" sz="4000" dirty="0">
                <a:cs typeface="B Titr" pitchFamily="2" charset="-78"/>
              </a:rPr>
              <a:t/>
            </a:r>
            <a:br>
              <a:rPr lang="fa-IR" sz="4000" dirty="0">
                <a:cs typeface="B Titr" pitchFamily="2" charset="-78"/>
              </a:rPr>
            </a:br>
            <a:r>
              <a:rPr lang="fa-IR" sz="3200" dirty="0" smtClean="0">
                <a:solidFill>
                  <a:srgbClr val="7030A0"/>
                </a:solidFill>
                <a:cs typeface="B Titr" pitchFamily="2" charset="-78"/>
              </a:rPr>
              <a:t>«فصل دوم»</a:t>
            </a:r>
            <a:endParaRPr lang="en-US" sz="3200" dirty="0">
              <a:solidFill>
                <a:srgbClr val="7030A0"/>
              </a:solidFill>
              <a:cs typeface="B Titr" pitchFamily="2" charset="-78"/>
            </a:endParaRPr>
          </a:p>
        </p:txBody>
      </p:sp>
    </p:spTree>
    <p:extLst>
      <p:ext uri="{BB962C8B-B14F-4D97-AF65-F5344CB8AC3E}">
        <p14:creationId xmlns:p14="http://schemas.microsoft.com/office/powerpoint/2010/main" val="2664755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08912" cy="5893264"/>
          </a:xfrm>
        </p:spPr>
        <p:txBody>
          <a:bodyPr>
            <a:noAutofit/>
          </a:bodyPr>
          <a:lstStyle/>
          <a:p>
            <a:pPr algn="r">
              <a:lnSpc>
                <a:spcPct val="150000"/>
              </a:lnSpc>
            </a:pPr>
            <a:r>
              <a:rPr lang="fa-IR" sz="4000" dirty="0" smtClean="0">
                <a:cs typeface="B Titr" pitchFamily="2" charset="-78"/>
              </a:rPr>
              <a:t>				</a:t>
            </a:r>
            <a:r>
              <a:rPr lang="fa-IR" sz="4000" dirty="0" smtClean="0">
                <a:solidFill>
                  <a:srgbClr val="00B050"/>
                </a:solidFill>
                <a:cs typeface="B Titr" pitchFamily="2" charset="-78"/>
              </a:rPr>
              <a:t>ایـران</a:t>
            </a:r>
            <a:br>
              <a:rPr lang="fa-IR" sz="4000" dirty="0" smtClean="0">
                <a:solidFill>
                  <a:srgbClr val="00B050"/>
                </a:solidFill>
                <a:cs typeface="B Titr" pitchFamily="2" charset="-78"/>
              </a:rPr>
            </a:br>
            <a:r>
              <a:rPr lang="fa-IR" sz="2400" b="1" dirty="0" smtClean="0">
                <a:solidFill>
                  <a:srgbClr val="002060"/>
                </a:solidFill>
                <a:cs typeface="B Titr" pitchFamily="2" charset="-78"/>
              </a:rPr>
              <a:t>موقعیتها:</a:t>
            </a:r>
            <a:r>
              <a:rPr lang="fa-IR" sz="2400" dirty="0" smtClean="0">
                <a:solidFill>
                  <a:srgbClr val="002060"/>
                </a:solidFill>
                <a:cs typeface="B Titr" pitchFamily="2" charset="-78"/>
              </a:rPr>
              <a:t> بخش عمده این کشور فلات، که 90درصد آن در غرب ایران است.</a:t>
            </a:r>
            <a:br>
              <a:rPr lang="fa-IR" sz="2400" dirty="0" smtClean="0">
                <a:solidFill>
                  <a:srgbClr val="002060"/>
                </a:solidFill>
                <a:cs typeface="B Titr" pitchFamily="2" charset="-78"/>
              </a:rPr>
            </a:br>
            <a:r>
              <a:rPr lang="fa-IR" sz="2400" dirty="0" smtClean="0">
                <a:solidFill>
                  <a:srgbClr val="002060"/>
                </a:solidFill>
                <a:cs typeface="B Titr" pitchFamily="2" charset="-78"/>
              </a:rPr>
              <a:t>بعلاوه دارای موقعیتهای:</a:t>
            </a:r>
            <a:br>
              <a:rPr lang="fa-IR" sz="2400" dirty="0" smtClean="0">
                <a:solidFill>
                  <a:srgbClr val="002060"/>
                </a:solidFill>
                <a:cs typeface="B Titr" pitchFamily="2" charset="-78"/>
              </a:rPr>
            </a:br>
            <a:r>
              <a:rPr lang="fa-IR" sz="2400" dirty="0" smtClean="0">
                <a:solidFill>
                  <a:srgbClr val="C00000"/>
                </a:solidFill>
                <a:cs typeface="B Titr" pitchFamily="2" charset="-78"/>
              </a:rPr>
              <a:t>1.</a:t>
            </a:r>
            <a:r>
              <a:rPr lang="fa-IR" sz="2400" dirty="0" smtClean="0">
                <a:solidFill>
                  <a:srgbClr val="002060"/>
                </a:solidFill>
                <a:cs typeface="B Titr" pitchFamily="2" charset="-78"/>
              </a:rPr>
              <a:t>متصل به اوراسیا.</a:t>
            </a:r>
            <a:br>
              <a:rPr lang="fa-IR" sz="2400" dirty="0" smtClean="0">
                <a:solidFill>
                  <a:srgbClr val="002060"/>
                </a:solidFill>
                <a:cs typeface="B Titr" pitchFamily="2" charset="-78"/>
              </a:rPr>
            </a:br>
            <a:r>
              <a:rPr lang="fa-IR" sz="2400" dirty="0" smtClean="0">
                <a:solidFill>
                  <a:srgbClr val="C00000"/>
                </a:solidFill>
                <a:cs typeface="B Titr" pitchFamily="2" charset="-78"/>
              </a:rPr>
              <a:t>2.</a:t>
            </a:r>
            <a:r>
              <a:rPr lang="fa-IR" sz="2400" dirty="0" smtClean="0">
                <a:solidFill>
                  <a:srgbClr val="002060"/>
                </a:solidFill>
                <a:cs typeface="B Titr" pitchFamily="2" charset="-78"/>
              </a:rPr>
              <a:t>دارای موقعیت </a:t>
            </a:r>
            <a:r>
              <a:rPr lang="fa-IR" sz="2400" dirty="0">
                <a:solidFill>
                  <a:srgbClr val="002060"/>
                </a:solidFill>
                <a:cs typeface="B Titr" pitchFamily="2" charset="-78"/>
              </a:rPr>
              <a:t>بحری</a:t>
            </a:r>
            <a:r>
              <a:rPr lang="fa-IR" sz="1400" dirty="0">
                <a:solidFill>
                  <a:srgbClr val="002060"/>
                </a:solidFill>
                <a:cs typeface="B Titr" pitchFamily="2" charset="-78"/>
              </a:rPr>
              <a:t>«دارای سواحل </a:t>
            </a:r>
            <a:r>
              <a:rPr lang="fa-IR" sz="1400" dirty="0" smtClean="0">
                <a:solidFill>
                  <a:srgbClr val="002060"/>
                </a:solidFill>
                <a:cs typeface="B Titr" pitchFamily="2" charset="-78"/>
              </a:rPr>
              <a:t>طولانی در خلیج فارس و دریای عمان»</a:t>
            </a:r>
            <a:br>
              <a:rPr lang="fa-IR" sz="1400" dirty="0" smtClean="0">
                <a:solidFill>
                  <a:srgbClr val="002060"/>
                </a:solidFill>
                <a:cs typeface="B Titr" pitchFamily="2" charset="-78"/>
              </a:rPr>
            </a:br>
            <a:r>
              <a:rPr lang="fa-IR" sz="2400" dirty="0" smtClean="0">
                <a:solidFill>
                  <a:srgbClr val="C00000"/>
                </a:solidFill>
                <a:cs typeface="B Titr" pitchFamily="2" charset="-78"/>
              </a:rPr>
              <a:t>3.</a:t>
            </a:r>
            <a:r>
              <a:rPr lang="fa-IR" sz="2400" dirty="0" smtClean="0">
                <a:solidFill>
                  <a:srgbClr val="002060"/>
                </a:solidFill>
                <a:cs typeface="B Titr" pitchFamily="2" charset="-78"/>
              </a:rPr>
              <a:t>دارای </a:t>
            </a:r>
            <a:r>
              <a:rPr lang="fa-IR" sz="2400" dirty="0">
                <a:solidFill>
                  <a:srgbClr val="002060"/>
                </a:solidFill>
                <a:cs typeface="B Titr" pitchFamily="2" charset="-78"/>
              </a:rPr>
              <a:t>موقعیت گذرگاهی</a:t>
            </a:r>
            <a:r>
              <a:rPr lang="fa-IR" sz="1400" dirty="0">
                <a:solidFill>
                  <a:srgbClr val="002060"/>
                </a:solidFill>
                <a:cs typeface="B Titr" pitchFamily="2" charset="-78"/>
              </a:rPr>
              <a:t>«دراختیار داشتن تنگة هرمز</a:t>
            </a:r>
            <a:r>
              <a:rPr lang="fa-IR" sz="1400" dirty="0" smtClean="0">
                <a:solidFill>
                  <a:srgbClr val="002060"/>
                </a:solidFill>
                <a:cs typeface="B Titr" pitchFamily="2" charset="-78"/>
              </a:rPr>
              <a:t>»</a:t>
            </a:r>
            <a:r>
              <a:rPr lang="fa-IR" sz="1400" dirty="0">
                <a:cs typeface="B Titr" pitchFamily="2" charset="-78"/>
              </a:rPr>
              <a:t/>
            </a:r>
            <a:br>
              <a:rPr lang="fa-IR" sz="1400" dirty="0">
                <a:cs typeface="B Titr" pitchFamily="2" charset="-78"/>
              </a:rPr>
            </a:br>
            <a:r>
              <a:rPr lang="fa-IR" sz="2400" b="1" dirty="0" smtClean="0">
                <a:solidFill>
                  <a:srgbClr val="002060"/>
                </a:solidFill>
                <a:cs typeface="B Titr" pitchFamily="2" charset="-78"/>
              </a:rPr>
              <a:t>مرزها؛</a:t>
            </a:r>
            <a:r>
              <a:rPr lang="fa-IR" sz="2400" dirty="0" smtClean="0">
                <a:solidFill>
                  <a:srgbClr val="002060"/>
                </a:solidFill>
                <a:cs typeface="B Titr" pitchFamily="2" charset="-78"/>
              </a:rPr>
              <a:t> بالغ بر 8731کیلومتر شامل:</a:t>
            </a:r>
            <a:br>
              <a:rPr lang="fa-IR" sz="2400" dirty="0" smtClean="0">
                <a:solidFill>
                  <a:srgbClr val="002060"/>
                </a:solidFill>
                <a:cs typeface="B Titr" pitchFamily="2" charset="-78"/>
              </a:rPr>
            </a:br>
            <a:r>
              <a:rPr lang="fa-IR" sz="2400" dirty="0" smtClean="0">
                <a:solidFill>
                  <a:srgbClr val="002060"/>
                </a:solidFill>
                <a:cs typeface="B Titr" pitchFamily="2" charset="-78"/>
              </a:rPr>
              <a:t>4113 ک. م. مرز خشکی.</a:t>
            </a:r>
            <a:br>
              <a:rPr lang="fa-IR" sz="2400" dirty="0" smtClean="0">
                <a:solidFill>
                  <a:srgbClr val="002060"/>
                </a:solidFill>
                <a:cs typeface="B Titr" pitchFamily="2" charset="-78"/>
              </a:rPr>
            </a:br>
            <a:r>
              <a:rPr lang="fa-IR" sz="2400" dirty="0" smtClean="0">
                <a:solidFill>
                  <a:srgbClr val="002060"/>
                </a:solidFill>
                <a:cs typeface="B Titr" pitchFamily="2" charset="-78"/>
              </a:rPr>
              <a:t>1918ک.م. مرز رودخانه ای.</a:t>
            </a:r>
            <a:br>
              <a:rPr lang="fa-IR" sz="2400" dirty="0" smtClean="0">
                <a:solidFill>
                  <a:srgbClr val="002060"/>
                </a:solidFill>
                <a:cs typeface="B Titr" pitchFamily="2" charset="-78"/>
              </a:rPr>
            </a:br>
            <a:r>
              <a:rPr lang="fa-IR" sz="2400" dirty="0" smtClean="0">
                <a:solidFill>
                  <a:srgbClr val="002060"/>
                </a:solidFill>
                <a:cs typeface="B Titr" pitchFamily="2" charset="-78"/>
              </a:rPr>
              <a:t>2700ک.م. مرز دریایی</a:t>
            </a:r>
            <a:r>
              <a:rPr lang="fa-IR" sz="1400" dirty="0" smtClean="0">
                <a:solidFill>
                  <a:srgbClr val="002060"/>
                </a:solidFill>
                <a:cs typeface="B Titr" pitchFamily="2" charset="-78"/>
              </a:rPr>
              <a:t>«خلیج فارس، دریای عمان، دریای مازندران»</a:t>
            </a:r>
            <a:br>
              <a:rPr lang="fa-IR" sz="1400" dirty="0" smtClean="0">
                <a:solidFill>
                  <a:srgbClr val="002060"/>
                </a:solidFill>
                <a:cs typeface="B Titr" pitchFamily="2" charset="-78"/>
              </a:rPr>
            </a:br>
            <a:r>
              <a:rPr lang="fa-IR" sz="2400" b="1" dirty="0" smtClean="0">
                <a:solidFill>
                  <a:srgbClr val="002060"/>
                </a:solidFill>
                <a:cs typeface="B Titr" pitchFamily="2" charset="-78"/>
              </a:rPr>
              <a:t>توضیح</a:t>
            </a:r>
            <a:r>
              <a:rPr lang="fa-IR" sz="2400" dirty="0" smtClean="0">
                <a:solidFill>
                  <a:srgbClr val="002060"/>
                </a:solidFill>
                <a:cs typeface="B Titr" pitchFamily="2" charset="-78"/>
              </a:rPr>
              <a:t>:مرز سیاسی در 12مایلی ساحل قرار دارد.</a:t>
            </a:r>
            <a:br>
              <a:rPr lang="fa-IR" sz="2400" dirty="0" smtClean="0">
                <a:solidFill>
                  <a:srgbClr val="002060"/>
                </a:solidFill>
                <a:cs typeface="B Titr" pitchFamily="2" charset="-78"/>
              </a:rPr>
            </a:br>
            <a:r>
              <a:rPr lang="fa-IR" sz="2400" dirty="0" smtClean="0">
                <a:solidFill>
                  <a:srgbClr val="002060"/>
                </a:solidFill>
                <a:cs typeface="B Titr" pitchFamily="2" charset="-78"/>
              </a:rPr>
              <a:t>جزایر دارای 6مایل مرز دریایی هستند</a:t>
            </a:r>
            <a:r>
              <a:rPr lang="fa-IR" sz="1400" dirty="0" smtClean="0">
                <a:solidFill>
                  <a:srgbClr val="002060"/>
                </a:solidFill>
                <a:cs typeface="B Titr" pitchFamily="2" charset="-78"/>
              </a:rPr>
              <a:t>«بجز جزیره فارسی بین ایران و عربستان» </a:t>
            </a:r>
            <a:endParaRPr lang="en-US" sz="1400" dirty="0">
              <a:solidFill>
                <a:srgbClr val="002060"/>
              </a:solidFill>
              <a:cs typeface="B Titr" pitchFamily="2" charset="-78"/>
            </a:endParaRPr>
          </a:p>
        </p:txBody>
      </p:sp>
    </p:spTree>
    <p:extLst>
      <p:ext uri="{BB962C8B-B14F-4D97-AF65-F5344CB8AC3E}">
        <p14:creationId xmlns:p14="http://schemas.microsoft.com/office/powerpoint/2010/main" val="2822336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280920" cy="6037280"/>
          </a:xfrm>
        </p:spPr>
        <p:txBody>
          <a:bodyPr>
            <a:noAutofit/>
          </a:bodyPr>
          <a:lstStyle/>
          <a:p>
            <a:pPr>
              <a:lnSpc>
                <a:spcPct val="150000"/>
              </a:lnSpc>
            </a:pPr>
            <a:r>
              <a:rPr lang="fa-IR" sz="4000" dirty="0" smtClean="0">
                <a:solidFill>
                  <a:srgbClr val="00B050"/>
                </a:solidFill>
                <a:cs typeface="B Titr" pitchFamily="2" charset="-78"/>
              </a:rPr>
              <a:t>وسعت،شکل و جمعیت</a:t>
            </a:r>
            <a:r>
              <a:rPr lang="fa-IR" sz="4000" dirty="0" smtClean="0">
                <a:cs typeface="B Titr" pitchFamily="2" charset="-78"/>
              </a:rPr>
              <a:t/>
            </a:r>
            <a:br>
              <a:rPr lang="fa-IR" sz="4000" dirty="0" smtClean="0">
                <a:cs typeface="B Titr" pitchFamily="2" charset="-78"/>
              </a:rPr>
            </a:br>
            <a:r>
              <a:rPr lang="fa-IR" sz="4000" dirty="0" smtClean="0">
                <a:solidFill>
                  <a:srgbClr val="FFC000"/>
                </a:solidFill>
                <a:cs typeface="B Titr" pitchFamily="2" charset="-78"/>
              </a:rPr>
              <a:t>وسعت 1648195کیلومترمربع</a:t>
            </a:r>
            <a:r>
              <a:rPr lang="fa-IR" sz="4000" dirty="0" smtClean="0">
                <a:cs typeface="B Titr" pitchFamily="2" charset="-78"/>
              </a:rPr>
              <a:t/>
            </a:r>
            <a:br>
              <a:rPr lang="fa-IR" sz="4000" dirty="0" smtClean="0">
                <a:cs typeface="B Titr" pitchFamily="2" charset="-78"/>
              </a:rPr>
            </a:br>
            <a:r>
              <a:rPr lang="fa-IR" sz="1600" dirty="0" smtClean="0">
                <a:cs typeface="B Titr" pitchFamily="2" charset="-78"/>
              </a:rPr>
              <a:t>«شانزدهمین کشورجهان»</a:t>
            </a:r>
            <a:r>
              <a:rPr lang="fa-IR" sz="4000" dirty="0" smtClean="0">
                <a:cs typeface="B Titr" pitchFamily="2" charset="-78"/>
              </a:rPr>
              <a:t/>
            </a:r>
            <a:br>
              <a:rPr lang="fa-IR" sz="4000" dirty="0" smtClean="0">
                <a:cs typeface="B Titr" pitchFamily="2" charset="-78"/>
              </a:rPr>
            </a:br>
            <a:r>
              <a:rPr lang="fa-IR" sz="4000" dirty="0" smtClean="0">
                <a:solidFill>
                  <a:srgbClr val="FFC000"/>
                </a:solidFill>
                <a:cs typeface="B Titr" pitchFamily="2" charset="-78"/>
              </a:rPr>
              <a:t>دارای شکل چهار ضلعی نامنظم</a:t>
            </a:r>
            <a:r>
              <a:rPr lang="fa-IR" sz="4000" dirty="0" smtClean="0">
                <a:cs typeface="B Titr" pitchFamily="2" charset="-78"/>
              </a:rPr>
              <a:t/>
            </a:r>
            <a:br>
              <a:rPr lang="fa-IR" sz="4000" dirty="0" smtClean="0">
                <a:cs typeface="B Titr" pitchFamily="2" charset="-78"/>
              </a:rPr>
            </a:br>
            <a:r>
              <a:rPr lang="fa-IR" sz="1600" dirty="0" smtClean="0">
                <a:cs typeface="B Titr" pitchFamily="2" charset="-78"/>
              </a:rPr>
              <a:t>«قطر بزرگ2250 ک.م، ازشمال غرب به جنوب شرقی- آرارات تا خلیج گواتر- قطرکوچک1400ک.م، شمال شرقی تا جنوب غربی-از سرخس تا دهانة اروند رود»</a:t>
            </a:r>
            <a:r>
              <a:rPr lang="fa-IR" sz="1800" dirty="0" smtClean="0">
                <a:cs typeface="B Titr" pitchFamily="2" charset="-78"/>
              </a:rPr>
              <a:t/>
            </a:r>
            <a:br>
              <a:rPr lang="fa-IR" sz="1800" dirty="0" smtClean="0">
                <a:cs typeface="B Titr" pitchFamily="2" charset="-78"/>
              </a:rPr>
            </a:br>
            <a:r>
              <a:rPr lang="fa-IR" sz="4000" dirty="0" smtClean="0">
                <a:solidFill>
                  <a:srgbClr val="FFC000"/>
                </a:solidFill>
                <a:cs typeface="B Titr" pitchFamily="2" charset="-78"/>
              </a:rPr>
              <a:t>دارای </a:t>
            </a:r>
            <a:r>
              <a:rPr lang="fa-IR" sz="4000" dirty="0">
                <a:solidFill>
                  <a:srgbClr val="FFC000"/>
                </a:solidFill>
                <a:cs typeface="B Titr" pitchFamily="2" charset="-78"/>
              </a:rPr>
              <a:t>جمعیت75149669 </a:t>
            </a:r>
            <a:r>
              <a:rPr lang="fa-IR" sz="4000" dirty="0" smtClean="0">
                <a:solidFill>
                  <a:srgbClr val="FFC000"/>
                </a:solidFill>
                <a:cs typeface="B Titr" pitchFamily="2" charset="-78"/>
              </a:rPr>
              <a:t>نفر</a:t>
            </a:r>
            <a:r>
              <a:rPr lang="fa-IR" sz="4000" dirty="0" smtClean="0">
                <a:cs typeface="B Titr" pitchFamily="2" charset="-78"/>
              </a:rPr>
              <a:t/>
            </a:r>
            <a:br>
              <a:rPr lang="fa-IR" sz="4000" dirty="0" smtClean="0">
                <a:cs typeface="B Titr" pitchFamily="2" charset="-78"/>
              </a:rPr>
            </a:br>
            <a:r>
              <a:rPr lang="fa-IR" sz="1600" dirty="0" smtClean="0">
                <a:cs typeface="B Titr" pitchFamily="2" charset="-78"/>
              </a:rPr>
              <a:t>«</a:t>
            </a:r>
            <a:r>
              <a:rPr lang="fa-IR" sz="1600" dirty="0">
                <a:cs typeface="B Titr" pitchFamily="2" charset="-78"/>
              </a:rPr>
              <a:t>مرکز</a:t>
            </a:r>
            <a:r>
              <a:rPr lang="fa-IR" sz="3600" dirty="0">
                <a:cs typeface="B Titr" pitchFamily="2" charset="-78"/>
              </a:rPr>
              <a:t> </a:t>
            </a:r>
            <a:r>
              <a:rPr lang="fa-IR" sz="1600" dirty="0" smtClean="0">
                <a:cs typeface="B Titr" pitchFamily="2" charset="-78"/>
              </a:rPr>
              <a:t>آمار</a:t>
            </a:r>
            <a:r>
              <a:rPr lang="fa-IR" sz="1600" dirty="0">
                <a:cs typeface="B Titr" pitchFamily="2" charset="-78"/>
              </a:rPr>
              <a:t> ایران </a:t>
            </a:r>
            <a:r>
              <a:rPr lang="fa-IR" sz="1600" dirty="0" smtClean="0">
                <a:cs typeface="B Titr" pitchFamily="2" charset="-78"/>
              </a:rPr>
              <a:t>-1390»</a:t>
            </a:r>
            <a:r>
              <a:rPr lang="fa-IR" sz="1800" dirty="0" smtClean="0">
                <a:cs typeface="B Titr" pitchFamily="2" charset="-78"/>
              </a:rPr>
              <a:t/>
            </a:r>
            <a:br>
              <a:rPr lang="fa-IR" sz="1800" dirty="0" smtClean="0">
                <a:cs typeface="B Titr" pitchFamily="2" charset="-78"/>
              </a:rPr>
            </a:br>
            <a:r>
              <a:rPr lang="fa-IR" sz="1800" dirty="0">
                <a:cs typeface="B Titr" pitchFamily="2" charset="-78"/>
              </a:rPr>
              <a:t/>
            </a:r>
            <a:br>
              <a:rPr lang="fa-IR" sz="1800" dirty="0">
                <a:cs typeface="B Titr" pitchFamily="2" charset="-78"/>
              </a:rPr>
            </a:br>
            <a:endParaRPr lang="en-US" sz="1800" dirty="0">
              <a:cs typeface="B Titr" pitchFamily="2" charset="-78"/>
            </a:endParaRPr>
          </a:p>
        </p:txBody>
      </p:sp>
    </p:spTree>
    <p:extLst>
      <p:ext uri="{BB962C8B-B14F-4D97-AF65-F5344CB8AC3E}">
        <p14:creationId xmlns:p14="http://schemas.microsoft.com/office/powerpoint/2010/main" val="2464602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00808"/>
            <a:ext cx="8280920" cy="5965272"/>
          </a:xfrm>
        </p:spPr>
        <p:txBody>
          <a:bodyPr>
            <a:noAutofit/>
          </a:bodyPr>
          <a:lstStyle/>
          <a:p>
            <a:pPr algn="r">
              <a:lnSpc>
                <a:spcPct val="150000"/>
              </a:lnSpc>
            </a:pPr>
            <a:r>
              <a:rPr lang="fa-IR" sz="2800" b="1" dirty="0" smtClean="0">
                <a:solidFill>
                  <a:srgbClr val="00B050"/>
                </a:solidFill>
                <a:cs typeface="B Titr" pitchFamily="2" charset="-78"/>
              </a:rPr>
              <a:t>توپوگرافی ایران:</a:t>
            </a:r>
            <a:r>
              <a:rPr lang="fa-IR" sz="2800" dirty="0" smtClean="0">
                <a:cs typeface="B Titr" pitchFamily="2" charset="-78"/>
              </a:rPr>
              <a:t/>
            </a:r>
            <a:br>
              <a:rPr lang="fa-IR" sz="2800" dirty="0" smtClean="0">
                <a:cs typeface="B Titr" pitchFamily="2" charset="-78"/>
              </a:rPr>
            </a:br>
            <a:r>
              <a:rPr lang="fa-IR" sz="2800" dirty="0">
                <a:cs typeface="B Titr" pitchFamily="2" charset="-78"/>
              </a:rPr>
              <a:t>	</a:t>
            </a:r>
            <a:r>
              <a:rPr lang="fa-IR" sz="2800" dirty="0" smtClean="0">
                <a:cs typeface="B Titr" pitchFamily="2" charset="-78"/>
              </a:rPr>
              <a:t>کوهستانی</a:t>
            </a:r>
            <a:r>
              <a:rPr lang="fa-IR" sz="2400" dirty="0" smtClean="0">
                <a:cs typeface="B Titr" pitchFamily="2" charset="-78"/>
              </a:rPr>
              <a:t>«رشته کوه های البرز و زاگرس با ارتفاعات متفاوت».</a:t>
            </a:r>
            <a:br>
              <a:rPr lang="fa-IR" sz="2400" dirty="0" smtClean="0">
                <a:cs typeface="B Titr" pitchFamily="2" charset="-78"/>
              </a:rPr>
            </a:br>
            <a:r>
              <a:rPr lang="fa-IR" sz="2400" dirty="0">
                <a:cs typeface="B Titr" pitchFamily="2" charset="-78"/>
              </a:rPr>
              <a:t>	</a:t>
            </a:r>
            <a:r>
              <a:rPr lang="fa-IR" sz="2800" dirty="0">
                <a:cs typeface="B Titr" pitchFamily="2" charset="-78"/>
              </a:rPr>
              <a:t>جلگه ای و هموار</a:t>
            </a:r>
            <a:r>
              <a:rPr lang="fa-IR" sz="2400" dirty="0">
                <a:cs typeface="B Titr" pitchFamily="2" charset="-78"/>
              </a:rPr>
              <a:t>«شمال و </a:t>
            </a:r>
            <a:r>
              <a:rPr lang="fa-IR" sz="2400" dirty="0" smtClean="0">
                <a:cs typeface="B Titr" pitchFamily="2" charset="-78"/>
              </a:rPr>
              <a:t>جنوب، دشت لوت و دشت کویر».</a:t>
            </a:r>
            <a:r>
              <a:rPr lang="fa-IR" sz="2000" dirty="0" smtClean="0">
                <a:cs typeface="B Titr" pitchFamily="2" charset="-78"/>
              </a:rPr>
              <a:t/>
            </a:r>
            <a:br>
              <a:rPr lang="fa-IR" sz="2000" dirty="0" smtClean="0">
                <a:cs typeface="B Titr" pitchFamily="2" charset="-78"/>
              </a:rPr>
            </a:br>
            <a:r>
              <a:rPr lang="fa-IR" sz="2000" dirty="0">
                <a:cs typeface="B Titr" pitchFamily="2" charset="-78"/>
              </a:rPr>
              <a:t/>
            </a:r>
            <a:br>
              <a:rPr lang="fa-IR" sz="2000" dirty="0">
                <a:cs typeface="B Titr" pitchFamily="2" charset="-78"/>
              </a:rPr>
            </a:br>
            <a:r>
              <a:rPr lang="fa-IR" sz="2800" b="1" dirty="0">
                <a:solidFill>
                  <a:srgbClr val="00B050"/>
                </a:solidFill>
                <a:cs typeface="B Titr" pitchFamily="2" charset="-78"/>
              </a:rPr>
              <a:t>آب و هوا:</a:t>
            </a:r>
            <a:r>
              <a:rPr lang="fa-IR" sz="2000" dirty="0" smtClean="0">
                <a:cs typeface="B Titr" pitchFamily="2" charset="-78"/>
              </a:rPr>
              <a:t/>
            </a:r>
            <a:br>
              <a:rPr lang="fa-IR" sz="2000" dirty="0" smtClean="0">
                <a:cs typeface="B Titr" pitchFamily="2" charset="-78"/>
              </a:rPr>
            </a:br>
            <a:r>
              <a:rPr lang="fa-IR" sz="2800" dirty="0" smtClean="0">
                <a:cs typeface="B Titr" pitchFamily="2" charset="-78"/>
              </a:rPr>
              <a:t>ایران </a:t>
            </a:r>
            <a:r>
              <a:rPr lang="fa-IR" sz="2800" dirty="0">
                <a:cs typeface="B Titr" pitchFamily="2" charset="-78"/>
              </a:rPr>
              <a:t>در نیمکره شمالی و منطقة معتدل واقع و دارای اقلیم خاص تحت چهار عامل عمدة جغرافیایی است</a:t>
            </a:r>
            <a:r>
              <a:rPr lang="fa-IR" sz="2400" dirty="0" smtClean="0">
                <a:cs typeface="B Titr" pitchFamily="2" charset="-78"/>
              </a:rPr>
              <a:t/>
            </a:r>
            <a:br>
              <a:rPr lang="fa-IR" sz="2400" dirty="0" smtClean="0">
                <a:cs typeface="B Titr" pitchFamily="2" charset="-78"/>
              </a:rPr>
            </a:br>
            <a:r>
              <a:rPr lang="fa-IR" sz="2400" dirty="0">
                <a:cs typeface="B Titr" pitchFamily="2" charset="-78"/>
              </a:rPr>
              <a:t>	</a:t>
            </a:r>
            <a:r>
              <a:rPr lang="fa-IR" sz="2800" dirty="0" smtClean="0">
                <a:solidFill>
                  <a:srgbClr val="C00000"/>
                </a:solidFill>
                <a:cs typeface="B Titr" pitchFamily="2" charset="-78"/>
              </a:rPr>
              <a:t>1. </a:t>
            </a:r>
            <a:r>
              <a:rPr lang="fa-IR" sz="2800" dirty="0" smtClean="0">
                <a:cs typeface="B Titr" pitchFamily="2" charset="-78"/>
              </a:rPr>
              <a:t>عرض جغرافیایی.		</a:t>
            </a:r>
            <a:r>
              <a:rPr lang="fa-IR" sz="2800" dirty="0" smtClean="0">
                <a:solidFill>
                  <a:srgbClr val="C00000"/>
                </a:solidFill>
                <a:cs typeface="B Titr" pitchFamily="2" charset="-78"/>
              </a:rPr>
              <a:t>2. </a:t>
            </a:r>
            <a:r>
              <a:rPr lang="fa-IR" sz="2800" dirty="0" smtClean="0">
                <a:cs typeface="B Titr" pitchFamily="2" charset="-78"/>
              </a:rPr>
              <a:t>ارتفاعات.</a:t>
            </a:r>
            <a:br>
              <a:rPr lang="fa-IR" sz="2800" dirty="0" smtClean="0">
                <a:cs typeface="B Titr" pitchFamily="2" charset="-78"/>
              </a:rPr>
            </a:br>
            <a:r>
              <a:rPr lang="fa-IR" sz="2800" dirty="0">
                <a:cs typeface="B Titr" pitchFamily="2" charset="-78"/>
              </a:rPr>
              <a:t>	</a:t>
            </a:r>
            <a:r>
              <a:rPr lang="fa-IR" sz="2800" dirty="0" smtClean="0">
                <a:solidFill>
                  <a:srgbClr val="C00000"/>
                </a:solidFill>
                <a:cs typeface="B Titr" pitchFamily="2" charset="-78"/>
              </a:rPr>
              <a:t>3. </a:t>
            </a:r>
            <a:r>
              <a:rPr lang="fa-IR" sz="2800" dirty="0" smtClean="0">
                <a:cs typeface="B Titr" pitchFamily="2" charset="-78"/>
              </a:rPr>
              <a:t>موقعیت جغرافیایی.	</a:t>
            </a:r>
            <a:r>
              <a:rPr lang="fa-IR" sz="2800" dirty="0" smtClean="0">
                <a:solidFill>
                  <a:srgbClr val="C00000"/>
                </a:solidFill>
                <a:cs typeface="B Titr" pitchFamily="2" charset="-78"/>
              </a:rPr>
              <a:t>4. </a:t>
            </a:r>
            <a:r>
              <a:rPr lang="fa-IR" sz="2400" dirty="0" smtClean="0">
                <a:cs typeface="B Titr" pitchFamily="2" charset="-78"/>
              </a:rPr>
              <a:t>توده های هوا با منشأ بیرونی. </a:t>
            </a:r>
            <a:r>
              <a:rPr lang="fa-IR" sz="2000" dirty="0" smtClean="0">
                <a:cs typeface="B Titr" pitchFamily="2" charset="-78"/>
              </a:rPr>
              <a:t/>
            </a:r>
            <a:br>
              <a:rPr lang="fa-IR" sz="2000" dirty="0" smtClean="0">
                <a:cs typeface="B Titr" pitchFamily="2" charset="-78"/>
              </a:rPr>
            </a:br>
            <a:r>
              <a:rPr lang="fa-IR" sz="2000" dirty="0">
                <a:cs typeface="B Titr" pitchFamily="2" charset="-78"/>
              </a:rPr>
              <a:t/>
            </a:r>
            <a:br>
              <a:rPr lang="fa-IR" sz="2000" dirty="0">
                <a:cs typeface="B Titr" pitchFamily="2" charset="-78"/>
              </a:rPr>
            </a:br>
            <a:r>
              <a:rPr lang="fa-IR" sz="1800" dirty="0" smtClean="0">
                <a:cs typeface="B Titr" pitchFamily="2" charset="-78"/>
              </a:rPr>
              <a:t/>
            </a:r>
            <a:br>
              <a:rPr lang="fa-IR" sz="1800" dirty="0" smtClean="0">
                <a:cs typeface="B Titr" pitchFamily="2" charset="-78"/>
              </a:rPr>
            </a:br>
            <a:endParaRPr lang="en-US" sz="1800" dirty="0">
              <a:cs typeface="B Titr" pitchFamily="2" charset="-78"/>
            </a:endParaRPr>
          </a:p>
        </p:txBody>
      </p:sp>
    </p:spTree>
    <p:extLst>
      <p:ext uri="{BB962C8B-B14F-4D97-AF65-F5344CB8AC3E}">
        <p14:creationId xmlns:p14="http://schemas.microsoft.com/office/powerpoint/2010/main" val="2221124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548680"/>
            <a:ext cx="8355704" cy="4608512"/>
          </a:xfrm>
        </p:spPr>
        <p:txBody>
          <a:bodyPr>
            <a:noAutofit/>
            <a:scene3d>
              <a:camera prst="orthographicFront"/>
              <a:lightRig rig="freezing" dir="t">
                <a:rot lat="0" lon="0" rev="5640000"/>
              </a:lightRig>
            </a:scene3d>
            <a:sp3d prstMaterial="flat">
              <a:contourClr>
                <a:schemeClr val="tx2"/>
              </a:contourClr>
            </a:sp3d>
          </a:bodyPr>
          <a:lstStyle/>
          <a:p>
            <a:pPr algn="ctr" rtl="1"/>
            <a:r>
              <a:rPr lang="fa-IR" sz="4400" dirty="0" smtClean="0">
                <a:ln w="17780" cmpd="sng">
                  <a:solidFill>
                    <a:srgbClr val="FFFFFF"/>
                  </a:solidFill>
                  <a:prstDash val="solid"/>
                  <a:miter lim="800000"/>
                </a:ln>
                <a:solidFill>
                  <a:srgbClr val="92D050"/>
                </a:solidFill>
                <a:effectLst>
                  <a:glow rad="228600">
                    <a:schemeClr val="accent5">
                      <a:satMod val="175000"/>
                      <a:alpha val="40000"/>
                    </a:schemeClr>
                  </a:glow>
                  <a:outerShdw blurRad="50800" algn="tl" rotWithShape="0">
                    <a:srgbClr val="000000"/>
                  </a:outerShdw>
                </a:effectLst>
                <a:cs typeface="B Titr" pitchFamily="2" charset="-78"/>
              </a:rPr>
              <a:t>بسم الله الرحمن الرحيم</a:t>
            </a:r>
            <a:br>
              <a:rPr lang="fa-IR" sz="4400" dirty="0" smtClean="0">
                <a:ln w="17780" cmpd="sng">
                  <a:solidFill>
                    <a:srgbClr val="FFFFFF"/>
                  </a:solidFill>
                  <a:prstDash val="solid"/>
                  <a:miter lim="800000"/>
                </a:ln>
                <a:solidFill>
                  <a:srgbClr val="92D050"/>
                </a:solidFill>
                <a:effectLst>
                  <a:glow rad="228600">
                    <a:schemeClr val="accent5">
                      <a:satMod val="175000"/>
                      <a:alpha val="40000"/>
                    </a:schemeClr>
                  </a:glow>
                  <a:outerShdw blurRad="50800" algn="tl" rotWithShape="0">
                    <a:srgbClr val="000000"/>
                  </a:outerShdw>
                </a:effectLst>
                <a:cs typeface="B Titr" pitchFamily="2" charset="-78"/>
              </a:rPr>
            </a:br>
            <a:r>
              <a:rPr lang="fa-IR" sz="4400" dirty="0" smtClean="0">
                <a:ln w="17780" cmpd="sng">
                  <a:solidFill>
                    <a:srgbClr val="FFFFFF"/>
                  </a:solidFill>
                  <a:prstDash val="solid"/>
                  <a:miter lim="800000"/>
                </a:ln>
                <a:solidFill>
                  <a:srgbClr val="92D050"/>
                </a:solidFill>
                <a:effectLst>
                  <a:glow rad="228600">
                    <a:schemeClr val="accent5">
                      <a:satMod val="175000"/>
                      <a:alpha val="40000"/>
                    </a:schemeClr>
                  </a:glow>
                  <a:outerShdw blurRad="50800" algn="tl" rotWithShape="0">
                    <a:srgbClr val="000000"/>
                  </a:outerShdw>
                </a:effectLst>
                <a:cs typeface="B Titr" pitchFamily="2" charset="-78"/>
              </a:rPr>
              <a:t/>
            </a:r>
            <a:br>
              <a:rPr lang="fa-IR" sz="4400" dirty="0" smtClean="0">
                <a:ln w="17780" cmpd="sng">
                  <a:solidFill>
                    <a:srgbClr val="FFFFFF"/>
                  </a:solidFill>
                  <a:prstDash val="solid"/>
                  <a:miter lim="800000"/>
                </a:ln>
                <a:solidFill>
                  <a:srgbClr val="92D050"/>
                </a:solidFill>
                <a:effectLst>
                  <a:glow rad="228600">
                    <a:schemeClr val="accent5">
                      <a:satMod val="175000"/>
                      <a:alpha val="40000"/>
                    </a:schemeClr>
                  </a:glow>
                  <a:outerShdw blurRad="50800" algn="tl" rotWithShape="0">
                    <a:srgbClr val="000000"/>
                  </a:outerShdw>
                </a:effectLst>
                <a:cs typeface="B Titr" pitchFamily="2" charset="-78"/>
              </a:rPr>
            </a:br>
            <a:r>
              <a:rPr lang="fa-IR" sz="5400" dirty="0" smtClean="0">
                <a:ln w="17780" cmpd="sng">
                  <a:solidFill>
                    <a:srgbClr val="FFFFFF"/>
                  </a:solidFill>
                  <a:prstDash val="solid"/>
                  <a:miter lim="800000"/>
                </a:ln>
                <a:solidFill>
                  <a:srgbClr val="FFC000"/>
                </a:solidFill>
                <a:effectLst>
                  <a:glow rad="228600">
                    <a:schemeClr val="accent5">
                      <a:satMod val="175000"/>
                      <a:alpha val="40000"/>
                    </a:schemeClr>
                  </a:glow>
                  <a:outerShdw blurRad="38100" dist="38100" dir="2700000" algn="tl">
                    <a:srgbClr val="000000">
                      <a:alpha val="43137"/>
                    </a:srgbClr>
                  </a:outerShdw>
                </a:effectLst>
                <a:cs typeface="B Titr" pitchFamily="2" charset="-78"/>
              </a:rPr>
              <a:t>دفــــــاع مـقـــدس</a:t>
            </a:r>
            <a:r>
              <a:rPr lang="fa-IR" sz="6600" dirty="0" smtClean="0">
                <a:ln w="17780" cmpd="sng">
                  <a:solidFill>
                    <a:srgbClr val="FFFFFF"/>
                  </a:solidFill>
                  <a:prstDash val="solid"/>
                  <a:miter lim="800000"/>
                </a:ln>
                <a:solidFill>
                  <a:srgbClr val="FFC000"/>
                </a:solidFill>
                <a:effectLst>
                  <a:glow rad="228600">
                    <a:schemeClr val="accent5">
                      <a:satMod val="175000"/>
                      <a:alpha val="40000"/>
                    </a:schemeClr>
                  </a:glow>
                  <a:outerShdw blurRad="38100" dist="38100" dir="2700000" algn="tl">
                    <a:srgbClr val="000000">
                      <a:alpha val="43137"/>
                    </a:srgbClr>
                  </a:outerShdw>
                </a:effectLst>
                <a:cs typeface="B Titr" pitchFamily="2" charset="-78"/>
              </a:rPr>
              <a:t/>
            </a:r>
            <a:br>
              <a:rPr lang="fa-IR" sz="6600" dirty="0" smtClean="0">
                <a:ln w="17780" cmpd="sng">
                  <a:solidFill>
                    <a:srgbClr val="FFFFFF"/>
                  </a:solidFill>
                  <a:prstDash val="solid"/>
                  <a:miter lim="800000"/>
                </a:ln>
                <a:solidFill>
                  <a:srgbClr val="FFC000"/>
                </a:solidFill>
                <a:effectLst>
                  <a:glow rad="228600">
                    <a:schemeClr val="accent5">
                      <a:satMod val="175000"/>
                      <a:alpha val="40000"/>
                    </a:schemeClr>
                  </a:glow>
                  <a:outerShdw blurRad="38100" dist="38100" dir="2700000" algn="tl">
                    <a:srgbClr val="000000">
                      <a:alpha val="43137"/>
                    </a:srgbClr>
                  </a:outerShdw>
                </a:effectLst>
                <a:cs typeface="B Titr" pitchFamily="2" charset="-78"/>
              </a:rPr>
            </a:br>
            <a:r>
              <a:rPr lang="fa-IR" sz="40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chemeClr val="accent5">
                      <a:satMod val="175000"/>
                      <a:alpha val="40000"/>
                    </a:schemeClr>
                  </a:glow>
                  <a:outerShdw blurRad="50800" algn="tl" rotWithShape="0">
                    <a:srgbClr val="000000"/>
                  </a:outerShdw>
                </a:effectLst>
                <a:cs typeface="B Titr" pitchFamily="2" charset="-78"/>
              </a:rPr>
              <a:t/>
            </a:r>
            <a:br>
              <a:rPr lang="fa-IR" sz="40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chemeClr val="accent5">
                      <a:satMod val="175000"/>
                      <a:alpha val="40000"/>
                    </a:schemeClr>
                  </a:glow>
                  <a:outerShdw blurRad="50800" algn="tl" rotWithShape="0">
                    <a:srgbClr val="000000"/>
                  </a:outerShdw>
                </a:effectLst>
                <a:cs typeface="B Titr" pitchFamily="2" charset="-78"/>
              </a:rPr>
            </a:br>
            <a:r>
              <a:rPr lang="fa-IR" sz="60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chemeClr val="accent5">
                      <a:satMod val="175000"/>
                      <a:alpha val="40000"/>
                    </a:schemeClr>
                  </a:glow>
                  <a:outerShdw blurRad="50800" algn="tl" rotWithShape="0">
                    <a:srgbClr val="000000"/>
                  </a:outerShdw>
                </a:effectLst>
                <a:cs typeface="_MRT_Khodkar" pitchFamily="2" charset="-78"/>
              </a:rPr>
              <a:t> </a:t>
            </a:r>
            <a:r>
              <a:rPr lang="fa-IR" sz="5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chemeClr val="accent5">
                      <a:satMod val="175000"/>
                      <a:alpha val="40000"/>
                    </a:schemeClr>
                  </a:glow>
                  <a:outerShdw blurRad="50800" algn="tl" rotWithShape="0">
                    <a:srgbClr val="000000"/>
                  </a:outerShdw>
                </a:effectLst>
                <a:cs typeface="_MRT_Khodkar" pitchFamily="2" charset="-78"/>
              </a:rPr>
              <a:t> </a:t>
            </a:r>
            <a:r>
              <a:rPr lang="fa-IR" sz="5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rgbClr val="FF0000">
                      <a:alpha val="40000"/>
                    </a:srgbClr>
                  </a:glow>
                  <a:outerShdw blurRad="50800" algn="tl" rotWithShape="0">
                    <a:srgbClr val="000000"/>
                  </a:outerShdw>
                </a:effectLst>
                <a:cs typeface="_MRT_Khodkar" pitchFamily="2" charset="-78"/>
              </a:rPr>
              <a:t>بررسی اجمالی و تحلیلی از جنگ       عراق علیه ایران</a:t>
            </a:r>
            <a:endParaRPr lang="fa-IR" sz="54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rgbClr val="FF0000">
                    <a:alpha val="40000"/>
                  </a:srgbClr>
                </a:glow>
                <a:outerShdw blurRad="50800" algn="tl" rotWithShape="0">
                  <a:srgbClr val="000000"/>
                </a:outerShdw>
              </a:effectLst>
              <a:cs typeface="_MRT_Khodkar" pitchFamily="2" charset="-78"/>
            </a:endParaRPr>
          </a:p>
        </p:txBody>
      </p:sp>
      <p:sp>
        <p:nvSpPr>
          <p:cNvPr id="3" name="Subtitle 2"/>
          <p:cNvSpPr>
            <a:spLocks noGrp="1"/>
          </p:cNvSpPr>
          <p:nvPr>
            <p:ph type="subTitle" idx="1"/>
          </p:nvPr>
        </p:nvSpPr>
        <p:spPr>
          <a:xfrm>
            <a:off x="683568" y="5517232"/>
            <a:ext cx="7128792" cy="1152128"/>
          </a:xfrm>
        </p:spPr>
        <p:txBody>
          <a:bodyPr>
            <a:noAutofit/>
            <a:scene3d>
              <a:camera prst="orthographicFront"/>
              <a:lightRig rig="soft" dir="t">
                <a:rot lat="0" lon="0" rev="10800000"/>
              </a:lightRig>
            </a:scene3d>
            <a:sp3d>
              <a:bevelT w="27940" h="12700"/>
              <a:contourClr>
                <a:srgbClr val="DDDDDD"/>
              </a:contourClr>
            </a:sp3d>
          </a:bodyPr>
          <a:lstStyle/>
          <a:p>
            <a:pPr algn="ctr"/>
            <a:endParaRPr lang="fa-IR" sz="1000" b="1" spc="150" dirty="0" smtClean="0">
              <a:ln w="11430"/>
              <a:solidFill>
                <a:schemeClr val="tx1">
                  <a:lumMod val="95000"/>
                </a:schemeClr>
              </a:solidFill>
              <a:effectLst>
                <a:glow rad="228600">
                  <a:schemeClr val="accent6">
                    <a:satMod val="175000"/>
                    <a:alpha val="40000"/>
                  </a:schemeClr>
                </a:glow>
                <a:outerShdw blurRad="25400" algn="tl" rotWithShape="0">
                  <a:srgbClr val="000000">
                    <a:alpha val="43000"/>
                  </a:srgbClr>
                </a:outerShdw>
              </a:effectLst>
              <a:cs typeface="2  Farnaz" pitchFamily="2" charset="-78"/>
            </a:endParaRPr>
          </a:p>
          <a:p>
            <a:pPr algn="ctr"/>
            <a:r>
              <a:rPr lang="fa-IR" sz="1600" b="1" spc="150" dirty="0" smtClean="0">
                <a:ln w="11430"/>
                <a:solidFill>
                  <a:schemeClr val="tx1">
                    <a:lumMod val="95000"/>
                  </a:schemeClr>
                </a:solidFill>
                <a:effectLst>
                  <a:glow rad="228600">
                    <a:schemeClr val="accent6">
                      <a:satMod val="175000"/>
                      <a:alpha val="40000"/>
                    </a:schemeClr>
                  </a:glow>
                  <a:outerShdw blurRad="25400" algn="tl" rotWithShape="0">
                    <a:srgbClr val="000000">
                      <a:alpha val="43000"/>
                    </a:srgbClr>
                  </a:outerShdw>
                </a:effectLst>
                <a:cs typeface="2  Farnaz" pitchFamily="2" charset="-78"/>
              </a:rPr>
              <a:t>آموزشکده کشاورزی سمنگان</a:t>
            </a:r>
          </a:p>
          <a:p>
            <a:pPr algn="ctr"/>
            <a:r>
              <a:rPr lang="fa-IR" sz="1600" b="1" spc="150" dirty="0" smtClean="0">
                <a:ln w="11430"/>
                <a:solidFill>
                  <a:schemeClr val="tx1">
                    <a:lumMod val="95000"/>
                  </a:schemeClr>
                </a:solidFill>
                <a:effectLst>
                  <a:glow rad="228600">
                    <a:schemeClr val="accent6">
                      <a:satMod val="175000"/>
                      <a:alpha val="40000"/>
                    </a:schemeClr>
                  </a:glow>
                  <a:outerShdw blurRad="25400" algn="tl" rotWithShape="0">
                    <a:srgbClr val="000000">
                      <a:alpha val="43000"/>
                    </a:srgbClr>
                  </a:outerShdw>
                </a:effectLst>
                <a:cs typeface="2  Farnaz" pitchFamily="2" charset="-78"/>
              </a:rPr>
              <a:t>برزگر: </a:t>
            </a:r>
            <a:r>
              <a:rPr lang="fa-IR" sz="1600" b="1" spc="150" dirty="0" smtClean="0">
                <a:ln w="11430"/>
                <a:solidFill>
                  <a:schemeClr val="tx1">
                    <a:lumMod val="95000"/>
                  </a:schemeClr>
                </a:solidFill>
                <a:effectLst>
                  <a:glow rad="228600">
                    <a:schemeClr val="accent6">
                      <a:satMod val="175000"/>
                      <a:alpha val="40000"/>
                    </a:schemeClr>
                  </a:glow>
                  <a:outerShdw blurRad="25400" algn="tl" rotWithShape="0">
                    <a:srgbClr val="000000">
                      <a:alpha val="43000"/>
                    </a:srgbClr>
                  </a:outerShdw>
                </a:effectLst>
                <a:cs typeface="2  Farnaz" pitchFamily="2" charset="-78"/>
              </a:rPr>
              <a:t>پاییز 1398</a:t>
            </a:r>
            <a:endParaRPr lang="fa-IR" sz="1600" b="1" spc="150" dirty="0">
              <a:ln w="11430"/>
              <a:solidFill>
                <a:schemeClr val="tx1">
                  <a:lumMod val="95000"/>
                </a:schemeClr>
              </a:solidFill>
              <a:effectLst>
                <a:glow rad="228600">
                  <a:schemeClr val="accent6">
                    <a:satMod val="175000"/>
                    <a:alpha val="40000"/>
                  </a:schemeClr>
                </a:glow>
                <a:outerShdw blurRad="25400" algn="tl" rotWithShape="0">
                  <a:srgbClr val="000000">
                    <a:alpha val="43000"/>
                  </a:srgbClr>
                </a:outerShdw>
              </a:effectLst>
              <a:cs typeface="2  Farnaz" pitchFamily="2" charset="-78"/>
            </a:endParaRPr>
          </a:p>
          <a:p>
            <a:pPr algn="ctr"/>
            <a:endParaRPr lang="fa-IR" sz="2400" b="1" spc="150" dirty="0" smtClean="0">
              <a:ln w="11430"/>
              <a:solidFill>
                <a:schemeClr val="tx1">
                  <a:lumMod val="95000"/>
                </a:schemeClr>
              </a:solidFill>
              <a:effectLst>
                <a:glow rad="228600">
                  <a:schemeClr val="accent6">
                    <a:satMod val="175000"/>
                    <a:alpha val="40000"/>
                  </a:schemeClr>
                </a:glow>
                <a:outerShdw blurRad="25400" algn="tl" rotWithShape="0">
                  <a:srgbClr val="000000">
                    <a:alpha val="43000"/>
                  </a:srgbClr>
                </a:outerShdw>
              </a:effectLst>
              <a:cs typeface="2  Aseman" pitchFamily="2" charset="-78"/>
            </a:endParaRPr>
          </a:p>
        </p:txBody>
      </p:sp>
    </p:spTree>
    <p:extLst>
      <p:ext uri="{BB962C8B-B14F-4D97-AF65-F5344CB8AC3E}">
        <p14:creationId xmlns:p14="http://schemas.microsoft.com/office/powerpoint/2010/main" val="3127599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856984" cy="6037280"/>
          </a:xfrm>
        </p:spPr>
        <p:txBody>
          <a:bodyPr>
            <a:normAutofit/>
          </a:bodyPr>
          <a:lstStyle/>
          <a:p>
            <a:pPr>
              <a:lnSpc>
                <a:spcPct val="150000"/>
              </a:lnSpc>
            </a:pPr>
            <a:r>
              <a:rPr lang="fa-IR" sz="4800" dirty="0" smtClean="0">
                <a:solidFill>
                  <a:srgbClr val="C00000"/>
                </a:solidFill>
                <a:cs typeface="B Titr" pitchFamily="2" charset="-78"/>
              </a:rPr>
              <a:t>آشنایی اجمالی با </a:t>
            </a:r>
            <a:r>
              <a:rPr lang="fa-IR" sz="4400" dirty="0" smtClean="0">
                <a:solidFill>
                  <a:srgbClr val="C00000"/>
                </a:solidFill>
                <a:cs typeface="B Titr" pitchFamily="2" charset="-78"/>
              </a:rPr>
              <a:t>جغرافیای استانهای مناطق مرزی </a:t>
            </a:r>
            <a:r>
              <a:rPr lang="fa-IR" sz="4800" dirty="0" smtClean="0">
                <a:solidFill>
                  <a:srgbClr val="C00000"/>
                </a:solidFill>
                <a:cs typeface="B Titr" pitchFamily="2" charset="-78"/>
              </a:rPr>
              <a:t>ایران با عراق</a:t>
            </a:r>
            <a:r>
              <a:rPr lang="fa-IR" sz="2000" dirty="0" smtClean="0">
                <a:cs typeface="B Titr" pitchFamily="2" charset="-78"/>
              </a:rPr>
              <a:t/>
            </a:r>
            <a:br>
              <a:rPr lang="fa-IR" sz="2000" dirty="0" smtClean="0">
                <a:cs typeface="B Titr" pitchFamily="2" charset="-78"/>
              </a:rPr>
            </a:br>
            <a:r>
              <a:rPr lang="fa-IR" sz="2000" dirty="0">
                <a:cs typeface="B Titr" pitchFamily="2" charset="-78"/>
              </a:rPr>
              <a:t/>
            </a:r>
            <a:br>
              <a:rPr lang="fa-IR" sz="2000" dirty="0">
                <a:cs typeface="B Titr" pitchFamily="2" charset="-78"/>
              </a:rPr>
            </a:br>
            <a:r>
              <a:rPr lang="fa-IR" sz="2000" dirty="0" smtClean="0">
                <a:cs typeface="B Titr" pitchFamily="2" charset="-78"/>
              </a:rPr>
              <a:t/>
            </a:r>
            <a:br>
              <a:rPr lang="fa-IR" sz="2000" dirty="0" smtClean="0">
                <a:cs typeface="B Titr" pitchFamily="2" charset="-78"/>
              </a:rPr>
            </a:br>
            <a:r>
              <a:rPr lang="fa-IR" sz="2000" dirty="0">
                <a:cs typeface="B Titr" pitchFamily="2" charset="-78"/>
              </a:rPr>
              <a:t/>
            </a:r>
            <a:br>
              <a:rPr lang="fa-IR" sz="2000" dirty="0">
                <a:cs typeface="B Titr" pitchFamily="2" charset="-78"/>
              </a:rPr>
            </a:br>
            <a:endParaRPr lang="en-US" sz="2000" dirty="0">
              <a:cs typeface="B Titr" pitchFamily="2" charset="-78"/>
            </a:endParaRPr>
          </a:p>
        </p:txBody>
      </p:sp>
    </p:spTree>
    <p:extLst>
      <p:ext uri="{BB962C8B-B14F-4D97-AF65-F5344CB8AC3E}">
        <p14:creationId xmlns:p14="http://schemas.microsoft.com/office/powerpoint/2010/main" val="2160500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04088"/>
            <a:ext cx="8712968" cy="5461216"/>
          </a:xfrm>
        </p:spPr>
        <p:txBody>
          <a:bodyPr>
            <a:noAutofit/>
          </a:bodyPr>
          <a:lstStyle/>
          <a:p>
            <a:pPr algn="r">
              <a:lnSpc>
                <a:spcPct val="150000"/>
              </a:lnSpc>
            </a:pPr>
            <a:r>
              <a:rPr lang="fa-IR" sz="3200" b="1" dirty="0" smtClean="0">
                <a:cs typeface="B Titr" pitchFamily="2" charset="-78"/>
              </a:rPr>
              <a:t>منطقة شمال غربی«</a:t>
            </a:r>
            <a:r>
              <a:rPr lang="fa-IR" sz="2800" b="1" dirty="0" smtClean="0">
                <a:cs typeface="B Titr" pitchFamily="2" charset="-78"/>
              </a:rPr>
              <a:t>آذربایجان</a:t>
            </a:r>
            <a:r>
              <a:rPr lang="fa-IR" sz="3200" dirty="0" smtClean="0">
                <a:cs typeface="B Titr" pitchFamily="2" charset="-78"/>
              </a:rPr>
              <a:t>»</a:t>
            </a:r>
            <a:br>
              <a:rPr lang="fa-IR" sz="3200" dirty="0" smtClean="0">
                <a:cs typeface="B Titr" pitchFamily="2" charset="-78"/>
              </a:rPr>
            </a:br>
            <a:r>
              <a:rPr lang="fa-IR" sz="3200" dirty="0" smtClean="0">
                <a:cs typeface="B Titr" pitchFamily="2" charset="-78"/>
              </a:rPr>
              <a:t>یکی از مناطق </a:t>
            </a:r>
            <a:br>
              <a:rPr lang="fa-IR" sz="3200" dirty="0" smtClean="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حساس</a:t>
            </a:r>
            <a:br>
              <a:rPr lang="fa-IR" sz="3200" dirty="0" smtClean="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مرتفع</a:t>
            </a:r>
            <a:r>
              <a:rPr lang="fa-IR" sz="3200" dirty="0">
                <a:cs typeface="B Titr" pitchFamily="2" charset="-78"/>
              </a:rPr>
              <a:t/>
            </a:r>
            <a:br>
              <a:rPr lang="fa-IR" sz="3200" dirty="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دارای </a:t>
            </a:r>
            <a:r>
              <a:rPr lang="fa-IR" sz="3200" dirty="0">
                <a:cs typeface="B Titr" pitchFamily="2" charset="-78"/>
              </a:rPr>
              <a:t>عوارض حساس در داخل و خارج </a:t>
            </a:r>
            <a:r>
              <a:rPr lang="fa-IR" sz="3200" dirty="0" smtClean="0">
                <a:cs typeface="B Titr" pitchFamily="2" charset="-78"/>
              </a:rPr>
              <a:t>و </a:t>
            </a:r>
            <a:r>
              <a:rPr lang="fa-IR" sz="3200" dirty="0">
                <a:cs typeface="B Titr" pitchFamily="2" charset="-78"/>
              </a:rPr>
              <a:t>با اهمیت از لحاظ نظامی</a:t>
            </a:r>
            <a:r>
              <a:rPr lang="fa-IR" sz="3200" dirty="0" smtClean="0">
                <a:cs typeface="B Titr" pitchFamily="2" charset="-78"/>
              </a:rPr>
              <a:t>.</a:t>
            </a:r>
            <a:br>
              <a:rPr lang="fa-IR" sz="3200" dirty="0" smtClean="0">
                <a:cs typeface="B Titr" pitchFamily="2" charset="-78"/>
              </a:rPr>
            </a:br>
            <a:r>
              <a:rPr lang="fa-IR" sz="3200" b="1" dirty="0" smtClean="0">
                <a:cs typeface="B Titr" pitchFamily="2" charset="-78"/>
              </a:rPr>
              <a:t>باهمسایگان </a:t>
            </a:r>
            <a:r>
              <a:rPr lang="fa-IR" sz="2800" dirty="0" smtClean="0">
                <a:cs typeface="B Titr" pitchFamily="2" charset="-78"/>
              </a:rPr>
              <a:t>«جمهوری آذربایجان ، ارمنستان ، ترکیه ، عراق»</a:t>
            </a:r>
            <a:r>
              <a:rPr lang="fa-IR" sz="2400" dirty="0" smtClean="0">
                <a:cs typeface="B Titr" pitchFamily="2" charset="-78"/>
              </a:rPr>
              <a:t/>
            </a:r>
            <a:br>
              <a:rPr lang="fa-IR" sz="2400" dirty="0" smtClean="0">
                <a:cs typeface="B Titr" pitchFamily="2" charset="-78"/>
              </a:rPr>
            </a:br>
            <a:endParaRPr lang="en-US" sz="2400" dirty="0">
              <a:cs typeface="B Titr" pitchFamily="2" charset="-78"/>
            </a:endParaRPr>
          </a:p>
        </p:txBody>
      </p:sp>
    </p:spTree>
    <p:extLst>
      <p:ext uri="{BB962C8B-B14F-4D97-AF65-F5344CB8AC3E}">
        <p14:creationId xmlns:p14="http://schemas.microsoft.com/office/powerpoint/2010/main" val="3301353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560072"/>
            <a:ext cx="9036496" cy="5965272"/>
          </a:xfrm>
        </p:spPr>
        <p:txBody>
          <a:bodyPr>
            <a:noAutofit/>
          </a:bodyPr>
          <a:lstStyle/>
          <a:p>
            <a:pPr algn="r">
              <a:lnSpc>
                <a:spcPct val="150000"/>
              </a:lnSpc>
            </a:pPr>
            <a:r>
              <a:rPr lang="fa-IR" sz="3200" b="1" dirty="0" smtClean="0">
                <a:solidFill>
                  <a:srgbClr val="00B050"/>
                </a:solidFill>
                <a:cs typeface="B Titr" pitchFamily="2" charset="-78"/>
              </a:rPr>
              <a:t>مناطق مرزی</a:t>
            </a:r>
            <a:r>
              <a:rPr lang="fa-IR" sz="2400" b="1" dirty="0" smtClean="0">
                <a:solidFill>
                  <a:srgbClr val="00B050"/>
                </a:solidFill>
                <a:cs typeface="B Titr" pitchFamily="2" charset="-78"/>
              </a:rPr>
              <a:t>«آذربایجان»</a:t>
            </a:r>
            <a:r>
              <a:rPr lang="fa-IR" sz="3200" b="1" dirty="0" smtClean="0">
                <a:solidFill>
                  <a:srgbClr val="00B050"/>
                </a:solidFill>
                <a:cs typeface="B Titr" pitchFamily="2" charset="-78"/>
              </a:rPr>
              <a:t>:</a:t>
            </a:r>
            <a:r>
              <a:rPr lang="fa-IR" sz="3200" dirty="0" smtClean="0">
                <a:cs typeface="B Titr" pitchFamily="2" charset="-78"/>
              </a:rPr>
              <a:t/>
            </a:r>
            <a:br>
              <a:rPr lang="fa-IR" sz="3200" dirty="0" smtClean="0">
                <a:cs typeface="B Titr" pitchFamily="2" charset="-78"/>
              </a:rPr>
            </a:br>
            <a:r>
              <a:rPr lang="fa-IR" sz="3200" dirty="0" smtClean="0">
                <a:solidFill>
                  <a:srgbClr val="C00000"/>
                </a:solidFill>
                <a:cs typeface="B Titr" pitchFamily="2" charset="-78"/>
              </a:rPr>
              <a:t>- </a:t>
            </a:r>
            <a:r>
              <a:rPr lang="fa-IR" sz="3200" dirty="0" smtClean="0">
                <a:cs typeface="B Titr" pitchFamily="2" charset="-78"/>
              </a:rPr>
              <a:t>محل تلاقی قره سوی سفلی و ارس، مرز مشترک </a:t>
            </a:r>
            <a:r>
              <a:rPr lang="fa-IR" sz="2800" b="1" dirty="0" smtClean="0">
                <a:cs typeface="B Titr" pitchFamily="2" charset="-78"/>
              </a:rPr>
              <a:t>{ایران، ترکیه، جمهوری های آذربایجان، ارمنستان، خودمختار نخجوان}.</a:t>
            </a:r>
            <a:br>
              <a:rPr lang="fa-IR" sz="2800" b="1" dirty="0" smtClean="0">
                <a:cs typeface="B Titr" pitchFamily="2" charset="-78"/>
              </a:rPr>
            </a:br>
            <a:r>
              <a:rPr lang="fa-IR" sz="2800" b="1" dirty="0" smtClean="0">
                <a:solidFill>
                  <a:srgbClr val="C00000"/>
                </a:solidFill>
                <a:cs typeface="B Titr" pitchFamily="2" charset="-78"/>
              </a:rPr>
              <a:t>- </a:t>
            </a:r>
            <a:r>
              <a:rPr lang="fa-IR" sz="3200" dirty="0" smtClean="0">
                <a:cs typeface="B Titr" pitchFamily="2" charset="-78"/>
              </a:rPr>
              <a:t>آذربایجان </a:t>
            </a:r>
            <a:r>
              <a:rPr lang="fa-IR" sz="3200" dirty="0">
                <a:cs typeface="B Titr" pitchFamily="2" charset="-78"/>
              </a:rPr>
              <a:t>باختری با عبور از خط الرأس ارتفاعات مرز مشترک{</a:t>
            </a:r>
            <a:r>
              <a:rPr lang="fa-IR" sz="3200" b="1" dirty="0">
                <a:cs typeface="B Titr" pitchFamily="2" charset="-78"/>
              </a:rPr>
              <a:t>ایران، ترکیه،عراق}</a:t>
            </a:r>
            <a:r>
              <a:rPr lang="fa-IR" sz="3200" dirty="0">
                <a:cs typeface="B Titr" pitchFamily="2" charset="-78"/>
              </a:rPr>
              <a:t>و دارای موقعیتهای </a:t>
            </a:r>
            <a:r>
              <a:rPr lang="fa-IR" sz="3200" dirty="0" smtClean="0">
                <a:cs typeface="B Titr" pitchFamily="2" charset="-78"/>
              </a:rPr>
              <a:t>عملیاتی           </a:t>
            </a:r>
            <a:r>
              <a:rPr lang="fa-IR" sz="3200" dirty="0">
                <a:solidFill>
                  <a:srgbClr val="00B050"/>
                </a:solidFill>
                <a:cs typeface="B Titr" pitchFamily="2" charset="-78"/>
              </a:rPr>
              <a:t>به سه بخش</a:t>
            </a:r>
            <a:r>
              <a:rPr lang="fa-IR" sz="3200" dirty="0" smtClean="0">
                <a:solidFill>
                  <a:srgbClr val="00B050"/>
                </a:solidFill>
                <a:cs typeface="B Titr" pitchFamily="2" charset="-78"/>
              </a:rPr>
              <a:t>:</a:t>
            </a:r>
            <a:r>
              <a:rPr lang="fa-IR" sz="2400" b="1" dirty="0" smtClean="0">
                <a:solidFill>
                  <a:srgbClr val="00B050"/>
                </a:solidFill>
                <a:cs typeface="B Titr" pitchFamily="2" charset="-78"/>
              </a:rPr>
              <a:t>  </a:t>
            </a:r>
            <a:r>
              <a:rPr lang="fa-IR" sz="2400" b="1" dirty="0" smtClean="0">
                <a:cs typeface="B Titr" pitchFamily="2" charset="-78"/>
              </a:rPr>
              <a:t/>
            </a:r>
            <a:br>
              <a:rPr lang="fa-IR" sz="2400" b="1" dirty="0" smtClean="0">
                <a:cs typeface="B Titr" pitchFamily="2" charset="-78"/>
              </a:rPr>
            </a:br>
            <a:r>
              <a:rPr lang="fa-IR" sz="2400" b="1" dirty="0" smtClean="0">
                <a:solidFill>
                  <a:srgbClr val="C00000"/>
                </a:solidFill>
                <a:cs typeface="B Titr" pitchFamily="2" charset="-78"/>
              </a:rPr>
              <a:t>1. </a:t>
            </a:r>
            <a:r>
              <a:rPr lang="fa-IR" sz="2400" b="1" dirty="0" smtClean="0">
                <a:cs typeface="B Titr" pitchFamily="2" charset="-78"/>
              </a:rPr>
              <a:t>تمرچین تا دالامپر.    </a:t>
            </a:r>
            <a:r>
              <a:rPr lang="fa-IR" sz="2400" b="1" dirty="0" smtClean="0">
                <a:solidFill>
                  <a:srgbClr val="C00000"/>
                </a:solidFill>
                <a:cs typeface="B Titr" pitchFamily="2" charset="-78"/>
              </a:rPr>
              <a:t>2.</a:t>
            </a:r>
            <a:r>
              <a:rPr lang="fa-IR" sz="2400" b="1" dirty="0" smtClean="0">
                <a:cs typeface="B Titr" pitchFamily="2" charset="-78"/>
              </a:rPr>
              <a:t>دالامپر تا درةقطور.  </a:t>
            </a:r>
            <a:r>
              <a:rPr lang="fa-IR" sz="2400" b="1" dirty="0" smtClean="0">
                <a:solidFill>
                  <a:srgbClr val="C00000"/>
                </a:solidFill>
                <a:cs typeface="B Titr" pitchFamily="2" charset="-78"/>
              </a:rPr>
              <a:t>3.</a:t>
            </a:r>
            <a:r>
              <a:rPr lang="fa-IR" sz="2400" b="1" dirty="0" smtClean="0">
                <a:cs typeface="B Titr" pitchFamily="2" charset="-78"/>
              </a:rPr>
              <a:t>از</a:t>
            </a:r>
            <a:r>
              <a:rPr lang="fa-IR" sz="2400" b="1" dirty="0">
                <a:cs typeface="B Titr" pitchFamily="2" charset="-78"/>
              </a:rPr>
              <a:t> درةقطور </a:t>
            </a:r>
            <a:r>
              <a:rPr lang="fa-IR" sz="2400" b="1" dirty="0" smtClean="0">
                <a:cs typeface="B Titr" pitchFamily="2" charset="-78"/>
              </a:rPr>
              <a:t>تا دارکلان.</a:t>
            </a:r>
            <a:r>
              <a:rPr lang="fa-IR" sz="1600" b="1" dirty="0" smtClean="0">
                <a:cs typeface="B Titr" pitchFamily="2" charset="-78"/>
              </a:rPr>
              <a:t/>
            </a:r>
            <a:br>
              <a:rPr lang="fa-IR" sz="1600" b="1" dirty="0" smtClean="0">
                <a:cs typeface="B Titr" pitchFamily="2" charset="-78"/>
              </a:rPr>
            </a:br>
            <a:r>
              <a:rPr lang="fa-IR" sz="1600" b="1" dirty="0">
                <a:cs typeface="B Titr" pitchFamily="2" charset="-78"/>
              </a:rPr>
              <a:t> </a:t>
            </a:r>
            <a:r>
              <a:rPr lang="fa-IR" sz="1600" b="1" dirty="0" smtClean="0">
                <a:cs typeface="B Titr" pitchFamily="2" charset="-78"/>
              </a:rPr>
              <a:t/>
            </a:r>
            <a:br>
              <a:rPr lang="fa-IR" sz="1600" b="1" dirty="0" smtClean="0">
                <a:cs typeface="B Titr" pitchFamily="2" charset="-78"/>
              </a:rPr>
            </a:br>
            <a:r>
              <a:rPr lang="fa-IR" sz="1600" b="1" dirty="0" smtClean="0">
                <a:cs typeface="B Titr" pitchFamily="2" charset="-78"/>
              </a:rPr>
              <a:t/>
            </a:r>
            <a:br>
              <a:rPr lang="fa-IR" sz="1600" b="1" dirty="0" smtClean="0">
                <a:cs typeface="B Titr" pitchFamily="2" charset="-78"/>
              </a:rPr>
            </a:br>
            <a:endParaRPr lang="en-US" sz="1600" b="1" dirty="0">
              <a:cs typeface="B Titr" pitchFamily="2" charset="-78"/>
            </a:endParaRPr>
          </a:p>
        </p:txBody>
      </p:sp>
    </p:spTree>
    <p:extLst>
      <p:ext uri="{BB962C8B-B14F-4D97-AF65-F5344CB8AC3E}">
        <p14:creationId xmlns:p14="http://schemas.microsoft.com/office/powerpoint/2010/main" val="2137831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593" y="1196752"/>
            <a:ext cx="8568952" cy="3785652"/>
          </a:xfrm>
          <a:prstGeom prst="rect">
            <a:avLst/>
          </a:prstGeom>
        </p:spPr>
        <p:txBody>
          <a:bodyPr wrap="square">
            <a:spAutoFit/>
          </a:bodyPr>
          <a:lstStyle/>
          <a:p>
            <a:r>
              <a:rPr lang="fa-IR" sz="3200" b="1" dirty="0">
                <a:solidFill>
                  <a:schemeClr val="tx2">
                    <a:lumMod val="75000"/>
                  </a:schemeClr>
                </a:solidFill>
                <a:cs typeface="B Titr" pitchFamily="2" charset="-78"/>
              </a:rPr>
              <a:t>ساکنین </a:t>
            </a:r>
            <a:r>
              <a:rPr lang="fa-IR" sz="3200" dirty="0">
                <a:solidFill>
                  <a:schemeClr val="tx2">
                    <a:lumMod val="75000"/>
                  </a:schemeClr>
                </a:solidFill>
                <a:cs typeface="B Titr" pitchFamily="2" charset="-78"/>
              </a:rPr>
              <a:t>مناطق:ایلات و عشایر«شاهسونها واکراد» عمده ساکنین این مناطق </a:t>
            </a:r>
            <a:r>
              <a:rPr lang="fa-IR" sz="2400" b="1" dirty="0">
                <a:solidFill>
                  <a:schemeClr val="tx2">
                    <a:lumMod val="75000"/>
                  </a:schemeClr>
                </a:solidFill>
                <a:cs typeface="B Titr" pitchFamily="2" charset="-78"/>
              </a:rPr>
              <a:t>هستند«اکراد در کوه های باختری جنوبی</a:t>
            </a:r>
            <a:r>
              <a:rPr lang="fa-IR" sz="2000" b="1" dirty="0">
                <a:solidFill>
                  <a:schemeClr val="tx2">
                    <a:lumMod val="75000"/>
                  </a:schemeClr>
                </a:solidFill>
                <a:cs typeface="B Titr" pitchFamily="2" charset="-78"/>
              </a:rPr>
              <a:t>«آرارات،میلان در ماکو، محال ثلاث در قطور،سکال در سلماس</a:t>
            </a:r>
            <a:r>
              <a:rPr lang="fa-IR" sz="3200" dirty="0">
                <a:solidFill>
                  <a:schemeClr val="tx2">
                    <a:lumMod val="75000"/>
                  </a:schemeClr>
                </a:solidFill>
                <a:cs typeface="B Titr" pitchFamily="2" charset="-78"/>
              </a:rPr>
              <a:t>» </a:t>
            </a:r>
            <a:r>
              <a:rPr lang="fa-IR" sz="2400" b="1" dirty="0">
                <a:solidFill>
                  <a:schemeClr val="tx2">
                    <a:lumMod val="75000"/>
                  </a:schemeClr>
                </a:solidFill>
                <a:cs typeface="B Titr" pitchFamily="2" charset="-78"/>
              </a:rPr>
              <a:t>و عشایر</a:t>
            </a:r>
            <a:r>
              <a:rPr lang="fa-IR" sz="3200" dirty="0">
                <a:solidFill>
                  <a:schemeClr val="tx2">
                    <a:lumMod val="75000"/>
                  </a:schemeClr>
                </a:solidFill>
                <a:cs typeface="B Titr" pitchFamily="2" charset="-78"/>
              </a:rPr>
              <a:t>« </a:t>
            </a:r>
            <a:r>
              <a:rPr lang="fa-IR" sz="2000" b="1" dirty="0">
                <a:solidFill>
                  <a:schemeClr val="tx2">
                    <a:lumMod val="75000"/>
                  </a:schemeClr>
                </a:solidFill>
                <a:cs typeface="B Titr" pitchFamily="2" charset="-78"/>
              </a:rPr>
              <a:t>ارومیه ، مهاباد، سقز  </a:t>
            </a:r>
            <a:r>
              <a:rPr lang="fa-IR" b="1" dirty="0" smtClean="0">
                <a:solidFill>
                  <a:schemeClr val="tx2">
                    <a:lumMod val="75000"/>
                  </a:schemeClr>
                </a:solidFill>
                <a:cs typeface="B Titr" pitchFamily="2" charset="-78"/>
              </a:rPr>
              <a:t>و </a:t>
            </a:r>
            <a:r>
              <a:rPr lang="fa-IR" b="1" dirty="0">
                <a:solidFill>
                  <a:schemeClr val="tx2">
                    <a:lumMod val="75000"/>
                  </a:schemeClr>
                </a:solidFill>
                <a:cs typeface="B Titr" pitchFamily="2" charset="-78"/>
              </a:rPr>
              <a:t>سردشت</a:t>
            </a:r>
            <a:r>
              <a:rPr lang="fa-IR" sz="2800" dirty="0" smtClean="0">
                <a:solidFill>
                  <a:schemeClr val="tx2">
                    <a:lumMod val="75000"/>
                  </a:schemeClr>
                </a:solidFill>
                <a:cs typeface="B Titr" pitchFamily="2" charset="-78"/>
              </a:rPr>
              <a:t>»»</a:t>
            </a:r>
          </a:p>
          <a:p>
            <a:r>
              <a:rPr lang="fa-IR" sz="3200" dirty="0">
                <a:solidFill>
                  <a:schemeClr val="tx2">
                    <a:lumMod val="75000"/>
                  </a:schemeClr>
                </a:solidFill>
                <a:cs typeface="B Titr" pitchFamily="2" charset="-78"/>
              </a:rPr>
              <a:t/>
            </a:r>
            <a:br>
              <a:rPr lang="fa-IR" sz="3200" dirty="0">
                <a:solidFill>
                  <a:schemeClr val="tx2">
                    <a:lumMod val="75000"/>
                  </a:schemeClr>
                </a:solidFill>
                <a:cs typeface="B Titr" pitchFamily="2" charset="-78"/>
              </a:rPr>
            </a:br>
            <a:r>
              <a:rPr lang="fa-IR" sz="3200" b="1" dirty="0" smtClean="0">
                <a:solidFill>
                  <a:srgbClr val="00B050"/>
                </a:solidFill>
                <a:cs typeface="B Titr" pitchFamily="2" charset="-78"/>
              </a:rPr>
              <a:t>یادآوری:</a:t>
            </a:r>
          </a:p>
          <a:p>
            <a:r>
              <a:rPr lang="fa-IR" sz="3200" dirty="0">
                <a:solidFill>
                  <a:schemeClr val="tx2">
                    <a:lumMod val="75000"/>
                  </a:schemeClr>
                </a:solidFill>
                <a:cs typeface="B Titr" pitchFamily="2" charset="-78"/>
              </a:rPr>
              <a:t/>
            </a:r>
            <a:br>
              <a:rPr lang="fa-IR" sz="3200" dirty="0">
                <a:solidFill>
                  <a:schemeClr val="tx2">
                    <a:lumMod val="75000"/>
                  </a:schemeClr>
                </a:solidFill>
                <a:cs typeface="B Titr" pitchFamily="2" charset="-78"/>
              </a:rPr>
            </a:br>
            <a:r>
              <a:rPr lang="fa-IR" sz="2400" b="1" i="1" dirty="0">
                <a:solidFill>
                  <a:schemeClr val="tx2">
                    <a:lumMod val="75000"/>
                  </a:schemeClr>
                </a:solidFill>
                <a:cs typeface="B Titr" pitchFamily="2" charset="-78"/>
              </a:rPr>
              <a:t> </a:t>
            </a:r>
            <a:r>
              <a:rPr lang="fa-IR" sz="2400" b="1" dirty="0">
                <a:solidFill>
                  <a:schemeClr val="tx2">
                    <a:lumMod val="75000"/>
                  </a:schemeClr>
                </a:solidFill>
                <a:cs typeface="B Titr" pitchFamily="2" charset="-78"/>
              </a:rPr>
              <a:t>علیرغم اینکه آذربایجان ایران شامل سه استان است ولی از دیدگاه عملیاتی یک استان محسوب می شود. </a:t>
            </a:r>
            <a:endParaRPr lang="fa-IR" sz="2400" dirty="0">
              <a:solidFill>
                <a:schemeClr val="tx2">
                  <a:lumMod val="75000"/>
                </a:schemeClr>
              </a:solidFill>
            </a:endParaRPr>
          </a:p>
        </p:txBody>
      </p:sp>
    </p:spTree>
    <p:extLst>
      <p:ext uri="{BB962C8B-B14F-4D97-AF65-F5344CB8AC3E}">
        <p14:creationId xmlns:p14="http://schemas.microsoft.com/office/powerpoint/2010/main" val="3148511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08912" cy="5965272"/>
          </a:xfrm>
        </p:spPr>
        <p:txBody>
          <a:bodyPr>
            <a:noAutofit/>
          </a:bodyPr>
          <a:lstStyle/>
          <a:p>
            <a:pPr algn="r">
              <a:lnSpc>
                <a:spcPct val="100000"/>
              </a:lnSpc>
            </a:pPr>
            <a:r>
              <a:rPr lang="fa-IR" sz="2400" b="1" dirty="0" smtClean="0">
                <a:cs typeface="B Titr" pitchFamily="2" charset="-78"/>
              </a:rPr>
              <a:t>  </a:t>
            </a:r>
            <a:r>
              <a:rPr lang="fa-IR" sz="2800" b="1" dirty="0" smtClean="0">
                <a:solidFill>
                  <a:srgbClr val="00B050"/>
                </a:solidFill>
                <a:cs typeface="B Titr" pitchFamily="2" charset="-78"/>
              </a:rPr>
              <a:t>منطقة غربی ایران</a:t>
            </a:r>
            <a:r>
              <a:rPr lang="fa-IR" sz="3200" b="1" dirty="0" smtClean="0">
                <a:solidFill>
                  <a:srgbClr val="00B050"/>
                </a:solidFill>
                <a:cs typeface="B Titr" pitchFamily="2" charset="-78"/>
              </a:rPr>
              <a:t>«</a:t>
            </a:r>
            <a:r>
              <a:rPr lang="fa-IR" sz="2400" b="1" dirty="0" smtClean="0">
                <a:solidFill>
                  <a:srgbClr val="00B050"/>
                </a:solidFill>
                <a:cs typeface="B Titr" pitchFamily="2" charset="-78"/>
              </a:rPr>
              <a:t>کردستان،کرمانشاه، قسمتی از ایلام</a:t>
            </a:r>
            <a:r>
              <a:rPr lang="fa-IR" sz="3200" dirty="0" smtClean="0">
                <a:solidFill>
                  <a:srgbClr val="00B050"/>
                </a:solidFill>
                <a:cs typeface="B Titr" pitchFamily="2" charset="-78"/>
              </a:rPr>
              <a:t>»:</a:t>
            </a:r>
            <a:r>
              <a:rPr lang="fa-IR" sz="3200" dirty="0">
                <a:cs typeface="B Titr" pitchFamily="2" charset="-78"/>
              </a:rPr>
              <a:t/>
            </a:r>
            <a:br>
              <a:rPr lang="fa-IR" sz="3200" dirty="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a:t>
            </a:r>
            <a:r>
              <a:rPr lang="fa-IR" sz="2800" dirty="0" smtClean="0">
                <a:cs typeface="B Titr" pitchFamily="2" charset="-78"/>
              </a:rPr>
              <a:t>منطقه ای کوهستانی </a:t>
            </a:r>
            <a:r>
              <a:rPr lang="fa-IR" sz="3200" dirty="0" smtClean="0">
                <a:cs typeface="B Titr" pitchFamily="2" charset="-78"/>
              </a:rPr>
              <a:t>«</a:t>
            </a:r>
            <a:r>
              <a:rPr lang="fa-IR" sz="2400" dirty="0" smtClean="0">
                <a:cs typeface="B Titr" pitchFamily="2" charset="-78"/>
              </a:rPr>
              <a:t>بصورت محدّب و مقعّر</a:t>
            </a:r>
            <a:r>
              <a:rPr lang="fa-IR" sz="3200" dirty="0" smtClean="0">
                <a:cs typeface="B Titr" pitchFamily="2" charset="-78"/>
              </a:rPr>
              <a:t>»</a:t>
            </a:r>
            <a:r>
              <a:rPr lang="fa-IR" sz="3200" dirty="0">
                <a:cs typeface="B Titr" pitchFamily="2" charset="-78"/>
              </a:rPr>
              <a:t/>
            </a:r>
            <a:br>
              <a:rPr lang="fa-IR" sz="3200" dirty="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منطقه ای حساس بلحاظ بهترین سد دفاعی.</a:t>
            </a:r>
            <a:r>
              <a:rPr lang="fa-IR" sz="3200" dirty="0">
                <a:cs typeface="B Titr" pitchFamily="2" charset="-78"/>
              </a:rPr>
              <a:t/>
            </a:r>
            <a:br>
              <a:rPr lang="fa-IR" sz="3200" dirty="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به طول 600 و عرض 150 کیلومتر.</a:t>
            </a:r>
            <a:br>
              <a:rPr lang="fa-IR" sz="3200" dirty="0" smtClean="0">
                <a:cs typeface="B Titr" pitchFamily="2" charset="-78"/>
              </a:rPr>
            </a:br>
            <a:r>
              <a:rPr lang="fa-IR" sz="3200" dirty="0" smtClean="0">
                <a:cs typeface="B Titr" pitchFamily="2" charset="-78"/>
              </a:rPr>
              <a:t>  </a:t>
            </a:r>
            <a:r>
              <a:rPr lang="fa-IR" sz="2800" b="1" dirty="0">
                <a:cs typeface="B Titr" pitchFamily="2" charset="-78"/>
              </a:rPr>
              <a:t>مشخصات </a:t>
            </a:r>
            <a:r>
              <a:rPr lang="fa-IR" sz="2800" b="1" dirty="0" smtClean="0">
                <a:cs typeface="B Titr" pitchFamily="2" charset="-78"/>
              </a:rPr>
              <a:t>ویژه«</a:t>
            </a:r>
            <a:r>
              <a:rPr lang="fa-IR" sz="2400" b="1" dirty="0" smtClean="0">
                <a:cs typeface="B Titr" pitchFamily="2" charset="-78"/>
              </a:rPr>
              <a:t>منطقه</a:t>
            </a:r>
            <a:r>
              <a:rPr lang="fa-IR" sz="2800" b="1" dirty="0" smtClean="0">
                <a:cs typeface="B Titr" pitchFamily="2" charset="-78"/>
              </a:rPr>
              <a:t>»:</a:t>
            </a:r>
            <a:r>
              <a:rPr lang="fa-IR" sz="3200" dirty="0" smtClean="0">
                <a:cs typeface="B Titr" pitchFamily="2" charset="-78"/>
              </a:rPr>
              <a:t/>
            </a:r>
            <a:br>
              <a:rPr lang="fa-IR" sz="3200" dirty="0" smtClean="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a:t>
            </a:r>
            <a:r>
              <a:rPr lang="fa-IR" sz="2800" dirty="0" smtClean="0">
                <a:cs typeface="B Titr" pitchFamily="2" charset="-78"/>
              </a:rPr>
              <a:t>شمال </a:t>
            </a:r>
            <a:r>
              <a:rPr lang="fa-IR" sz="2800" dirty="0">
                <a:cs typeface="B Titr" pitchFamily="2" charset="-78"/>
              </a:rPr>
              <a:t>منطقه کوهستانی</a:t>
            </a:r>
            <a:r>
              <a:rPr lang="fa-IR" sz="3200" dirty="0">
                <a:cs typeface="B Titr" pitchFamily="2" charset="-78"/>
              </a:rPr>
              <a:t/>
            </a:r>
            <a:br>
              <a:rPr lang="fa-IR" sz="3200" dirty="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جنوب کم ارتفاع.</a:t>
            </a:r>
            <a:br>
              <a:rPr lang="fa-IR" sz="3200" dirty="0" smtClean="0">
                <a:cs typeface="B Titr" pitchFamily="2" charset="-78"/>
              </a:rPr>
            </a:br>
            <a:r>
              <a:rPr lang="fa-IR" sz="3200" dirty="0" smtClean="0">
                <a:solidFill>
                  <a:srgbClr val="C00000"/>
                </a:solidFill>
                <a:cs typeface="B Titr" pitchFamily="2" charset="-78"/>
              </a:rPr>
              <a:t>-</a:t>
            </a:r>
            <a:r>
              <a:rPr lang="fa-IR" sz="3200" dirty="0" smtClean="0">
                <a:cs typeface="B Titr" pitchFamily="2" charset="-78"/>
              </a:rPr>
              <a:t> </a:t>
            </a:r>
            <a:r>
              <a:rPr lang="fa-IR" sz="2800" dirty="0" smtClean="0">
                <a:cs typeface="B Titr" pitchFamily="2" charset="-78"/>
              </a:rPr>
              <a:t>میانی«</a:t>
            </a:r>
            <a:r>
              <a:rPr lang="fa-IR" sz="2400" dirty="0" smtClean="0">
                <a:cs typeface="B Titr" pitchFamily="2" charset="-78"/>
              </a:rPr>
              <a:t>کرمانشاه</a:t>
            </a:r>
            <a:r>
              <a:rPr lang="fa-IR" sz="2800" dirty="0" smtClean="0">
                <a:cs typeface="B Titr" pitchFamily="2" charset="-78"/>
              </a:rPr>
              <a:t>» نیمه کوهستانی</a:t>
            </a:r>
            <a:r>
              <a:rPr lang="fa-IR" sz="2400" dirty="0" smtClean="0">
                <a:cs typeface="B Titr" pitchFamily="2" charset="-78"/>
              </a:rPr>
              <a:t>«بلندترین ارتفاع آن 3580.م در اسدآباد و پست ترین نقطه در باختر پاطاق قرار دارد».</a:t>
            </a:r>
            <a:br>
              <a:rPr lang="fa-IR" sz="2400" dirty="0" smtClean="0">
                <a:cs typeface="B Titr" pitchFamily="2" charset="-78"/>
              </a:rPr>
            </a:br>
            <a:r>
              <a:rPr lang="fa-IR" sz="2400" dirty="0" smtClean="0">
                <a:solidFill>
                  <a:srgbClr val="C00000"/>
                </a:solidFill>
                <a:cs typeface="B Titr" pitchFamily="2" charset="-78"/>
              </a:rPr>
              <a:t>-</a:t>
            </a:r>
            <a:r>
              <a:rPr lang="fa-IR" sz="2400" dirty="0" smtClean="0">
                <a:cs typeface="B Titr" pitchFamily="2" charset="-78"/>
              </a:rPr>
              <a:t> رشته ارتفاع کبیرکوه در ایلام به طول200 و عرض 60تا70.ک.م از ارتفاعات منظم و عظیم منطقه است.</a:t>
            </a:r>
            <a:r>
              <a:rPr lang="fa-IR" sz="900" dirty="0" smtClean="0">
                <a:cs typeface="B Titr" pitchFamily="2" charset="-78"/>
              </a:rPr>
              <a:t/>
            </a:r>
            <a:br>
              <a:rPr lang="fa-IR" sz="900" dirty="0" smtClean="0">
                <a:cs typeface="B Titr" pitchFamily="2" charset="-78"/>
              </a:rPr>
            </a:br>
            <a:endParaRPr lang="en-US" sz="700" dirty="0">
              <a:cs typeface="B Titr" pitchFamily="2" charset="-78"/>
            </a:endParaRPr>
          </a:p>
        </p:txBody>
      </p:sp>
    </p:spTree>
    <p:extLst>
      <p:ext uri="{BB962C8B-B14F-4D97-AF65-F5344CB8AC3E}">
        <p14:creationId xmlns:p14="http://schemas.microsoft.com/office/powerpoint/2010/main" val="1344893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704088"/>
            <a:ext cx="9468544" cy="6037280"/>
          </a:xfrm>
        </p:spPr>
        <p:txBody>
          <a:bodyPr/>
          <a:lstStyle/>
          <a:p>
            <a:pPr>
              <a:lnSpc>
                <a:spcPct val="200000"/>
              </a:lnSpc>
            </a:pPr>
            <a:r>
              <a:rPr lang="fa-IR" sz="3200" b="1" dirty="0" smtClean="0">
                <a:cs typeface="B Titr" pitchFamily="2" charset="-78"/>
              </a:rPr>
              <a:t>مذاهب ساکنان منطقه غرب</a:t>
            </a:r>
            <a:r>
              <a:rPr lang="fa-IR" sz="2800" dirty="0" smtClean="0">
                <a:cs typeface="B Titr" pitchFamily="2" charset="-78"/>
              </a:rPr>
              <a:t/>
            </a:r>
            <a:br>
              <a:rPr lang="fa-IR" sz="2800" dirty="0" smtClean="0">
                <a:cs typeface="B Titr" pitchFamily="2" charset="-78"/>
              </a:rPr>
            </a:br>
            <a:r>
              <a:rPr lang="fa-IR" sz="2800" dirty="0" smtClean="0">
                <a:solidFill>
                  <a:srgbClr val="C00000"/>
                </a:solidFill>
                <a:cs typeface="B Titr" pitchFamily="2" charset="-78"/>
              </a:rPr>
              <a:t>-</a:t>
            </a:r>
            <a:r>
              <a:rPr lang="fa-IR" sz="2800" dirty="0" smtClean="0">
                <a:cs typeface="B Titr" pitchFamily="2" charset="-78"/>
              </a:rPr>
              <a:t> </a:t>
            </a:r>
            <a:r>
              <a:rPr lang="fa-IR" sz="2800" b="1" dirty="0" smtClean="0">
                <a:cs typeface="B Titr" pitchFamily="2" charset="-78"/>
              </a:rPr>
              <a:t>کردستان: </a:t>
            </a:r>
            <a:r>
              <a:rPr lang="fa-IR" sz="2800" dirty="0" smtClean="0">
                <a:cs typeface="B Titr" pitchFamily="2" charset="-78"/>
              </a:rPr>
              <a:t>شمال و جنوب سنی«شافعی»، مذهب شیعه نیز دیده می شود.</a:t>
            </a:r>
            <a:br>
              <a:rPr lang="fa-IR" sz="2800" dirty="0" smtClean="0">
                <a:cs typeface="B Titr" pitchFamily="2" charset="-78"/>
              </a:rPr>
            </a:br>
            <a:r>
              <a:rPr lang="fa-IR" sz="2800" dirty="0" smtClean="0">
                <a:solidFill>
                  <a:srgbClr val="C00000"/>
                </a:solidFill>
                <a:cs typeface="B Titr" pitchFamily="2" charset="-78"/>
              </a:rPr>
              <a:t>-</a:t>
            </a:r>
            <a:r>
              <a:rPr lang="fa-IR" sz="2800" dirty="0" smtClean="0">
                <a:cs typeface="B Titr" pitchFamily="2" charset="-78"/>
              </a:rPr>
              <a:t> </a:t>
            </a:r>
            <a:r>
              <a:rPr lang="fa-IR" sz="2800" b="1" dirty="0">
                <a:cs typeface="B Titr" pitchFamily="2" charset="-78"/>
              </a:rPr>
              <a:t>کرمانشاه: </a:t>
            </a:r>
            <a:r>
              <a:rPr lang="fa-IR" sz="2800" dirty="0" smtClean="0">
                <a:cs typeface="B Titr" pitchFamily="2" charset="-78"/>
              </a:rPr>
              <a:t>سنی، شیعه، علی اللهی وسایر مذاهب مذهبی.</a:t>
            </a:r>
            <a:r>
              <a:rPr lang="fa-IR" sz="2800" dirty="0">
                <a:cs typeface="B Titr" pitchFamily="2" charset="-78"/>
              </a:rPr>
              <a:t/>
            </a:r>
            <a:br>
              <a:rPr lang="fa-IR" sz="2800" dirty="0">
                <a:cs typeface="B Titr" pitchFamily="2" charset="-78"/>
              </a:rPr>
            </a:br>
            <a:r>
              <a:rPr lang="fa-IR" sz="2800" dirty="0" smtClean="0">
                <a:solidFill>
                  <a:srgbClr val="C00000"/>
                </a:solidFill>
                <a:cs typeface="B Titr" pitchFamily="2" charset="-78"/>
              </a:rPr>
              <a:t>-</a:t>
            </a:r>
            <a:r>
              <a:rPr lang="fa-IR" sz="2800" dirty="0" smtClean="0">
                <a:cs typeface="B Titr" pitchFamily="2" charset="-78"/>
              </a:rPr>
              <a:t> </a:t>
            </a:r>
            <a:r>
              <a:rPr lang="fa-IR" sz="2800" b="1" dirty="0">
                <a:cs typeface="B Titr" pitchFamily="2" charset="-78"/>
              </a:rPr>
              <a:t>ایلام</a:t>
            </a:r>
            <a:r>
              <a:rPr lang="fa-IR" sz="2800" dirty="0" smtClean="0">
                <a:cs typeface="B Titr" pitchFamily="2" charset="-78"/>
              </a:rPr>
              <a:t>: شیعه و سنی«حنفی».</a:t>
            </a:r>
            <a:br>
              <a:rPr lang="fa-IR" sz="2800" dirty="0" smtClean="0">
                <a:cs typeface="B Titr" pitchFamily="2" charset="-78"/>
              </a:rPr>
            </a:br>
            <a:r>
              <a:rPr lang="fa-IR" sz="2800" dirty="0" smtClean="0">
                <a:cs typeface="B Titr" pitchFamily="2" charset="-78"/>
              </a:rPr>
              <a:t/>
            </a:r>
            <a:br>
              <a:rPr lang="fa-IR" sz="2800" dirty="0" smtClean="0">
                <a:cs typeface="B Titr" pitchFamily="2" charset="-78"/>
              </a:rPr>
            </a:br>
            <a:r>
              <a:rPr lang="fa-IR" sz="2800" dirty="0" smtClean="0">
                <a:cs typeface="B Titr" pitchFamily="2" charset="-78"/>
              </a:rPr>
              <a:t>	</a:t>
            </a:r>
            <a:r>
              <a:rPr lang="fa-IR" sz="2800" dirty="0">
                <a:cs typeface="B Titr" pitchFamily="2" charset="-78"/>
              </a:rPr>
              <a:t>	</a:t>
            </a:r>
            <a:r>
              <a:rPr lang="fa-IR" sz="2800" dirty="0" smtClean="0">
                <a:cs typeface="B Titr" pitchFamily="2" charset="-78"/>
              </a:rPr>
              <a:t>	 </a:t>
            </a:r>
            <a:endParaRPr lang="en-US" sz="2800" dirty="0">
              <a:cs typeface="B Titr" pitchFamily="2" charset="-78"/>
            </a:endParaRPr>
          </a:p>
        </p:txBody>
      </p:sp>
    </p:spTree>
    <p:extLst>
      <p:ext uri="{BB962C8B-B14F-4D97-AF65-F5344CB8AC3E}">
        <p14:creationId xmlns:p14="http://schemas.microsoft.com/office/powerpoint/2010/main" val="4208892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104" y="548680"/>
            <a:ext cx="9937104" cy="6037280"/>
          </a:xfrm>
        </p:spPr>
        <p:txBody>
          <a:bodyPr>
            <a:noAutofit/>
          </a:bodyPr>
          <a:lstStyle/>
          <a:p>
            <a:pPr algn="r"/>
            <a:r>
              <a:rPr lang="fa-IR" sz="2400" b="1" dirty="0">
                <a:solidFill>
                  <a:srgbClr val="00B050"/>
                </a:solidFill>
                <a:cs typeface="B Titr" pitchFamily="2" charset="-78"/>
              </a:rPr>
              <a:t>منطقة </a:t>
            </a:r>
            <a:r>
              <a:rPr lang="fa-IR" sz="2400" b="1" dirty="0" smtClean="0">
                <a:solidFill>
                  <a:srgbClr val="00B050"/>
                </a:solidFill>
                <a:cs typeface="B Titr" pitchFamily="2" charset="-78"/>
              </a:rPr>
              <a:t>جنوب </a:t>
            </a:r>
            <a:r>
              <a:rPr lang="fa-IR" sz="2400" b="1" dirty="0">
                <a:solidFill>
                  <a:srgbClr val="00B050"/>
                </a:solidFill>
                <a:cs typeface="B Titr" pitchFamily="2" charset="-78"/>
              </a:rPr>
              <a:t>غربی </a:t>
            </a:r>
            <a:r>
              <a:rPr lang="fa-IR" sz="2400" b="1" dirty="0" smtClean="0">
                <a:solidFill>
                  <a:srgbClr val="00B050"/>
                </a:solidFill>
                <a:cs typeface="B Titr" pitchFamily="2" charset="-78"/>
              </a:rPr>
              <a:t>ایران«</a:t>
            </a:r>
            <a:r>
              <a:rPr lang="fa-IR" sz="2000" b="1" dirty="0" smtClean="0">
                <a:solidFill>
                  <a:srgbClr val="00B050"/>
                </a:solidFill>
                <a:cs typeface="B Titr" pitchFamily="2" charset="-78"/>
              </a:rPr>
              <a:t>خوزستان</a:t>
            </a:r>
            <a:r>
              <a:rPr lang="fa-IR" sz="2000" dirty="0" smtClean="0">
                <a:solidFill>
                  <a:srgbClr val="00B050"/>
                </a:solidFill>
                <a:cs typeface="B Titr" pitchFamily="2" charset="-78"/>
              </a:rPr>
              <a:t>»:</a:t>
            </a:r>
            <a:r>
              <a:rPr lang="fa-IR" sz="2000" dirty="0">
                <a:cs typeface="B Titr" pitchFamily="2" charset="-78"/>
              </a:rPr>
              <a:t/>
            </a:r>
            <a:br>
              <a:rPr lang="fa-IR" sz="2000" dirty="0">
                <a:cs typeface="B Titr" pitchFamily="2" charset="-78"/>
              </a:rPr>
            </a:br>
            <a:r>
              <a:rPr lang="fa-IR" sz="2000" dirty="0" smtClean="0">
                <a:solidFill>
                  <a:srgbClr val="C00000"/>
                </a:solidFill>
                <a:cs typeface="B Titr" pitchFamily="2" charset="-78"/>
              </a:rPr>
              <a:t>-</a:t>
            </a:r>
            <a:r>
              <a:rPr lang="fa-IR" sz="2000" dirty="0" smtClean="0">
                <a:cs typeface="B Titr" pitchFamily="2" charset="-78"/>
              </a:rPr>
              <a:t> </a:t>
            </a:r>
            <a:r>
              <a:rPr lang="fa-IR" sz="2400" dirty="0" smtClean="0">
                <a:cs typeface="B Titr" pitchFamily="2" charset="-78"/>
              </a:rPr>
              <a:t>منطقه ای خارج از سد کوهستان.</a:t>
            </a:r>
            <a:br>
              <a:rPr lang="fa-IR" sz="2400" dirty="0" smtClean="0">
                <a:cs typeface="B Titr" pitchFamily="2" charset="-78"/>
              </a:rPr>
            </a:br>
            <a:r>
              <a:rPr lang="fa-IR" sz="2400" dirty="0" smtClean="0">
                <a:solidFill>
                  <a:srgbClr val="C00000"/>
                </a:solidFill>
                <a:cs typeface="B Titr" pitchFamily="2" charset="-78"/>
              </a:rPr>
              <a:t>-</a:t>
            </a:r>
            <a:r>
              <a:rPr lang="fa-IR" sz="2400" dirty="0" smtClean="0">
                <a:cs typeface="B Titr" pitchFamily="2" charset="-78"/>
              </a:rPr>
              <a:t> منطقه ای جلگه ای، صاف و بی عارضه</a:t>
            </a:r>
            <a:r>
              <a:rPr lang="fa-IR" sz="2000" dirty="0" smtClean="0">
                <a:cs typeface="B Titr" pitchFamily="2" charset="-78"/>
              </a:rPr>
              <a:t>«تنها ارتفاع آن متجاوز از یکصد متر نیست»</a:t>
            </a:r>
            <a:br>
              <a:rPr lang="fa-IR" sz="2000" dirty="0" smtClean="0">
                <a:cs typeface="B Titr" pitchFamily="2" charset="-78"/>
              </a:rPr>
            </a:br>
            <a:r>
              <a:rPr lang="fa-IR" sz="2400" dirty="0" smtClean="0">
                <a:solidFill>
                  <a:srgbClr val="C00000"/>
                </a:solidFill>
                <a:cs typeface="B Titr" pitchFamily="2" charset="-78"/>
              </a:rPr>
              <a:t>-</a:t>
            </a:r>
            <a:r>
              <a:rPr lang="fa-IR" sz="2400" dirty="0" smtClean="0">
                <a:cs typeface="B Titr" pitchFamily="2" charset="-78"/>
              </a:rPr>
              <a:t> منطقه ای حدوداً به طول300وعرض200 ک.م</a:t>
            </a:r>
            <a:r>
              <a:rPr lang="fa-IR" sz="2000" dirty="0" smtClean="0">
                <a:cs typeface="B Titr" pitchFamily="2" charset="-78"/>
              </a:rPr>
              <a:t>«</a:t>
            </a:r>
            <a:r>
              <a:rPr lang="fa-IR" sz="1800" dirty="0" smtClean="0">
                <a:cs typeface="B Titr" pitchFamily="2" charset="-78"/>
              </a:rPr>
              <a:t>چهاربرابر کشور کویت».</a:t>
            </a:r>
            <a:r>
              <a:rPr lang="fa-IR" sz="2000" dirty="0" smtClean="0">
                <a:cs typeface="B Titr" pitchFamily="2" charset="-78"/>
              </a:rPr>
              <a:t/>
            </a:r>
            <a:br>
              <a:rPr lang="fa-IR" sz="2000" dirty="0" smtClean="0">
                <a:cs typeface="B Titr" pitchFamily="2" charset="-78"/>
              </a:rPr>
            </a:br>
            <a:r>
              <a:rPr lang="fa-IR" sz="2000" dirty="0" smtClean="0">
                <a:solidFill>
                  <a:srgbClr val="C00000"/>
                </a:solidFill>
                <a:cs typeface="B Titr" pitchFamily="2" charset="-78"/>
              </a:rPr>
              <a:t>-</a:t>
            </a:r>
            <a:r>
              <a:rPr lang="fa-IR" sz="2000" dirty="0" smtClean="0">
                <a:cs typeface="B Titr" pitchFamily="2" charset="-78"/>
              </a:rPr>
              <a:t> </a:t>
            </a:r>
            <a:r>
              <a:rPr lang="fa-IR" sz="2400" dirty="0" smtClean="0">
                <a:cs typeface="B Titr" pitchFamily="2" charset="-78"/>
              </a:rPr>
              <a:t>طول منطقه از اندیمشک تا دهانه اروند و عرض آن از خرمشهرتا بهبهان.</a:t>
            </a:r>
            <a:r>
              <a:rPr lang="fa-IR" sz="2000" dirty="0" smtClean="0">
                <a:cs typeface="B Titr" pitchFamily="2" charset="-78"/>
              </a:rPr>
              <a:t/>
            </a:r>
            <a:br>
              <a:rPr lang="fa-IR" sz="2000" dirty="0" smtClean="0">
                <a:cs typeface="B Titr" pitchFamily="2" charset="-78"/>
              </a:rPr>
            </a:br>
            <a:r>
              <a:rPr lang="fa-IR" sz="2400" b="1" dirty="0">
                <a:solidFill>
                  <a:srgbClr val="00B050"/>
                </a:solidFill>
                <a:cs typeface="B Titr" pitchFamily="2" charset="-78"/>
              </a:rPr>
              <a:t>خطوط مرزی</a:t>
            </a:r>
            <a:r>
              <a:rPr lang="fa-IR" sz="2400" b="1" dirty="0" smtClean="0">
                <a:solidFill>
                  <a:srgbClr val="00B050"/>
                </a:solidFill>
                <a:cs typeface="B Titr" pitchFamily="2" charset="-78"/>
              </a:rPr>
              <a:t>:</a:t>
            </a:r>
            <a:r>
              <a:rPr lang="fa-IR" sz="2000" dirty="0">
                <a:cs typeface="B Titr" pitchFamily="2" charset="-78"/>
              </a:rPr>
              <a:t/>
            </a:r>
            <a:br>
              <a:rPr lang="fa-IR" sz="2000" dirty="0">
                <a:cs typeface="B Titr" pitchFamily="2" charset="-78"/>
              </a:rPr>
            </a:br>
            <a:r>
              <a:rPr lang="fa-IR" sz="2400" dirty="0" smtClean="0">
                <a:solidFill>
                  <a:srgbClr val="C00000"/>
                </a:solidFill>
                <a:cs typeface="B Titr" pitchFamily="2" charset="-78"/>
              </a:rPr>
              <a:t>-</a:t>
            </a:r>
            <a:r>
              <a:rPr lang="fa-IR" sz="2400" dirty="0" smtClean="0">
                <a:cs typeface="B Titr" pitchFamily="2" charset="-78"/>
              </a:rPr>
              <a:t> حدود 630ک.م. شامل</a:t>
            </a:r>
            <a:r>
              <a:rPr lang="fa-IR" sz="2000" dirty="0" smtClean="0">
                <a:cs typeface="B Titr" pitchFamily="2" charset="-78"/>
              </a:rPr>
              <a:t>«</a:t>
            </a:r>
            <a:r>
              <a:rPr lang="fa-IR" sz="1800" dirty="0" smtClean="0">
                <a:cs typeface="B Titr" pitchFamily="2" charset="-78"/>
              </a:rPr>
              <a:t>420.ک.م. مرز زمینی و 210 </a:t>
            </a:r>
            <a:r>
              <a:rPr lang="fa-IR" sz="1800" dirty="0">
                <a:cs typeface="B Titr" pitchFamily="2" charset="-78"/>
              </a:rPr>
              <a:t>.ک.م. </a:t>
            </a:r>
            <a:r>
              <a:rPr lang="fa-IR" sz="1800" dirty="0" smtClean="0">
                <a:cs typeface="B Titr" pitchFamily="2" charset="-78"/>
              </a:rPr>
              <a:t>مرز باطلاقی ، رودخانه ای و دریایی»</a:t>
            </a:r>
            <a:r>
              <a:rPr lang="fa-IR" sz="2400" dirty="0" smtClean="0">
                <a:cs typeface="B Titr" pitchFamily="2" charset="-78"/>
              </a:rPr>
              <a:t> </a:t>
            </a:r>
            <a:r>
              <a:rPr lang="fa-IR" dirty="0">
                <a:cs typeface="B Titr" pitchFamily="2" charset="-78"/>
              </a:rPr>
              <a:t/>
            </a:r>
            <a:br>
              <a:rPr lang="fa-IR" dirty="0">
                <a:cs typeface="B Titr" pitchFamily="2" charset="-78"/>
              </a:rPr>
            </a:br>
            <a:endParaRPr lang="en-US" sz="4400" dirty="0">
              <a:cs typeface="B Titr" pitchFamily="2" charset="-78"/>
            </a:endParaRPr>
          </a:p>
        </p:txBody>
      </p:sp>
    </p:spTree>
    <p:extLst>
      <p:ext uri="{BB962C8B-B14F-4D97-AF65-F5344CB8AC3E}">
        <p14:creationId xmlns:p14="http://schemas.microsoft.com/office/powerpoint/2010/main" val="10912821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7" y="332656"/>
            <a:ext cx="8964488" cy="5965272"/>
          </a:xfrm>
        </p:spPr>
        <p:txBody>
          <a:bodyPr>
            <a:noAutofit/>
          </a:bodyPr>
          <a:lstStyle/>
          <a:p>
            <a:pPr algn="r">
              <a:lnSpc>
                <a:spcPct val="150000"/>
              </a:lnSpc>
            </a:pPr>
            <a:r>
              <a:rPr lang="fa-IR" sz="2400" b="1" dirty="0" smtClean="0">
                <a:solidFill>
                  <a:srgbClr val="00B050"/>
                </a:solidFill>
                <a:cs typeface="B Titr" pitchFamily="2" charset="-78"/>
              </a:rPr>
              <a:t>محورهای وصولی جنوب غربی</a:t>
            </a:r>
            <a:r>
              <a:rPr lang="fa-IR" sz="2000" b="1" dirty="0" smtClean="0">
                <a:solidFill>
                  <a:srgbClr val="00B050"/>
                </a:solidFill>
                <a:cs typeface="B Titr" pitchFamily="2" charset="-78"/>
              </a:rPr>
              <a:t>«تهدید زا»</a:t>
            </a:r>
            <a:r>
              <a:rPr lang="fa-IR" sz="2400" b="1" dirty="0" smtClean="0">
                <a:solidFill>
                  <a:srgbClr val="00B050"/>
                </a:solidFill>
                <a:cs typeface="B Titr" pitchFamily="2" charset="-78"/>
              </a:rPr>
              <a:t>:</a:t>
            </a:r>
            <a:r>
              <a:rPr lang="fa-IR" sz="2400" b="1" dirty="0" smtClean="0">
                <a:cs typeface="B Titr" pitchFamily="2" charset="-78"/>
              </a:rPr>
              <a:t/>
            </a:r>
            <a:br>
              <a:rPr lang="fa-IR" sz="2400" b="1" dirty="0" smtClean="0">
                <a:cs typeface="B Titr" pitchFamily="2" charset="-78"/>
              </a:rPr>
            </a:br>
            <a:r>
              <a:rPr lang="fa-IR" sz="2400" dirty="0" smtClean="0">
                <a:cs typeface="B Titr" pitchFamily="2" charset="-78"/>
              </a:rPr>
              <a:t>محور دریایی«</a:t>
            </a:r>
            <a:r>
              <a:rPr lang="fa-IR" sz="1800" dirty="0" smtClean="0">
                <a:cs typeface="B Titr" pitchFamily="2" charset="-78"/>
              </a:rPr>
              <a:t>1-خورموسی تابندر امام خمینی(ره)2-اروند رود و دهانه فاو</a:t>
            </a:r>
            <a:r>
              <a:rPr lang="fa-IR" sz="2400" dirty="0" smtClean="0">
                <a:cs typeface="B Titr" pitchFamily="2" charset="-78"/>
              </a:rPr>
              <a:t>».</a:t>
            </a:r>
            <a:br>
              <a:rPr lang="fa-IR" sz="2400" dirty="0" smtClean="0">
                <a:cs typeface="B Titr" pitchFamily="2" charset="-78"/>
              </a:rPr>
            </a:br>
            <a:r>
              <a:rPr lang="fa-IR" sz="2400" dirty="0" smtClean="0">
                <a:cs typeface="B Titr" pitchFamily="2" charset="-78"/>
              </a:rPr>
              <a:t>محور رودخانه ای«</a:t>
            </a:r>
            <a:r>
              <a:rPr lang="fa-IR" sz="1800" dirty="0" smtClean="0">
                <a:cs typeface="B Titr" pitchFamily="2" charset="-78"/>
              </a:rPr>
              <a:t>1-دهانه فاو و اروند رود تا خرمشهر 2- طلائیه تا چزابه».</a:t>
            </a:r>
            <a:br>
              <a:rPr lang="fa-IR" sz="1800" dirty="0" smtClean="0">
                <a:cs typeface="B Titr" pitchFamily="2" charset="-78"/>
              </a:rPr>
            </a:br>
            <a:r>
              <a:rPr lang="fa-IR" sz="2400" dirty="0" smtClean="0">
                <a:cs typeface="B Titr" pitchFamily="2" charset="-78"/>
              </a:rPr>
              <a:t>محور خشکی</a:t>
            </a:r>
            <a:r>
              <a:rPr lang="fa-IR" sz="1800" dirty="0" smtClean="0">
                <a:cs typeface="B Titr" pitchFamily="2" charset="-78"/>
              </a:rPr>
              <a:t> «1- شلمچه تا طلائیه 2- چزابه تا موسیان».</a:t>
            </a:r>
            <a:br>
              <a:rPr lang="fa-IR" sz="1800" dirty="0" smtClean="0">
                <a:cs typeface="B Titr" pitchFamily="2" charset="-78"/>
              </a:rPr>
            </a:br>
            <a:r>
              <a:rPr lang="fa-IR" sz="1800" dirty="0" smtClean="0">
                <a:solidFill>
                  <a:srgbClr val="00B050"/>
                </a:solidFill>
                <a:cs typeface="B Titr" pitchFamily="2" charset="-78"/>
              </a:rPr>
              <a:t>    </a:t>
            </a:r>
            <a:r>
              <a:rPr lang="fa-IR" sz="2400" b="1" dirty="0" smtClean="0">
                <a:solidFill>
                  <a:srgbClr val="00B050"/>
                </a:solidFill>
                <a:cs typeface="B Titr" pitchFamily="2" charset="-78"/>
              </a:rPr>
              <a:t>تذکر:</a:t>
            </a:r>
            <a:r>
              <a:rPr lang="fa-IR" sz="2400" dirty="0">
                <a:cs typeface="B Titr" pitchFamily="2" charset="-78"/>
              </a:rPr>
              <a:t/>
            </a:r>
            <a:br>
              <a:rPr lang="fa-IR" sz="2400" dirty="0">
                <a:cs typeface="B Titr" pitchFamily="2" charset="-78"/>
              </a:rPr>
            </a:br>
            <a:r>
              <a:rPr lang="fa-IR" sz="2400" dirty="0" smtClean="0">
                <a:solidFill>
                  <a:srgbClr val="C00000"/>
                </a:solidFill>
                <a:cs typeface="B Titr" pitchFamily="2" charset="-78"/>
              </a:rPr>
              <a:t>1. </a:t>
            </a:r>
            <a:r>
              <a:rPr lang="fa-IR" sz="2400" dirty="0" smtClean="0">
                <a:cs typeface="B Titr" pitchFamily="2" charset="-78"/>
              </a:rPr>
              <a:t>محور چیلات-دهلران</a:t>
            </a:r>
            <a:r>
              <a:rPr lang="fa-IR" sz="1800" dirty="0" smtClean="0">
                <a:cs typeface="B Titr" pitchFamily="2" charset="-78"/>
              </a:rPr>
              <a:t>«واقع در بالای موسیان از استان ایلام، قابل بررسی است»</a:t>
            </a:r>
            <a:br>
              <a:rPr lang="fa-IR" sz="1800" dirty="0" smtClean="0">
                <a:cs typeface="B Titr" pitchFamily="2" charset="-78"/>
              </a:rPr>
            </a:br>
            <a:r>
              <a:rPr lang="fa-IR" sz="1800" dirty="0" smtClean="0">
                <a:solidFill>
                  <a:srgbClr val="C00000"/>
                </a:solidFill>
                <a:cs typeface="B Titr" pitchFamily="2" charset="-78"/>
              </a:rPr>
              <a:t>2. </a:t>
            </a:r>
            <a:r>
              <a:rPr lang="fa-IR" sz="2400" dirty="0" smtClean="0">
                <a:cs typeface="B Titr" pitchFamily="2" charset="-78"/>
              </a:rPr>
              <a:t>رودخانه های «</a:t>
            </a:r>
            <a:r>
              <a:rPr lang="fa-IR" sz="1800" u="sng" dirty="0" smtClean="0">
                <a:cs typeface="B Titr" pitchFamily="2" charset="-78"/>
              </a:rPr>
              <a:t>کارون</a:t>
            </a:r>
            <a:r>
              <a:rPr lang="fa-IR" sz="1800" dirty="0" smtClean="0">
                <a:cs typeface="B Titr" pitchFamily="2" charset="-78"/>
              </a:rPr>
              <a:t>،</a:t>
            </a:r>
            <a:r>
              <a:rPr lang="fa-IR" sz="1800" u="sng" dirty="0" smtClean="0">
                <a:cs typeface="B Titr" pitchFamily="2" charset="-78"/>
              </a:rPr>
              <a:t>کرخه</a:t>
            </a:r>
            <a:r>
              <a:rPr lang="fa-IR" sz="1800" dirty="0" smtClean="0">
                <a:cs typeface="B Titr" pitchFamily="2" charset="-78"/>
              </a:rPr>
              <a:t>، جراحی، شاپور، دویرج، بالارود، هندیان و </a:t>
            </a:r>
            <a:r>
              <a:rPr lang="fa-IR" sz="1800" u="sng" dirty="0" smtClean="0">
                <a:cs typeface="B Titr" pitchFamily="2" charset="-78"/>
              </a:rPr>
              <a:t>اروند رود</a:t>
            </a:r>
            <a:r>
              <a:rPr lang="fa-IR" sz="1800" dirty="0" smtClean="0">
                <a:cs typeface="B Titr" pitchFamily="2" charset="-78"/>
              </a:rPr>
              <a:t>»                              </a:t>
            </a:r>
            <a:r>
              <a:rPr lang="fa-IR" sz="2400" dirty="0" smtClean="0">
                <a:cs typeface="B Titr" pitchFamily="2" charset="-78"/>
              </a:rPr>
              <a:t> ازشبکه های آبی منطقه هستند.</a:t>
            </a:r>
            <a:br>
              <a:rPr lang="fa-IR" sz="2400" dirty="0" smtClean="0">
                <a:cs typeface="B Titr" pitchFamily="2" charset="-78"/>
              </a:rPr>
            </a:br>
            <a:r>
              <a:rPr lang="fa-IR" sz="1800" dirty="0" smtClean="0">
                <a:solidFill>
                  <a:srgbClr val="C00000"/>
                </a:solidFill>
                <a:cs typeface="B Titr" pitchFamily="2" charset="-78"/>
              </a:rPr>
              <a:t>3</a:t>
            </a:r>
            <a:r>
              <a:rPr lang="fa-IR" sz="2400" dirty="0" smtClean="0">
                <a:solidFill>
                  <a:srgbClr val="C00000"/>
                </a:solidFill>
                <a:cs typeface="B Titr" pitchFamily="2" charset="-78"/>
              </a:rPr>
              <a:t>. </a:t>
            </a:r>
            <a:r>
              <a:rPr lang="fa-IR" sz="2400" dirty="0" smtClean="0">
                <a:cs typeface="B Titr" pitchFamily="2" charset="-78"/>
              </a:rPr>
              <a:t>مردم منطقه از نژاد اصیل ایرانی هستند که </a:t>
            </a:r>
            <a:r>
              <a:rPr lang="fa-IR" sz="2000" dirty="0" smtClean="0">
                <a:cs typeface="B Titr" pitchFamily="2" charset="-78"/>
              </a:rPr>
              <a:t>«</a:t>
            </a:r>
            <a:r>
              <a:rPr lang="fa-IR" sz="1600" dirty="0" smtClean="0">
                <a:cs typeface="B Titr" pitchFamily="2" charset="-78"/>
              </a:rPr>
              <a:t>به مرور زمان در اثر کوچ</a:t>
            </a:r>
            <a:r>
              <a:rPr lang="fa-IR" sz="2000" dirty="0" smtClean="0">
                <a:cs typeface="B Titr" pitchFamily="2" charset="-78"/>
              </a:rPr>
              <a:t>» </a:t>
            </a:r>
            <a:br>
              <a:rPr lang="fa-IR" sz="2000" dirty="0" smtClean="0">
                <a:cs typeface="B Titr" pitchFamily="2" charset="-78"/>
              </a:rPr>
            </a:br>
            <a:r>
              <a:rPr lang="fa-IR" sz="2000" dirty="0" smtClean="0">
                <a:cs typeface="B Titr" pitchFamily="2" charset="-78"/>
              </a:rPr>
              <a:t>نژادها </a:t>
            </a:r>
            <a:r>
              <a:rPr lang="fa-IR" sz="2400" dirty="0" smtClean="0">
                <a:cs typeface="B Titr" pitchFamily="2" charset="-78"/>
              </a:rPr>
              <a:t>و طوایف متعدد در آن بوجود آمد</a:t>
            </a:r>
            <a:br>
              <a:rPr lang="fa-IR" sz="2400" dirty="0" smtClean="0">
                <a:cs typeface="B Titr" pitchFamily="2" charset="-78"/>
              </a:rPr>
            </a:br>
            <a:endParaRPr lang="en-US" sz="2400" dirty="0">
              <a:cs typeface="B Titr" pitchFamily="2" charset="-78"/>
            </a:endParaRPr>
          </a:p>
        </p:txBody>
      </p:sp>
    </p:spTree>
    <p:extLst>
      <p:ext uri="{BB962C8B-B14F-4D97-AF65-F5344CB8AC3E}">
        <p14:creationId xmlns:p14="http://schemas.microsoft.com/office/powerpoint/2010/main" val="20893473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404664"/>
            <a:ext cx="8229600" cy="5965272"/>
          </a:xfrm>
        </p:spPr>
        <p:txBody>
          <a:bodyPr>
            <a:noAutofit/>
          </a:bodyPr>
          <a:lstStyle/>
          <a:p>
            <a:pPr algn="r">
              <a:lnSpc>
                <a:spcPct val="150000"/>
              </a:lnSpc>
            </a:pPr>
            <a:r>
              <a:rPr lang="fa-IR" sz="2400" b="1" dirty="0" smtClean="0">
                <a:solidFill>
                  <a:srgbClr val="00B050"/>
                </a:solidFill>
                <a:cs typeface="B Titr" pitchFamily="2" charset="-78"/>
              </a:rPr>
              <a:t>خلیج فارس و جزایر آن:</a:t>
            </a:r>
            <a:r>
              <a:rPr lang="fa-IR" sz="4400" dirty="0" smtClean="0">
                <a:cs typeface="B Titr" pitchFamily="2" charset="-78"/>
              </a:rPr>
              <a:t/>
            </a:r>
            <a:br>
              <a:rPr lang="fa-IR" sz="4400" dirty="0" smtClean="0">
                <a:cs typeface="B Titr" pitchFamily="2" charset="-78"/>
              </a:rPr>
            </a:br>
            <a:r>
              <a:rPr lang="fa-IR" sz="2400" dirty="0" smtClean="0">
                <a:cs typeface="B Titr" pitchFamily="2" charset="-78"/>
              </a:rPr>
              <a:t>خلیج فارس داری اهمیت استراتژی و بهره برداری صحیح از امکانات نظامی و اقتصادی آن ارتباط مستقیم با ثبات سیاسی و امنیت کشور ایران دارد.</a:t>
            </a:r>
            <a:br>
              <a:rPr lang="fa-IR" sz="2400" dirty="0" smtClean="0">
                <a:cs typeface="B Titr" pitchFamily="2" charset="-78"/>
              </a:rPr>
            </a:br>
            <a:r>
              <a:rPr lang="fa-IR" sz="2400" dirty="0" smtClean="0">
                <a:cs typeface="B Titr" pitchFamily="2" charset="-78"/>
              </a:rPr>
              <a:t>خلیج فارس در حاشیه غربی اقیانوس هند، بین شبه جزیره عربستان و جنوب ایران واقع و دارای 239000ک.م.م وسعت است.</a:t>
            </a:r>
            <a:br>
              <a:rPr lang="fa-IR" sz="2400" dirty="0" smtClean="0">
                <a:cs typeface="B Titr" pitchFamily="2" charset="-78"/>
              </a:rPr>
            </a:br>
            <a:r>
              <a:rPr lang="fa-IR" sz="2400" dirty="0" smtClean="0">
                <a:cs typeface="B Titr" pitchFamily="2" charset="-78"/>
              </a:rPr>
              <a:t>خلیج فارس دارای 1375 ک.م.طول و 180تا250ک.م.عرض، عمیق ترین نقطه آن 182متر است.</a:t>
            </a:r>
            <a:br>
              <a:rPr lang="fa-IR" sz="2400" dirty="0" smtClean="0">
                <a:cs typeface="B Titr" pitchFamily="2" charset="-78"/>
              </a:rPr>
            </a:br>
            <a:r>
              <a:rPr lang="fa-IR" sz="2400" b="1" dirty="0" smtClean="0">
                <a:solidFill>
                  <a:srgbClr val="00B050"/>
                </a:solidFill>
                <a:cs typeface="B Titr" pitchFamily="2" charset="-78"/>
              </a:rPr>
              <a:t>جزایرخلیج فارس عبارتند از:</a:t>
            </a:r>
            <a:r>
              <a:rPr lang="fa-IR" sz="2400" dirty="0" smtClean="0">
                <a:cs typeface="B Titr" pitchFamily="2" charset="-78"/>
              </a:rPr>
              <a:t/>
            </a:r>
            <a:br>
              <a:rPr lang="fa-IR" sz="2400" dirty="0" smtClean="0">
                <a:cs typeface="B Titr" pitchFamily="2" charset="-78"/>
              </a:rPr>
            </a:br>
            <a:r>
              <a:rPr lang="fa-IR" sz="2400" dirty="0" smtClean="0">
                <a:solidFill>
                  <a:srgbClr val="C00000"/>
                </a:solidFill>
                <a:cs typeface="B Titr" pitchFamily="2" charset="-78"/>
              </a:rPr>
              <a:t>-</a:t>
            </a:r>
            <a:r>
              <a:rPr lang="fa-IR" sz="2400" u="sng" dirty="0" smtClean="0">
                <a:cs typeface="B Titr" pitchFamily="2" charset="-78"/>
              </a:rPr>
              <a:t>خارک</a:t>
            </a:r>
            <a:r>
              <a:rPr lang="fa-IR" sz="2400" dirty="0" smtClean="0">
                <a:cs typeface="B Titr" pitchFamily="2" charset="-78"/>
              </a:rPr>
              <a:t> و خارکو، لاوان، فارور بزرگ وکوچک، </a:t>
            </a:r>
            <a:r>
              <a:rPr lang="fa-IR" sz="2400" u="sng" dirty="0" smtClean="0">
                <a:cs typeface="B Titr" pitchFamily="2" charset="-78"/>
              </a:rPr>
              <a:t>کیش</a:t>
            </a:r>
            <a:r>
              <a:rPr lang="fa-IR" sz="2400" dirty="0" smtClean="0">
                <a:cs typeface="B Titr" pitchFamily="2" charset="-78"/>
              </a:rPr>
              <a:t>، تنب بزرگ و کوچک، ابوموسی، هندورایی، سیری، </a:t>
            </a:r>
            <a:r>
              <a:rPr lang="fa-IR" sz="2400" u="sng" dirty="0" smtClean="0">
                <a:cs typeface="B Titr" pitchFamily="2" charset="-78"/>
              </a:rPr>
              <a:t>قشم</a:t>
            </a:r>
            <a:r>
              <a:rPr lang="fa-IR" sz="2400" dirty="0" smtClean="0">
                <a:cs typeface="B Titr" pitchFamily="2" charset="-78"/>
              </a:rPr>
              <a:t>، هنگام، </a:t>
            </a:r>
            <a:r>
              <a:rPr lang="fa-IR" sz="2400" u="sng" dirty="0" smtClean="0">
                <a:cs typeface="B Titr" pitchFamily="2" charset="-78"/>
              </a:rPr>
              <a:t>هرمز</a:t>
            </a:r>
            <a:r>
              <a:rPr lang="fa-IR" sz="2400" dirty="0" smtClean="0">
                <a:cs typeface="B Titr" pitchFamily="2" charset="-78"/>
              </a:rPr>
              <a:t>، لارَک، فارسی. </a:t>
            </a:r>
            <a:r>
              <a:rPr lang="fa-IR" sz="2000" dirty="0" smtClean="0">
                <a:cs typeface="B Titr" pitchFamily="2" charset="-78"/>
              </a:rPr>
              <a:t/>
            </a:r>
            <a:br>
              <a:rPr lang="fa-IR" sz="2000" dirty="0" smtClean="0">
                <a:cs typeface="B Titr" pitchFamily="2" charset="-78"/>
              </a:rPr>
            </a:br>
            <a:r>
              <a:rPr lang="fa-IR" sz="2000" dirty="0" smtClean="0">
                <a:cs typeface="B Titr" pitchFamily="2" charset="-78"/>
              </a:rPr>
              <a:t> </a:t>
            </a:r>
            <a:endParaRPr lang="en-US" sz="2000" dirty="0">
              <a:cs typeface="B Titr" pitchFamily="2" charset="-78"/>
            </a:endParaRPr>
          </a:p>
        </p:txBody>
      </p:sp>
    </p:spTree>
    <p:extLst>
      <p:ext uri="{BB962C8B-B14F-4D97-AF65-F5344CB8AC3E}">
        <p14:creationId xmlns:p14="http://schemas.microsoft.com/office/powerpoint/2010/main" val="2754104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037280"/>
          </a:xfrm>
        </p:spPr>
        <p:txBody>
          <a:bodyPr>
            <a:normAutofit fontScale="90000"/>
          </a:bodyPr>
          <a:lstStyle/>
          <a:p>
            <a:pPr algn="ctr">
              <a:lnSpc>
                <a:spcPct val="150000"/>
              </a:lnSpc>
            </a:pPr>
            <a:r>
              <a:rPr lang="fa-IR" sz="5300" dirty="0" smtClean="0">
                <a:solidFill>
                  <a:srgbClr val="00B050"/>
                </a:solidFill>
                <a:cs typeface="B Titr" pitchFamily="2" charset="-78"/>
              </a:rPr>
              <a:t>جغرافیای مناطق مرزی </a:t>
            </a:r>
            <a:br>
              <a:rPr lang="fa-IR" sz="5300" dirty="0" smtClean="0">
                <a:solidFill>
                  <a:srgbClr val="00B050"/>
                </a:solidFill>
                <a:cs typeface="B Titr" pitchFamily="2" charset="-78"/>
              </a:rPr>
            </a:br>
            <a:r>
              <a:rPr lang="fa-IR" sz="5300" dirty="0" smtClean="0">
                <a:solidFill>
                  <a:srgbClr val="00B050"/>
                </a:solidFill>
                <a:cs typeface="B Titr" pitchFamily="2" charset="-78"/>
              </a:rPr>
              <a:t>ایران و عراق</a:t>
            </a:r>
            <a:br>
              <a:rPr lang="fa-IR" sz="5300" dirty="0" smtClean="0">
                <a:solidFill>
                  <a:srgbClr val="00B050"/>
                </a:solidFill>
                <a:cs typeface="B Titr" pitchFamily="2" charset="-78"/>
              </a:rPr>
            </a:br>
            <a:r>
              <a:rPr lang="fa-IR" sz="6700" dirty="0" smtClean="0">
                <a:solidFill>
                  <a:srgbClr val="00B050"/>
                </a:solidFill>
                <a:cs typeface="B Titr" pitchFamily="2" charset="-78"/>
              </a:rPr>
              <a:t>«عــــــراق»</a:t>
            </a:r>
            <a:r>
              <a:rPr lang="fa-IR" sz="8800" dirty="0" smtClean="0">
                <a:solidFill>
                  <a:srgbClr val="C00000"/>
                </a:solidFill>
                <a:cs typeface="2  Mah" pitchFamily="2" charset="-78"/>
              </a:rPr>
              <a:t/>
            </a:r>
            <a:br>
              <a:rPr lang="fa-IR" sz="8800" dirty="0" smtClean="0">
                <a:solidFill>
                  <a:srgbClr val="C00000"/>
                </a:solidFill>
                <a:cs typeface="2  Mah" pitchFamily="2" charset="-78"/>
              </a:rPr>
            </a:br>
            <a:r>
              <a:rPr lang="fa-IR" dirty="0"/>
              <a:t/>
            </a:r>
            <a:br>
              <a:rPr lang="fa-IR" dirty="0"/>
            </a:br>
            <a:endParaRPr lang="en-US" dirty="0"/>
          </a:p>
        </p:txBody>
      </p:sp>
    </p:spTree>
    <p:extLst>
      <p:ext uri="{BB962C8B-B14F-4D97-AF65-F5344CB8AC3E}">
        <p14:creationId xmlns:p14="http://schemas.microsoft.com/office/powerpoint/2010/main" val="1660118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76872"/>
            <a:ext cx="8229600" cy="4392488"/>
          </a:xfrm>
        </p:spPr>
        <p:txBody>
          <a:bodyPr>
            <a:normAutofit fontScale="90000"/>
          </a:bodyPr>
          <a:lstStyle/>
          <a:p>
            <a:pPr algn="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4000" dirty="0">
                <a:cs typeface="B Lotus" pitchFamily="2" charset="-78"/>
              </a:rPr>
              <a:t/>
            </a:r>
            <a:br>
              <a:rPr lang="fa-IR" sz="4000" dirty="0">
                <a:cs typeface="B Lotus" pitchFamily="2" charset="-78"/>
              </a:rPr>
            </a:br>
            <a:r>
              <a:rPr lang="fa-IR" sz="4000" dirty="0" smtClean="0">
                <a:cs typeface="B Lotus" pitchFamily="2" charset="-78"/>
              </a:rPr>
              <a:t/>
            </a:r>
            <a:br>
              <a:rPr lang="fa-IR" sz="4000" dirty="0" smtClean="0">
                <a:cs typeface="B Lotus" pitchFamily="2" charset="-78"/>
              </a:rPr>
            </a:br>
            <a:r>
              <a:rPr lang="fa-IR" sz="2000" dirty="0">
                <a:cs typeface="B Lotus" pitchFamily="2" charset="-78"/>
              </a:rPr>
              <a:t/>
            </a:r>
            <a:br>
              <a:rPr lang="fa-IR" sz="2000" dirty="0">
                <a:cs typeface="B Lotus" pitchFamily="2" charset="-78"/>
              </a:rPr>
            </a:br>
            <a:r>
              <a:rPr lang="fa-IR" sz="2000" dirty="0" smtClean="0">
                <a:cs typeface="B Lotus" pitchFamily="2" charset="-78"/>
              </a:rPr>
              <a:t/>
            </a:r>
            <a:br>
              <a:rPr lang="fa-IR" sz="2000" dirty="0" smtClean="0">
                <a:cs typeface="B Lotus" pitchFamily="2" charset="-78"/>
              </a:rPr>
            </a:br>
            <a:endParaRPr lang="en-US" sz="2000" dirty="0">
              <a:cs typeface="B Lotus" pitchFamily="2" charset="-78"/>
            </a:endParaRPr>
          </a:p>
        </p:txBody>
      </p:sp>
      <p:sp>
        <p:nvSpPr>
          <p:cNvPr id="6" name="TextBox 5"/>
          <p:cNvSpPr txBox="1"/>
          <p:nvPr/>
        </p:nvSpPr>
        <p:spPr>
          <a:xfrm>
            <a:off x="177371" y="980728"/>
            <a:ext cx="8784976" cy="5478423"/>
          </a:xfrm>
          <a:prstGeom prst="rect">
            <a:avLst/>
          </a:prstGeom>
          <a:noFill/>
        </p:spPr>
        <p:txBody>
          <a:bodyPr wrap="square" rtlCol="1">
            <a:spAutoFit/>
          </a:bodyPr>
          <a:lstStyle/>
          <a:p>
            <a:r>
              <a:rPr lang="fa-IR" sz="4000" dirty="0" smtClean="0">
                <a:solidFill>
                  <a:srgbClr val="002060"/>
                </a:solidFill>
                <a:cs typeface="B Titr" pitchFamily="2" charset="-78"/>
              </a:rPr>
              <a:t>تا شما جوانان بیدار و سایرقشرهای </a:t>
            </a:r>
            <a:r>
              <a:rPr lang="fa-IR" sz="4000" dirty="0">
                <a:solidFill>
                  <a:srgbClr val="002060"/>
                </a:solidFill>
                <a:cs typeface="B Titr" pitchFamily="2" charset="-78"/>
              </a:rPr>
              <a:t>ملت بزرگ </a:t>
            </a:r>
            <a:r>
              <a:rPr lang="fa-IR" sz="4000" dirty="0" smtClean="0">
                <a:solidFill>
                  <a:srgbClr val="002060"/>
                </a:solidFill>
                <a:cs typeface="B Titr" pitchFamily="2" charset="-78"/>
              </a:rPr>
              <a:t>با این </a:t>
            </a:r>
            <a:r>
              <a:rPr lang="fa-IR" sz="4000" dirty="0">
                <a:solidFill>
                  <a:srgbClr val="002060"/>
                </a:solidFill>
                <a:cs typeface="B Titr" pitchFamily="2" charset="-78"/>
              </a:rPr>
              <a:t>شور </a:t>
            </a:r>
            <a:r>
              <a:rPr lang="fa-IR" sz="4000" dirty="0" smtClean="0">
                <a:solidFill>
                  <a:srgbClr val="002060"/>
                </a:solidFill>
                <a:cs typeface="B Titr" pitchFamily="2" charset="-78"/>
              </a:rPr>
              <a:t>و شعوردرصحنه </a:t>
            </a:r>
            <a:r>
              <a:rPr lang="fa-IR" sz="4000" dirty="0">
                <a:solidFill>
                  <a:srgbClr val="002060"/>
                </a:solidFill>
                <a:cs typeface="B Titr" pitchFamily="2" charset="-78"/>
              </a:rPr>
              <a:t>حاضرید به کشور و  جمهوری اسلامی، آسیبی نخواهد </a:t>
            </a:r>
            <a:r>
              <a:rPr lang="fa-IR" sz="4000" dirty="0" smtClean="0">
                <a:solidFill>
                  <a:srgbClr val="002060"/>
                </a:solidFill>
                <a:cs typeface="B Titr" pitchFamily="2" charset="-78"/>
              </a:rPr>
              <a:t>رسید.</a:t>
            </a:r>
          </a:p>
          <a:p>
            <a:pPr algn="ctr"/>
            <a:r>
              <a:rPr lang="fa-IR" sz="3200" dirty="0">
                <a:solidFill>
                  <a:srgbClr val="002060"/>
                </a:solidFill>
                <a:cs typeface="B Titr" pitchFamily="2" charset="-78"/>
              </a:rPr>
              <a:t/>
            </a:r>
            <a:br>
              <a:rPr lang="fa-IR" sz="3200" dirty="0">
                <a:solidFill>
                  <a:srgbClr val="002060"/>
                </a:solidFill>
                <a:cs typeface="B Titr" pitchFamily="2" charset="-78"/>
              </a:rPr>
            </a:br>
            <a:r>
              <a:rPr lang="fa-IR" dirty="0">
                <a:cs typeface="B Titr" pitchFamily="2" charset="-78"/>
              </a:rPr>
              <a:t>«</a:t>
            </a:r>
            <a:r>
              <a:rPr lang="fa-IR" dirty="0">
                <a:solidFill>
                  <a:srgbClr val="00B050"/>
                </a:solidFill>
                <a:cs typeface="B Titr" pitchFamily="2" charset="-78"/>
              </a:rPr>
              <a:t>رهبرکبیر انقلاب اسلامی ایران حضرت امام خمینی(ره)1360/9/4</a:t>
            </a:r>
            <a:r>
              <a:rPr lang="fa-IR" sz="1600" dirty="0" smtClean="0">
                <a:cs typeface="B Titr" pitchFamily="2" charset="-78"/>
              </a:rPr>
              <a:t>»</a:t>
            </a:r>
          </a:p>
          <a:p>
            <a:r>
              <a:rPr lang="fa-IR" sz="3200" dirty="0">
                <a:cs typeface="B Titr" pitchFamily="2" charset="-78"/>
              </a:rPr>
              <a:t>	</a:t>
            </a:r>
            <a:br>
              <a:rPr lang="fa-IR" sz="3200" dirty="0">
                <a:cs typeface="B Titr" pitchFamily="2" charset="-78"/>
              </a:rPr>
            </a:br>
            <a:r>
              <a:rPr lang="fa-IR" sz="4000" dirty="0">
                <a:solidFill>
                  <a:srgbClr val="002060"/>
                </a:solidFill>
                <a:cs typeface="B Titr" pitchFamily="2" charset="-78"/>
              </a:rPr>
              <a:t>ما در این ماجرای 8ساله ، یک پیروزی مطلق بدست </a:t>
            </a:r>
            <a:r>
              <a:rPr lang="fa-IR" sz="4000" dirty="0" smtClean="0">
                <a:solidFill>
                  <a:srgbClr val="002060"/>
                </a:solidFill>
                <a:cs typeface="B Titr" pitchFamily="2" charset="-78"/>
              </a:rPr>
              <a:t>آوردیم</a:t>
            </a:r>
          </a:p>
          <a:p>
            <a:pPr algn="ctr"/>
            <a:r>
              <a:rPr lang="fa-IR" sz="3200" dirty="0">
                <a:solidFill>
                  <a:srgbClr val="002060"/>
                </a:solidFill>
                <a:cs typeface="B Titr" pitchFamily="2" charset="-78"/>
              </a:rPr>
              <a:t/>
            </a:r>
            <a:br>
              <a:rPr lang="fa-IR" sz="3200" dirty="0">
                <a:solidFill>
                  <a:srgbClr val="002060"/>
                </a:solidFill>
                <a:cs typeface="B Titr" pitchFamily="2" charset="-78"/>
              </a:rPr>
            </a:br>
            <a:r>
              <a:rPr lang="fa-IR" sz="2000" dirty="0">
                <a:solidFill>
                  <a:srgbClr val="002060"/>
                </a:solidFill>
                <a:cs typeface="B Titr" pitchFamily="2" charset="-78"/>
              </a:rPr>
              <a:t>«</a:t>
            </a:r>
            <a:r>
              <a:rPr lang="fa-IR" sz="2000" dirty="0">
                <a:solidFill>
                  <a:srgbClr val="00B050"/>
                </a:solidFill>
                <a:cs typeface="B Titr" pitchFamily="2" charset="-78"/>
              </a:rPr>
              <a:t>رهبر انقلاب حضرت آیت الله خامنه ای(مدظله)1379/7/6</a:t>
            </a:r>
            <a:r>
              <a:rPr lang="fa-IR" sz="2000" dirty="0">
                <a:cs typeface="B Titr" pitchFamily="2" charset="-78"/>
              </a:rPr>
              <a:t>»</a:t>
            </a:r>
            <a:r>
              <a:rPr lang="fa-IR" sz="1050" dirty="0">
                <a:cs typeface="B Lotus" pitchFamily="2" charset="-78"/>
              </a:rPr>
              <a:t/>
            </a:r>
            <a:br>
              <a:rPr lang="fa-IR" sz="1050" dirty="0">
                <a:cs typeface="B Lotus" pitchFamily="2" charset="-78"/>
              </a:rPr>
            </a:br>
            <a:endParaRPr lang="fa-IR" dirty="0"/>
          </a:p>
        </p:txBody>
      </p:sp>
    </p:spTree>
    <p:extLst>
      <p:ext uri="{BB962C8B-B14F-4D97-AF65-F5344CB8AC3E}">
        <p14:creationId xmlns:p14="http://schemas.microsoft.com/office/powerpoint/2010/main" val="42735947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188640"/>
            <a:ext cx="9289032" cy="5893264"/>
          </a:xfrm>
        </p:spPr>
        <p:txBody>
          <a:bodyPr>
            <a:noAutofit/>
          </a:bodyPr>
          <a:lstStyle/>
          <a:p>
            <a:pPr algn="r">
              <a:lnSpc>
                <a:spcPct val="150000"/>
              </a:lnSpc>
            </a:pPr>
            <a:r>
              <a:rPr lang="fa-IR" sz="4400" dirty="0" smtClean="0">
                <a:cs typeface="B Titr" pitchFamily="2" charset="-78"/>
              </a:rPr>
              <a:t> </a:t>
            </a:r>
            <a:r>
              <a:rPr lang="fa-IR" sz="2800" dirty="0" smtClean="0">
                <a:solidFill>
                  <a:srgbClr val="00B050"/>
                </a:solidFill>
                <a:cs typeface="B Titr" pitchFamily="2" charset="-78"/>
              </a:rPr>
              <a:t>شناخت کلی عراق:</a:t>
            </a:r>
            <a:r>
              <a:rPr lang="fa-IR" sz="4800" dirty="0" smtClean="0">
                <a:cs typeface="B Titr" pitchFamily="2" charset="-78"/>
              </a:rPr>
              <a:t/>
            </a:r>
            <a:br>
              <a:rPr lang="fa-IR" sz="4800" dirty="0" smtClean="0">
                <a:cs typeface="B Titr" pitchFamily="2" charset="-78"/>
              </a:rPr>
            </a:br>
            <a:r>
              <a:rPr lang="fa-IR" sz="4800" dirty="0">
                <a:cs typeface="B Titr" pitchFamily="2" charset="-78"/>
              </a:rPr>
              <a:t> </a:t>
            </a:r>
            <a:r>
              <a:rPr lang="fa-IR" sz="4800" dirty="0" smtClean="0">
                <a:cs typeface="B Titr" pitchFamily="2" charset="-78"/>
              </a:rPr>
              <a:t> </a:t>
            </a:r>
            <a:r>
              <a:rPr lang="fa-IR" sz="2400" b="1" dirty="0" smtClean="0">
                <a:solidFill>
                  <a:srgbClr val="00B050"/>
                </a:solidFill>
                <a:cs typeface="B Titr" pitchFamily="2" charset="-78"/>
              </a:rPr>
              <a:t>وسعت:</a:t>
            </a:r>
            <a:r>
              <a:rPr lang="fa-IR" sz="2400" dirty="0" smtClean="0">
                <a:solidFill>
                  <a:srgbClr val="00B050"/>
                </a:solidFill>
                <a:cs typeface="B Titr" pitchFamily="2" charset="-78"/>
              </a:rPr>
              <a:t> </a:t>
            </a:r>
            <a:r>
              <a:rPr lang="fa-IR" sz="2400" dirty="0" smtClean="0">
                <a:cs typeface="B Titr" pitchFamily="2" charset="-78"/>
              </a:rPr>
              <a:t>434924ک.م.م.</a:t>
            </a:r>
            <a:r>
              <a:rPr lang="fa-IR" sz="1800" dirty="0" smtClean="0">
                <a:cs typeface="B Titr" pitchFamily="2" charset="-78"/>
              </a:rPr>
              <a:t>«چهارمین کشور بین ایران، عربستان، ترکیه و عراق» </a:t>
            </a:r>
            <a:r>
              <a:rPr lang="fa-IR" sz="2400" dirty="0" smtClean="0">
                <a:cs typeface="B Titr" pitchFamily="2" charset="-78"/>
              </a:rPr>
              <a:t>که ازاین وسعت 4910ک.م.م. شامل دریاچه ها، باطلاق ها و سایر پهنه های آبی است.</a:t>
            </a:r>
            <a:r>
              <a:rPr lang="fa-IR" sz="4800" dirty="0" smtClean="0">
                <a:cs typeface="B Titr" pitchFamily="2" charset="-78"/>
              </a:rPr>
              <a:t/>
            </a:r>
            <a:br>
              <a:rPr lang="fa-IR" sz="4800" dirty="0" smtClean="0">
                <a:cs typeface="B Titr" pitchFamily="2" charset="-78"/>
              </a:rPr>
            </a:br>
            <a:r>
              <a:rPr lang="fa-IR" sz="2400" b="1" dirty="0" smtClean="0">
                <a:solidFill>
                  <a:srgbClr val="00B050"/>
                </a:solidFill>
                <a:cs typeface="B Titr" pitchFamily="2" charset="-78"/>
              </a:rPr>
              <a:t>همسایگان: </a:t>
            </a:r>
            <a:r>
              <a:rPr lang="fa-IR" sz="2400" dirty="0" smtClean="0">
                <a:cs typeface="B Titr" pitchFamily="2" charset="-78"/>
              </a:rPr>
              <a:t>کویت وعربستان«</a:t>
            </a:r>
            <a:r>
              <a:rPr lang="fa-IR" sz="1800" dirty="0" smtClean="0">
                <a:cs typeface="B Titr" pitchFamily="2" charset="-78"/>
              </a:rPr>
              <a:t>جنوب</a:t>
            </a:r>
            <a:r>
              <a:rPr lang="fa-IR" sz="2400" dirty="0" smtClean="0">
                <a:cs typeface="B Titr" pitchFamily="2" charset="-78"/>
              </a:rPr>
              <a:t>»، اردن و سوریه«</a:t>
            </a:r>
            <a:r>
              <a:rPr lang="fa-IR" sz="1800" dirty="0">
                <a:cs typeface="B Titr" pitchFamily="2" charset="-78"/>
              </a:rPr>
              <a:t>غرب</a:t>
            </a:r>
            <a:r>
              <a:rPr lang="fa-IR" sz="2400" dirty="0" smtClean="0">
                <a:cs typeface="B Titr" pitchFamily="2" charset="-78"/>
              </a:rPr>
              <a:t>»، ترکیه«</a:t>
            </a:r>
            <a:r>
              <a:rPr lang="fa-IR" sz="1800" dirty="0">
                <a:cs typeface="B Titr" pitchFamily="2" charset="-78"/>
              </a:rPr>
              <a:t>شمال</a:t>
            </a:r>
            <a:r>
              <a:rPr lang="fa-IR" sz="2400" dirty="0" smtClean="0">
                <a:cs typeface="B Titr" pitchFamily="2" charset="-78"/>
              </a:rPr>
              <a:t>»، ایران «</a:t>
            </a:r>
            <a:r>
              <a:rPr lang="fa-IR" sz="1800" dirty="0">
                <a:cs typeface="B Titr" pitchFamily="2" charset="-78"/>
              </a:rPr>
              <a:t>شرق</a:t>
            </a:r>
            <a:r>
              <a:rPr lang="fa-IR" sz="2400" dirty="0" smtClean="0">
                <a:cs typeface="B Titr" pitchFamily="2" charset="-78"/>
              </a:rPr>
              <a:t>».</a:t>
            </a:r>
            <a:r>
              <a:rPr lang="fa-IR" sz="2800" dirty="0" smtClean="0">
                <a:cs typeface="B Titr" pitchFamily="2" charset="-78"/>
              </a:rPr>
              <a:t/>
            </a:r>
            <a:br>
              <a:rPr lang="fa-IR" sz="2800" dirty="0" smtClean="0">
                <a:cs typeface="B Titr" pitchFamily="2" charset="-78"/>
              </a:rPr>
            </a:br>
            <a:r>
              <a:rPr lang="fa-IR" sz="2800" dirty="0">
                <a:cs typeface="B Titr" pitchFamily="2" charset="-78"/>
              </a:rPr>
              <a:t> </a:t>
            </a:r>
            <a:r>
              <a:rPr lang="fa-IR" sz="2800" dirty="0" smtClean="0">
                <a:cs typeface="B Titr" pitchFamily="2" charset="-78"/>
              </a:rPr>
              <a:t>  </a:t>
            </a:r>
            <a:r>
              <a:rPr lang="fa-IR" sz="2400" b="1" dirty="0">
                <a:solidFill>
                  <a:srgbClr val="00B050"/>
                </a:solidFill>
                <a:cs typeface="B Titr" pitchFamily="2" charset="-78"/>
              </a:rPr>
              <a:t>جمعیت</a:t>
            </a:r>
            <a:r>
              <a:rPr lang="fa-IR" sz="2400" dirty="0" smtClean="0">
                <a:solidFill>
                  <a:srgbClr val="00B050"/>
                </a:solidFill>
                <a:cs typeface="B Titr" pitchFamily="2" charset="-78"/>
              </a:rPr>
              <a:t>: </a:t>
            </a:r>
            <a:r>
              <a:rPr lang="fa-IR" sz="2400" dirty="0">
                <a:cs typeface="B Titr" pitchFamily="2" charset="-78"/>
              </a:rPr>
              <a:t>28000000نفر در </a:t>
            </a:r>
            <a:r>
              <a:rPr lang="fa-IR" sz="2400" dirty="0" smtClean="0">
                <a:cs typeface="B Titr" pitchFamily="2" charset="-78"/>
              </a:rPr>
              <a:t>سال2010.م.</a:t>
            </a:r>
            <a:br>
              <a:rPr lang="fa-IR" sz="2400" dirty="0" smtClean="0">
                <a:cs typeface="B Titr" pitchFamily="2" charset="-78"/>
              </a:rPr>
            </a:br>
            <a:r>
              <a:rPr lang="fa-IR" sz="2400" dirty="0">
                <a:cs typeface="B Titr" pitchFamily="2" charset="-78"/>
              </a:rPr>
              <a:t> </a:t>
            </a:r>
            <a:r>
              <a:rPr lang="fa-IR" sz="2400" dirty="0" smtClean="0">
                <a:cs typeface="B Titr" pitchFamily="2" charset="-78"/>
              </a:rPr>
              <a:t>  </a:t>
            </a:r>
            <a:r>
              <a:rPr lang="fa-IR" sz="2400" b="1" dirty="0" smtClean="0">
                <a:cs typeface="B Titr" pitchFamily="2" charset="-78"/>
              </a:rPr>
              <a:t>قومیت، دین و مذهب</a:t>
            </a:r>
            <a:r>
              <a:rPr lang="fa-IR" sz="2400" dirty="0" smtClean="0">
                <a:cs typeface="B Titr" pitchFamily="2" charset="-78"/>
              </a:rPr>
              <a:t>:77-80درصدعرب، از نژادسامی</a:t>
            </a:r>
            <a:r>
              <a:rPr lang="fa-IR" sz="1800" dirty="0" smtClean="0">
                <a:cs typeface="B Titr" pitchFamily="2" charset="-78"/>
              </a:rPr>
              <a:t>«بیشترشان شیعه»، </a:t>
            </a:r>
            <a:r>
              <a:rPr lang="fa-IR" sz="2400" dirty="0" smtClean="0">
                <a:cs typeface="B Titr" pitchFamily="2" charset="-78"/>
              </a:rPr>
              <a:t>19درصد</a:t>
            </a:r>
            <a:br>
              <a:rPr lang="fa-IR" sz="2400" dirty="0" smtClean="0">
                <a:cs typeface="B Titr" pitchFamily="2" charset="-78"/>
              </a:rPr>
            </a:br>
            <a:r>
              <a:rPr lang="fa-IR" sz="2400" dirty="0" smtClean="0">
                <a:cs typeface="B Titr" pitchFamily="2" charset="-78"/>
              </a:rPr>
              <a:t> کُرد، 1تا2درصد ترکمن ها و مسیحیان، آسوریان و ارامنه 1درصد و ایرانیان</a:t>
            </a:r>
            <a:br>
              <a:rPr lang="fa-IR" sz="2400" dirty="0" smtClean="0">
                <a:cs typeface="B Titr" pitchFamily="2" charset="-78"/>
              </a:rPr>
            </a:br>
            <a:r>
              <a:rPr lang="fa-IR" sz="2400" dirty="0" smtClean="0">
                <a:cs typeface="B Titr" pitchFamily="2" charset="-78"/>
              </a:rPr>
              <a:t> مقیم عراق 1درصد.</a:t>
            </a:r>
            <a:r>
              <a:rPr lang="fa-IR" sz="2800" dirty="0" smtClean="0">
                <a:cs typeface="B Titr" pitchFamily="2" charset="-78"/>
              </a:rPr>
              <a:t/>
            </a:r>
            <a:br>
              <a:rPr lang="fa-IR" sz="2800" dirty="0" smtClean="0">
                <a:cs typeface="B Titr" pitchFamily="2" charset="-78"/>
              </a:rPr>
            </a:br>
            <a:r>
              <a:rPr lang="fa-IR" sz="2400" dirty="0">
                <a:cs typeface="B Titr" pitchFamily="2" charset="-78"/>
              </a:rPr>
              <a:t> </a:t>
            </a:r>
            <a:r>
              <a:rPr lang="fa-IR" sz="2400" dirty="0" smtClean="0">
                <a:cs typeface="B Titr" pitchFamily="2" charset="-78"/>
              </a:rPr>
              <a:t>  </a:t>
            </a:r>
            <a:endParaRPr lang="en-US" sz="2400" dirty="0">
              <a:cs typeface="B Titr" pitchFamily="2" charset="-78"/>
            </a:endParaRPr>
          </a:p>
        </p:txBody>
      </p:sp>
    </p:spTree>
    <p:extLst>
      <p:ext uri="{BB962C8B-B14F-4D97-AF65-F5344CB8AC3E}">
        <p14:creationId xmlns:p14="http://schemas.microsoft.com/office/powerpoint/2010/main" val="40715533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04088"/>
            <a:ext cx="8229600" cy="6037280"/>
          </a:xfrm>
        </p:spPr>
        <p:txBody>
          <a:bodyPr>
            <a:noAutofit/>
          </a:bodyPr>
          <a:lstStyle/>
          <a:p>
            <a:pPr algn="r">
              <a:lnSpc>
                <a:spcPct val="150000"/>
              </a:lnSpc>
            </a:pPr>
            <a:r>
              <a:rPr lang="fa-IR" sz="2400" b="1" dirty="0" smtClean="0">
                <a:solidFill>
                  <a:srgbClr val="00B050"/>
                </a:solidFill>
                <a:cs typeface="B Titr" pitchFamily="2" charset="-78"/>
              </a:rPr>
              <a:t>رودخانه های عراق:</a:t>
            </a:r>
            <a:r>
              <a:rPr lang="fa-IR" sz="4400" dirty="0" smtClean="0">
                <a:cs typeface="B Titr" pitchFamily="2" charset="-78"/>
              </a:rPr>
              <a:t/>
            </a:r>
            <a:br>
              <a:rPr lang="fa-IR" sz="4400" dirty="0" smtClean="0">
                <a:cs typeface="B Titr" pitchFamily="2" charset="-78"/>
              </a:rPr>
            </a:br>
            <a:r>
              <a:rPr lang="fa-IR" sz="2400" b="1" dirty="0" smtClean="0">
                <a:cs typeface="B Titr" pitchFamily="2" charset="-78"/>
              </a:rPr>
              <a:t>دجله و فرات</a:t>
            </a:r>
            <a:r>
              <a:rPr lang="fa-IR" sz="1600" b="1" dirty="0" smtClean="0">
                <a:cs typeface="B Titr" pitchFamily="2" charset="-78"/>
              </a:rPr>
              <a:t>«از مرزهای ترکیه و سوریه سرازیر و در القرنه به هم می پیوندند»</a:t>
            </a:r>
            <a:r>
              <a:rPr lang="fa-IR" sz="2400" b="1" dirty="0" smtClean="0">
                <a:cs typeface="B Titr" pitchFamily="2" charset="-78"/>
              </a:rPr>
              <a:t>.</a:t>
            </a:r>
            <a:r>
              <a:rPr lang="fa-IR" sz="2400" dirty="0" smtClean="0">
                <a:cs typeface="B Titr" pitchFamily="2" charset="-78"/>
              </a:rPr>
              <a:t>	</a:t>
            </a:r>
            <a:br>
              <a:rPr lang="fa-IR" sz="2400" dirty="0" smtClean="0">
                <a:cs typeface="B Titr" pitchFamily="2" charset="-78"/>
              </a:rPr>
            </a:br>
            <a:r>
              <a:rPr lang="fa-IR" sz="2400" b="1" dirty="0" smtClean="0">
                <a:cs typeface="B Titr" pitchFamily="2" charset="-78"/>
              </a:rPr>
              <a:t>شط العرب </a:t>
            </a:r>
            <a:r>
              <a:rPr lang="fa-IR" sz="1600" dirty="0">
                <a:cs typeface="B Titr" pitchFamily="2" charset="-78"/>
              </a:rPr>
              <a:t>«بابه هم پیوستن دجله و فرات </a:t>
            </a:r>
            <a:r>
              <a:rPr lang="fa-IR" sz="1600" dirty="0" smtClean="0">
                <a:cs typeface="B Titr" pitchFamily="2" charset="-78"/>
              </a:rPr>
              <a:t>در </a:t>
            </a:r>
            <a:r>
              <a:rPr lang="fa-IR" sz="1600" dirty="0">
                <a:cs typeface="B Titr" pitchFamily="2" charset="-78"/>
              </a:rPr>
              <a:t>القرنه» </a:t>
            </a:r>
            <a:r>
              <a:rPr lang="fa-IR" sz="2400" dirty="0" smtClean="0">
                <a:cs typeface="B Titr" pitchFamily="2" charset="-78"/>
              </a:rPr>
              <a:t> به طول 80 ک.م.داخل خاک عراق قرار دارد</a:t>
            </a:r>
            <a:r>
              <a:rPr lang="fa-IR" sz="1800" dirty="0" smtClean="0">
                <a:cs typeface="B Titr" pitchFamily="2" charset="-78"/>
              </a:rPr>
              <a:t>«القرنه تا نهرخیّن»</a:t>
            </a:r>
            <a:r>
              <a:rPr lang="fa-IR" sz="2400" dirty="0" smtClean="0">
                <a:cs typeface="B Titr" pitchFamily="2" charset="-78"/>
              </a:rPr>
              <a:t>، </a:t>
            </a:r>
            <a:br>
              <a:rPr lang="fa-IR" sz="2400" dirty="0" smtClean="0">
                <a:cs typeface="B Titr" pitchFamily="2" charset="-78"/>
              </a:rPr>
            </a:br>
            <a:r>
              <a:rPr lang="fa-IR" sz="2400" b="1" dirty="0" smtClean="0">
                <a:cs typeface="B Titr" pitchFamily="2" charset="-78"/>
              </a:rPr>
              <a:t>اروندرود</a:t>
            </a:r>
            <a:r>
              <a:rPr lang="fa-IR" sz="1600" dirty="0" smtClean="0">
                <a:cs typeface="B Titr" pitchFamily="2" charset="-78"/>
              </a:rPr>
              <a:t>«به عرض500تا700متر </a:t>
            </a:r>
            <a:r>
              <a:rPr lang="fa-IR" sz="1600" dirty="0">
                <a:cs typeface="B Titr" pitchFamily="2" charset="-78"/>
              </a:rPr>
              <a:t>و </a:t>
            </a:r>
            <a:r>
              <a:rPr lang="fa-IR" sz="1600" dirty="0" smtClean="0">
                <a:cs typeface="B Titr" pitchFamily="2" charset="-78"/>
              </a:rPr>
              <a:t>عمق10تا15متر»</a:t>
            </a:r>
            <a:r>
              <a:rPr lang="fa-IR" sz="2400" dirty="0" smtClean="0">
                <a:cs typeface="B Titr" pitchFamily="2" charset="-78"/>
              </a:rPr>
              <a:t> با</a:t>
            </a:r>
            <a:r>
              <a:rPr lang="fa-IR" sz="1800" dirty="0" smtClean="0">
                <a:cs typeface="B Titr" pitchFamily="2" charset="-78"/>
              </a:rPr>
              <a:t>به هم پیوستن شط العرب و کارون،</a:t>
            </a:r>
            <a:r>
              <a:rPr lang="fa-IR" sz="2400" dirty="0" smtClean="0">
                <a:cs typeface="B Titr" pitchFamily="2" charset="-78"/>
              </a:rPr>
              <a:t> به طول84ک.م.</a:t>
            </a:r>
            <a:r>
              <a:rPr lang="fa-IR" sz="1800" dirty="0" smtClean="0">
                <a:cs typeface="B Titr" pitchFamily="2" charset="-78"/>
              </a:rPr>
              <a:t>«مرز بین المللی ایران و عراق».</a:t>
            </a:r>
            <a:br>
              <a:rPr lang="fa-IR" sz="1800" dirty="0" smtClean="0">
                <a:cs typeface="B Titr" pitchFamily="2" charset="-78"/>
              </a:rPr>
            </a:br>
            <a:r>
              <a:rPr lang="fa-IR" sz="2400" b="1" i="1" dirty="0" smtClean="0">
                <a:cs typeface="B Titr" pitchFamily="2" charset="-78"/>
              </a:rPr>
              <a:t>مهم </a:t>
            </a:r>
            <a:r>
              <a:rPr lang="fa-IR" sz="2400" b="1" i="1" dirty="0">
                <a:cs typeface="B Titr" pitchFamily="2" charset="-78"/>
              </a:rPr>
              <a:t>ترین رودخانه های عراق دجله، فرات، دیاله، اروند و... </a:t>
            </a:r>
            <a:r>
              <a:rPr lang="fa-IR" sz="2400" b="1" i="1" dirty="0" smtClean="0">
                <a:cs typeface="B Titr" pitchFamily="2" charset="-78"/>
              </a:rPr>
              <a:t>.</a:t>
            </a:r>
            <a:r>
              <a:rPr lang="fa-IR" sz="2400" dirty="0" smtClean="0">
                <a:cs typeface="B Titr" pitchFamily="2" charset="-78"/>
              </a:rPr>
              <a:t/>
            </a:r>
            <a:br>
              <a:rPr lang="fa-IR" sz="2400" dirty="0" smtClean="0">
                <a:cs typeface="B Titr" pitchFamily="2" charset="-78"/>
              </a:rPr>
            </a:br>
            <a:r>
              <a:rPr lang="fa-IR" sz="2400" dirty="0" smtClean="0">
                <a:cs typeface="B Titr" pitchFamily="2" charset="-78"/>
              </a:rPr>
              <a:t/>
            </a:r>
            <a:br>
              <a:rPr lang="fa-IR" sz="2400" dirty="0" smtClean="0">
                <a:cs typeface="B Titr" pitchFamily="2" charset="-78"/>
              </a:rPr>
            </a:br>
            <a:r>
              <a:rPr lang="fa-IR" sz="2400" b="1" dirty="0" smtClean="0">
                <a:solidFill>
                  <a:srgbClr val="00B050"/>
                </a:solidFill>
                <a:cs typeface="B Titr" pitchFamily="2" charset="-78"/>
              </a:rPr>
              <a:t>سواحل عراق:</a:t>
            </a:r>
            <a:r>
              <a:rPr lang="fa-IR" sz="2400" dirty="0" smtClean="0">
                <a:solidFill>
                  <a:srgbClr val="00B050"/>
                </a:solidFill>
                <a:cs typeface="B Titr" pitchFamily="2" charset="-78"/>
              </a:rPr>
              <a:t> </a:t>
            </a:r>
            <a:r>
              <a:rPr lang="fa-IR" sz="2400" dirty="0" smtClean="0">
                <a:cs typeface="B Titr" pitchFamily="2" charset="-78"/>
              </a:rPr>
              <a:t>48کیلومتر</a:t>
            </a:r>
            <a:r>
              <a:rPr lang="fa-IR" sz="1800" dirty="0" smtClean="0">
                <a:cs typeface="B Titr" pitchFamily="2" charset="-78"/>
              </a:rPr>
              <a:t>«ازدهانه فاو(رأس البیشه) تا بندر ام القصر»</a:t>
            </a:r>
            <a:r>
              <a:rPr lang="fa-IR" sz="2400" dirty="0" smtClean="0">
                <a:cs typeface="B Titr" pitchFamily="2" charset="-78"/>
              </a:rPr>
              <a:t>.</a:t>
            </a:r>
            <a:br>
              <a:rPr lang="fa-IR" sz="2400" dirty="0" smtClean="0">
                <a:cs typeface="B Titr" pitchFamily="2" charset="-78"/>
              </a:rPr>
            </a:br>
            <a:r>
              <a:rPr lang="fa-IR" sz="2400" dirty="0" smtClean="0">
                <a:cs typeface="B Titr" pitchFamily="2" charset="-78"/>
              </a:rPr>
              <a:t/>
            </a:r>
            <a:br>
              <a:rPr lang="fa-IR" sz="2400" dirty="0" smtClean="0">
                <a:cs typeface="B Titr" pitchFamily="2" charset="-78"/>
              </a:rPr>
            </a:br>
            <a:r>
              <a:rPr lang="fa-IR" sz="2400" dirty="0">
                <a:cs typeface="B Titr" pitchFamily="2" charset="-78"/>
              </a:rPr>
              <a:t> </a:t>
            </a:r>
            <a:r>
              <a:rPr lang="fa-IR" sz="2400" dirty="0" smtClean="0">
                <a:cs typeface="B Titr" pitchFamily="2" charset="-78"/>
              </a:rPr>
              <a:t>  </a:t>
            </a:r>
            <a:r>
              <a:rPr lang="fa-IR" sz="2400" b="1" dirty="0">
                <a:cs typeface="B Titr" pitchFamily="2" charset="-78"/>
              </a:rPr>
              <a:t>بنادر عمده عراق</a:t>
            </a:r>
            <a:r>
              <a:rPr lang="fa-IR" sz="2400" dirty="0" smtClean="0">
                <a:cs typeface="B Titr" pitchFamily="2" charset="-78"/>
              </a:rPr>
              <a:t>: بصره، ام القصر، فاو و سکوهای نفتی الامیه و البصره.</a:t>
            </a:r>
            <a:r>
              <a:rPr lang="fa-IR" sz="2000" dirty="0" smtClean="0">
                <a:cs typeface="B Titr" pitchFamily="2" charset="-78"/>
              </a:rPr>
              <a:t/>
            </a:r>
            <a:br>
              <a:rPr lang="fa-IR" sz="2000" dirty="0" smtClean="0">
                <a:cs typeface="B Titr" pitchFamily="2" charset="-78"/>
              </a:rPr>
            </a:br>
            <a:endParaRPr lang="en-US" sz="2000" dirty="0">
              <a:cs typeface="B Titr" pitchFamily="2" charset="-78"/>
            </a:endParaRPr>
          </a:p>
        </p:txBody>
      </p:sp>
    </p:spTree>
    <p:extLst>
      <p:ext uri="{BB962C8B-B14F-4D97-AF65-F5344CB8AC3E}">
        <p14:creationId xmlns:p14="http://schemas.microsoft.com/office/powerpoint/2010/main" val="2161182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87424"/>
            <a:ext cx="8229600" cy="6037280"/>
          </a:xfrm>
        </p:spPr>
        <p:txBody>
          <a:bodyPr/>
          <a:lstStyle/>
          <a:p>
            <a:pPr algn="ctr"/>
            <a:r>
              <a:rPr lang="fa-IR" dirty="0" smtClean="0">
                <a:solidFill>
                  <a:srgbClr val="00B050"/>
                </a:solidFill>
                <a:cs typeface="B Titr" pitchFamily="2" charset="-78"/>
              </a:rPr>
              <a:t>  مناقشات مرزی ایران و عراق</a:t>
            </a:r>
            <a:r>
              <a:rPr lang="fa-IR" sz="4000" dirty="0" smtClean="0">
                <a:cs typeface="B Titr" pitchFamily="2" charset="-78"/>
              </a:rPr>
              <a:t/>
            </a:r>
            <a:br>
              <a:rPr lang="fa-IR" sz="4000" dirty="0" smtClean="0">
                <a:cs typeface="B Titr" pitchFamily="2" charset="-78"/>
              </a:rPr>
            </a:br>
            <a:r>
              <a:rPr lang="fa-IR" sz="4000" dirty="0" smtClean="0">
                <a:cs typeface="B Titr" pitchFamily="2" charset="-78"/>
              </a:rPr>
              <a:t/>
            </a:r>
            <a:br>
              <a:rPr lang="fa-IR" sz="4000" dirty="0" smtClean="0">
                <a:cs typeface="B Titr" pitchFamily="2" charset="-78"/>
              </a:rPr>
            </a:br>
            <a:r>
              <a:rPr lang="fa-IR" sz="4000" dirty="0">
                <a:cs typeface="B Titr" pitchFamily="2" charset="-78"/>
              </a:rPr>
              <a:t/>
            </a:r>
            <a:br>
              <a:rPr lang="fa-IR" sz="4000" dirty="0">
                <a:cs typeface="B Titr" pitchFamily="2" charset="-78"/>
              </a:rPr>
            </a:br>
            <a:r>
              <a:rPr lang="fa-IR" sz="4000" dirty="0" smtClean="0">
                <a:solidFill>
                  <a:srgbClr val="7030A0"/>
                </a:solidFill>
                <a:cs typeface="B Titr" pitchFamily="2" charset="-78"/>
              </a:rPr>
              <a:t>«فصل سوم»</a:t>
            </a:r>
            <a:endParaRPr lang="en-US" sz="4000" dirty="0">
              <a:solidFill>
                <a:srgbClr val="7030A0"/>
              </a:solidFill>
              <a:cs typeface="B Titr" pitchFamily="2" charset="-78"/>
            </a:endParaRPr>
          </a:p>
        </p:txBody>
      </p:sp>
    </p:spTree>
    <p:extLst>
      <p:ext uri="{BB962C8B-B14F-4D97-AF65-F5344CB8AC3E}">
        <p14:creationId xmlns:p14="http://schemas.microsoft.com/office/powerpoint/2010/main" val="1848330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8928992" cy="5965272"/>
          </a:xfrm>
        </p:spPr>
        <p:txBody>
          <a:bodyPr/>
          <a:lstStyle/>
          <a:p>
            <a:pPr algn="r">
              <a:lnSpc>
                <a:spcPct val="150000"/>
              </a:lnSpc>
            </a:pPr>
            <a:r>
              <a:rPr lang="fa-IR" sz="2000" dirty="0">
                <a:cs typeface="B Titr" pitchFamily="2" charset="-78"/>
              </a:rPr>
              <a:t>  </a:t>
            </a:r>
            <a:r>
              <a:rPr lang="fa-IR" sz="2400" b="1" dirty="0" smtClean="0">
                <a:solidFill>
                  <a:srgbClr val="00B050"/>
                </a:solidFill>
                <a:cs typeface="B Titr" pitchFamily="2" charset="-78"/>
              </a:rPr>
              <a:t>علل اولیه:</a:t>
            </a:r>
            <a:r>
              <a:rPr lang="fa-IR" sz="2400" dirty="0" smtClean="0">
                <a:cs typeface="B Titr" pitchFamily="2" charset="-78"/>
              </a:rPr>
              <a:t/>
            </a:r>
            <a:br>
              <a:rPr lang="fa-IR" sz="2400" dirty="0" smtClean="0">
                <a:cs typeface="B Titr" pitchFamily="2" charset="-78"/>
              </a:rPr>
            </a:br>
            <a:r>
              <a:rPr lang="fa-IR" sz="2400" dirty="0" smtClean="0">
                <a:cs typeface="B Titr" pitchFamily="2" charset="-78"/>
              </a:rPr>
              <a:t>تشکیل دولت صفوی«شیعه مذهب» و تضاد عقیدتی با دولت عثمانی «سنی مذهب».</a:t>
            </a:r>
            <a:br>
              <a:rPr lang="fa-IR" sz="2400" dirty="0" smtClean="0">
                <a:cs typeface="B Titr" pitchFamily="2" charset="-78"/>
              </a:rPr>
            </a:br>
            <a:r>
              <a:rPr lang="fa-IR" sz="2400" dirty="0" smtClean="0">
                <a:cs typeface="B Titr" pitchFamily="2" charset="-78"/>
              </a:rPr>
              <a:t> </a:t>
            </a:r>
            <a:br>
              <a:rPr lang="fa-IR" sz="2400" dirty="0" smtClean="0">
                <a:cs typeface="B Titr" pitchFamily="2" charset="-78"/>
              </a:rPr>
            </a:br>
            <a:r>
              <a:rPr lang="fa-IR" sz="2400" b="1" dirty="0" smtClean="0">
                <a:solidFill>
                  <a:srgbClr val="00B050"/>
                </a:solidFill>
                <a:cs typeface="B Titr" pitchFamily="2" charset="-78"/>
              </a:rPr>
              <a:t>نتیجه</a:t>
            </a:r>
            <a:r>
              <a:rPr lang="fa-IR" sz="2400" b="1" dirty="0">
                <a:solidFill>
                  <a:srgbClr val="00B050"/>
                </a:solidFill>
                <a:cs typeface="B Titr" pitchFamily="2" charset="-78"/>
              </a:rPr>
              <a:t>: </a:t>
            </a:r>
            <a:r>
              <a:rPr lang="fa-IR" sz="2400" dirty="0">
                <a:cs typeface="B Titr" pitchFamily="2" charset="-78"/>
              </a:rPr>
              <a:t>24 جنگ </a:t>
            </a:r>
            <a:r>
              <a:rPr lang="fa-IR" sz="2400" dirty="0" smtClean="0">
                <a:cs typeface="B Titr" pitchFamily="2" charset="-78"/>
              </a:rPr>
              <a:t>« از زمان تشکیل دولت صفوی تا انقراض امپراتوری عثمانی» </a:t>
            </a:r>
            <a:r>
              <a:rPr lang="fa-IR" sz="2400" dirty="0">
                <a:cs typeface="B Titr" pitchFamily="2" charset="-78"/>
              </a:rPr>
              <a:t>و از دوران سلسله های صفویه، زندیه، افشاریه و قاجاریه</a:t>
            </a:r>
            <a:r>
              <a:rPr lang="fa-IR" sz="2400" dirty="0" smtClean="0">
                <a:cs typeface="B Titr" pitchFamily="2" charset="-78"/>
              </a:rPr>
              <a:t>.</a:t>
            </a:r>
            <a:br>
              <a:rPr lang="fa-IR" sz="2400" dirty="0" smtClean="0">
                <a:cs typeface="B Titr" pitchFamily="2" charset="-78"/>
              </a:rPr>
            </a:br>
            <a:r>
              <a:rPr lang="fa-IR" sz="2400" dirty="0" smtClean="0">
                <a:cs typeface="B Titr" pitchFamily="2" charset="-78"/>
              </a:rPr>
              <a:t/>
            </a:r>
            <a:br>
              <a:rPr lang="fa-IR" sz="2400" dirty="0" smtClean="0">
                <a:cs typeface="B Titr" pitchFamily="2" charset="-78"/>
              </a:rPr>
            </a:br>
            <a:r>
              <a:rPr lang="fa-IR" sz="2400" dirty="0">
                <a:cs typeface="B Titr" pitchFamily="2" charset="-78"/>
              </a:rPr>
              <a:t> </a:t>
            </a:r>
            <a:r>
              <a:rPr lang="fa-IR" sz="2400" dirty="0" smtClean="0">
                <a:cs typeface="B Titr" pitchFamily="2" charset="-78"/>
              </a:rPr>
              <a:t>  </a:t>
            </a:r>
            <a:r>
              <a:rPr lang="fa-IR" sz="2400" b="1" dirty="0">
                <a:solidFill>
                  <a:srgbClr val="00B050"/>
                </a:solidFill>
                <a:cs typeface="B Titr" pitchFamily="2" charset="-78"/>
              </a:rPr>
              <a:t>علل عمده جنگها: </a:t>
            </a:r>
            <a:r>
              <a:rPr lang="fa-IR" sz="2400" dirty="0" smtClean="0">
                <a:cs typeface="B Titr" pitchFamily="2" charset="-78"/>
              </a:rPr>
              <a:t>باقدرت گرفتن طرف متخاصم جنگ آغاز«و بخشهایی از ولایات قفقاز، آذربایجان و کردستان» تصرف و با قدرت گرفتن طرف ایرانی«باعقب راندن دشمن و تسلط بر بین النهرین(عراق) و بخشهایی از ترکیه» بازپس گرفته می شد.</a:t>
            </a:r>
            <a:r>
              <a:rPr lang="fa-IR" dirty="0" smtClean="0"/>
              <a:t/>
            </a:r>
            <a:br>
              <a:rPr lang="fa-IR" dirty="0" smtClean="0"/>
            </a:br>
            <a:r>
              <a:rPr lang="fa-IR" dirty="0"/>
              <a:t> </a:t>
            </a:r>
            <a:r>
              <a:rPr lang="fa-IR" dirty="0" smtClean="0"/>
              <a:t>   </a:t>
            </a:r>
            <a:endParaRPr lang="en-US" dirty="0"/>
          </a:p>
        </p:txBody>
      </p:sp>
    </p:spTree>
    <p:extLst>
      <p:ext uri="{BB962C8B-B14F-4D97-AF65-F5344CB8AC3E}">
        <p14:creationId xmlns:p14="http://schemas.microsoft.com/office/powerpoint/2010/main" val="1904010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00232"/>
            <a:ext cx="8229600" cy="5965272"/>
          </a:xfrm>
        </p:spPr>
        <p:txBody>
          <a:bodyPr>
            <a:normAutofit fontScale="90000"/>
          </a:bodyPr>
          <a:lstStyle/>
          <a:p>
            <a:pPr algn="r">
              <a:lnSpc>
                <a:spcPct val="200000"/>
              </a:lnSpc>
            </a:pPr>
            <a:r>
              <a:rPr lang="fa-IR" sz="2700" b="1" dirty="0" smtClean="0">
                <a:solidFill>
                  <a:srgbClr val="00B050"/>
                </a:solidFill>
                <a:cs typeface="B Titr" pitchFamily="2" charset="-78"/>
              </a:rPr>
              <a:t>   </a:t>
            </a:r>
            <a:r>
              <a:rPr lang="fa-IR" sz="2700" b="1" dirty="0" smtClean="0">
                <a:solidFill>
                  <a:srgbClr val="00B050"/>
                </a:solidFill>
                <a:effectLst/>
                <a:cs typeface="B Titr" pitchFamily="2" charset="-78"/>
              </a:rPr>
              <a:t>مهم ترین علل جنگ ها و انعقاد قراردادها(صلح).</a:t>
            </a:r>
            <a:r>
              <a:rPr lang="fa-IR" sz="2700" b="1" dirty="0" smtClean="0">
                <a:effectLst/>
                <a:cs typeface="B Titr" pitchFamily="2" charset="-78"/>
              </a:rPr>
              <a:t/>
            </a:r>
            <a:br>
              <a:rPr lang="fa-IR" sz="2700" b="1" dirty="0" smtClean="0">
                <a:effectLst/>
                <a:cs typeface="B Titr" pitchFamily="2" charset="-78"/>
              </a:rPr>
            </a:br>
            <a:r>
              <a:rPr lang="fa-IR" sz="2700" b="1" dirty="0" smtClean="0">
                <a:effectLst/>
                <a:cs typeface="B Titr" pitchFamily="2" charset="-78"/>
              </a:rPr>
              <a:t>  </a:t>
            </a:r>
            <a:r>
              <a:rPr lang="fa-IR" sz="2700" dirty="0" smtClean="0">
                <a:solidFill>
                  <a:srgbClr val="C00000"/>
                </a:solidFill>
                <a:effectLst/>
                <a:cs typeface="B Titr" pitchFamily="2" charset="-78"/>
              </a:rPr>
              <a:t>1.</a:t>
            </a:r>
            <a:r>
              <a:rPr lang="fa-IR" sz="2700" dirty="0" smtClean="0">
                <a:effectLst/>
                <a:cs typeface="B Titr" pitchFamily="2" charset="-78"/>
              </a:rPr>
              <a:t>اختلاف مرزی و توسعه طلبی.</a:t>
            </a:r>
            <a:br>
              <a:rPr lang="fa-IR" sz="2700" dirty="0" smtClean="0">
                <a:effectLst/>
                <a:cs typeface="B Titr" pitchFamily="2" charset="-78"/>
              </a:rPr>
            </a:br>
            <a:r>
              <a:rPr lang="fa-IR" sz="2700" dirty="0" smtClean="0">
                <a:effectLst/>
                <a:cs typeface="B Titr" pitchFamily="2" charset="-78"/>
              </a:rPr>
              <a:t> </a:t>
            </a:r>
            <a:r>
              <a:rPr lang="fa-IR" sz="2700" dirty="0" smtClean="0">
                <a:solidFill>
                  <a:srgbClr val="C00000"/>
                </a:solidFill>
                <a:effectLst/>
                <a:cs typeface="B Titr" pitchFamily="2" charset="-78"/>
              </a:rPr>
              <a:t> 2.</a:t>
            </a:r>
            <a:r>
              <a:rPr lang="fa-IR" sz="2700" dirty="0" smtClean="0">
                <a:effectLst/>
                <a:cs typeface="B Titr" pitchFamily="2" charset="-78"/>
              </a:rPr>
              <a:t>اختلاف مذهبی«</a:t>
            </a:r>
            <a:r>
              <a:rPr lang="fa-IR" sz="2000" dirty="0" smtClean="0">
                <a:effectLst/>
                <a:cs typeface="B Titr" pitchFamily="2" charset="-78"/>
              </a:rPr>
              <a:t>شیعه و سنی</a:t>
            </a:r>
            <a:r>
              <a:rPr lang="fa-IR" sz="2700" dirty="0" smtClean="0">
                <a:effectLst/>
                <a:cs typeface="B Titr" pitchFamily="2" charset="-78"/>
              </a:rPr>
              <a:t>».</a:t>
            </a:r>
            <a:br>
              <a:rPr lang="fa-IR" sz="2700" dirty="0" smtClean="0">
                <a:effectLst/>
                <a:cs typeface="B Titr" pitchFamily="2" charset="-78"/>
              </a:rPr>
            </a:br>
            <a:r>
              <a:rPr lang="fa-IR" sz="2700" dirty="0">
                <a:effectLst/>
                <a:cs typeface="B Titr" pitchFamily="2" charset="-78"/>
              </a:rPr>
              <a:t> </a:t>
            </a:r>
            <a:r>
              <a:rPr lang="fa-IR" sz="2700" dirty="0" smtClean="0">
                <a:effectLst/>
                <a:cs typeface="B Titr" pitchFamily="2" charset="-78"/>
              </a:rPr>
              <a:t> </a:t>
            </a:r>
            <a:r>
              <a:rPr lang="fa-IR" sz="2700" dirty="0" smtClean="0">
                <a:solidFill>
                  <a:srgbClr val="C00000"/>
                </a:solidFill>
                <a:effectLst/>
                <a:cs typeface="B Titr" pitchFamily="2" charset="-78"/>
              </a:rPr>
              <a:t>3.</a:t>
            </a:r>
            <a:r>
              <a:rPr lang="fa-IR" sz="2700" dirty="0" smtClean="0">
                <a:effectLst/>
                <a:cs typeface="B Titr" pitchFamily="2" charset="-78"/>
              </a:rPr>
              <a:t>بدرفتاری عثمانی ها با زوّار ایرانی.</a:t>
            </a:r>
            <a:br>
              <a:rPr lang="fa-IR" sz="2700" dirty="0" smtClean="0">
                <a:effectLst/>
                <a:cs typeface="B Titr" pitchFamily="2" charset="-78"/>
              </a:rPr>
            </a:br>
            <a:r>
              <a:rPr lang="fa-IR" sz="2700" dirty="0">
                <a:effectLst/>
                <a:cs typeface="B Titr" pitchFamily="2" charset="-78"/>
              </a:rPr>
              <a:t> </a:t>
            </a:r>
            <a:r>
              <a:rPr lang="fa-IR" sz="2700" dirty="0" smtClean="0">
                <a:effectLst/>
                <a:cs typeface="B Titr" pitchFamily="2" charset="-78"/>
              </a:rPr>
              <a:t> </a:t>
            </a:r>
            <a:r>
              <a:rPr lang="fa-IR" sz="2700" dirty="0" smtClean="0">
                <a:solidFill>
                  <a:srgbClr val="C00000"/>
                </a:solidFill>
                <a:effectLst/>
                <a:cs typeface="B Titr" pitchFamily="2" charset="-78"/>
              </a:rPr>
              <a:t>4.</a:t>
            </a:r>
            <a:r>
              <a:rPr lang="fa-IR" sz="2700" dirty="0" smtClean="0">
                <a:effectLst/>
                <a:cs typeface="B Titr" pitchFamily="2" charset="-78"/>
              </a:rPr>
              <a:t>تحریک و آتش افروزی کشورهای اروپایی.</a:t>
            </a:r>
            <a:br>
              <a:rPr lang="fa-IR" sz="2700" dirty="0" smtClean="0">
                <a:effectLst/>
                <a:cs typeface="B Titr" pitchFamily="2" charset="-78"/>
              </a:rPr>
            </a:br>
            <a:r>
              <a:rPr lang="fa-IR" sz="2700" dirty="0">
                <a:effectLst/>
                <a:cs typeface="B Titr" pitchFamily="2" charset="-78"/>
              </a:rPr>
              <a:t> </a:t>
            </a:r>
            <a:r>
              <a:rPr lang="fa-IR" sz="2700" dirty="0" smtClean="0">
                <a:solidFill>
                  <a:srgbClr val="C00000"/>
                </a:solidFill>
                <a:effectLst/>
                <a:cs typeface="B Titr" pitchFamily="2" charset="-78"/>
              </a:rPr>
              <a:t> 5.</a:t>
            </a:r>
            <a:r>
              <a:rPr lang="fa-IR" sz="2700" dirty="0" smtClean="0">
                <a:effectLst/>
                <a:cs typeface="B Titr" pitchFamily="2" charset="-78"/>
              </a:rPr>
              <a:t>اوضاع نابسامان وبی ثباتی ایران</a:t>
            </a:r>
            <a:r>
              <a:rPr lang="fa-IR" sz="2000" dirty="0" smtClean="0">
                <a:effectLst/>
                <a:cs typeface="B Titr" pitchFamily="2" charset="-78"/>
              </a:rPr>
              <a:t>«بی لیاقتی حکومت های مستبدّ ایرانی».</a:t>
            </a:r>
            <a:br>
              <a:rPr lang="fa-IR" sz="2000" dirty="0" smtClean="0">
                <a:effectLst/>
                <a:cs typeface="B Titr" pitchFamily="2" charset="-78"/>
              </a:rPr>
            </a:br>
            <a:r>
              <a:rPr lang="fa-IR" sz="2000" dirty="0" smtClean="0">
                <a:effectLst/>
                <a:cs typeface="B Titr" pitchFamily="2" charset="-78"/>
              </a:rPr>
              <a:t>   </a:t>
            </a:r>
            <a:r>
              <a:rPr lang="fa-IR" sz="2700" dirty="0" smtClean="0">
                <a:solidFill>
                  <a:srgbClr val="C00000"/>
                </a:solidFill>
                <a:effectLst/>
                <a:cs typeface="B Titr" pitchFamily="2" charset="-78"/>
              </a:rPr>
              <a:t>6. </a:t>
            </a:r>
            <a:r>
              <a:rPr lang="fa-IR" sz="2700" dirty="0" smtClean="0">
                <a:effectLst/>
                <a:cs typeface="B Titr" pitchFamily="2" charset="-78"/>
              </a:rPr>
              <a:t>پناهندگی«</a:t>
            </a:r>
            <a:r>
              <a:rPr lang="fa-IR" sz="2000" dirty="0" smtClean="0">
                <a:effectLst/>
                <a:cs typeface="B Titr" pitchFamily="2" charset="-78"/>
              </a:rPr>
              <a:t>ایرانی ها</a:t>
            </a:r>
            <a:r>
              <a:rPr lang="fa-IR" sz="2700" dirty="0" smtClean="0">
                <a:effectLst/>
                <a:cs typeface="B Titr" pitchFamily="2" charset="-78"/>
              </a:rPr>
              <a:t>» شاهزادگان ناراضی و یاغی.</a:t>
            </a:r>
            <a:br>
              <a:rPr lang="fa-IR" sz="2700" dirty="0" smtClean="0">
                <a:effectLst/>
                <a:cs typeface="B Titr" pitchFamily="2" charset="-78"/>
              </a:rPr>
            </a:br>
            <a:r>
              <a:rPr lang="fa-IR" sz="2700" dirty="0">
                <a:effectLst/>
                <a:cs typeface="B Titr" pitchFamily="2" charset="-78"/>
              </a:rPr>
              <a:t> </a:t>
            </a:r>
            <a:r>
              <a:rPr lang="fa-IR" sz="2700" dirty="0" smtClean="0">
                <a:effectLst/>
                <a:cs typeface="B Titr" pitchFamily="2" charset="-78"/>
              </a:rPr>
              <a:t> </a:t>
            </a:r>
            <a:r>
              <a:rPr lang="fa-IR" sz="2700" dirty="0" smtClean="0">
                <a:solidFill>
                  <a:srgbClr val="C00000"/>
                </a:solidFill>
                <a:effectLst/>
                <a:cs typeface="B Titr" pitchFamily="2" charset="-78"/>
              </a:rPr>
              <a:t>7.</a:t>
            </a:r>
            <a:r>
              <a:rPr lang="fa-IR" sz="2700" dirty="0" smtClean="0">
                <a:effectLst/>
                <a:cs typeface="B Titr" pitchFamily="2" charset="-78"/>
              </a:rPr>
              <a:t>ایلات و عشایر سرحدی و مرزنشینان بخاطر ییلاق و قشلاق کردن ،     مرتع داری و چرای اهشام.</a:t>
            </a:r>
            <a:r>
              <a:rPr lang="fa-IR" sz="3200" dirty="0" smtClean="0">
                <a:effectLst/>
                <a:cs typeface="B Lotus" pitchFamily="2" charset="-78"/>
              </a:rPr>
              <a:t/>
            </a:r>
            <a:br>
              <a:rPr lang="fa-IR" sz="3200" dirty="0" smtClean="0">
                <a:effectLst/>
                <a:cs typeface="B Lotus" pitchFamily="2" charset="-78"/>
              </a:rPr>
            </a:br>
            <a:r>
              <a:rPr lang="fa-IR" sz="2400" dirty="0">
                <a:cs typeface="B Lotus" pitchFamily="2" charset="-78"/>
              </a:rPr>
              <a:t/>
            </a:r>
            <a:br>
              <a:rPr lang="fa-IR" sz="2400" dirty="0">
                <a:cs typeface="B Lotus" pitchFamily="2" charset="-78"/>
              </a:rPr>
            </a:br>
            <a:endParaRPr lang="en-US" sz="2400" dirty="0">
              <a:cs typeface="B Lotus" pitchFamily="2" charset="-78"/>
            </a:endParaRPr>
          </a:p>
        </p:txBody>
      </p:sp>
    </p:spTree>
    <p:extLst>
      <p:ext uri="{BB962C8B-B14F-4D97-AF65-F5344CB8AC3E}">
        <p14:creationId xmlns:p14="http://schemas.microsoft.com/office/powerpoint/2010/main" val="25990884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96752"/>
            <a:ext cx="8229600" cy="5965272"/>
          </a:xfrm>
        </p:spPr>
        <p:txBody>
          <a:bodyPr>
            <a:normAutofit fontScale="90000"/>
          </a:bodyPr>
          <a:lstStyle/>
          <a:p>
            <a:pPr algn="r">
              <a:lnSpc>
                <a:spcPct val="150000"/>
              </a:lnSpc>
            </a:pPr>
            <a:r>
              <a:rPr lang="fa-IR" sz="5300" dirty="0" smtClean="0">
                <a:solidFill>
                  <a:srgbClr val="00B050"/>
                </a:solidFill>
                <a:cs typeface="B Titr" pitchFamily="2" charset="-78"/>
              </a:rPr>
              <a:t>                      قراردادها</a:t>
            </a:r>
            <a:r>
              <a:rPr lang="fa-IR" sz="3100" b="1" dirty="0" smtClean="0">
                <a:cs typeface="B Titr" pitchFamily="2" charset="-78"/>
              </a:rPr>
              <a:t/>
            </a:r>
            <a:br>
              <a:rPr lang="fa-IR" sz="3100" b="1" dirty="0" smtClean="0">
                <a:cs typeface="B Titr" pitchFamily="2" charset="-78"/>
              </a:rPr>
            </a:br>
            <a:r>
              <a:rPr lang="fa-IR" sz="3100" b="1" dirty="0" smtClean="0">
                <a:cs typeface="B Titr" pitchFamily="2" charset="-78"/>
              </a:rPr>
              <a:t/>
            </a:r>
            <a:br>
              <a:rPr lang="fa-IR" sz="3100" b="1" dirty="0" smtClean="0">
                <a:cs typeface="B Titr" pitchFamily="2" charset="-78"/>
              </a:rPr>
            </a:br>
            <a:r>
              <a:rPr lang="fa-IR" sz="3100" b="1" dirty="0">
                <a:cs typeface="B Titr" pitchFamily="2" charset="-78"/>
              </a:rPr>
              <a:t/>
            </a:r>
            <a:br>
              <a:rPr lang="fa-IR" sz="3100" b="1" dirty="0">
                <a:cs typeface="B Titr" pitchFamily="2" charset="-78"/>
              </a:rPr>
            </a:br>
            <a:r>
              <a:rPr lang="fa-IR" sz="3100" dirty="0" smtClean="0">
                <a:cs typeface="B Titr" pitchFamily="2" charset="-78"/>
              </a:rPr>
              <a:t>  </a:t>
            </a:r>
            <a:r>
              <a:rPr lang="fa-IR" sz="3100" b="1" dirty="0" smtClean="0">
                <a:solidFill>
                  <a:srgbClr val="00B050"/>
                </a:solidFill>
                <a:cs typeface="B Titr" pitchFamily="2" charset="-78"/>
              </a:rPr>
              <a:t>ارز روم1</a:t>
            </a:r>
            <a:r>
              <a:rPr lang="fa-IR" sz="3100" dirty="0" smtClean="0">
                <a:solidFill>
                  <a:srgbClr val="00B050"/>
                </a:solidFill>
                <a:cs typeface="B Titr" pitchFamily="2" charset="-78"/>
              </a:rPr>
              <a:t>:</a:t>
            </a:r>
            <a:r>
              <a:rPr lang="fa-IR" sz="3100" dirty="0" smtClean="0">
                <a:cs typeface="B Titr" pitchFamily="2" charset="-78"/>
              </a:rPr>
              <a:t>درپی آخرین جنگ ایران و عثمانی          </a:t>
            </a:r>
            <a:r>
              <a:rPr lang="fa-IR" sz="2200" dirty="0" smtClean="0">
                <a:cs typeface="B Titr" pitchFamily="2" charset="-78"/>
              </a:rPr>
              <a:t>«1920.م(1238ه.ش)-پایان حکومت امپراتوری عثمانی»      </a:t>
            </a:r>
            <a:br>
              <a:rPr lang="fa-IR" sz="2200" dirty="0" smtClean="0">
                <a:cs typeface="B Titr" pitchFamily="2" charset="-78"/>
              </a:rPr>
            </a:br>
            <a:r>
              <a:rPr lang="fa-IR" sz="2200" dirty="0">
                <a:cs typeface="B Titr" pitchFamily="2" charset="-78"/>
              </a:rPr>
              <a:t/>
            </a:r>
            <a:br>
              <a:rPr lang="fa-IR" sz="2200" dirty="0">
                <a:cs typeface="B Titr" pitchFamily="2" charset="-78"/>
              </a:rPr>
            </a:br>
            <a:r>
              <a:rPr lang="fa-IR" sz="3100" dirty="0" smtClean="0">
                <a:cs typeface="B Titr" pitchFamily="2" charset="-78"/>
              </a:rPr>
              <a:t>منعقد شد لکن توان پایان دادن به اختلافات هفتگانه فوق را نداشت.</a:t>
            </a:r>
            <a:r>
              <a:rPr lang="fa-IR" sz="3100" b="1" dirty="0" smtClean="0">
                <a:cs typeface="B Titr" pitchFamily="2" charset="-78"/>
              </a:rPr>
              <a:t> </a:t>
            </a:r>
            <a:br>
              <a:rPr lang="fa-IR" sz="3100" b="1" dirty="0" smtClean="0">
                <a:cs typeface="B Titr" pitchFamily="2" charset="-78"/>
              </a:rPr>
            </a:br>
            <a:r>
              <a:rPr lang="fa-IR" sz="3600" b="1" dirty="0">
                <a:cs typeface="B Lotus" pitchFamily="2" charset="-78"/>
              </a:rPr>
              <a:t/>
            </a:r>
            <a:br>
              <a:rPr lang="fa-IR" sz="3600" b="1" dirty="0">
                <a:cs typeface="B Lotus" pitchFamily="2" charset="-78"/>
              </a:rPr>
            </a:br>
            <a:r>
              <a:rPr lang="fa-IR" sz="3200" dirty="0" smtClean="0">
                <a:cs typeface="B Lotus" pitchFamily="2" charset="-78"/>
              </a:rPr>
              <a:t/>
            </a:r>
            <a:br>
              <a:rPr lang="fa-IR" sz="3200" dirty="0" smtClean="0">
                <a:cs typeface="B Lotus" pitchFamily="2" charset="-78"/>
              </a:rPr>
            </a:br>
            <a:r>
              <a:rPr lang="fa-IR" sz="3200" dirty="0">
                <a:cs typeface="B Lotus" pitchFamily="2" charset="-78"/>
              </a:rPr>
              <a:t> </a:t>
            </a:r>
            <a:r>
              <a:rPr lang="fa-IR" sz="3200" dirty="0" smtClean="0">
                <a:cs typeface="B Lotus" pitchFamily="2" charset="-78"/>
              </a:rPr>
              <a:t> </a:t>
            </a:r>
            <a:endParaRPr lang="en-US" sz="3600" b="1" dirty="0">
              <a:cs typeface="B Lotus" pitchFamily="2" charset="-78"/>
            </a:endParaRPr>
          </a:p>
        </p:txBody>
      </p:sp>
    </p:spTree>
    <p:extLst>
      <p:ext uri="{BB962C8B-B14F-4D97-AF65-F5344CB8AC3E}">
        <p14:creationId xmlns:p14="http://schemas.microsoft.com/office/powerpoint/2010/main" val="34950941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5965272"/>
          </a:xfrm>
        </p:spPr>
        <p:txBody>
          <a:bodyPr>
            <a:noAutofit/>
          </a:bodyPr>
          <a:lstStyle/>
          <a:p>
            <a:pPr algn="r">
              <a:lnSpc>
                <a:spcPct val="150000"/>
              </a:lnSpc>
            </a:pPr>
            <a:r>
              <a:rPr lang="fa-IR" sz="2000" b="1" dirty="0">
                <a:solidFill>
                  <a:srgbClr val="00B050"/>
                </a:solidFill>
                <a:cs typeface="B Titr" pitchFamily="2" charset="-78"/>
              </a:rPr>
              <a:t>ارزم</a:t>
            </a:r>
            <a:r>
              <a:rPr lang="fa-IR" sz="2400" b="1" dirty="0">
                <a:solidFill>
                  <a:srgbClr val="00B050"/>
                </a:solidFill>
                <a:cs typeface="B Titr" pitchFamily="2" charset="-78"/>
              </a:rPr>
              <a:t>2:</a:t>
            </a:r>
            <a:r>
              <a:rPr lang="fa-IR" sz="2400" dirty="0">
                <a:cs typeface="B Titr" pitchFamily="2" charset="-78"/>
              </a:rPr>
              <a:t>درپی حمله علیرضاپاشا«</a:t>
            </a:r>
            <a:r>
              <a:rPr lang="fa-IR" sz="1800" dirty="0">
                <a:cs typeface="B Titr" pitchFamily="2" charset="-78"/>
              </a:rPr>
              <a:t>والی بغداد»به </a:t>
            </a:r>
            <a:r>
              <a:rPr lang="fa-IR" sz="2400" dirty="0">
                <a:cs typeface="B Titr" pitchFamily="2" charset="-78"/>
              </a:rPr>
              <a:t>خرمشهر(محمّره) ،غارت این شهر و کشتار شیعیان کربلا، بی احترامی عثمانی به بقاء متبرکه، اعتراض شدید دولت ایران و احتمال وقوع جنگ بین دو دولت«</a:t>
            </a:r>
            <a:r>
              <a:rPr lang="fa-IR" sz="1800" dirty="0">
                <a:cs typeface="B Titr" pitchFamily="2" charset="-78"/>
              </a:rPr>
              <a:t>ایران و عثمانی</a:t>
            </a:r>
            <a:r>
              <a:rPr lang="fa-IR" sz="2400" dirty="0">
                <a:cs typeface="B Titr" pitchFamily="2" charset="-78"/>
              </a:rPr>
              <a:t>» ، جهت جلوگیری </a:t>
            </a:r>
            <a:r>
              <a:rPr lang="fa-IR" sz="2400" dirty="0" smtClean="0">
                <a:cs typeface="B Titr" pitchFamily="2" charset="-78"/>
              </a:rPr>
              <a:t>ازشعله </a:t>
            </a:r>
            <a:r>
              <a:rPr lang="fa-IR" sz="2400" dirty="0">
                <a:cs typeface="B Titr" pitchFamily="2" charset="-78"/>
              </a:rPr>
              <a:t>ور شدن جنگ، با وساطت روس و انگلیس در شهر ارز روم منعقد </a:t>
            </a:r>
            <a:r>
              <a:rPr lang="fa-IR" sz="1800" dirty="0">
                <a:cs typeface="B Titr" pitchFamily="2" charset="-78"/>
              </a:rPr>
              <a:t>شد«ارض روم شهری بود در دااخل خاک عثمانی«ترکیه فعلی»</a:t>
            </a:r>
            <a:r>
              <a:rPr lang="fa-IR" sz="2400" dirty="0">
                <a:cs typeface="B Titr" pitchFamily="2" charset="-78"/>
              </a:rPr>
              <a:t>».</a:t>
            </a:r>
            <a:br>
              <a:rPr lang="fa-IR" sz="2400" dirty="0">
                <a:cs typeface="B Titr" pitchFamily="2" charset="-78"/>
              </a:rPr>
            </a:br>
            <a:r>
              <a:rPr lang="fa-IR" sz="2400" dirty="0">
                <a:cs typeface="B Titr" pitchFamily="2" charset="-78"/>
              </a:rPr>
              <a:t> </a:t>
            </a:r>
            <a:r>
              <a:rPr lang="fa-IR" sz="2400" b="1" dirty="0">
                <a:cs typeface="B Titr" pitchFamily="2" charset="-78"/>
              </a:rPr>
              <a:t> </a:t>
            </a:r>
            <a:r>
              <a:rPr lang="fa-IR" sz="2400" b="1" dirty="0">
                <a:solidFill>
                  <a:srgbClr val="00B050"/>
                </a:solidFill>
                <a:cs typeface="B Titr" pitchFamily="2" charset="-78"/>
              </a:rPr>
              <a:t>تذکر</a:t>
            </a:r>
            <a:r>
              <a:rPr lang="fa-IR" sz="2400" dirty="0" smtClean="0">
                <a:solidFill>
                  <a:srgbClr val="00B050"/>
                </a:solidFill>
                <a:cs typeface="B Titr" pitchFamily="2" charset="-78"/>
              </a:rPr>
              <a:t>:</a:t>
            </a:r>
            <a:r>
              <a:rPr lang="fa-IR" sz="2400" dirty="0" smtClean="0">
                <a:cs typeface="B Titr" pitchFamily="2" charset="-78"/>
              </a:rPr>
              <a:t/>
            </a:r>
            <a:br>
              <a:rPr lang="fa-IR" sz="2400" dirty="0" smtClean="0">
                <a:cs typeface="B Titr" pitchFamily="2" charset="-78"/>
              </a:rPr>
            </a:br>
            <a:r>
              <a:rPr lang="fa-IR" sz="2400" dirty="0" smtClean="0">
                <a:solidFill>
                  <a:srgbClr val="C00000"/>
                </a:solidFill>
                <a:cs typeface="B Titr" pitchFamily="2" charset="-78"/>
              </a:rPr>
              <a:t>1.</a:t>
            </a:r>
            <a:r>
              <a:rPr lang="fa-IR" sz="2400" dirty="0" smtClean="0">
                <a:cs typeface="B Titr" pitchFamily="2" charset="-78"/>
              </a:rPr>
              <a:t> </a:t>
            </a:r>
            <a:r>
              <a:rPr lang="fa-IR" sz="2400" dirty="0">
                <a:cs typeface="B Titr" pitchFamily="2" charset="-78"/>
              </a:rPr>
              <a:t>علیرغم دخالت دول مذکور با درایت </a:t>
            </a:r>
            <a:r>
              <a:rPr lang="fa-IR" sz="1800" dirty="0">
                <a:cs typeface="B Titr" pitchFamily="2" charset="-78"/>
              </a:rPr>
              <a:t>امیرکبیر«میرزا تقی خان فراهانی</a:t>
            </a:r>
            <a:r>
              <a:rPr lang="fa-IR" sz="2400" dirty="0">
                <a:cs typeface="B Titr" pitchFamily="2" charset="-78"/>
              </a:rPr>
              <a:t>» </a:t>
            </a:r>
            <a:r>
              <a:rPr lang="fa-IR" sz="2400" dirty="0" smtClean="0">
                <a:cs typeface="B Titr" pitchFamily="2" charset="-78"/>
              </a:rPr>
              <a:t>                 نه </a:t>
            </a:r>
            <a:r>
              <a:rPr lang="fa-IR" sz="2400" dirty="0">
                <a:cs typeface="B Titr" pitchFamily="2" charset="-78"/>
              </a:rPr>
              <a:t>تنهاموجب نشد حقی از ایران ضایع شود بلکه ایران کلیه حقوق خودرا </a:t>
            </a:r>
            <a:r>
              <a:rPr lang="fa-IR" sz="1800" dirty="0">
                <a:cs typeface="B Titr" pitchFamily="2" charset="-78"/>
              </a:rPr>
              <a:t>ا</a:t>
            </a:r>
            <a:r>
              <a:rPr lang="fa-IR" sz="2400" dirty="0">
                <a:cs typeface="B Titr" pitchFamily="2" charset="-78"/>
              </a:rPr>
              <a:t>بقاءکرد</a:t>
            </a:r>
            <a:r>
              <a:rPr lang="fa-IR" sz="1800" dirty="0">
                <a:cs typeface="B Titr" pitchFamily="2" charset="-78"/>
              </a:rPr>
              <a:t>«نواحی واقع درشرق دشت ذهاب و شرق اروندرود وبندر خرمشهر متعلق </a:t>
            </a:r>
            <a:r>
              <a:rPr lang="fa-IR" sz="1800" dirty="0" smtClean="0">
                <a:cs typeface="B Titr" pitchFamily="2" charset="-78"/>
              </a:rPr>
              <a:t>به </a:t>
            </a:r>
            <a:r>
              <a:rPr lang="fa-IR" sz="1800" dirty="0">
                <a:cs typeface="B Titr" pitchFamily="2" charset="-78"/>
              </a:rPr>
              <a:t>ایران، حق کشتیرانی آزاد در اروند رود برای ایران و عراق محفوظ، ازکلیه دعاوی عرضی دوطرف صرف نظر و از اذیت و ازار </a:t>
            </a:r>
            <a:r>
              <a:rPr lang="fa-IR" sz="1800" dirty="0" smtClean="0">
                <a:cs typeface="B Titr" pitchFamily="2" charset="-78"/>
              </a:rPr>
              <a:t>زوّار </a:t>
            </a:r>
            <a:r>
              <a:rPr lang="fa-IR" sz="1800" dirty="0">
                <a:cs typeface="B Titr" pitchFamily="2" charset="-78"/>
              </a:rPr>
              <a:t>ایرانی خودداری شود</a:t>
            </a:r>
            <a:r>
              <a:rPr lang="fa-IR" sz="2400" dirty="0" smtClean="0">
                <a:cs typeface="B Titr" pitchFamily="2" charset="-78"/>
              </a:rPr>
              <a:t>».</a:t>
            </a:r>
            <a:r>
              <a:rPr lang="fa-IR" sz="2000" dirty="0" smtClean="0">
                <a:cs typeface="B Titr" pitchFamily="2" charset="-78"/>
              </a:rPr>
              <a:t/>
            </a:r>
            <a:br>
              <a:rPr lang="fa-IR" sz="2000" dirty="0" smtClean="0">
                <a:cs typeface="B Titr" pitchFamily="2" charset="-78"/>
              </a:rPr>
            </a:br>
            <a:endParaRPr lang="en-US" sz="2000" dirty="0">
              <a:cs typeface="B Titr" pitchFamily="2" charset="-78"/>
            </a:endParaRPr>
          </a:p>
        </p:txBody>
      </p:sp>
    </p:spTree>
    <p:extLst>
      <p:ext uri="{BB962C8B-B14F-4D97-AF65-F5344CB8AC3E}">
        <p14:creationId xmlns:p14="http://schemas.microsoft.com/office/powerpoint/2010/main" val="3942001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5893264"/>
          </a:xfrm>
        </p:spPr>
        <p:txBody>
          <a:bodyPr>
            <a:noAutofit/>
          </a:bodyPr>
          <a:lstStyle/>
          <a:p>
            <a:pPr algn="r">
              <a:lnSpc>
                <a:spcPct val="150000"/>
              </a:lnSpc>
            </a:pPr>
            <a:r>
              <a:rPr lang="fa-IR" sz="2200" b="1" dirty="0" smtClean="0">
                <a:solidFill>
                  <a:srgbClr val="C00000"/>
                </a:solidFill>
                <a:cs typeface="B Titr" pitchFamily="2" charset="-78"/>
              </a:rPr>
              <a:t>3.</a:t>
            </a:r>
            <a:r>
              <a:rPr lang="fa-IR" sz="2200" b="1" dirty="0" smtClean="0">
                <a:solidFill>
                  <a:srgbClr val="00B050"/>
                </a:solidFill>
                <a:cs typeface="B Titr" pitchFamily="2" charset="-78"/>
              </a:rPr>
              <a:t>پروتکل1913«متمم ارزروم2»وصورت جلسات 1914:</a:t>
            </a:r>
            <a:r>
              <a:rPr lang="fa-IR" sz="2200" b="1" dirty="0" smtClean="0">
                <a:cs typeface="B Titr" pitchFamily="2" charset="-78"/>
              </a:rPr>
              <a:t/>
            </a:r>
            <a:br>
              <a:rPr lang="fa-IR" sz="2200" b="1" dirty="0" smtClean="0">
                <a:cs typeface="B Titr" pitchFamily="2" charset="-78"/>
              </a:rPr>
            </a:br>
            <a:r>
              <a:rPr lang="fa-IR" sz="2200" b="1" dirty="0" smtClean="0">
                <a:cs typeface="B Titr" pitchFamily="2" charset="-78"/>
              </a:rPr>
              <a:t>درپی تضییع حق ایران«خدشه دار کردن مفاد ارزروم2» ازسوی دولت عثمانی در خصوص کشتیرانی در اروند رود و عدم امضاء قرارداد ازسوی شاه ایران«محمد شاه قاجار»، 70سال بعد«زمان احمد شاه قاجار» بامیانجی گری روس و انگلیس مذاکراتی بین ایران و عثمانی آغازشد«1913» وتا یک سال«</a:t>
            </a:r>
            <a:r>
              <a:rPr lang="fa-IR" sz="2200" b="1" dirty="0">
                <a:cs typeface="B Titr" pitchFamily="2" charset="-78"/>
              </a:rPr>
              <a:t>1914</a:t>
            </a:r>
            <a:r>
              <a:rPr lang="fa-IR" sz="2200" b="1" dirty="0" smtClean="0">
                <a:cs typeface="B Titr" pitchFamily="2" charset="-78"/>
              </a:rPr>
              <a:t>»ادامه یافت.</a:t>
            </a:r>
            <a:br>
              <a:rPr lang="fa-IR" sz="2200" b="1" dirty="0" smtClean="0">
                <a:cs typeface="B Titr" pitchFamily="2" charset="-78"/>
              </a:rPr>
            </a:br>
            <a:r>
              <a:rPr lang="fa-IR" sz="2200" b="1" dirty="0" smtClean="0">
                <a:cs typeface="B Titr" pitchFamily="2" charset="-78"/>
              </a:rPr>
              <a:t>نتیجه اقدامات بعمل آمده پروتکل1913«متمم </a:t>
            </a:r>
            <a:r>
              <a:rPr lang="fa-IR" sz="2200" b="1" dirty="0">
                <a:cs typeface="B Titr" pitchFamily="2" charset="-78"/>
              </a:rPr>
              <a:t>ارزروم2»وصورت جلسات </a:t>
            </a:r>
            <a:r>
              <a:rPr lang="fa-IR" sz="2200" b="1" dirty="0" smtClean="0">
                <a:cs typeface="B Titr" pitchFamily="2" charset="-78"/>
              </a:rPr>
              <a:t>1914بود که در آن مرزهای ایران و عثمانی«عراق و ترکیه فعلی» برای چندمین بار تعیین ولی بعلت عدم رعایت حق کامل ایران به تصویب مجلس شورای ملی ایران نرسید. همچنین به علت شروع جنگ جهانی دوم«1914.م» و درگیر شدن دولت عثمانی در این جنگ، ضمن طرح در مجلس مبعوثان ،به تصویب نرسید.</a:t>
            </a:r>
            <a:br>
              <a:rPr lang="fa-IR" sz="2200" b="1" dirty="0" smtClean="0">
                <a:cs typeface="B Titr" pitchFamily="2" charset="-78"/>
              </a:rPr>
            </a:br>
            <a:r>
              <a:rPr lang="fa-IR" sz="2200" b="1" dirty="0" smtClean="0">
                <a:cs typeface="B Titr" pitchFamily="2" charset="-78"/>
              </a:rPr>
              <a:t>تاپایان دوره قاجار و عثمانی مرزهای خاکی و آبی مورد رضایت ایران تعیین نشد.</a:t>
            </a:r>
            <a:endParaRPr lang="en-US" sz="2200" b="1" dirty="0">
              <a:cs typeface="B Titr" pitchFamily="2" charset="-78"/>
            </a:endParaRPr>
          </a:p>
        </p:txBody>
      </p:sp>
    </p:spTree>
    <p:extLst>
      <p:ext uri="{BB962C8B-B14F-4D97-AF65-F5344CB8AC3E}">
        <p14:creationId xmlns:p14="http://schemas.microsoft.com/office/powerpoint/2010/main" val="25897460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8680"/>
            <a:ext cx="8964488" cy="5544616"/>
          </a:xfrm>
        </p:spPr>
        <p:txBody>
          <a:bodyPr>
            <a:noAutofit/>
          </a:bodyPr>
          <a:lstStyle/>
          <a:p>
            <a:pPr algn="r">
              <a:lnSpc>
                <a:spcPct val="150000"/>
              </a:lnSpc>
            </a:pPr>
            <a:r>
              <a:rPr lang="fa-IR" sz="2400" dirty="0" smtClean="0">
                <a:cs typeface="B Titr" pitchFamily="2" charset="-78"/>
              </a:rPr>
              <a:t>  </a:t>
            </a:r>
            <a:r>
              <a:rPr lang="fa-IR" sz="2400" dirty="0" smtClean="0">
                <a:solidFill>
                  <a:srgbClr val="00B050"/>
                </a:solidFill>
                <a:cs typeface="B Titr" pitchFamily="2" charset="-78"/>
              </a:rPr>
              <a:t>مفاد بیانیه1975 الجزایر:</a:t>
            </a:r>
            <a:r>
              <a:rPr lang="fa-IR" sz="2400" dirty="0" smtClean="0">
                <a:cs typeface="B Titr" pitchFamily="2" charset="-78"/>
              </a:rPr>
              <a:t/>
            </a:r>
            <a:br>
              <a:rPr lang="fa-IR" sz="2400" dirty="0" smtClean="0">
                <a:cs typeface="B Titr" pitchFamily="2" charset="-78"/>
              </a:rPr>
            </a:br>
            <a:r>
              <a:rPr lang="fa-IR" sz="2400" dirty="0" smtClean="0">
                <a:cs typeface="B Titr" pitchFamily="2" charset="-78"/>
              </a:rPr>
              <a:t>  </a:t>
            </a:r>
            <a:r>
              <a:rPr lang="fa-IR" sz="2400" dirty="0" smtClean="0">
                <a:solidFill>
                  <a:srgbClr val="C00000"/>
                </a:solidFill>
                <a:cs typeface="B Titr" pitchFamily="2" charset="-78"/>
              </a:rPr>
              <a:t> </a:t>
            </a:r>
            <a:r>
              <a:rPr lang="fa-IR" sz="2200" dirty="0" smtClean="0">
                <a:solidFill>
                  <a:srgbClr val="C00000"/>
                </a:solidFill>
                <a:cs typeface="B Titr" pitchFamily="2" charset="-78"/>
              </a:rPr>
              <a:t>1. </a:t>
            </a:r>
            <a:r>
              <a:rPr lang="fa-IR" sz="2200" dirty="0" smtClean="0">
                <a:solidFill>
                  <a:srgbClr val="002060"/>
                </a:solidFill>
                <a:cs typeface="B Titr" pitchFamily="2" charset="-78"/>
              </a:rPr>
              <a:t>مرزهای دو کشور براساس پروتکل 1913 و صورت جلسات 1914تعیین شود.</a:t>
            </a:r>
            <a:br>
              <a:rPr lang="fa-IR" sz="2200" dirty="0" smtClean="0">
                <a:solidFill>
                  <a:srgbClr val="002060"/>
                </a:solidFill>
                <a:cs typeface="B Titr" pitchFamily="2" charset="-78"/>
              </a:rPr>
            </a:br>
            <a:r>
              <a:rPr lang="fa-IR" sz="2200" dirty="0">
                <a:cs typeface="B Titr" pitchFamily="2" charset="-78"/>
              </a:rPr>
              <a:t> </a:t>
            </a:r>
            <a:r>
              <a:rPr lang="fa-IR" sz="2200" dirty="0" smtClean="0">
                <a:cs typeface="B Titr" pitchFamily="2" charset="-78"/>
              </a:rPr>
              <a:t> </a:t>
            </a:r>
            <a:r>
              <a:rPr lang="fa-IR" sz="2200" dirty="0" smtClean="0">
                <a:solidFill>
                  <a:srgbClr val="C00000"/>
                </a:solidFill>
                <a:cs typeface="B Titr" pitchFamily="2" charset="-78"/>
              </a:rPr>
              <a:t>2. </a:t>
            </a:r>
            <a:r>
              <a:rPr lang="fa-IR" sz="2200" dirty="0" smtClean="0">
                <a:solidFill>
                  <a:srgbClr val="002060"/>
                </a:solidFill>
                <a:cs typeface="B Titr" pitchFamily="2" charset="-78"/>
              </a:rPr>
              <a:t>دو کشورمرزهای آبی</a:t>
            </a:r>
            <a:r>
              <a:rPr lang="fa-IR" sz="2200" b="1" dirty="0" smtClean="0">
                <a:solidFill>
                  <a:srgbClr val="002060"/>
                </a:solidFill>
                <a:cs typeface="B Titr" pitchFamily="2" charset="-78"/>
              </a:rPr>
              <a:t>«رودخانه ای» </a:t>
            </a:r>
            <a:r>
              <a:rPr lang="fa-IR" sz="2200" dirty="0" smtClean="0">
                <a:solidFill>
                  <a:srgbClr val="002060"/>
                </a:solidFill>
                <a:cs typeface="B Titr" pitchFamily="2" charset="-78"/>
              </a:rPr>
              <a:t>خود را بر اساس </a:t>
            </a:r>
            <a:r>
              <a:rPr lang="fa-IR" sz="2200" u="sng" dirty="0" smtClean="0">
                <a:solidFill>
                  <a:srgbClr val="002060"/>
                </a:solidFill>
                <a:cs typeface="B Titr" pitchFamily="2" charset="-78"/>
              </a:rPr>
              <a:t>خط تالوگ</a:t>
            </a:r>
            <a:r>
              <a:rPr lang="fa-IR" sz="2200" dirty="0" smtClean="0">
                <a:solidFill>
                  <a:srgbClr val="002060"/>
                </a:solidFill>
                <a:cs typeface="B Titr" pitchFamily="2" charset="-78"/>
              </a:rPr>
              <a:t>«خط قعر         </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رودخانه ای» تعیین کنند.</a:t>
            </a:r>
            <a:r>
              <a:rPr lang="fa-IR" sz="2200" dirty="0" smtClean="0">
                <a:cs typeface="B Titr" pitchFamily="2" charset="-78"/>
              </a:rPr>
              <a:t/>
            </a:r>
            <a:br>
              <a:rPr lang="fa-IR" sz="2200" dirty="0" smtClean="0">
                <a:cs typeface="B Titr" pitchFamily="2" charset="-78"/>
              </a:rPr>
            </a:br>
            <a:r>
              <a:rPr lang="fa-IR" sz="2200" dirty="0">
                <a:cs typeface="B Titr" pitchFamily="2" charset="-78"/>
              </a:rPr>
              <a:t> </a:t>
            </a:r>
            <a:r>
              <a:rPr lang="fa-IR" sz="2200" dirty="0" smtClean="0">
                <a:cs typeface="B Titr" pitchFamily="2" charset="-78"/>
              </a:rPr>
              <a:t> </a:t>
            </a:r>
            <a:r>
              <a:rPr lang="fa-IR" sz="2200" dirty="0" smtClean="0">
                <a:solidFill>
                  <a:srgbClr val="C00000"/>
                </a:solidFill>
                <a:cs typeface="B Titr" pitchFamily="2" charset="-78"/>
              </a:rPr>
              <a:t>3. </a:t>
            </a:r>
            <a:r>
              <a:rPr lang="fa-IR" sz="2200" dirty="0" smtClean="0">
                <a:solidFill>
                  <a:srgbClr val="002060"/>
                </a:solidFill>
                <a:cs typeface="B Titr" pitchFamily="2" charset="-78"/>
              </a:rPr>
              <a:t>دوکشور ضمن برقراری امنیت و اعتماد متقابل، نسبت به کنترل مرزها و جلوگیری از    </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هرگونه نفوذ اقدام نمایند.</a:t>
            </a:r>
            <a:r>
              <a:rPr lang="fa-IR" sz="2200" dirty="0" smtClean="0">
                <a:cs typeface="B Titr" pitchFamily="2" charset="-78"/>
              </a:rPr>
              <a:t/>
            </a:r>
            <a:br>
              <a:rPr lang="fa-IR" sz="2200" dirty="0" smtClean="0">
                <a:cs typeface="B Titr" pitchFamily="2" charset="-78"/>
              </a:rPr>
            </a:br>
            <a:r>
              <a:rPr lang="fa-IR" sz="2200" dirty="0">
                <a:cs typeface="B Titr" pitchFamily="2" charset="-78"/>
              </a:rPr>
              <a:t> </a:t>
            </a:r>
            <a:r>
              <a:rPr lang="fa-IR" sz="2200" dirty="0" smtClean="0">
                <a:solidFill>
                  <a:srgbClr val="C00000"/>
                </a:solidFill>
                <a:cs typeface="B Titr" pitchFamily="2" charset="-78"/>
              </a:rPr>
              <a:t> 4. </a:t>
            </a:r>
            <a:r>
              <a:rPr lang="fa-IR" sz="2200" dirty="0" smtClean="0">
                <a:solidFill>
                  <a:srgbClr val="002060"/>
                </a:solidFill>
                <a:cs typeface="B Titr" pitchFamily="2" charset="-78"/>
              </a:rPr>
              <a:t>مقررات فوق تجزیه ناپذیر و نقض هریک از مفاد فوق مغایر با روح توافق الجزایر است.</a:t>
            </a:r>
            <a:r>
              <a:rPr lang="fa-IR" sz="2200" dirty="0" smtClean="0">
                <a:cs typeface="B Titr" pitchFamily="2" charset="-78"/>
              </a:rPr>
              <a:t/>
            </a:r>
            <a:br>
              <a:rPr lang="fa-IR" sz="2200" dirty="0" smtClean="0">
                <a:cs typeface="B Titr" pitchFamily="2" charset="-78"/>
              </a:rPr>
            </a:br>
            <a:r>
              <a:rPr lang="fa-IR" sz="2400" dirty="0" smtClean="0">
                <a:cs typeface="B Titr" pitchFamily="2" charset="-78"/>
              </a:rPr>
              <a:t/>
            </a:r>
            <a:br>
              <a:rPr lang="fa-IR" sz="2400" dirty="0" smtClean="0">
                <a:cs typeface="B Titr" pitchFamily="2" charset="-78"/>
              </a:rPr>
            </a:br>
            <a:r>
              <a:rPr lang="fa-IR" sz="1800" b="1" dirty="0">
                <a:solidFill>
                  <a:srgbClr val="002060"/>
                </a:solidFill>
                <a:cs typeface="B Titr" pitchFamily="2" charset="-78"/>
              </a:rPr>
              <a:t> </a:t>
            </a:r>
            <a:r>
              <a:rPr lang="fa-IR" sz="1800" b="1" dirty="0" smtClean="0">
                <a:solidFill>
                  <a:srgbClr val="002060"/>
                </a:solidFill>
                <a:cs typeface="B Titr" pitchFamily="2" charset="-78"/>
              </a:rPr>
              <a:t> </a:t>
            </a:r>
            <a:r>
              <a:rPr lang="fa-IR" sz="2000" b="1" dirty="0" smtClean="0">
                <a:solidFill>
                  <a:srgbClr val="002060"/>
                </a:solidFill>
                <a:cs typeface="B Titr" pitchFamily="2" charset="-78"/>
              </a:rPr>
              <a:t> بیانیه(توافق نامه) مذکور بین محمدرضا«شاه ایران» و صدام حسین «معاون وقت رییس جمهور عراق» و با میانجی گیری الجزایر در پی دو روز مذاکره «درحاشیه اجلاس سران کشورهای تولید کنند نفت«اوپک»»و ادامه آن بین وزرای خارجه دوکشور و در ژوئن 1975.م به امضاء رسید.</a:t>
            </a:r>
            <a:br>
              <a:rPr lang="fa-IR" sz="2000" b="1" dirty="0" smtClean="0">
                <a:solidFill>
                  <a:srgbClr val="002060"/>
                </a:solidFill>
                <a:cs typeface="B Titr" pitchFamily="2" charset="-78"/>
              </a:rPr>
            </a:br>
            <a:r>
              <a:rPr lang="fa-IR" sz="2000" b="1" dirty="0" smtClean="0">
                <a:solidFill>
                  <a:srgbClr val="002060"/>
                </a:solidFill>
                <a:cs typeface="B Titr" pitchFamily="2" charset="-78"/>
              </a:rPr>
              <a:t>   این قرارداد مشتمل بر 8ماده و چندین الحاقیه و موافقت نامه است.</a:t>
            </a:r>
            <a:endParaRPr lang="en-US" sz="2000" b="1" dirty="0">
              <a:solidFill>
                <a:srgbClr val="002060"/>
              </a:solidFill>
              <a:cs typeface="B Titr" pitchFamily="2" charset="-78"/>
            </a:endParaRPr>
          </a:p>
        </p:txBody>
      </p:sp>
    </p:spTree>
    <p:extLst>
      <p:ext uri="{BB962C8B-B14F-4D97-AF65-F5344CB8AC3E}">
        <p14:creationId xmlns:p14="http://schemas.microsoft.com/office/powerpoint/2010/main" val="6911530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64736"/>
            <a:ext cx="8352928" cy="5893264"/>
          </a:xfrm>
        </p:spPr>
        <p:txBody>
          <a:bodyPr>
            <a:noAutofit/>
          </a:bodyPr>
          <a:lstStyle/>
          <a:p>
            <a:pPr algn="r">
              <a:lnSpc>
                <a:spcPct val="150000"/>
              </a:lnSpc>
            </a:pPr>
            <a:r>
              <a:rPr lang="fa-IR" sz="2800" dirty="0" smtClean="0">
                <a:solidFill>
                  <a:srgbClr val="FF0000"/>
                </a:solidFill>
                <a:cs typeface="B Titr" pitchFamily="2" charset="-78"/>
              </a:rPr>
              <a:t>                                           </a:t>
            </a:r>
            <a:r>
              <a:rPr lang="fa-IR" sz="2800" dirty="0" smtClean="0">
                <a:solidFill>
                  <a:srgbClr val="00B050"/>
                </a:solidFill>
                <a:cs typeface="B Titr" pitchFamily="2" charset="-78"/>
              </a:rPr>
              <a:t>تشکیل دولت عراق</a:t>
            </a:r>
            <a:r>
              <a:rPr lang="fa-IR" sz="2800" dirty="0" smtClean="0">
                <a:solidFill>
                  <a:srgbClr val="FF0000"/>
                </a:solidFill>
                <a:cs typeface="B Titr" pitchFamily="2" charset="-78"/>
              </a:rPr>
              <a:t/>
            </a:r>
            <a:br>
              <a:rPr lang="fa-IR" sz="2800" dirty="0" smtClean="0">
                <a:solidFill>
                  <a:srgbClr val="FF0000"/>
                </a:solidFill>
                <a:cs typeface="B Titr" pitchFamily="2" charset="-78"/>
              </a:rPr>
            </a:br>
            <a:r>
              <a:rPr lang="fa-IR" sz="1900" dirty="0" smtClean="0">
                <a:solidFill>
                  <a:schemeClr val="accent1">
                    <a:lumMod val="75000"/>
                  </a:schemeClr>
                </a:solidFill>
                <a:cs typeface="B Titr" pitchFamily="2" charset="-78"/>
              </a:rPr>
              <a:t>پس از جنگ جهانی اول«1914تا 1918»و با فروپاشی دولت عثمانی</a:t>
            </a:r>
            <a:r>
              <a:rPr lang="fa-IR" sz="1900" b="1" dirty="0" smtClean="0">
                <a:solidFill>
                  <a:schemeClr val="accent1">
                    <a:lumMod val="75000"/>
                  </a:schemeClr>
                </a:solidFill>
                <a:cs typeface="B Titr" pitchFamily="2" charset="-78"/>
              </a:rPr>
              <a:t>«بعنوان مغلوب جنگ»</a:t>
            </a:r>
            <a:r>
              <a:rPr lang="fa-IR" sz="1900" dirty="0" smtClean="0">
                <a:solidFill>
                  <a:schemeClr val="accent1">
                    <a:lumMod val="75000"/>
                  </a:schemeClr>
                </a:solidFill>
                <a:cs typeface="B Titr" pitchFamily="2" charset="-78"/>
              </a:rPr>
              <a:t> و تقسیم آن به چند کشور، دولت عراق تحت قیمومیت انگلستان به مدت 12سال</a:t>
            </a:r>
            <a:r>
              <a:rPr lang="fa-IR" sz="1900" b="1" dirty="0">
                <a:solidFill>
                  <a:schemeClr val="accent1">
                    <a:lumMod val="75000"/>
                  </a:schemeClr>
                </a:solidFill>
                <a:cs typeface="B Titr" pitchFamily="2" charset="-78"/>
              </a:rPr>
              <a:t>«تازمان دست یابی به تجارب و قوام لازم»  </a:t>
            </a:r>
            <a:r>
              <a:rPr lang="fa-IR" sz="1900" dirty="0" smtClean="0">
                <a:solidFill>
                  <a:schemeClr val="accent1">
                    <a:lumMod val="75000"/>
                  </a:schemeClr>
                </a:solidFill>
                <a:cs typeface="B Titr" pitchFamily="2" charset="-78"/>
              </a:rPr>
              <a:t>تشکیل شد.</a:t>
            </a:r>
            <a:br>
              <a:rPr lang="fa-IR" sz="1900" dirty="0" smtClean="0">
                <a:solidFill>
                  <a:schemeClr val="accent1">
                    <a:lumMod val="75000"/>
                  </a:schemeClr>
                </a:solidFill>
                <a:cs typeface="B Titr" pitchFamily="2" charset="-78"/>
              </a:rPr>
            </a:br>
            <a:r>
              <a:rPr lang="fa-IR" sz="1900" dirty="0" smtClean="0">
                <a:solidFill>
                  <a:schemeClr val="accent1">
                    <a:lumMod val="75000"/>
                  </a:schemeClr>
                </a:solidFill>
                <a:cs typeface="B Titr" pitchFamily="2" charset="-78"/>
              </a:rPr>
              <a:t>مرزهای عراق با کشورهای هم جوار وجدید </a:t>
            </a:r>
            <a:r>
              <a:rPr lang="fa-IR" sz="1900" dirty="0">
                <a:solidFill>
                  <a:schemeClr val="accent1">
                    <a:lumMod val="75000"/>
                  </a:schemeClr>
                </a:solidFill>
                <a:cs typeface="B Titr" pitchFamily="2" charset="-78"/>
              </a:rPr>
              <a:t>الایجاد</a:t>
            </a:r>
            <a:r>
              <a:rPr lang="fa-IR" sz="1900" b="1" dirty="0">
                <a:solidFill>
                  <a:schemeClr val="accent1">
                    <a:lumMod val="75000"/>
                  </a:schemeClr>
                </a:solidFill>
                <a:cs typeface="B Titr" pitchFamily="2" charset="-78"/>
              </a:rPr>
              <a:t>«ترکیه، اردن، عربستان، کویت» </a:t>
            </a:r>
            <a:r>
              <a:rPr lang="fa-IR" sz="1900" dirty="0" smtClean="0">
                <a:solidFill>
                  <a:schemeClr val="accent1">
                    <a:lumMod val="75000"/>
                  </a:schemeClr>
                </a:solidFill>
                <a:cs typeface="B Titr" pitchFamily="2" charset="-78"/>
              </a:rPr>
              <a:t>توسط فرانسه و انگلیس تعیین و مبنای تعیین مرز ایران و عراق پروتکل 1913 و صورتجلسات 1914 قرار داده شد که مورد تصویب قرار نگرفته و همان اختلافات مرزی بین ایران و عثمانی بود.</a:t>
            </a:r>
            <a:br>
              <a:rPr lang="fa-IR" sz="1900" dirty="0" smtClean="0">
                <a:solidFill>
                  <a:schemeClr val="accent1">
                    <a:lumMod val="75000"/>
                  </a:schemeClr>
                </a:solidFill>
                <a:cs typeface="B Titr" pitchFamily="2" charset="-78"/>
              </a:rPr>
            </a:br>
            <a:r>
              <a:rPr lang="fa-IR" sz="1900" dirty="0" smtClean="0">
                <a:solidFill>
                  <a:schemeClr val="accent1">
                    <a:lumMod val="75000"/>
                  </a:schemeClr>
                </a:solidFill>
                <a:cs typeface="B Titr" pitchFamily="2" charset="-78"/>
              </a:rPr>
              <a:t>بعلت اختلافات مرزی، دولت ایران ازپذیرش دولت عراق خود داری کرد.</a:t>
            </a:r>
            <a:br>
              <a:rPr lang="fa-IR" sz="1900" dirty="0" smtClean="0">
                <a:solidFill>
                  <a:schemeClr val="accent1">
                    <a:lumMod val="75000"/>
                  </a:schemeClr>
                </a:solidFill>
                <a:cs typeface="B Titr" pitchFamily="2" charset="-78"/>
              </a:rPr>
            </a:br>
            <a:r>
              <a:rPr lang="fa-IR" sz="1900" dirty="0" smtClean="0">
                <a:solidFill>
                  <a:schemeClr val="accent1">
                    <a:lumMod val="75000"/>
                  </a:schemeClr>
                </a:solidFill>
                <a:cs typeface="B Titr" pitchFamily="2" charset="-78"/>
              </a:rPr>
              <a:t>باعلاقه مندی دولت انگلستان به رسمیت شمردن دولت عراق و دادن وعده حل اختلافات مرزی، از ایران خواست تا دولت عراق را به رسمیت بشناسد. این وعده</a:t>
            </a:r>
            <a:r>
              <a:rPr lang="en-US" sz="1900" dirty="0" smtClean="0">
                <a:solidFill>
                  <a:schemeClr val="accent1">
                    <a:lumMod val="75000"/>
                  </a:schemeClr>
                </a:solidFill>
                <a:cs typeface="B Titr" pitchFamily="2" charset="-78"/>
              </a:rPr>
              <a:t> </a:t>
            </a:r>
            <a:r>
              <a:rPr lang="fa-IR" sz="1900" dirty="0" smtClean="0">
                <a:solidFill>
                  <a:schemeClr val="accent1">
                    <a:lumMod val="75000"/>
                  </a:schemeClr>
                </a:solidFill>
                <a:cs typeface="B Titr" pitchFamily="2" charset="-78"/>
              </a:rPr>
              <a:t> موجب شد تا ایران درسال 1929عراق را به رسمیت بشمارد که خلف وعده عراق</a:t>
            </a:r>
            <a:r>
              <a:rPr lang="fa-IR" sz="1900" b="1" dirty="0">
                <a:solidFill>
                  <a:schemeClr val="accent1">
                    <a:lumMod val="75000"/>
                  </a:schemeClr>
                </a:solidFill>
                <a:cs typeface="B Titr" pitchFamily="2" charset="-78"/>
              </a:rPr>
              <a:t>«دولت انگلستان» </a:t>
            </a:r>
            <a:r>
              <a:rPr lang="fa-IR" sz="1900" dirty="0" smtClean="0">
                <a:solidFill>
                  <a:schemeClr val="accent1">
                    <a:lumMod val="75000"/>
                  </a:schemeClr>
                </a:solidFill>
                <a:cs typeface="B Titr" pitchFamily="2" charset="-78"/>
              </a:rPr>
              <a:t>در حل اختلافات مرزی ، دولت ایران در سال 1931 رسماً بی اعتباری تعیین حدود مرزی 1913 و به رسمیت نشناختن دولت عراق را اعلام کرد که موجب تیرگی روابط این دوکشور شد.</a:t>
            </a:r>
            <a:r>
              <a:rPr lang="en-US" sz="1800" dirty="0" smtClean="0">
                <a:solidFill>
                  <a:schemeClr val="tx1"/>
                </a:solidFill>
                <a:cs typeface="B Titr" pitchFamily="2" charset="-78"/>
              </a:rPr>
              <a:t/>
            </a:r>
            <a:br>
              <a:rPr lang="en-US" sz="1800" dirty="0" smtClean="0">
                <a:solidFill>
                  <a:schemeClr val="tx1"/>
                </a:solidFill>
                <a:cs typeface="B Titr" pitchFamily="2" charset="-78"/>
              </a:rPr>
            </a:br>
            <a:r>
              <a:rPr lang="fa-IR" sz="1800" dirty="0" smtClean="0">
                <a:solidFill>
                  <a:schemeClr val="accent3"/>
                </a:solidFill>
                <a:cs typeface="B Titr" pitchFamily="2" charset="-78"/>
              </a:rPr>
              <a:t>          </a:t>
            </a:r>
            <a:r>
              <a:rPr lang="fa-IR" sz="2400" dirty="0" smtClean="0">
                <a:solidFill>
                  <a:schemeClr val="accent3"/>
                </a:solidFill>
                <a:cs typeface="B Titr" pitchFamily="2" charset="-78"/>
              </a:rPr>
              <a:t>نهایتاً عراق در سال 1932 از قیمومیت انگلستان خارج و مستقل شد.</a:t>
            </a:r>
            <a:r>
              <a:rPr lang="fa-IR" sz="1800" dirty="0" smtClean="0">
                <a:solidFill>
                  <a:schemeClr val="tx1"/>
                </a:solidFill>
                <a:cs typeface="B Titr" pitchFamily="2" charset="-78"/>
              </a:rPr>
              <a:t/>
            </a:r>
            <a:br>
              <a:rPr lang="fa-IR" sz="1800" dirty="0" smtClean="0">
                <a:solidFill>
                  <a:schemeClr val="tx1"/>
                </a:solidFill>
                <a:cs typeface="B Titr" pitchFamily="2" charset="-78"/>
              </a:rPr>
            </a:br>
            <a:endParaRPr lang="en-US" sz="1800" dirty="0">
              <a:cs typeface="B Titr" pitchFamily="2" charset="-78"/>
            </a:endParaRPr>
          </a:p>
        </p:txBody>
      </p:sp>
    </p:spTree>
    <p:extLst>
      <p:ext uri="{BB962C8B-B14F-4D97-AF65-F5344CB8AC3E}">
        <p14:creationId xmlns:p14="http://schemas.microsoft.com/office/powerpoint/2010/main" val="2901739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80920" cy="6525344"/>
          </a:xfrm>
        </p:spPr>
        <p:txBody>
          <a:bodyPr>
            <a:normAutofit fontScale="90000"/>
          </a:bodyPr>
          <a:lstStyle/>
          <a:p>
            <a:pPr algn="r">
              <a:lnSpc>
                <a:spcPct val="100000"/>
              </a:lnSpc>
            </a:pPr>
            <a:r>
              <a:rPr lang="fa-IR" sz="3100" b="1" dirty="0" smtClean="0">
                <a:solidFill>
                  <a:srgbClr val="00B050"/>
                </a:solidFill>
                <a:cs typeface="B Lotus" pitchFamily="2" charset="-78"/>
              </a:rPr>
              <a:t>مقدمه</a:t>
            </a:r>
            <a:r>
              <a:rPr lang="fa-IR" sz="4400" dirty="0" smtClean="0">
                <a:solidFill>
                  <a:srgbClr val="002060"/>
                </a:solidFill>
                <a:cs typeface="B Lotus" pitchFamily="2" charset="-78"/>
              </a:rPr>
              <a:t/>
            </a:r>
            <a:br>
              <a:rPr lang="fa-IR" sz="4400" dirty="0" smtClean="0">
                <a:solidFill>
                  <a:srgbClr val="002060"/>
                </a:solidFill>
                <a:cs typeface="B Lotus" pitchFamily="2" charset="-78"/>
              </a:rPr>
            </a:br>
            <a:r>
              <a:rPr lang="fa-IR" sz="3100" b="1" dirty="0" smtClean="0">
                <a:solidFill>
                  <a:srgbClr val="002060"/>
                </a:solidFill>
                <a:cs typeface="B Titr" pitchFamily="2" charset="-78"/>
              </a:rPr>
              <a:t>هدف اصلی و تغییرناپذیرهرحکومت: </a:t>
            </a:r>
            <a:r>
              <a:rPr lang="fa-IR" sz="3100" dirty="0" smtClean="0">
                <a:solidFill>
                  <a:srgbClr val="002060"/>
                </a:solidFill>
                <a:cs typeface="B Titr" pitchFamily="2" charset="-78"/>
              </a:rPr>
              <a:t/>
            </a:r>
            <a:br>
              <a:rPr lang="fa-IR" sz="3100" dirty="0" smtClean="0">
                <a:solidFill>
                  <a:srgbClr val="002060"/>
                </a:solidFill>
                <a:cs typeface="B Titr" pitchFamily="2" charset="-78"/>
              </a:rPr>
            </a:br>
            <a:r>
              <a:rPr lang="fa-IR" sz="3100" b="1" dirty="0" smtClean="0">
                <a:solidFill>
                  <a:srgbClr val="FF0000"/>
                </a:solidFill>
                <a:cs typeface="B Titr" pitchFamily="2" charset="-78"/>
              </a:rPr>
              <a:t>-</a:t>
            </a:r>
            <a:r>
              <a:rPr lang="fa-IR" sz="3100" b="1" dirty="0" smtClean="0">
                <a:solidFill>
                  <a:srgbClr val="002060"/>
                </a:solidFill>
                <a:cs typeface="B Titr" pitchFamily="2" charset="-78"/>
              </a:rPr>
              <a:t> حفظ بقای ملی.- حفظ تمامیت ارزی.- </a:t>
            </a:r>
            <a:r>
              <a:rPr lang="fa-IR" sz="3100" b="1" dirty="0">
                <a:solidFill>
                  <a:srgbClr val="002060"/>
                </a:solidFill>
                <a:cs typeface="B Titr" pitchFamily="2" charset="-78"/>
              </a:rPr>
              <a:t>حفظ هویت </a:t>
            </a:r>
            <a:r>
              <a:rPr lang="fa-IR" sz="3100" b="1" dirty="0" smtClean="0">
                <a:solidFill>
                  <a:srgbClr val="002060"/>
                </a:solidFill>
                <a:cs typeface="B Titr" pitchFamily="2" charset="-78"/>
              </a:rPr>
              <a:t>ملی و ارزشها.  - </a:t>
            </a:r>
            <a:r>
              <a:rPr lang="fa-IR" sz="3100" b="1" dirty="0">
                <a:solidFill>
                  <a:srgbClr val="002060"/>
                </a:solidFill>
                <a:cs typeface="B Titr" pitchFamily="2" charset="-78"/>
              </a:rPr>
              <a:t>حفظ منافع </a:t>
            </a:r>
            <a:r>
              <a:rPr lang="fa-IR" sz="3100" b="1" dirty="0" smtClean="0">
                <a:solidFill>
                  <a:srgbClr val="002060"/>
                </a:solidFill>
                <a:cs typeface="B Titr" pitchFamily="2" charset="-78"/>
              </a:rPr>
              <a:t>ملی.</a:t>
            </a:r>
            <a:r>
              <a:rPr lang="fa-IR" sz="3100" b="1" dirty="0">
                <a:solidFill>
                  <a:srgbClr val="002060"/>
                </a:solidFill>
                <a:cs typeface="B Lotus" pitchFamily="2" charset="-78"/>
              </a:rPr>
              <a:t/>
            </a:r>
            <a:br>
              <a:rPr lang="fa-IR" sz="3100" b="1" dirty="0">
                <a:solidFill>
                  <a:srgbClr val="002060"/>
                </a:solidFill>
                <a:cs typeface="B Lotus" pitchFamily="2" charset="-78"/>
              </a:rPr>
            </a:br>
            <a:r>
              <a:rPr lang="fa-IR" sz="1200" u="sng" dirty="0" smtClean="0">
                <a:solidFill>
                  <a:srgbClr val="002060"/>
                </a:solidFill>
                <a:cs typeface="B Lotus" pitchFamily="2" charset="-78"/>
              </a:rPr>
              <a:t/>
            </a:r>
            <a:br>
              <a:rPr lang="fa-IR" sz="1200" u="sng" dirty="0" smtClean="0">
                <a:solidFill>
                  <a:srgbClr val="002060"/>
                </a:solidFill>
                <a:cs typeface="B Lotus" pitchFamily="2" charset="-78"/>
              </a:rPr>
            </a:br>
            <a:r>
              <a:rPr lang="fa-IR" sz="3100" b="1" dirty="0" smtClean="0">
                <a:solidFill>
                  <a:srgbClr val="00B050"/>
                </a:solidFill>
                <a:cs typeface="B Lotus" pitchFamily="2" charset="-78"/>
              </a:rPr>
              <a:t>ویژگیهای </a:t>
            </a:r>
            <a:r>
              <a:rPr lang="fa-IR" sz="3100" b="1" dirty="0">
                <a:solidFill>
                  <a:srgbClr val="00B050"/>
                </a:solidFill>
                <a:cs typeface="B Lotus" pitchFamily="2" charset="-78"/>
              </a:rPr>
              <a:t>جنگ هشت ساله رژیم بعث عراق علیه ایران</a:t>
            </a:r>
            <a:r>
              <a:rPr lang="fa-IR" sz="3100" b="1" dirty="0" smtClean="0">
                <a:solidFill>
                  <a:srgbClr val="002060"/>
                </a:solidFill>
                <a:cs typeface="B Lotus" pitchFamily="2" charset="-78"/>
              </a:rPr>
              <a:t>:</a:t>
            </a:r>
            <a:br>
              <a:rPr lang="fa-IR" sz="3100" b="1" dirty="0" smtClean="0">
                <a:solidFill>
                  <a:srgbClr val="002060"/>
                </a:solidFill>
                <a:cs typeface="B Lotus" pitchFamily="2" charset="-78"/>
              </a:rPr>
            </a:br>
            <a:r>
              <a:rPr lang="fa-IR" sz="2000" b="1" dirty="0" smtClean="0">
                <a:solidFill>
                  <a:srgbClr val="FF0000"/>
                </a:solidFill>
                <a:cs typeface="B Titr" pitchFamily="2" charset="-78"/>
              </a:rPr>
              <a:t>-</a:t>
            </a:r>
            <a:r>
              <a:rPr lang="fa-IR" sz="3100" b="1" dirty="0" smtClean="0">
                <a:solidFill>
                  <a:srgbClr val="002060"/>
                </a:solidFill>
                <a:cs typeface="B Titr" pitchFamily="2" charset="-78"/>
              </a:rPr>
              <a:t> </a:t>
            </a:r>
            <a:r>
              <a:rPr lang="fa-IR" sz="2600" b="1" dirty="0" smtClean="0">
                <a:solidFill>
                  <a:srgbClr val="002060"/>
                </a:solidFill>
                <a:cs typeface="B Titr" pitchFamily="2" charset="-78"/>
              </a:rPr>
              <a:t>طولانی ترین و </a:t>
            </a:r>
            <a:r>
              <a:rPr lang="fa-IR" sz="2600" b="1" dirty="0">
                <a:solidFill>
                  <a:srgbClr val="002060"/>
                </a:solidFill>
                <a:cs typeface="B Titr" pitchFamily="2" charset="-78"/>
              </a:rPr>
              <a:t>پرهزینه </a:t>
            </a:r>
            <a:r>
              <a:rPr lang="fa-IR" sz="2600" b="1" dirty="0" smtClean="0">
                <a:solidFill>
                  <a:srgbClr val="002060"/>
                </a:solidFill>
                <a:cs typeface="B Titr" pitchFamily="2" charset="-78"/>
              </a:rPr>
              <a:t>ترین جنگ در منطقه «بعدازجنگ جهانی دوم ».</a:t>
            </a:r>
            <a:r>
              <a:rPr lang="fa-IR" sz="3100" b="1" dirty="0">
                <a:solidFill>
                  <a:srgbClr val="002060"/>
                </a:solidFill>
                <a:cs typeface="B Titr" pitchFamily="2" charset="-78"/>
              </a:rPr>
              <a:t/>
            </a:r>
            <a:br>
              <a:rPr lang="fa-IR" sz="3100" b="1" dirty="0">
                <a:solidFill>
                  <a:srgbClr val="002060"/>
                </a:solidFill>
                <a:cs typeface="B Titr" pitchFamily="2" charset="-78"/>
              </a:rPr>
            </a:br>
            <a:r>
              <a:rPr lang="fa-IR" sz="3100" b="1" dirty="0" smtClean="0">
                <a:solidFill>
                  <a:srgbClr val="FF0000"/>
                </a:solidFill>
                <a:cs typeface="B Titr" pitchFamily="2" charset="-78"/>
              </a:rPr>
              <a:t>-</a:t>
            </a:r>
            <a:r>
              <a:rPr lang="fa-IR" sz="3100" b="1" dirty="0" smtClean="0">
                <a:solidFill>
                  <a:srgbClr val="002060"/>
                </a:solidFill>
                <a:cs typeface="B Titr" pitchFamily="2" charset="-78"/>
              </a:rPr>
              <a:t> </a:t>
            </a:r>
            <a:r>
              <a:rPr lang="fa-IR" sz="3100" b="1" dirty="0">
                <a:solidFill>
                  <a:srgbClr val="002060"/>
                </a:solidFill>
                <a:cs typeface="B Titr" pitchFamily="2" charset="-78"/>
              </a:rPr>
              <a:t>توافق دوبلوک شرق و غرب در حمایت از </a:t>
            </a:r>
            <a:r>
              <a:rPr lang="fa-IR" sz="3100" b="1" dirty="0" smtClean="0">
                <a:solidFill>
                  <a:srgbClr val="002060"/>
                </a:solidFill>
                <a:cs typeface="B Titr" pitchFamily="2" charset="-78"/>
              </a:rPr>
              <a:t>عراق علیه ایران.</a:t>
            </a:r>
            <a:r>
              <a:rPr lang="fa-IR" sz="3100" b="1" dirty="0">
                <a:solidFill>
                  <a:srgbClr val="002060"/>
                </a:solidFill>
                <a:cs typeface="B Titr" pitchFamily="2" charset="-78"/>
              </a:rPr>
              <a:t/>
            </a:r>
            <a:br>
              <a:rPr lang="fa-IR" sz="3100" b="1" dirty="0">
                <a:solidFill>
                  <a:srgbClr val="002060"/>
                </a:solidFill>
                <a:cs typeface="B Titr" pitchFamily="2" charset="-78"/>
              </a:rPr>
            </a:br>
            <a:r>
              <a:rPr lang="fa-IR" sz="3100" b="1" dirty="0" smtClean="0">
                <a:solidFill>
                  <a:srgbClr val="FF0000"/>
                </a:solidFill>
                <a:cs typeface="B Titr" pitchFamily="2" charset="-78"/>
              </a:rPr>
              <a:t>- </a:t>
            </a:r>
            <a:r>
              <a:rPr lang="fa-IR" sz="3100" b="1" dirty="0">
                <a:solidFill>
                  <a:srgbClr val="002060"/>
                </a:solidFill>
                <a:cs typeface="B Titr" pitchFamily="2" charset="-78"/>
              </a:rPr>
              <a:t>حمایت برخی ازکشورهای اروپایی و عرب منطقه از </a:t>
            </a:r>
            <a:r>
              <a:rPr lang="fa-IR" sz="3100" b="1" dirty="0" smtClean="0">
                <a:solidFill>
                  <a:srgbClr val="002060"/>
                </a:solidFill>
                <a:cs typeface="B Titr" pitchFamily="2" charset="-78"/>
              </a:rPr>
              <a:t>عراق.</a:t>
            </a:r>
            <a:r>
              <a:rPr lang="fa-IR" sz="3100" b="1" dirty="0">
                <a:solidFill>
                  <a:srgbClr val="002060"/>
                </a:solidFill>
                <a:cs typeface="B Titr" pitchFamily="2" charset="-78"/>
              </a:rPr>
              <a:t/>
            </a:r>
            <a:br>
              <a:rPr lang="fa-IR" sz="3100" b="1" dirty="0">
                <a:solidFill>
                  <a:srgbClr val="002060"/>
                </a:solidFill>
                <a:cs typeface="B Titr" pitchFamily="2" charset="-78"/>
              </a:rPr>
            </a:br>
            <a:r>
              <a:rPr lang="fa-IR" sz="3100" b="1" dirty="0" smtClean="0">
                <a:solidFill>
                  <a:srgbClr val="FF0000"/>
                </a:solidFill>
                <a:cs typeface="B Titr" pitchFamily="2" charset="-78"/>
              </a:rPr>
              <a:t>- </a:t>
            </a:r>
            <a:r>
              <a:rPr lang="fa-IR" sz="3100" b="1" dirty="0" smtClean="0">
                <a:solidFill>
                  <a:srgbClr val="002060"/>
                </a:solidFill>
                <a:cs typeface="B Titr" pitchFamily="2" charset="-78"/>
              </a:rPr>
              <a:t>تنهاجنگی </a:t>
            </a:r>
            <a:r>
              <a:rPr lang="fa-IR" sz="3100" b="1" dirty="0">
                <a:solidFill>
                  <a:srgbClr val="002060"/>
                </a:solidFill>
                <a:cs typeface="B Titr" pitchFamily="2" charset="-78"/>
              </a:rPr>
              <a:t>که </a:t>
            </a:r>
            <a:r>
              <a:rPr lang="fa-IR" sz="3100" b="1" dirty="0" smtClean="0">
                <a:solidFill>
                  <a:srgbClr val="002060"/>
                </a:solidFill>
                <a:cs typeface="B Titr" pitchFamily="2" charset="-78"/>
              </a:rPr>
              <a:t>در200سال </a:t>
            </a:r>
            <a:r>
              <a:rPr lang="fa-IR" sz="3100" b="1" dirty="0">
                <a:solidFill>
                  <a:srgbClr val="002060"/>
                </a:solidFill>
                <a:cs typeface="B Titr" pitchFamily="2" charset="-78"/>
              </a:rPr>
              <a:t>گذشته نتوانست قسمتی از سرزمین ایران </a:t>
            </a:r>
            <a:r>
              <a:rPr lang="fa-IR" sz="3100" b="1" dirty="0" smtClean="0">
                <a:solidFill>
                  <a:srgbClr val="002060"/>
                </a:solidFill>
                <a:cs typeface="B Titr" pitchFamily="2" charset="-78"/>
              </a:rPr>
              <a:t>را به </a:t>
            </a:r>
            <a:r>
              <a:rPr lang="fa-IR" sz="3100" b="1" dirty="0">
                <a:solidFill>
                  <a:srgbClr val="002060"/>
                </a:solidFill>
                <a:cs typeface="B Titr" pitchFamily="2" charset="-78"/>
              </a:rPr>
              <a:t>تسخیر درآورد.</a:t>
            </a:r>
            <a:br>
              <a:rPr lang="fa-IR" sz="3100" b="1" dirty="0">
                <a:solidFill>
                  <a:srgbClr val="002060"/>
                </a:solidFill>
                <a:cs typeface="B Titr" pitchFamily="2" charset="-78"/>
              </a:rPr>
            </a:br>
            <a:r>
              <a:rPr lang="fa-IR" sz="3100" b="1" dirty="0" smtClean="0">
                <a:solidFill>
                  <a:srgbClr val="FF0000"/>
                </a:solidFill>
                <a:cs typeface="B Titr" pitchFamily="2" charset="-78"/>
              </a:rPr>
              <a:t>-</a:t>
            </a:r>
            <a:r>
              <a:rPr lang="fa-IR" sz="3100" b="1" dirty="0" smtClean="0">
                <a:solidFill>
                  <a:srgbClr val="002060"/>
                </a:solidFill>
                <a:cs typeface="B Titr" pitchFamily="2" charset="-78"/>
              </a:rPr>
              <a:t> عدم </a:t>
            </a:r>
            <a:r>
              <a:rPr lang="fa-IR" sz="3100" b="1" dirty="0">
                <a:solidFill>
                  <a:srgbClr val="002060"/>
                </a:solidFill>
                <a:cs typeface="B Titr" pitchFamily="2" charset="-78"/>
              </a:rPr>
              <a:t>توان دشمن در تحمیل ارادة خود و پذیرش ذلیلانه قطعنامة </a:t>
            </a:r>
            <a:r>
              <a:rPr lang="fa-IR" sz="3100" b="1" dirty="0" smtClean="0">
                <a:solidFill>
                  <a:srgbClr val="002060"/>
                </a:solidFill>
                <a:cs typeface="B Titr" pitchFamily="2" charset="-78"/>
              </a:rPr>
              <a:t>1975الجزایر.</a:t>
            </a:r>
            <a:br>
              <a:rPr lang="fa-IR" sz="3100" b="1" dirty="0" smtClean="0">
                <a:solidFill>
                  <a:srgbClr val="002060"/>
                </a:solidFill>
                <a:cs typeface="B Titr" pitchFamily="2" charset="-78"/>
              </a:rPr>
            </a:br>
            <a:r>
              <a:rPr lang="fa-IR" sz="3100" b="1" dirty="0" smtClean="0">
                <a:solidFill>
                  <a:srgbClr val="FF0000"/>
                </a:solidFill>
                <a:cs typeface="B Titr" pitchFamily="2" charset="-78"/>
              </a:rPr>
              <a:t>-</a:t>
            </a:r>
            <a:r>
              <a:rPr lang="fa-IR" sz="3100" b="1" dirty="0" smtClean="0">
                <a:solidFill>
                  <a:srgbClr val="002060"/>
                </a:solidFill>
                <a:cs typeface="B Titr" pitchFamily="2" charset="-78"/>
              </a:rPr>
              <a:t> تغییر معادله قدرت سیاسی نظامی منطقه(غرب آسیا) به نفع ایران با پیروزی سیاسی و نظامی ایران بر عراق</a:t>
            </a:r>
            <a:r>
              <a:rPr lang="fa-IR" sz="3100" u="sng" dirty="0" smtClean="0">
                <a:solidFill>
                  <a:srgbClr val="002060"/>
                </a:solidFill>
                <a:cs typeface="B Titr" pitchFamily="2" charset="-78"/>
              </a:rPr>
              <a:t>. </a:t>
            </a:r>
            <a:r>
              <a:rPr lang="fa-IR" sz="1600" u="sng" dirty="0" smtClean="0">
                <a:solidFill>
                  <a:srgbClr val="002060"/>
                </a:solidFill>
                <a:cs typeface="B Lotus" pitchFamily="2" charset="-78"/>
              </a:rPr>
              <a:t/>
            </a:r>
            <a:br>
              <a:rPr lang="fa-IR" sz="1600" u="sng" dirty="0" smtClean="0">
                <a:solidFill>
                  <a:srgbClr val="002060"/>
                </a:solidFill>
                <a:cs typeface="B Lotus" pitchFamily="2" charset="-78"/>
              </a:rPr>
            </a:br>
            <a:endParaRPr lang="en-US" sz="2400" b="1" dirty="0">
              <a:solidFill>
                <a:srgbClr val="002060"/>
              </a:solidFill>
              <a:cs typeface="B Lotus" pitchFamily="2" charset="-78"/>
            </a:endParaRPr>
          </a:p>
        </p:txBody>
      </p:sp>
    </p:spTree>
    <p:extLst>
      <p:ext uri="{BB962C8B-B14F-4D97-AF65-F5344CB8AC3E}">
        <p14:creationId xmlns:p14="http://schemas.microsoft.com/office/powerpoint/2010/main" val="20356796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24744"/>
            <a:ext cx="8712968" cy="5965272"/>
          </a:xfrm>
        </p:spPr>
        <p:txBody>
          <a:bodyPr>
            <a:noAutofit/>
          </a:bodyPr>
          <a:lstStyle/>
          <a:p>
            <a:pPr algn="r">
              <a:lnSpc>
                <a:spcPct val="150000"/>
              </a:lnSpc>
            </a:pPr>
            <a:r>
              <a:rPr lang="fa-IR" sz="2400" dirty="0" smtClean="0">
                <a:solidFill>
                  <a:srgbClr val="FF0000"/>
                </a:solidFill>
                <a:cs typeface="B Titr" pitchFamily="2" charset="-78"/>
              </a:rPr>
              <a:t>      </a:t>
            </a:r>
            <a:r>
              <a:rPr lang="fa-IR" sz="2600" dirty="0" smtClean="0">
                <a:solidFill>
                  <a:srgbClr val="00B050"/>
                </a:solidFill>
                <a:cs typeface="B Titr" pitchFamily="2" charset="-78"/>
              </a:rPr>
              <a:t>ادامه اختلافات </a:t>
            </a:r>
            <a:r>
              <a:rPr lang="fa-IR" sz="2600" dirty="0">
                <a:solidFill>
                  <a:srgbClr val="00B050"/>
                </a:solidFill>
                <a:cs typeface="B Titr" pitchFamily="2" charset="-78"/>
              </a:rPr>
              <a:t>دولت </a:t>
            </a:r>
            <a:r>
              <a:rPr lang="fa-IR" sz="2600" dirty="0" smtClean="0">
                <a:solidFill>
                  <a:srgbClr val="00B050"/>
                </a:solidFill>
                <a:cs typeface="B Titr" pitchFamily="2" charset="-78"/>
              </a:rPr>
              <a:t>عراق و ایران</a:t>
            </a:r>
            <a:r>
              <a:rPr lang="fa-IR" sz="2600" dirty="0">
                <a:solidFill>
                  <a:srgbClr val="FF0000"/>
                </a:solidFill>
                <a:cs typeface="B Titr" pitchFamily="2" charset="-78"/>
              </a:rPr>
              <a:t/>
            </a:r>
            <a:br>
              <a:rPr lang="fa-IR" sz="2600" dirty="0">
                <a:solidFill>
                  <a:srgbClr val="FF0000"/>
                </a:solidFill>
                <a:cs typeface="B Titr" pitchFamily="2" charset="-78"/>
              </a:rPr>
            </a:br>
            <a:r>
              <a:rPr lang="fa-IR" sz="2600" dirty="0">
                <a:solidFill>
                  <a:srgbClr val="FF0000"/>
                </a:solidFill>
                <a:cs typeface="B Titr" pitchFamily="2" charset="-78"/>
              </a:rPr>
              <a:t>   </a:t>
            </a:r>
            <a:r>
              <a:rPr lang="fa-IR" sz="2600" dirty="0" smtClean="0">
                <a:solidFill>
                  <a:srgbClr val="002060"/>
                </a:solidFill>
                <a:cs typeface="B Titr" pitchFamily="2" charset="-78"/>
              </a:rPr>
              <a:t>عراق هم زمان با استقلال«1932»و سالهای بعد با ارائه یاداشت تندی خواستار عمل برابر پروتکل 1913وصورت جلسات 1914شد که موردتوافق ایران واقع نشد.</a:t>
            </a:r>
            <a:br>
              <a:rPr lang="fa-IR" sz="2600" dirty="0" smtClean="0">
                <a:solidFill>
                  <a:srgbClr val="002060"/>
                </a:solidFill>
                <a:cs typeface="B Titr" pitchFamily="2" charset="-78"/>
              </a:rPr>
            </a:br>
            <a:r>
              <a:rPr lang="fa-IR" sz="2600" dirty="0">
                <a:solidFill>
                  <a:srgbClr val="002060"/>
                </a:solidFill>
                <a:cs typeface="B Titr" pitchFamily="2" charset="-78"/>
              </a:rPr>
              <a:t> </a:t>
            </a:r>
            <a:r>
              <a:rPr lang="fa-IR" sz="2600" dirty="0" smtClean="0">
                <a:solidFill>
                  <a:srgbClr val="002060"/>
                </a:solidFill>
                <a:cs typeface="B Titr" pitchFamily="2" charset="-78"/>
              </a:rPr>
              <a:t>عراق ازایران به جامعه بین الملل شکایت کرد. جامعه مذکور موفق به یافتن را ه حل نشد لکن دوطرف را دعوت به مذاکره مستقیم کرد که نتیجه ای حاصل نشد.</a:t>
            </a:r>
            <a:br>
              <a:rPr lang="fa-IR" sz="2600" dirty="0" smtClean="0">
                <a:solidFill>
                  <a:srgbClr val="002060"/>
                </a:solidFill>
                <a:cs typeface="B Titr" pitchFamily="2" charset="-78"/>
              </a:rPr>
            </a:br>
            <a:r>
              <a:rPr lang="fa-IR" sz="2600" dirty="0" smtClean="0">
                <a:solidFill>
                  <a:srgbClr val="002060"/>
                </a:solidFill>
                <a:cs typeface="B Titr" pitchFamily="2" charset="-78"/>
              </a:rPr>
              <a:t>باقدرت گرفتن آلمان درسال 1935«</a:t>
            </a:r>
            <a:r>
              <a:rPr lang="fa-IR" sz="2600" b="1" dirty="0" smtClean="0">
                <a:solidFill>
                  <a:srgbClr val="002060"/>
                </a:solidFill>
                <a:cs typeface="B Titr" pitchFamily="2" charset="-78"/>
              </a:rPr>
              <a:t>سه سال بعد</a:t>
            </a:r>
            <a:r>
              <a:rPr lang="fa-IR" sz="2600" dirty="0" smtClean="0">
                <a:solidFill>
                  <a:srgbClr val="002060"/>
                </a:solidFill>
                <a:cs typeface="B Titr" pitchFamily="2" charset="-78"/>
              </a:rPr>
              <a:t>» به بعد طی مذاکرات مفصل مقرر شد پروتکل 1913و صورتجلسات 1914ملاک عمل واقع و حق کشتیرانی در اروند رود برای دو</a:t>
            </a:r>
            <a:r>
              <a:rPr lang="fa-IR" sz="2600" dirty="0">
                <a:solidFill>
                  <a:srgbClr val="002060"/>
                </a:solidFill>
                <a:cs typeface="B Titr" pitchFamily="2" charset="-78"/>
              </a:rPr>
              <a:t> تشکیل دولت عراق محترم </a:t>
            </a:r>
            <a:r>
              <a:rPr lang="fa-IR" sz="2600" dirty="0" smtClean="0">
                <a:solidFill>
                  <a:srgbClr val="002060"/>
                </a:solidFill>
                <a:cs typeface="B Titr" pitchFamily="2" charset="-78"/>
              </a:rPr>
              <a:t>شمرده شود و ظرف یکسال آینده جزئیات و نحوه کار روشن شود.</a:t>
            </a:r>
            <a:br>
              <a:rPr lang="fa-IR" sz="2600" dirty="0" smtClean="0">
                <a:solidFill>
                  <a:srgbClr val="002060"/>
                </a:solidFill>
                <a:cs typeface="B Titr" pitchFamily="2" charset="-78"/>
              </a:rPr>
            </a:br>
            <a:endParaRPr lang="en-US" sz="2600" dirty="0">
              <a:solidFill>
                <a:srgbClr val="002060"/>
              </a:solidFill>
              <a:cs typeface="B Titr" pitchFamily="2" charset="-78"/>
            </a:endParaRPr>
          </a:p>
        </p:txBody>
      </p:sp>
    </p:spTree>
    <p:extLst>
      <p:ext uri="{BB962C8B-B14F-4D97-AF65-F5344CB8AC3E}">
        <p14:creationId xmlns:p14="http://schemas.microsoft.com/office/powerpoint/2010/main" val="13613894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6632"/>
            <a:ext cx="8509458" cy="6140142"/>
          </a:xfrm>
          <a:prstGeom prst="rect">
            <a:avLst/>
          </a:prstGeom>
        </p:spPr>
        <p:txBody>
          <a:bodyPr wrap="square">
            <a:spAutoFit/>
          </a:bodyPr>
          <a:lstStyle/>
          <a:p>
            <a:pPr>
              <a:lnSpc>
                <a:spcPct val="150000"/>
              </a:lnSpc>
            </a:pPr>
            <a:r>
              <a:rPr lang="fa-IR" sz="2400" dirty="0">
                <a:solidFill>
                  <a:srgbClr val="002060"/>
                </a:solidFill>
                <a:cs typeface="B Titr" pitchFamily="2" charset="-78"/>
              </a:rPr>
              <a:t>قراداد مورد نظر درسال 1937به امضاء وزرای خارجه ایران و عراق رسید«</a:t>
            </a:r>
            <a:r>
              <a:rPr lang="fa-IR" sz="2400" b="1" dirty="0">
                <a:solidFill>
                  <a:srgbClr val="002060"/>
                </a:solidFill>
                <a:cs typeface="B Titr" pitchFamily="2" charset="-78"/>
              </a:rPr>
              <a:t>گرچه با دخالت انگلیس آثار استعماری و تضییع حق ایران درآن مشهود است</a:t>
            </a:r>
            <a:r>
              <a:rPr lang="fa-IR" sz="2400" dirty="0">
                <a:solidFill>
                  <a:srgbClr val="002060"/>
                </a:solidFill>
                <a:cs typeface="B Titr" pitchFamily="2" charset="-78"/>
              </a:rPr>
              <a:t>».چهار روز پس از امضاء قرارداد بین ایران و عراق ، پیمان دفاعی و عدم تعرض بین دولت های ایران، عراق، افغانستان و ترکیه منعقد می شود که عراقیها حاضر به رعایت حقوق ایران نمی شود.  </a:t>
            </a:r>
            <a:br>
              <a:rPr lang="fa-IR" sz="2400" dirty="0">
                <a:solidFill>
                  <a:srgbClr val="002060"/>
                </a:solidFill>
                <a:cs typeface="B Titr" pitchFamily="2" charset="-78"/>
              </a:rPr>
            </a:br>
            <a:r>
              <a:rPr lang="fa-IR" sz="2400" dirty="0">
                <a:solidFill>
                  <a:srgbClr val="002060"/>
                </a:solidFill>
                <a:cs typeface="B Titr" pitchFamily="2" charset="-78"/>
              </a:rPr>
              <a:t>درسال 1949ایران اقدام به پیش نویس عهدنامه جدید وپیشنهاد به عراق می نماید ولی مورد مخافت و برخورد شدید سرلشکر عبدالکریم قاسم رئیس جدید رژیم عراق مواجه می شود«1958».</a:t>
            </a:r>
            <a:br>
              <a:rPr lang="fa-IR" sz="2400" dirty="0">
                <a:solidFill>
                  <a:srgbClr val="002060"/>
                </a:solidFill>
                <a:cs typeface="B Titr" pitchFamily="2" charset="-78"/>
              </a:rPr>
            </a:br>
            <a:r>
              <a:rPr lang="fa-IR" sz="2400" dirty="0">
                <a:solidFill>
                  <a:srgbClr val="002060"/>
                </a:solidFill>
                <a:cs typeface="B Titr" pitchFamily="2" charset="-78"/>
              </a:rPr>
              <a:t>  درسال 1950«1348»که هیئت نمایندگی ایران درعراق سرگرم مذاکره بود بامشاهده تخلف عراق ، باتسلیم یاد داشت اعتراضی عراق را ترک و اختلافات ایراق عراق همچنان ادامه یافت«تاسال 1975».</a:t>
            </a:r>
            <a:endParaRPr lang="fa-IR" sz="2400" dirty="0">
              <a:solidFill>
                <a:srgbClr val="002060"/>
              </a:solidFill>
            </a:endParaRPr>
          </a:p>
        </p:txBody>
      </p:sp>
    </p:spTree>
    <p:extLst>
      <p:ext uri="{BB962C8B-B14F-4D97-AF65-F5344CB8AC3E}">
        <p14:creationId xmlns:p14="http://schemas.microsoft.com/office/powerpoint/2010/main" val="32449558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5965272"/>
          </a:xfrm>
        </p:spPr>
        <p:txBody>
          <a:bodyPr>
            <a:normAutofit/>
          </a:bodyPr>
          <a:lstStyle/>
          <a:p>
            <a:pPr algn="ctr">
              <a:lnSpc>
                <a:spcPct val="150000"/>
              </a:lnSpc>
            </a:pPr>
            <a:r>
              <a:rPr lang="fa-IR" sz="3600" dirty="0" smtClean="0">
                <a:solidFill>
                  <a:srgbClr val="00B050"/>
                </a:solidFill>
                <a:cs typeface="B Titr" pitchFamily="2" charset="-78"/>
              </a:rPr>
              <a:t>وضعیت محیط داخلی و بین المللی ایران </a:t>
            </a:r>
            <a:r>
              <a:rPr lang="fa-IR" sz="3600" dirty="0">
                <a:solidFill>
                  <a:srgbClr val="00B050"/>
                </a:solidFill>
                <a:cs typeface="B Titr" pitchFamily="2" charset="-78"/>
              </a:rPr>
              <a:t>و </a:t>
            </a:r>
            <a:r>
              <a:rPr lang="fa-IR" sz="3600" dirty="0" smtClean="0">
                <a:solidFill>
                  <a:srgbClr val="00B050"/>
                </a:solidFill>
                <a:cs typeface="B Titr" pitchFamily="2" charset="-78"/>
              </a:rPr>
              <a:t>عراق</a:t>
            </a:r>
            <a:r>
              <a:rPr lang="fa-IR" sz="3100" dirty="0" smtClean="0">
                <a:solidFill>
                  <a:srgbClr val="00B050"/>
                </a:solidFill>
                <a:cs typeface="B Titr" pitchFamily="2" charset="-78"/>
              </a:rPr>
              <a:t/>
            </a:r>
            <a:br>
              <a:rPr lang="fa-IR" sz="3100" dirty="0" smtClean="0">
                <a:solidFill>
                  <a:srgbClr val="00B050"/>
                </a:solidFill>
                <a:cs typeface="B Titr" pitchFamily="2" charset="-78"/>
              </a:rPr>
            </a:br>
            <a:r>
              <a:rPr lang="fa-IR" sz="3100" dirty="0">
                <a:solidFill>
                  <a:srgbClr val="00B050"/>
                </a:solidFill>
                <a:cs typeface="B Titr" pitchFamily="2" charset="-78"/>
              </a:rPr>
              <a:t>	</a:t>
            </a:r>
            <a:r>
              <a:rPr lang="fa-IR" sz="3100" dirty="0" smtClean="0">
                <a:solidFill>
                  <a:srgbClr val="00B050"/>
                </a:solidFill>
                <a:cs typeface="B Titr" pitchFamily="2" charset="-78"/>
              </a:rPr>
              <a:t>                         </a:t>
            </a:r>
            <a:br>
              <a:rPr lang="fa-IR" sz="3100" dirty="0" smtClean="0">
                <a:solidFill>
                  <a:srgbClr val="00B050"/>
                </a:solidFill>
                <a:cs typeface="B Titr" pitchFamily="2" charset="-78"/>
              </a:rPr>
            </a:br>
            <a:r>
              <a:rPr lang="fa-IR" sz="3100" dirty="0" smtClean="0">
                <a:solidFill>
                  <a:srgbClr val="00B050"/>
                </a:solidFill>
                <a:cs typeface="B Titr" pitchFamily="2" charset="-78"/>
              </a:rPr>
              <a:t> «مقایسه تطبیقی»</a:t>
            </a:r>
            <a:r>
              <a:rPr lang="fa-IR" sz="2700" dirty="0">
                <a:cs typeface="B Titr" pitchFamily="2" charset="-78"/>
              </a:rPr>
              <a:t/>
            </a:r>
            <a:br>
              <a:rPr lang="fa-IR" sz="2700" dirty="0">
                <a:cs typeface="B Titr" pitchFamily="2" charset="-78"/>
              </a:rPr>
            </a:br>
            <a:r>
              <a:rPr lang="fa-IR" sz="2700" dirty="0" smtClean="0">
                <a:cs typeface="B Titr" pitchFamily="2" charset="-78"/>
              </a:rPr>
              <a:t/>
            </a:r>
            <a:br>
              <a:rPr lang="fa-IR" sz="2700" dirty="0" smtClean="0">
                <a:cs typeface="B Titr" pitchFamily="2" charset="-78"/>
              </a:rPr>
            </a:br>
            <a:r>
              <a:rPr lang="fa-IR" sz="2700" dirty="0">
                <a:cs typeface="B Titr" pitchFamily="2" charset="-78"/>
              </a:rPr>
              <a:t/>
            </a:r>
            <a:br>
              <a:rPr lang="fa-IR" sz="2700" dirty="0">
                <a:cs typeface="B Titr" pitchFamily="2" charset="-78"/>
              </a:rPr>
            </a:br>
            <a:r>
              <a:rPr lang="fa-IR" sz="2700" dirty="0" smtClean="0">
                <a:solidFill>
                  <a:srgbClr val="7030A0"/>
                </a:solidFill>
                <a:cs typeface="B Titr" pitchFamily="2" charset="-78"/>
              </a:rPr>
              <a:t>«فصل چهارم»</a:t>
            </a:r>
            <a:r>
              <a:rPr lang="fa-IR" sz="3600" dirty="0"/>
              <a:t/>
            </a:r>
            <a:br>
              <a:rPr lang="fa-IR" sz="3600" dirty="0"/>
            </a:br>
            <a:endParaRPr lang="en-US" sz="3600" dirty="0"/>
          </a:p>
        </p:txBody>
      </p:sp>
    </p:spTree>
    <p:extLst>
      <p:ext uri="{BB962C8B-B14F-4D97-AF65-F5344CB8AC3E}">
        <p14:creationId xmlns:p14="http://schemas.microsoft.com/office/powerpoint/2010/main" val="24628621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16056"/>
            <a:ext cx="8784976" cy="5965272"/>
          </a:xfrm>
        </p:spPr>
        <p:txBody>
          <a:bodyPr>
            <a:noAutofit/>
          </a:bodyPr>
          <a:lstStyle/>
          <a:p>
            <a:pPr algn="r">
              <a:lnSpc>
                <a:spcPct val="150000"/>
              </a:lnSpc>
            </a:pPr>
            <a:r>
              <a:rPr lang="fa-IR" sz="2400" b="1" dirty="0" smtClean="0">
                <a:solidFill>
                  <a:srgbClr val="00B050"/>
                </a:solidFill>
                <a:cs typeface="B Titr" pitchFamily="2" charset="-78"/>
              </a:rPr>
              <a:t>وضعیت سیاسی ایران:</a:t>
            </a:r>
            <a:r>
              <a:rPr lang="fa-IR" sz="2400" dirty="0" smtClean="0">
                <a:cs typeface="B Titr" pitchFamily="2" charset="-78"/>
              </a:rPr>
              <a:t/>
            </a:r>
            <a:br>
              <a:rPr lang="fa-IR" sz="2400" dirty="0" smtClean="0">
                <a:cs typeface="B Titr" pitchFamily="2" charset="-78"/>
              </a:rPr>
            </a:br>
            <a:r>
              <a:rPr lang="fa-IR" sz="2400" dirty="0" smtClean="0">
                <a:cs typeface="B Titr" pitchFamily="2" charset="-78"/>
              </a:rPr>
              <a:t>  </a:t>
            </a:r>
            <a:r>
              <a:rPr lang="fa-IR" sz="2100" dirty="0" smtClean="0">
                <a:solidFill>
                  <a:srgbClr val="002060"/>
                </a:solidFill>
                <a:cs typeface="B Titr" pitchFamily="2" charset="-78"/>
              </a:rPr>
              <a:t>هم زمان با اوج گیری و پیروزی انقلاب و در ماه های اول پیروزی احزاب قدیمی</a:t>
            </a:r>
            <a:r>
              <a:rPr lang="fa-IR" sz="2100" b="1" dirty="0" smtClean="0">
                <a:solidFill>
                  <a:srgbClr val="002060"/>
                </a:solidFill>
                <a:cs typeface="B Titr" pitchFamily="2" charset="-78"/>
              </a:rPr>
              <a:t>«جبهه ملی،نهضت آزادی، گروه فدائیان اسلام، حزب ملت ایران و حزب </a:t>
            </a:r>
            <a:r>
              <a:rPr lang="fa-IR" sz="2100" b="1" dirty="0">
                <a:solidFill>
                  <a:srgbClr val="002060"/>
                </a:solidFill>
                <a:cs typeface="B Titr" pitchFamily="2" charset="-78"/>
              </a:rPr>
              <a:t>توده سازمان مجاهدین انقلاب اسلامی»</a:t>
            </a:r>
            <a:r>
              <a:rPr lang="fa-IR" sz="2100" dirty="0" smtClean="0">
                <a:solidFill>
                  <a:srgbClr val="002060"/>
                </a:solidFill>
                <a:cs typeface="B Titr" pitchFamily="2" charset="-78"/>
              </a:rPr>
              <a:t> فعال و احزاب جدید</a:t>
            </a:r>
            <a:r>
              <a:rPr lang="fa-IR" sz="2100" b="1" dirty="0">
                <a:solidFill>
                  <a:srgbClr val="002060"/>
                </a:solidFill>
                <a:cs typeface="B Titr" pitchFamily="2" charset="-78"/>
              </a:rPr>
              <a:t>«حزب جمهوری اسلامی، جنبش مسلمانان مبارز، حزب خلق مسلمان </a:t>
            </a:r>
            <a:r>
              <a:rPr lang="fa-IR" sz="2100" b="1" dirty="0" smtClean="0">
                <a:solidFill>
                  <a:srgbClr val="002060"/>
                </a:solidFill>
                <a:cs typeface="B Titr" pitchFamily="2" charset="-78"/>
              </a:rPr>
              <a:t>و...» </a:t>
            </a:r>
            <a:r>
              <a:rPr lang="fa-IR" sz="2100" dirty="0" smtClean="0">
                <a:solidFill>
                  <a:srgbClr val="002060"/>
                </a:solidFill>
                <a:cs typeface="B Titr" pitchFamily="2" charset="-78"/>
              </a:rPr>
              <a:t>ایجاد شدند.</a:t>
            </a:r>
            <a:br>
              <a:rPr lang="fa-IR" sz="2100" dirty="0" smtClean="0">
                <a:solidFill>
                  <a:srgbClr val="002060"/>
                </a:solidFill>
                <a:cs typeface="B Titr" pitchFamily="2" charset="-78"/>
              </a:rPr>
            </a:br>
            <a:r>
              <a:rPr lang="fa-IR" sz="2100" dirty="0">
                <a:solidFill>
                  <a:srgbClr val="002060"/>
                </a:solidFill>
                <a:cs typeface="B Titr" pitchFamily="2" charset="-78"/>
              </a:rPr>
              <a:t> </a:t>
            </a:r>
            <a:r>
              <a:rPr lang="fa-IR" sz="2100" dirty="0" smtClean="0">
                <a:solidFill>
                  <a:srgbClr val="002060"/>
                </a:solidFill>
                <a:cs typeface="B Titr" pitchFamily="2" charset="-78"/>
              </a:rPr>
              <a:t>  </a:t>
            </a:r>
            <a:r>
              <a:rPr lang="fa-IR" sz="2100" dirty="0">
                <a:solidFill>
                  <a:srgbClr val="002060"/>
                </a:solidFill>
                <a:cs typeface="B Titr" pitchFamily="2" charset="-78"/>
              </a:rPr>
              <a:t>ایجاد آشوب و بلوا در سیستان و بلوچستان«خلق بلوچ»در شرق کشور که با حکم حضرت امام خمینی(ره) و حضور حجت الاسلام سید علی خامنه ای و رسیدگی و برآوردن خواسته های مردم مرتفع شد.</a:t>
            </a:r>
            <a:br>
              <a:rPr lang="fa-IR" sz="2100" dirty="0">
                <a:solidFill>
                  <a:srgbClr val="002060"/>
                </a:solidFill>
                <a:cs typeface="B Titr" pitchFamily="2" charset="-78"/>
              </a:rPr>
            </a:br>
            <a:r>
              <a:rPr lang="fa-IR" sz="2100" dirty="0">
                <a:solidFill>
                  <a:srgbClr val="002060"/>
                </a:solidFill>
                <a:cs typeface="B Titr" pitchFamily="2" charset="-78"/>
              </a:rPr>
              <a:t>   فعال شدن گروه فرقان که سابقه فعالیت پنهانی قبل از انقلاب داشت و ترور افراد شاخص مانند : </a:t>
            </a:r>
            <a:br>
              <a:rPr lang="fa-IR" sz="2100" dirty="0">
                <a:solidFill>
                  <a:srgbClr val="002060"/>
                </a:solidFill>
                <a:cs typeface="B Titr" pitchFamily="2" charset="-78"/>
              </a:rPr>
            </a:br>
            <a:r>
              <a:rPr lang="fa-IR" sz="2100" dirty="0">
                <a:solidFill>
                  <a:srgbClr val="002060"/>
                </a:solidFill>
                <a:cs typeface="B Titr" pitchFamily="2" charset="-78"/>
              </a:rPr>
              <a:t>علامه مرتضی مطهری</a:t>
            </a:r>
            <a:r>
              <a:rPr lang="fa-IR" sz="2100" b="1" dirty="0">
                <a:solidFill>
                  <a:srgbClr val="002060"/>
                </a:solidFill>
                <a:cs typeface="B Titr" pitchFamily="2" charset="-78"/>
              </a:rPr>
              <a:t>«رییس شورای انقلاب » </a:t>
            </a:r>
            <a:r>
              <a:rPr lang="fa-IR" sz="2100" dirty="0">
                <a:solidFill>
                  <a:srgbClr val="002060"/>
                </a:solidFill>
                <a:cs typeface="B Titr" pitchFamily="2" charset="-78"/>
              </a:rPr>
              <a:t>در 1358/2/12، </a:t>
            </a:r>
            <a:br>
              <a:rPr lang="fa-IR" sz="2100" dirty="0">
                <a:solidFill>
                  <a:srgbClr val="002060"/>
                </a:solidFill>
                <a:cs typeface="B Titr" pitchFamily="2" charset="-78"/>
              </a:rPr>
            </a:br>
            <a:r>
              <a:rPr lang="fa-IR" sz="2100" dirty="0">
                <a:solidFill>
                  <a:srgbClr val="002060"/>
                </a:solidFill>
                <a:cs typeface="B Titr" pitchFamily="2" charset="-78"/>
              </a:rPr>
              <a:t>حاج مهدی عراقی«ازیاران امام خمینی(ره)» و فرزندش.</a:t>
            </a:r>
            <a:br>
              <a:rPr lang="fa-IR" sz="2100" dirty="0">
                <a:solidFill>
                  <a:srgbClr val="002060"/>
                </a:solidFill>
                <a:cs typeface="B Titr" pitchFamily="2" charset="-78"/>
              </a:rPr>
            </a:br>
            <a:r>
              <a:rPr lang="fa-IR" sz="2100" dirty="0">
                <a:solidFill>
                  <a:srgbClr val="002060"/>
                </a:solidFill>
                <a:cs typeface="B Titr" pitchFamily="2" charset="-78"/>
              </a:rPr>
              <a:t>آیت الله سید محمد علی قاضی طباطبایی</a:t>
            </a:r>
            <a:r>
              <a:rPr lang="fa-IR" sz="2100" b="1" dirty="0">
                <a:solidFill>
                  <a:srgbClr val="002060"/>
                </a:solidFill>
                <a:cs typeface="B Titr" pitchFamily="2" charset="-78"/>
              </a:rPr>
              <a:t>« از علمای برجسته و امام جمعه تبریز».    </a:t>
            </a:r>
            <a:endParaRPr lang="en-US" sz="2100" b="1" dirty="0">
              <a:solidFill>
                <a:srgbClr val="002060"/>
              </a:solidFill>
              <a:cs typeface="B Titr" pitchFamily="2" charset="-78"/>
            </a:endParaRPr>
          </a:p>
        </p:txBody>
      </p:sp>
    </p:spTree>
    <p:extLst>
      <p:ext uri="{BB962C8B-B14F-4D97-AF65-F5344CB8AC3E}">
        <p14:creationId xmlns:p14="http://schemas.microsoft.com/office/powerpoint/2010/main" val="40000256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8024"/>
            <a:ext cx="8568952" cy="5461216"/>
          </a:xfrm>
        </p:spPr>
        <p:txBody>
          <a:bodyPr>
            <a:noAutofit/>
          </a:bodyPr>
          <a:lstStyle/>
          <a:p>
            <a:pPr algn="r">
              <a:lnSpc>
                <a:spcPct val="150000"/>
              </a:lnSpc>
            </a:pPr>
            <a:r>
              <a:rPr lang="fa-IR" sz="2400" b="1" dirty="0" smtClean="0">
                <a:solidFill>
                  <a:srgbClr val="FF0000"/>
                </a:solidFill>
                <a:cs typeface="B Titr" pitchFamily="2" charset="-78"/>
              </a:rPr>
              <a:t>         </a:t>
            </a:r>
            <a:r>
              <a:rPr lang="fa-IR" sz="2800" b="1" dirty="0" smtClean="0">
                <a:solidFill>
                  <a:srgbClr val="00B050"/>
                </a:solidFill>
                <a:cs typeface="B Titr" pitchFamily="2" charset="-78"/>
              </a:rPr>
              <a:t>برجسته ترین شاخصه های وضعیت </a:t>
            </a:r>
            <a:r>
              <a:rPr lang="fa-IR" sz="2800" b="1" dirty="0">
                <a:solidFill>
                  <a:srgbClr val="00B050"/>
                </a:solidFill>
                <a:cs typeface="B Titr" pitchFamily="2" charset="-78"/>
              </a:rPr>
              <a:t>سیاسی ایران</a:t>
            </a:r>
            <a:r>
              <a:rPr lang="fa-IR" sz="2800" b="1" dirty="0" smtClean="0">
                <a:solidFill>
                  <a:srgbClr val="00B050"/>
                </a:solidFill>
                <a:cs typeface="B Titr" pitchFamily="2" charset="-78"/>
              </a:rPr>
              <a:t>:</a:t>
            </a:r>
            <a:r>
              <a:rPr lang="fa-IR" sz="2400" b="1" dirty="0" smtClean="0">
                <a:solidFill>
                  <a:srgbClr val="FF0000"/>
                </a:solidFill>
                <a:cs typeface="B Titr" pitchFamily="2" charset="-78"/>
              </a:rPr>
              <a:t/>
            </a:r>
            <a:br>
              <a:rPr lang="fa-IR" sz="2400" b="1" dirty="0" smtClean="0">
                <a:solidFill>
                  <a:srgbClr val="FF0000"/>
                </a:solidFill>
                <a:cs typeface="B Titr" pitchFamily="2" charset="-78"/>
              </a:rPr>
            </a:br>
            <a:r>
              <a:rPr lang="fa-IR" sz="1200" dirty="0">
                <a:cs typeface="B Titr" pitchFamily="2" charset="-78"/>
              </a:rPr>
              <a:t/>
            </a:r>
            <a:br>
              <a:rPr lang="fa-IR" sz="1200" dirty="0">
                <a:cs typeface="B Titr" pitchFamily="2" charset="-78"/>
              </a:rPr>
            </a:br>
            <a:r>
              <a:rPr lang="fa-IR" sz="2800" b="1" dirty="0" smtClean="0">
                <a:solidFill>
                  <a:schemeClr val="accent3"/>
                </a:solidFill>
                <a:cs typeface="B Titr" pitchFamily="2" charset="-78"/>
              </a:rPr>
              <a:t>*ترور علمای تأثیر گذار.</a:t>
            </a:r>
            <a:br>
              <a:rPr lang="fa-IR" sz="2800" b="1" dirty="0" smtClean="0">
                <a:solidFill>
                  <a:schemeClr val="accent3"/>
                </a:solidFill>
                <a:cs typeface="B Titr" pitchFamily="2" charset="-78"/>
              </a:rPr>
            </a:br>
            <a:r>
              <a:rPr lang="fa-IR" sz="1050" b="1" dirty="0" smtClean="0">
                <a:solidFill>
                  <a:schemeClr val="accent3"/>
                </a:solidFill>
                <a:cs typeface="B Titr" pitchFamily="2" charset="-78"/>
              </a:rPr>
              <a:t/>
            </a:r>
            <a:br>
              <a:rPr lang="fa-IR" sz="1050" b="1" dirty="0" smtClean="0">
                <a:solidFill>
                  <a:schemeClr val="accent3"/>
                </a:solidFill>
                <a:cs typeface="B Titr" pitchFamily="2" charset="-78"/>
              </a:rPr>
            </a:br>
            <a:r>
              <a:rPr lang="fa-IR" sz="2800" b="1" dirty="0" smtClean="0">
                <a:solidFill>
                  <a:schemeClr val="accent3"/>
                </a:solidFill>
                <a:cs typeface="B Titr" pitchFamily="2" charset="-78"/>
              </a:rPr>
              <a:t>*تلاش و تبلیغات گسترده برای انحلال ارتش و جلوگیری از تشکیل       سپاه پاسداران انقلاب اسلامی.</a:t>
            </a:r>
            <a:br>
              <a:rPr lang="fa-IR" sz="2800" b="1" dirty="0" smtClean="0">
                <a:solidFill>
                  <a:schemeClr val="accent3"/>
                </a:solidFill>
                <a:cs typeface="B Titr" pitchFamily="2" charset="-78"/>
              </a:rPr>
            </a:br>
            <a:r>
              <a:rPr lang="fa-IR" sz="1200" b="1" dirty="0" smtClean="0">
                <a:solidFill>
                  <a:schemeClr val="accent3"/>
                </a:solidFill>
                <a:cs typeface="B Titr" pitchFamily="2" charset="-78"/>
              </a:rPr>
              <a:t/>
            </a:r>
            <a:br>
              <a:rPr lang="fa-IR" sz="1200" b="1" dirty="0" smtClean="0">
                <a:solidFill>
                  <a:schemeClr val="accent3"/>
                </a:solidFill>
                <a:cs typeface="B Titr" pitchFamily="2" charset="-78"/>
              </a:rPr>
            </a:br>
            <a:r>
              <a:rPr lang="fa-IR" sz="2800" b="1" dirty="0" smtClean="0">
                <a:solidFill>
                  <a:schemeClr val="accent3"/>
                </a:solidFill>
                <a:cs typeface="B Titr" pitchFamily="2" charset="-78"/>
              </a:rPr>
              <a:t> *توسعه اختلافات قومی و واگرایی اقوام ایرانی از یکدیگر.</a:t>
            </a:r>
            <a:br>
              <a:rPr lang="fa-IR" sz="2800" b="1" dirty="0" smtClean="0">
                <a:solidFill>
                  <a:schemeClr val="accent3"/>
                </a:solidFill>
                <a:cs typeface="B Titr" pitchFamily="2" charset="-78"/>
              </a:rPr>
            </a:br>
            <a:r>
              <a:rPr lang="fa-IR" sz="1400" b="1" dirty="0" smtClean="0">
                <a:solidFill>
                  <a:schemeClr val="accent3"/>
                </a:solidFill>
                <a:cs typeface="B Titr" pitchFamily="2" charset="-78"/>
              </a:rPr>
              <a:t/>
            </a:r>
            <a:br>
              <a:rPr lang="fa-IR" sz="1400" b="1" dirty="0" smtClean="0">
                <a:solidFill>
                  <a:schemeClr val="accent3"/>
                </a:solidFill>
                <a:cs typeface="B Titr" pitchFamily="2" charset="-78"/>
              </a:rPr>
            </a:br>
            <a:r>
              <a:rPr lang="fa-IR" sz="2800" b="1" dirty="0" smtClean="0">
                <a:solidFill>
                  <a:schemeClr val="accent3"/>
                </a:solidFill>
                <a:cs typeface="B Titr" pitchFamily="2" charset="-78"/>
              </a:rPr>
              <a:t>*تلاش برای جلوگیری از ایجاد یک دولت مقتدر در ایران.</a:t>
            </a:r>
            <a:endParaRPr lang="en-US" sz="2800" dirty="0">
              <a:solidFill>
                <a:schemeClr val="accent3"/>
              </a:solidFill>
              <a:cs typeface="B Titr" pitchFamily="2" charset="-78"/>
            </a:endParaRPr>
          </a:p>
        </p:txBody>
      </p:sp>
    </p:spTree>
    <p:extLst>
      <p:ext uri="{BB962C8B-B14F-4D97-AF65-F5344CB8AC3E}">
        <p14:creationId xmlns:p14="http://schemas.microsoft.com/office/powerpoint/2010/main" val="18747542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29600" cy="5893264"/>
          </a:xfrm>
        </p:spPr>
        <p:txBody>
          <a:bodyPr>
            <a:noAutofit/>
          </a:bodyPr>
          <a:lstStyle/>
          <a:p>
            <a:pPr algn="r">
              <a:lnSpc>
                <a:spcPct val="150000"/>
              </a:lnSpc>
            </a:pPr>
            <a:r>
              <a:rPr lang="fa-IR" sz="3200" b="1" dirty="0" smtClean="0">
                <a:solidFill>
                  <a:srgbClr val="00B050"/>
                </a:solidFill>
                <a:cs typeface="B Titr" pitchFamily="2" charset="-78"/>
              </a:rPr>
              <a:t>وضعیت اقتصادی ایران:</a:t>
            </a:r>
            <a:r>
              <a:rPr lang="fa-IR" sz="4000" b="1" dirty="0" smtClean="0">
                <a:solidFill>
                  <a:srgbClr val="FFC000"/>
                </a:solidFill>
                <a:cs typeface="B Titr" pitchFamily="2" charset="-78"/>
              </a:rPr>
              <a:t/>
            </a:r>
            <a:br>
              <a:rPr lang="fa-IR" sz="4000" b="1" dirty="0" smtClean="0">
                <a:solidFill>
                  <a:srgbClr val="FFC000"/>
                </a:solidFill>
                <a:cs typeface="B Titr" pitchFamily="2" charset="-78"/>
              </a:rPr>
            </a:br>
            <a:r>
              <a:rPr lang="fa-IR" sz="1050" b="1" dirty="0" smtClean="0">
                <a:solidFill>
                  <a:srgbClr val="FF0000"/>
                </a:solidFill>
                <a:cs typeface="B Titr" pitchFamily="2" charset="-78"/>
              </a:rPr>
              <a:t/>
            </a:r>
            <a:br>
              <a:rPr lang="fa-IR" sz="1050" b="1" dirty="0" smtClean="0">
                <a:solidFill>
                  <a:srgbClr val="FF0000"/>
                </a:solidFill>
                <a:cs typeface="B Titr" pitchFamily="2" charset="-78"/>
              </a:rPr>
            </a:br>
            <a:r>
              <a:rPr lang="fa-IR" sz="2800" b="1" dirty="0" smtClean="0">
                <a:solidFill>
                  <a:srgbClr val="002060"/>
                </a:solidFill>
                <a:cs typeface="B Titr" pitchFamily="2" charset="-78"/>
              </a:rPr>
              <a:t>ایجاد آشفتگی اقتصادی در زمان دولت موقت</a:t>
            </a:r>
            <a:r>
              <a:rPr lang="fa-IR" sz="2000" b="1" dirty="0" smtClean="0">
                <a:solidFill>
                  <a:srgbClr val="002060"/>
                </a:solidFill>
                <a:cs typeface="B Titr" pitchFamily="2" charset="-78"/>
              </a:rPr>
              <a:t>«مهدی بازرگان».</a:t>
            </a:r>
            <a:r>
              <a:rPr lang="fa-IR" sz="2800" b="1" dirty="0" smtClean="0">
                <a:solidFill>
                  <a:srgbClr val="002060"/>
                </a:solidFill>
                <a:cs typeface="B Titr" pitchFamily="2" charset="-78"/>
              </a:rPr>
              <a:t/>
            </a:r>
            <a:br>
              <a:rPr lang="fa-IR" sz="2800" b="1" dirty="0" smtClean="0">
                <a:solidFill>
                  <a:srgbClr val="002060"/>
                </a:solidFill>
                <a:cs typeface="B Titr" pitchFamily="2" charset="-78"/>
              </a:rPr>
            </a:br>
            <a:r>
              <a:rPr lang="fa-IR" sz="2800" b="1" dirty="0" smtClean="0">
                <a:solidFill>
                  <a:srgbClr val="002060"/>
                </a:solidFill>
                <a:cs typeface="B Titr" pitchFamily="2" charset="-78"/>
              </a:rPr>
              <a:t>کشور درگیر همه پرسی تعیین شکل و ماهیت نظام و استقرار نهادهای انقلابی و تثبیت نظام بود.</a:t>
            </a:r>
            <a:br>
              <a:rPr lang="fa-IR" sz="2800" b="1" dirty="0" smtClean="0">
                <a:solidFill>
                  <a:srgbClr val="002060"/>
                </a:solidFill>
                <a:cs typeface="B Titr" pitchFamily="2" charset="-78"/>
              </a:rPr>
            </a:br>
            <a:r>
              <a:rPr lang="fa-IR" sz="1200" b="1" dirty="0" smtClean="0">
                <a:solidFill>
                  <a:srgbClr val="002060"/>
                </a:solidFill>
                <a:cs typeface="B Titr" pitchFamily="2" charset="-78"/>
              </a:rPr>
              <a:t/>
            </a:r>
            <a:br>
              <a:rPr lang="fa-IR" sz="1200" b="1" dirty="0" smtClean="0">
                <a:solidFill>
                  <a:srgbClr val="002060"/>
                </a:solidFill>
                <a:cs typeface="B Titr" pitchFamily="2" charset="-78"/>
              </a:rPr>
            </a:br>
            <a:r>
              <a:rPr lang="fa-IR" sz="2800" b="1" dirty="0" smtClean="0">
                <a:solidFill>
                  <a:srgbClr val="002060"/>
                </a:solidFill>
                <a:cs typeface="B Titr" pitchFamily="2" charset="-78"/>
              </a:rPr>
              <a:t>گرچه درآمدهای نفتی وضع مناسبی داشت اما نسبت به دوسال قبل از شروع جنگ کمترشده بود</a:t>
            </a:r>
            <a:br>
              <a:rPr lang="fa-IR" sz="2800" b="1" dirty="0" smtClean="0">
                <a:solidFill>
                  <a:srgbClr val="002060"/>
                </a:solidFill>
                <a:cs typeface="B Titr" pitchFamily="2" charset="-78"/>
              </a:rPr>
            </a:br>
            <a:r>
              <a:rPr lang="fa-IR" sz="2000" b="1" dirty="0" smtClean="0">
                <a:solidFill>
                  <a:srgbClr val="002060"/>
                </a:solidFill>
                <a:cs typeface="B Titr" pitchFamily="2" charset="-78"/>
              </a:rPr>
              <a:t>« از 6میلیون بشکه در روز به 2.5میلیون،حدود 1/3کاهش یافت»</a:t>
            </a:r>
            <a:r>
              <a:rPr lang="fa-IR" sz="2800" b="1" dirty="0" smtClean="0">
                <a:solidFill>
                  <a:srgbClr val="002060"/>
                </a:solidFill>
                <a:cs typeface="B Titr" pitchFamily="2" charset="-78"/>
              </a:rPr>
              <a:t>.</a:t>
            </a:r>
            <a:r>
              <a:rPr lang="fa-IR" sz="1050" b="1" dirty="0" smtClean="0">
                <a:solidFill>
                  <a:srgbClr val="002060"/>
                </a:solidFill>
                <a:cs typeface="B Titr" pitchFamily="2" charset="-78"/>
              </a:rPr>
              <a:t/>
            </a:r>
            <a:br>
              <a:rPr lang="fa-IR" sz="1050" b="1" dirty="0" smtClean="0">
                <a:solidFill>
                  <a:srgbClr val="002060"/>
                </a:solidFill>
                <a:cs typeface="B Titr" pitchFamily="2" charset="-78"/>
              </a:rPr>
            </a:br>
            <a:endParaRPr lang="en-US" sz="4000" dirty="0">
              <a:solidFill>
                <a:srgbClr val="002060"/>
              </a:solidFill>
              <a:cs typeface="B Titr" pitchFamily="2" charset="-78"/>
            </a:endParaRPr>
          </a:p>
        </p:txBody>
      </p:sp>
    </p:spTree>
    <p:extLst>
      <p:ext uri="{BB962C8B-B14F-4D97-AF65-F5344CB8AC3E}">
        <p14:creationId xmlns:p14="http://schemas.microsoft.com/office/powerpoint/2010/main" val="2957944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08720"/>
            <a:ext cx="8229600" cy="5965272"/>
          </a:xfrm>
        </p:spPr>
        <p:txBody>
          <a:bodyPr/>
          <a:lstStyle/>
          <a:p>
            <a:pPr algn="r">
              <a:lnSpc>
                <a:spcPct val="150000"/>
              </a:lnSpc>
            </a:pPr>
            <a:r>
              <a:rPr lang="fa-IR" sz="2800" dirty="0" smtClean="0">
                <a:solidFill>
                  <a:srgbClr val="00B050"/>
                </a:solidFill>
                <a:cs typeface="B Titr" pitchFamily="2" charset="-78"/>
              </a:rPr>
              <a:t>وضعیت فرهنگی ایران</a:t>
            </a:r>
            <a:r>
              <a:rPr lang="fa-IR" sz="4400" dirty="0" smtClean="0">
                <a:cs typeface="B Titr" pitchFamily="2" charset="-78"/>
              </a:rPr>
              <a:t/>
            </a:r>
            <a:br>
              <a:rPr lang="fa-IR" sz="4400" dirty="0" smtClean="0">
                <a:cs typeface="B Titr" pitchFamily="2" charset="-78"/>
              </a:rPr>
            </a:br>
            <a:r>
              <a:rPr lang="fa-IR" sz="4000" dirty="0" smtClean="0">
                <a:solidFill>
                  <a:schemeClr val="tx1"/>
                </a:solidFill>
                <a:cs typeface="B Titr" pitchFamily="2" charset="-78"/>
              </a:rPr>
              <a:t>  </a:t>
            </a:r>
            <a:r>
              <a:rPr lang="fa-IR" sz="2400" dirty="0" smtClean="0">
                <a:solidFill>
                  <a:schemeClr val="tx1"/>
                </a:solidFill>
                <a:cs typeface="B Titr" pitchFamily="2" charset="-78"/>
              </a:rPr>
              <a:t>اوضاع فرهنگی با توجه خواسته های مردم و شاخصه های زیر به عنوان ملاک های وحدت و یکپارچگی بسیار مناسب بود:</a:t>
            </a:r>
            <a:br>
              <a:rPr lang="fa-IR" sz="2400" dirty="0" smtClean="0">
                <a:solidFill>
                  <a:schemeClr val="tx1"/>
                </a:solidFill>
                <a:cs typeface="B Titr" pitchFamily="2" charset="-78"/>
              </a:rPr>
            </a:br>
            <a:r>
              <a:rPr lang="fa-IR" sz="2800" dirty="0">
                <a:solidFill>
                  <a:srgbClr val="0070C0"/>
                </a:solidFill>
                <a:cs typeface="B Titr" pitchFamily="2" charset="-78"/>
              </a:rPr>
              <a:t> </a:t>
            </a:r>
            <a:r>
              <a:rPr lang="fa-IR" sz="2800" dirty="0" smtClean="0">
                <a:solidFill>
                  <a:srgbClr val="0070C0"/>
                </a:solidFill>
                <a:cs typeface="B Titr" pitchFamily="2" charset="-78"/>
              </a:rPr>
              <a:t>  </a:t>
            </a:r>
            <a:r>
              <a:rPr lang="fa-IR" sz="2800" dirty="0" smtClean="0">
                <a:solidFill>
                  <a:srgbClr val="002060"/>
                </a:solidFill>
                <a:cs typeface="B Titr" pitchFamily="2" charset="-78"/>
              </a:rPr>
              <a:t> 1.پای بندی به شعار«استقلال، آزادی، جمهوری اسلامی».</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2. بیگانه ستیزی و نفرت داشتن از دخالت قدرتهای بیگانه.</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3. بازگشت به هویت ملی و اسلامی خود.</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4. اطاعت از رهبری«انقلاب و نظام».</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5. مشارکت در زمینه های اجتماعی.</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6. کمک به یکدیگر«دگر دوستی».</a:t>
            </a:r>
            <a:r>
              <a:rPr lang="fa-IR" sz="2400" dirty="0" smtClean="0">
                <a:solidFill>
                  <a:srgbClr val="0070C0"/>
                </a:solidFill>
                <a:cs typeface="B Titr" pitchFamily="2" charset="-78"/>
              </a:rPr>
              <a:t/>
            </a:r>
            <a:br>
              <a:rPr lang="fa-IR" sz="2400" dirty="0" smtClean="0">
                <a:solidFill>
                  <a:srgbClr val="0070C0"/>
                </a:solidFill>
                <a:cs typeface="B Titr" pitchFamily="2" charset="-78"/>
              </a:rPr>
            </a:br>
            <a:endParaRPr lang="en-US" sz="2400" dirty="0">
              <a:solidFill>
                <a:srgbClr val="0070C0"/>
              </a:solidFill>
              <a:cs typeface="B Titr" pitchFamily="2" charset="-78"/>
            </a:endParaRPr>
          </a:p>
        </p:txBody>
      </p:sp>
    </p:spTree>
    <p:extLst>
      <p:ext uri="{BB962C8B-B14F-4D97-AF65-F5344CB8AC3E}">
        <p14:creationId xmlns:p14="http://schemas.microsoft.com/office/powerpoint/2010/main" val="2273965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0728"/>
            <a:ext cx="9036496" cy="5965272"/>
          </a:xfrm>
        </p:spPr>
        <p:txBody>
          <a:bodyPr>
            <a:noAutofit/>
          </a:bodyPr>
          <a:lstStyle/>
          <a:p>
            <a:pPr algn="r">
              <a:lnSpc>
                <a:spcPct val="150000"/>
              </a:lnSpc>
            </a:pPr>
            <a:r>
              <a:rPr lang="fa-IR" sz="2400" b="1" dirty="0" smtClean="0">
                <a:solidFill>
                  <a:srgbClr val="FF0000"/>
                </a:solidFill>
                <a:cs typeface="B Titr" pitchFamily="2" charset="-78"/>
              </a:rPr>
              <a:t>                                          </a:t>
            </a:r>
            <a:r>
              <a:rPr lang="fa-IR" sz="2400" b="1" dirty="0" smtClean="0">
                <a:solidFill>
                  <a:srgbClr val="00B050"/>
                </a:solidFill>
                <a:cs typeface="B Titr" pitchFamily="2" charset="-78"/>
              </a:rPr>
              <a:t>وضعیت نظامی ایران</a:t>
            </a:r>
            <a:r>
              <a:rPr lang="fa-IR" sz="2400" b="1" dirty="0" smtClean="0">
                <a:solidFill>
                  <a:srgbClr val="FF0000"/>
                </a:solidFill>
                <a:cs typeface="B Titr" pitchFamily="2" charset="-78"/>
              </a:rPr>
              <a:t/>
            </a:r>
            <a:br>
              <a:rPr lang="fa-IR" sz="2400" b="1" dirty="0" smtClean="0">
                <a:solidFill>
                  <a:srgbClr val="FF0000"/>
                </a:solidFill>
                <a:cs typeface="B Titr" pitchFamily="2" charset="-78"/>
              </a:rPr>
            </a:br>
            <a:r>
              <a:rPr lang="fa-IR" sz="2400" b="1" dirty="0" smtClean="0">
                <a:solidFill>
                  <a:srgbClr val="00B050"/>
                </a:solidFill>
                <a:cs typeface="B Titr" pitchFamily="2" charset="-78"/>
              </a:rPr>
              <a:t>ارتش</a:t>
            </a:r>
            <a:r>
              <a:rPr lang="fa-IR" sz="2400" b="1" dirty="0">
                <a:solidFill>
                  <a:srgbClr val="00B050"/>
                </a:solidFill>
                <a:cs typeface="B Titr" pitchFamily="2" charset="-78"/>
              </a:rPr>
              <a:t>:</a:t>
            </a:r>
            <a:r>
              <a:rPr lang="fa-IR" sz="2400" b="1" dirty="0" smtClean="0">
                <a:solidFill>
                  <a:srgbClr val="FF0000"/>
                </a:solidFill>
                <a:cs typeface="B Titr" pitchFamily="2" charset="-78"/>
              </a:rPr>
              <a:t/>
            </a:r>
            <a:br>
              <a:rPr lang="fa-IR" sz="2400" b="1" dirty="0" smtClean="0">
                <a:solidFill>
                  <a:srgbClr val="FF0000"/>
                </a:solidFill>
                <a:cs typeface="B Titr" pitchFamily="2" charset="-78"/>
              </a:rPr>
            </a:br>
            <a:r>
              <a:rPr lang="fa-IR" sz="2400" b="1" dirty="0">
                <a:solidFill>
                  <a:srgbClr val="C00000"/>
                </a:solidFill>
                <a:cs typeface="B Titr" pitchFamily="2" charset="-78"/>
              </a:rPr>
              <a:t> </a:t>
            </a:r>
            <a:r>
              <a:rPr lang="fa-IR" sz="2400" b="1" dirty="0" smtClean="0">
                <a:solidFill>
                  <a:srgbClr val="C00000"/>
                </a:solidFill>
                <a:cs typeface="B Titr" pitchFamily="2" charset="-78"/>
              </a:rPr>
              <a:t>  1. </a:t>
            </a:r>
            <a:r>
              <a:rPr lang="fa-IR" sz="2400" b="1" dirty="0" smtClean="0">
                <a:solidFill>
                  <a:srgbClr val="002060"/>
                </a:solidFill>
                <a:cs typeface="B Titr" pitchFamily="2" charset="-78"/>
              </a:rPr>
              <a:t>عدم مراجعه اعضای ارتش به پادگان ها «به علت مشخص نبودن وضعیت».</a:t>
            </a:r>
            <a:br>
              <a:rPr lang="fa-IR" sz="2400" b="1" dirty="0" smtClean="0">
                <a:solidFill>
                  <a:srgbClr val="002060"/>
                </a:solidFill>
                <a:cs typeface="B Titr" pitchFamily="2" charset="-78"/>
              </a:rPr>
            </a:br>
            <a:r>
              <a:rPr lang="fa-IR" sz="2400" b="1" dirty="0">
                <a:solidFill>
                  <a:srgbClr val="002060"/>
                </a:solidFill>
                <a:cs typeface="B Titr" pitchFamily="2" charset="-78"/>
              </a:rPr>
              <a:t>    </a:t>
            </a:r>
            <a:r>
              <a:rPr lang="fa-IR" sz="2400" b="1" dirty="0">
                <a:solidFill>
                  <a:srgbClr val="C00000"/>
                </a:solidFill>
                <a:cs typeface="B Titr" pitchFamily="2" charset="-78"/>
              </a:rPr>
              <a:t>2. </a:t>
            </a:r>
            <a:r>
              <a:rPr lang="fa-IR" sz="2400" b="1" dirty="0">
                <a:solidFill>
                  <a:srgbClr val="002060"/>
                </a:solidFill>
                <a:cs typeface="B Titr" pitchFamily="2" charset="-78"/>
              </a:rPr>
              <a:t>به هم ریختگی سلسله فرماندهی در ارتش«فرارکردن، دستگیر شدن، اعدام-اخراج-بازخرید شدن بعضی از فرماندهان»</a:t>
            </a:r>
            <a:r>
              <a:rPr lang="fa-IR" sz="2400" b="1" dirty="0" smtClean="0">
                <a:solidFill>
                  <a:srgbClr val="002060"/>
                </a:solidFill>
                <a:cs typeface="B Titr" pitchFamily="2" charset="-78"/>
              </a:rPr>
              <a:t/>
            </a:r>
            <a:br>
              <a:rPr lang="fa-IR" sz="2400" b="1" dirty="0" smtClean="0">
                <a:solidFill>
                  <a:srgbClr val="002060"/>
                </a:solidFill>
                <a:cs typeface="B Titr" pitchFamily="2" charset="-78"/>
              </a:rPr>
            </a:br>
            <a:r>
              <a:rPr lang="fa-IR" sz="2400" b="1" dirty="0">
                <a:solidFill>
                  <a:srgbClr val="002060"/>
                </a:solidFill>
                <a:cs typeface="B Titr" pitchFamily="2" charset="-78"/>
              </a:rPr>
              <a:t>   </a:t>
            </a:r>
            <a:r>
              <a:rPr lang="fa-IR" sz="2400" b="1" dirty="0">
                <a:solidFill>
                  <a:srgbClr val="C00000"/>
                </a:solidFill>
                <a:cs typeface="B Titr" pitchFamily="2" charset="-78"/>
              </a:rPr>
              <a:t>3. </a:t>
            </a:r>
            <a:r>
              <a:rPr lang="fa-IR" sz="2400" b="1" dirty="0">
                <a:solidFill>
                  <a:srgbClr val="002060"/>
                </a:solidFill>
                <a:cs typeface="B Titr" pitchFamily="2" charset="-78"/>
              </a:rPr>
              <a:t>کاهش استعداد نیروی انسانی ارتش«بنابه دلایل بند 2».</a:t>
            </a:r>
            <a:r>
              <a:rPr lang="fa-IR" sz="2400" b="1" dirty="0" smtClean="0">
                <a:solidFill>
                  <a:srgbClr val="002060"/>
                </a:solidFill>
                <a:cs typeface="B Titr" pitchFamily="2" charset="-78"/>
              </a:rPr>
              <a:t/>
            </a:r>
            <a:br>
              <a:rPr lang="fa-IR" sz="2400" b="1" dirty="0" smtClean="0">
                <a:solidFill>
                  <a:srgbClr val="002060"/>
                </a:solidFill>
                <a:cs typeface="B Titr" pitchFamily="2" charset="-78"/>
              </a:rPr>
            </a:br>
            <a:r>
              <a:rPr lang="fa-IR" sz="2400" b="1" dirty="0">
                <a:solidFill>
                  <a:srgbClr val="002060"/>
                </a:solidFill>
                <a:cs typeface="B Titr" pitchFamily="2" charset="-78"/>
              </a:rPr>
              <a:t>   </a:t>
            </a:r>
            <a:r>
              <a:rPr lang="fa-IR" sz="2400" b="1" dirty="0">
                <a:solidFill>
                  <a:srgbClr val="C00000"/>
                </a:solidFill>
                <a:cs typeface="B Titr" pitchFamily="2" charset="-78"/>
              </a:rPr>
              <a:t>4. </a:t>
            </a:r>
            <a:r>
              <a:rPr lang="fa-IR" sz="2400" b="1" dirty="0">
                <a:solidFill>
                  <a:srgbClr val="002060"/>
                </a:solidFill>
                <a:cs typeface="B Titr" pitchFamily="2" charset="-78"/>
              </a:rPr>
              <a:t>انتقال غیر کارشناسانه اعضای ثابت ارتش از یگانهای </a:t>
            </a:r>
            <a:r>
              <a:rPr lang="fa-IR" sz="2400" b="1" dirty="0" smtClean="0">
                <a:solidFill>
                  <a:srgbClr val="002060"/>
                </a:solidFill>
                <a:cs typeface="B Titr" pitchFamily="2" charset="-78"/>
              </a:rPr>
              <a:t>خدمتی«تخصصی»به </a:t>
            </a:r>
            <a:r>
              <a:rPr lang="fa-IR" sz="2400" b="1" dirty="0">
                <a:solidFill>
                  <a:srgbClr val="002060"/>
                </a:solidFill>
                <a:cs typeface="B Titr" pitchFamily="2" charset="-78"/>
              </a:rPr>
              <a:t>پادگان های محل سکونت خویش.</a:t>
            </a:r>
            <a:r>
              <a:rPr lang="fa-IR" sz="2400" b="1" dirty="0" smtClean="0">
                <a:solidFill>
                  <a:srgbClr val="002060"/>
                </a:solidFill>
                <a:cs typeface="B Titr" pitchFamily="2" charset="-78"/>
              </a:rPr>
              <a:t/>
            </a:r>
            <a:br>
              <a:rPr lang="fa-IR" sz="2400" b="1" dirty="0" smtClean="0">
                <a:solidFill>
                  <a:srgbClr val="002060"/>
                </a:solidFill>
                <a:cs typeface="B Titr" pitchFamily="2" charset="-78"/>
              </a:rPr>
            </a:br>
            <a:r>
              <a:rPr lang="fa-IR" sz="2400" b="1" dirty="0">
                <a:solidFill>
                  <a:srgbClr val="002060"/>
                </a:solidFill>
                <a:cs typeface="B Titr" pitchFamily="2" charset="-78"/>
              </a:rPr>
              <a:t>  </a:t>
            </a:r>
            <a:r>
              <a:rPr lang="fa-IR" sz="2400" b="1" dirty="0">
                <a:solidFill>
                  <a:srgbClr val="C00000"/>
                </a:solidFill>
                <a:cs typeface="B Titr" pitchFamily="2" charset="-78"/>
              </a:rPr>
              <a:t> 5. </a:t>
            </a:r>
            <a:r>
              <a:rPr lang="fa-IR" sz="2400" b="1" dirty="0">
                <a:solidFill>
                  <a:srgbClr val="002060"/>
                </a:solidFill>
                <a:cs typeface="B Titr" pitchFamily="2" charset="-78"/>
              </a:rPr>
              <a:t>کاهش مدت خدمت سربازی که ریزش نیروی انسانی ارتش را به 25000نفر کاهش داده بود.</a:t>
            </a:r>
            <a:br>
              <a:rPr lang="fa-IR" sz="2400" b="1" dirty="0">
                <a:solidFill>
                  <a:srgbClr val="002060"/>
                </a:solidFill>
                <a:cs typeface="B Titr" pitchFamily="2" charset="-78"/>
              </a:rPr>
            </a:br>
            <a:r>
              <a:rPr lang="fa-IR" sz="2400" b="1" dirty="0">
                <a:solidFill>
                  <a:srgbClr val="002060"/>
                </a:solidFill>
                <a:cs typeface="B Titr" pitchFamily="2" charset="-78"/>
              </a:rPr>
              <a:t>   </a:t>
            </a:r>
            <a:r>
              <a:rPr lang="fa-IR" sz="2400" b="1" dirty="0" smtClean="0">
                <a:solidFill>
                  <a:srgbClr val="002060"/>
                </a:solidFill>
                <a:cs typeface="B Titr" pitchFamily="2" charset="-78"/>
              </a:rPr>
              <a:t> علیرغم </a:t>
            </a:r>
            <a:r>
              <a:rPr lang="fa-IR" sz="2400" b="1" dirty="0">
                <a:solidFill>
                  <a:srgbClr val="002060"/>
                </a:solidFill>
                <a:cs typeface="B Titr" pitchFamily="2" charset="-78"/>
              </a:rPr>
              <a:t>اینکه ارتش ایران دارای تجهیزات پیشرفته بود اما در </a:t>
            </a:r>
            <a:r>
              <a:rPr lang="fa-IR" sz="2400" b="1" dirty="0" smtClean="0">
                <a:solidFill>
                  <a:srgbClr val="002060"/>
                </a:solidFill>
                <a:cs typeface="B Titr" pitchFamily="2" charset="-78"/>
              </a:rPr>
              <a:t>چهار </a:t>
            </a:r>
            <a:r>
              <a:rPr lang="fa-IR" sz="2400" b="1" dirty="0">
                <a:solidFill>
                  <a:srgbClr val="002060"/>
                </a:solidFill>
                <a:cs typeface="B Titr" pitchFamily="2" charset="-78"/>
              </a:rPr>
              <a:t>رکن«ساختار و سازمان، نیروی انسانی، تجهیزات، آموزش» دچار مشکل بود.   </a:t>
            </a:r>
            <a:r>
              <a:rPr lang="fa-IR" sz="2000" b="1" dirty="0" smtClean="0">
                <a:solidFill>
                  <a:srgbClr val="C00000"/>
                </a:solidFill>
                <a:cs typeface="B Titr" pitchFamily="2" charset="-78"/>
              </a:rPr>
              <a:t/>
            </a:r>
            <a:br>
              <a:rPr lang="fa-IR" sz="2000" b="1" dirty="0" smtClean="0">
                <a:solidFill>
                  <a:srgbClr val="C00000"/>
                </a:solidFill>
                <a:cs typeface="B Titr" pitchFamily="2" charset="-78"/>
              </a:rPr>
            </a:br>
            <a:endParaRPr lang="en-US" sz="2000" dirty="0">
              <a:solidFill>
                <a:srgbClr val="C00000"/>
              </a:solidFill>
              <a:cs typeface="B Titr" pitchFamily="2" charset="-78"/>
            </a:endParaRPr>
          </a:p>
        </p:txBody>
      </p:sp>
    </p:spTree>
    <p:extLst>
      <p:ext uri="{BB962C8B-B14F-4D97-AF65-F5344CB8AC3E}">
        <p14:creationId xmlns:p14="http://schemas.microsoft.com/office/powerpoint/2010/main" val="22329547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412776"/>
            <a:ext cx="8856984" cy="2677656"/>
          </a:xfrm>
          <a:prstGeom prst="rect">
            <a:avLst/>
          </a:prstGeom>
        </p:spPr>
        <p:txBody>
          <a:bodyPr wrap="square">
            <a:spAutoFit/>
          </a:bodyPr>
          <a:lstStyle/>
          <a:p>
            <a:pPr>
              <a:lnSpc>
                <a:spcPct val="150000"/>
              </a:lnSpc>
            </a:pPr>
            <a:r>
              <a:rPr lang="fa-IR" sz="2800" b="1" dirty="0">
                <a:solidFill>
                  <a:srgbClr val="00B050"/>
                </a:solidFill>
                <a:cs typeface="B Titr" pitchFamily="2" charset="-78"/>
              </a:rPr>
              <a:t>سپاه:</a:t>
            </a:r>
            <a:r>
              <a:rPr lang="fa-IR" sz="2800" b="1" dirty="0">
                <a:solidFill>
                  <a:srgbClr val="002060"/>
                </a:solidFill>
                <a:cs typeface="B Titr" pitchFamily="2" charset="-78"/>
              </a:rPr>
              <a:t/>
            </a:r>
            <a:br>
              <a:rPr lang="fa-IR" sz="2800" b="1" dirty="0">
                <a:solidFill>
                  <a:srgbClr val="002060"/>
                </a:solidFill>
                <a:cs typeface="B Titr" pitchFamily="2" charset="-78"/>
              </a:rPr>
            </a:br>
            <a:r>
              <a:rPr lang="fa-IR" sz="2800" b="1" dirty="0">
                <a:solidFill>
                  <a:srgbClr val="002060"/>
                </a:solidFill>
                <a:cs typeface="B Titr" pitchFamily="2" charset="-78"/>
              </a:rPr>
              <a:t>   بعلت بروز بحرانهای داخلی، سپاه با اولویت برقراری امنیت پایدار ایجاد شد لذا مقابله با تهدیدات خارجی در مرحله بعدی و در ابتدای جنگ آمادگی لازم فراهم نبود.</a:t>
            </a:r>
            <a:endParaRPr lang="fa-IR" sz="2800" dirty="0">
              <a:solidFill>
                <a:srgbClr val="002060"/>
              </a:solidFill>
            </a:endParaRPr>
          </a:p>
        </p:txBody>
      </p:sp>
    </p:spTree>
    <p:extLst>
      <p:ext uri="{BB962C8B-B14F-4D97-AF65-F5344CB8AC3E}">
        <p14:creationId xmlns:p14="http://schemas.microsoft.com/office/powerpoint/2010/main" val="12494667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64704"/>
            <a:ext cx="8229600" cy="5965272"/>
          </a:xfrm>
        </p:spPr>
        <p:txBody>
          <a:bodyPr>
            <a:noAutofit/>
          </a:bodyPr>
          <a:lstStyle/>
          <a:p>
            <a:pPr algn="r">
              <a:lnSpc>
                <a:spcPct val="150000"/>
              </a:lnSpc>
            </a:pPr>
            <a:r>
              <a:rPr lang="fa-IR" sz="2800" b="1" dirty="0" smtClean="0">
                <a:solidFill>
                  <a:srgbClr val="00B050"/>
                </a:solidFill>
                <a:cs typeface="B Titr" pitchFamily="2" charset="-78"/>
              </a:rPr>
              <a:t>وضعیت </a:t>
            </a:r>
            <a:r>
              <a:rPr lang="fa-IR" sz="2800" b="1" dirty="0">
                <a:solidFill>
                  <a:srgbClr val="00B050"/>
                </a:solidFill>
                <a:cs typeface="B Titr" pitchFamily="2" charset="-78"/>
              </a:rPr>
              <a:t>سیاسی </a:t>
            </a:r>
            <a:r>
              <a:rPr lang="fa-IR" sz="2800" b="1" dirty="0" smtClean="0">
                <a:solidFill>
                  <a:srgbClr val="00B050"/>
                </a:solidFill>
                <a:cs typeface="B Titr" pitchFamily="2" charset="-78"/>
              </a:rPr>
              <a:t>عراق</a:t>
            </a:r>
            <a:r>
              <a:rPr lang="fa-IR" sz="2800" b="1" dirty="0" smtClean="0">
                <a:solidFill>
                  <a:srgbClr val="FF0000"/>
                </a:solidFill>
                <a:cs typeface="B Titr" pitchFamily="2" charset="-78"/>
              </a:rPr>
              <a:t/>
            </a:r>
            <a:br>
              <a:rPr lang="fa-IR" sz="2800" b="1" dirty="0" smtClean="0">
                <a:solidFill>
                  <a:srgbClr val="FF0000"/>
                </a:solidFill>
                <a:cs typeface="B Titr" pitchFamily="2" charset="-78"/>
              </a:rPr>
            </a:br>
            <a:r>
              <a:rPr lang="fa-IR" sz="2400" b="1" dirty="0" smtClean="0">
                <a:solidFill>
                  <a:srgbClr val="002060"/>
                </a:solidFill>
                <a:cs typeface="B Titr" pitchFamily="2" charset="-78"/>
              </a:rPr>
              <a:t>   اوضاع سیاسی عراق به دلایل زیرثبات لازم را برای حزب بعث به همراه داشت ازجمله:</a:t>
            </a:r>
            <a:br>
              <a:rPr lang="fa-IR" sz="2400" b="1" dirty="0" smtClean="0">
                <a:solidFill>
                  <a:srgbClr val="002060"/>
                </a:solidFill>
                <a:cs typeface="B Titr" pitchFamily="2" charset="-78"/>
              </a:rPr>
            </a:br>
            <a:r>
              <a:rPr lang="fa-IR" sz="2400" b="1" dirty="0" smtClean="0">
                <a:solidFill>
                  <a:srgbClr val="002060"/>
                </a:solidFill>
                <a:cs typeface="B Titr" pitchFamily="2" charset="-78"/>
              </a:rPr>
              <a:t> </a:t>
            </a:r>
            <a:r>
              <a:rPr lang="fa-IR" sz="2400" b="1" dirty="0" smtClean="0">
                <a:solidFill>
                  <a:srgbClr val="C00000"/>
                </a:solidFill>
                <a:cs typeface="B Titr" pitchFamily="2" charset="-78"/>
              </a:rPr>
              <a:t> 1.</a:t>
            </a:r>
            <a:r>
              <a:rPr lang="fa-IR" sz="2400" b="1" dirty="0" smtClean="0">
                <a:solidFill>
                  <a:srgbClr val="002060"/>
                </a:solidFill>
                <a:cs typeface="B Titr" pitchFamily="2" charset="-78"/>
              </a:rPr>
              <a:t>رئیس جمهور اختیار مطلق داشت و همه کاره</a:t>
            </a:r>
            <a:r>
              <a:rPr lang="fa-IR" sz="1600" b="1" dirty="0" smtClean="0">
                <a:solidFill>
                  <a:srgbClr val="002060"/>
                </a:solidFill>
                <a:cs typeface="B Titr" pitchFamily="2" charset="-78"/>
              </a:rPr>
              <a:t>«نخست وزیر، فرمانده کل نیروهای مسلح، رئیس شورای فرماندهی انقلاب عراق»</a:t>
            </a:r>
            <a:r>
              <a:rPr lang="fa-IR" sz="2400" b="1" dirty="0" smtClean="0">
                <a:solidFill>
                  <a:srgbClr val="002060"/>
                </a:solidFill>
                <a:cs typeface="B Titr" pitchFamily="2" charset="-78"/>
              </a:rPr>
              <a:t> بود.</a:t>
            </a:r>
            <a:br>
              <a:rPr lang="fa-IR" sz="2400" b="1" dirty="0" smtClean="0">
                <a:solidFill>
                  <a:srgbClr val="002060"/>
                </a:solidFill>
                <a:cs typeface="B Titr" pitchFamily="2" charset="-78"/>
              </a:rPr>
            </a:br>
            <a:r>
              <a:rPr lang="fa-IR" sz="2400" b="1" dirty="0">
                <a:solidFill>
                  <a:srgbClr val="C00000"/>
                </a:solidFill>
                <a:cs typeface="B Titr" pitchFamily="2" charset="-78"/>
              </a:rPr>
              <a:t> </a:t>
            </a:r>
            <a:r>
              <a:rPr lang="fa-IR" sz="2400" b="1" dirty="0" smtClean="0">
                <a:solidFill>
                  <a:srgbClr val="C00000"/>
                </a:solidFill>
                <a:cs typeface="B Titr" pitchFamily="2" charset="-78"/>
              </a:rPr>
              <a:t> 2. </a:t>
            </a:r>
            <a:r>
              <a:rPr lang="fa-IR" sz="2400" b="1" dirty="0" smtClean="0">
                <a:solidFill>
                  <a:srgbClr val="002060"/>
                </a:solidFill>
                <a:cs typeface="B Titr" pitchFamily="2" charset="-78"/>
              </a:rPr>
              <a:t>رئیس جمهور ـ صدام حسین ـ </a:t>
            </a:r>
            <a:r>
              <a:rPr lang="fa-IR" sz="1600" b="1" dirty="0" smtClean="0">
                <a:solidFill>
                  <a:srgbClr val="002060"/>
                </a:solidFill>
                <a:cs typeface="B Titr" pitchFamily="2" charset="-78"/>
              </a:rPr>
              <a:t>«که بالاجبار حسن البکر را وادار به استعفا کرد»</a:t>
            </a:r>
            <a:r>
              <a:rPr lang="fa-IR" sz="2400" b="1" dirty="0" smtClean="0">
                <a:solidFill>
                  <a:srgbClr val="002060"/>
                </a:solidFill>
                <a:cs typeface="B Titr" pitchFamily="2" charset="-78"/>
              </a:rPr>
              <a:t>                با فرماندهی در تمام سطوح ارتش ارتباط داشت.</a:t>
            </a:r>
            <a:br>
              <a:rPr lang="fa-IR" sz="2400" b="1" dirty="0" smtClean="0">
                <a:solidFill>
                  <a:srgbClr val="002060"/>
                </a:solidFill>
                <a:cs typeface="B Titr" pitchFamily="2" charset="-78"/>
              </a:rPr>
            </a:br>
            <a:r>
              <a:rPr lang="fa-IR" sz="2400" b="1" dirty="0" smtClean="0">
                <a:solidFill>
                  <a:srgbClr val="002060"/>
                </a:solidFill>
                <a:cs typeface="B Titr" pitchFamily="2" charset="-78"/>
              </a:rPr>
              <a:t>  </a:t>
            </a:r>
            <a:r>
              <a:rPr lang="fa-IR" sz="2400" b="1" dirty="0" smtClean="0">
                <a:solidFill>
                  <a:srgbClr val="C00000"/>
                </a:solidFill>
                <a:cs typeface="B Titr" pitchFamily="2" charset="-78"/>
              </a:rPr>
              <a:t>3. </a:t>
            </a:r>
            <a:r>
              <a:rPr lang="fa-IR" sz="2400" b="1" dirty="0" smtClean="0">
                <a:solidFill>
                  <a:srgbClr val="002060"/>
                </a:solidFill>
                <a:cs typeface="B Titr" pitchFamily="2" charset="-78"/>
              </a:rPr>
              <a:t>اعمال دیکتاتور در داخل</a:t>
            </a:r>
            <a:r>
              <a:rPr lang="fa-IR" sz="1600" b="1" dirty="0" smtClean="0">
                <a:solidFill>
                  <a:srgbClr val="002060"/>
                </a:solidFill>
                <a:cs typeface="B Titr" pitchFamily="2" charset="-78"/>
              </a:rPr>
              <a:t>«دستگیری، زندان و کشتن مخالفان ازجمله شهادت شهید صدر و خواهرش»</a:t>
            </a:r>
            <a:r>
              <a:rPr lang="fa-IR" sz="2400" b="1" dirty="0" smtClean="0">
                <a:solidFill>
                  <a:srgbClr val="002060"/>
                </a:solidFill>
                <a:cs typeface="B Titr" pitchFamily="2" charset="-78"/>
              </a:rPr>
              <a:t>به یک ثبات سیاسی دست یافت.</a:t>
            </a:r>
            <a:br>
              <a:rPr lang="fa-IR" sz="2400" b="1" dirty="0" smtClean="0">
                <a:solidFill>
                  <a:srgbClr val="002060"/>
                </a:solidFill>
                <a:cs typeface="B Titr" pitchFamily="2" charset="-78"/>
              </a:rPr>
            </a:br>
            <a:r>
              <a:rPr lang="fa-IR" sz="2400" b="1" dirty="0" smtClean="0">
                <a:solidFill>
                  <a:schemeClr val="accent3"/>
                </a:solidFill>
                <a:cs typeface="B Titr" pitchFamily="2" charset="-78"/>
              </a:rPr>
              <a:t>گرچه زمان استیلای حزب بعث ، دوران خفقان کشور عراق بود ولی  ثبات سیاسی نسبی بر این کشور حاکم بود</a:t>
            </a:r>
            <a:r>
              <a:rPr lang="fa-IR" sz="2400" b="1" dirty="0" smtClean="0">
                <a:solidFill>
                  <a:srgbClr val="002060"/>
                </a:solidFill>
                <a:cs typeface="B Titr" pitchFamily="2" charset="-78"/>
              </a:rPr>
              <a:t>.</a:t>
            </a:r>
            <a:br>
              <a:rPr lang="fa-IR" sz="2400" b="1" dirty="0" smtClean="0">
                <a:solidFill>
                  <a:srgbClr val="002060"/>
                </a:solidFill>
                <a:cs typeface="B Titr" pitchFamily="2" charset="-78"/>
              </a:rPr>
            </a:br>
            <a:endParaRPr lang="en-US" sz="2400" dirty="0">
              <a:solidFill>
                <a:srgbClr val="002060"/>
              </a:solidFill>
              <a:cs typeface="B Titr" pitchFamily="2" charset="-78"/>
            </a:endParaRPr>
          </a:p>
        </p:txBody>
      </p:sp>
    </p:spTree>
    <p:extLst>
      <p:ext uri="{BB962C8B-B14F-4D97-AF65-F5344CB8AC3E}">
        <p14:creationId xmlns:p14="http://schemas.microsoft.com/office/powerpoint/2010/main" val="3870883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037280"/>
          </a:xfrm>
        </p:spPr>
        <p:txBody>
          <a:bodyPr/>
          <a:lstStyle/>
          <a:p>
            <a:pPr algn="ctr"/>
            <a:r>
              <a:rPr lang="fa-IR" sz="7200" b="1" dirty="0" smtClean="0">
                <a:solidFill>
                  <a:srgbClr val="00B050"/>
                </a:solidFill>
                <a:cs typeface="B Titr" pitchFamily="2" charset="-78"/>
              </a:rPr>
              <a:t>تعاریف و اصطلاحات</a:t>
            </a:r>
            <a:r>
              <a:rPr lang="fa-IR" dirty="0" smtClean="0">
                <a:cs typeface="B Lotus" pitchFamily="2" charset="-78"/>
              </a:rPr>
              <a:t/>
            </a:r>
            <a:br>
              <a:rPr lang="fa-IR" dirty="0" smtClean="0">
                <a:cs typeface="B Lotus" pitchFamily="2" charset="-78"/>
              </a:rPr>
            </a:br>
            <a:r>
              <a:rPr lang="fa-IR" dirty="0" smtClean="0">
                <a:cs typeface="B Lotus" pitchFamily="2" charset="-78"/>
              </a:rPr>
              <a:t/>
            </a:r>
            <a:br>
              <a:rPr lang="fa-IR" dirty="0" smtClean="0">
                <a:cs typeface="B Lotus" pitchFamily="2" charset="-78"/>
              </a:rPr>
            </a:br>
            <a:r>
              <a:rPr lang="fa-IR" dirty="0" smtClean="0">
                <a:solidFill>
                  <a:srgbClr val="7030A0"/>
                </a:solidFill>
                <a:cs typeface="B Lotus" pitchFamily="2" charset="-78"/>
              </a:rPr>
              <a:t>«فصل اول»</a:t>
            </a:r>
            <a:r>
              <a:rPr lang="fa-IR" dirty="0" smtClean="0">
                <a:cs typeface="B Lotus" pitchFamily="2" charset="-78"/>
              </a:rPr>
              <a:t/>
            </a:r>
            <a:br>
              <a:rPr lang="fa-IR" dirty="0" smtClean="0">
                <a:cs typeface="B Lotus" pitchFamily="2" charset="-78"/>
              </a:rPr>
            </a:br>
            <a:r>
              <a:rPr lang="fa-IR" dirty="0">
                <a:cs typeface="B Lotus" pitchFamily="2" charset="-78"/>
              </a:rPr>
              <a:t/>
            </a:r>
            <a:br>
              <a:rPr lang="fa-IR" dirty="0">
                <a:cs typeface="B Lotus" pitchFamily="2" charset="-78"/>
              </a:rPr>
            </a:br>
            <a:endParaRPr lang="en-US" dirty="0">
              <a:cs typeface="B Lotus" pitchFamily="2" charset="-78"/>
            </a:endParaRPr>
          </a:p>
        </p:txBody>
      </p:sp>
    </p:spTree>
    <p:extLst>
      <p:ext uri="{BB962C8B-B14F-4D97-AF65-F5344CB8AC3E}">
        <p14:creationId xmlns:p14="http://schemas.microsoft.com/office/powerpoint/2010/main" val="6668763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80728"/>
            <a:ext cx="8229600" cy="6037280"/>
          </a:xfrm>
        </p:spPr>
        <p:txBody>
          <a:bodyPr>
            <a:noAutofit/>
          </a:bodyPr>
          <a:lstStyle/>
          <a:p>
            <a:pPr algn="r">
              <a:lnSpc>
                <a:spcPct val="150000"/>
              </a:lnSpc>
            </a:pPr>
            <a:r>
              <a:rPr lang="fa-IR" sz="2400" dirty="0" smtClean="0">
                <a:solidFill>
                  <a:srgbClr val="00B050"/>
                </a:solidFill>
                <a:cs typeface="B Titr" pitchFamily="2" charset="-78"/>
              </a:rPr>
              <a:t>وضعیت اقتصادی</a:t>
            </a:r>
            <a:r>
              <a:rPr lang="fa-IR" sz="4400" dirty="0" smtClean="0">
                <a:solidFill>
                  <a:srgbClr val="002060"/>
                </a:solidFill>
                <a:cs typeface="B Titr" pitchFamily="2" charset="-78"/>
              </a:rPr>
              <a:t/>
            </a:r>
            <a:br>
              <a:rPr lang="fa-IR" sz="4400" dirty="0" smtClean="0">
                <a:solidFill>
                  <a:srgbClr val="002060"/>
                </a:solidFill>
                <a:cs typeface="B Titr" pitchFamily="2" charset="-78"/>
              </a:rPr>
            </a:br>
            <a:r>
              <a:rPr lang="fa-IR" sz="2200" dirty="0" smtClean="0">
                <a:solidFill>
                  <a:srgbClr val="002060"/>
                </a:solidFill>
                <a:cs typeface="B Titr" pitchFamily="2" charset="-78"/>
              </a:rPr>
              <a:t>عراق کشوری تک محصولی و نفت پایه است که در اوایل جنگ با صدور 2.5 میلیون بشکه در روز از درآمد خوبی برخوردار بود که از این رهگذر توانست به تقویت ارتش بپردازد.</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smtClean="0">
                <a:solidFill>
                  <a:srgbClr val="00B050"/>
                </a:solidFill>
                <a:cs typeface="B Titr" pitchFamily="2" charset="-78"/>
              </a:rPr>
              <a:t>وضعیت اجتماعی و فرهنگی</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200" dirty="0" smtClean="0">
                <a:solidFill>
                  <a:srgbClr val="002060"/>
                </a:solidFill>
                <a:cs typeface="B Titr" pitchFamily="2" charset="-78"/>
              </a:rPr>
              <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عراق دارای 13میلیون نفر جمعیت«در آغاز جنگ» از اقوام عرب، کرد و ترکمن و 96درصد مسلمان بود که سعی شد شیعیان را در جنوب و کردها را در شمال مستقر تا  از نظر سیاسی ، اقتصادی، و اجتماعی عقب نگاه داشته شوند.</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اقلیت«حدود 27درصدی» اعراب سنی بیشتر منافع مالی و اقتصادی را در بر داشته و از قدرت اداری و حاکمیت سیاسی برخوردار بودند.</a:t>
            </a:r>
            <a:r>
              <a:rPr lang="fa-IR" sz="2200" dirty="0" smtClean="0">
                <a:cs typeface="B Titr" pitchFamily="2" charset="-78"/>
              </a:rPr>
              <a:t/>
            </a:r>
            <a:br>
              <a:rPr lang="fa-IR" sz="2200" dirty="0" smtClean="0">
                <a:cs typeface="B Titr" pitchFamily="2" charset="-78"/>
              </a:rPr>
            </a:br>
            <a:r>
              <a:rPr lang="fa-IR" sz="2200" dirty="0">
                <a:cs typeface="B Titr" pitchFamily="2" charset="-78"/>
              </a:rPr>
              <a:t/>
            </a:r>
            <a:br>
              <a:rPr lang="fa-IR" sz="2200" dirty="0">
                <a:cs typeface="B Titr" pitchFamily="2" charset="-78"/>
              </a:rPr>
            </a:br>
            <a:endParaRPr lang="en-US" sz="2200" dirty="0">
              <a:cs typeface="B Titr" pitchFamily="2" charset="-78"/>
            </a:endParaRPr>
          </a:p>
        </p:txBody>
      </p:sp>
    </p:spTree>
    <p:extLst>
      <p:ext uri="{BB962C8B-B14F-4D97-AF65-F5344CB8AC3E}">
        <p14:creationId xmlns:p14="http://schemas.microsoft.com/office/powerpoint/2010/main" val="37076673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784976" cy="6037280"/>
          </a:xfrm>
        </p:spPr>
        <p:txBody>
          <a:bodyPr>
            <a:noAutofit/>
          </a:bodyPr>
          <a:lstStyle/>
          <a:p>
            <a:pPr algn="r">
              <a:lnSpc>
                <a:spcPct val="200000"/>
              </a:lnSpc>
            </a:pPr>
            <a:r>
              <a:rPr lang="fa-IR" sz="2400" dirty="0" smtClean="0">
                <a:solidFill>
                  <a:srgbClr val="00B050"/>
                </a:solidFill>
                <a:cs typeface="B Titr" pitchFamily="2" charset="-78"/>
              </a:rPr>
              <a:t>وضعیت نظامی عراق</a:t>
            </a:r>
            <a:r>
              <a:rPr lang="fa-IR" sz="2400" dirty="0" smtClean="0">
                <a:cs typeface="B Titr" pitchFamily="2" charset="-78"/>
              </a:rPr>
              <a:t/>
            </a:r>
            <a:br>
              <a:rPr lang="fa-IR" sz="2400" dirty="0" smtClean="0">
                <a:cs typeface="B Titr" pitchFamily="2" charset="-78"/>
              </a:rPr>
            </a:br>
            <a:r>
              <a:rPr lang="fa-IR" sz="2400" dirty="0" smtClean="0">
                <a:cs typeface="B Titr" pitchFamily="2" charset="-78"/>
              </a:rPr>
              <a:t>   </a:t>
            </a:r>
            <a:r>
              <a:rPr lang="fa-IR" sz="2400" dirty="0" smtClean="0">
                <a:solidFill>
                  <a:srgbClr val="002060"/>
                </a:solidFill>
                <a:cs typeface="B Titr" pitchFamily="2" charset="-78"/>
              </a:rPr>
              <a:t>حزب بعث عراق از بدو ایجاد در پی تقویت ارتش بعث بود که این وضعیت در زمان شروع و ادامه جنگ علیه ایران اد امه یافت ازجمله:</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C00000"/>
                </a:solidFill>
                <a:cs typeface="B Titr" pitchFamily="2" charset="-78"/>
              </a:rPr>
              <a:t> 1. </a:t>
            </a:r>
            <a:r>
              <a:rPr lang="fa-IR" sz="2400" dirty="0" smtClean="0">
                <a:solidFill>
                  <a:srgbClr val="002060"/>
                </a:solidFill>
                <a:cs typeface="B Titr" pitchFamily="2" charset="-78"/>
              </a:rPr>
              <a:t>پیمان 15ساله نظامی با شوروی و تجهیز کامل ارتش از این طریق.</a:t>
            </a:r>
            <a:br>
              <a:rPr lang="fa-IR" sz="2400" dirty="0" smtClean="0">
                <a:solidFill>
                  <a:srgbClr val="002060"/>
                </a:solidFill>
                <a:cs typeface="B Titr" pitchFamily="2" charset="-78"/>
              </a:rPr>
            </a:br>
            <a:r>
              <a:rPr lang="fa-IR" sz="2400" dirty="0" smtClean="0">
                <a:solidFill>
                  <a:srgbClr val="002060"/>
                </a:solidFill>
                <a:cs typeface="B Titr" pitchFamily="2" charset="-78"/>
              </a:rPr>
              <a:t>  </a:t>
            </a:r>
            <a:r>
              <a:rPr lang="fa-IR" sz="2400" dirty="0" smtClean="0">
                <a:solidFill>
                  <a:srgbClr val="C00000"/>
                </a:solidFill>
                <a:cs typeface="B Titr" pitchFamily="2" charset="-78"/>
              </a:rPr>
              <a:t>2. </a:t>
            </a:r>
            <a:r>
              <a:rPr lang="fa-IR" sz="2400" dirty="0" smtClean="0">
                <a:solidFill>
                  <a:srgbClr val="002060"/>
                </a:solidFill>
                <a:cs typeface="B Titr" pitchFamily="2" charset="-78"/>
              </a:rPr>
              <a:t>انعقاد قراد نظامی با دولت های فرانسه و ایتالیا و تامین جنگ افزارها.</a:t>
            </a:r>
            <a:br>
              <a:rPr lang="fa-IR" sz="2400" dirty="0" smtClean="0">
                <a:solidFill>
                  <a:srgbClr val="002060"/>
                </a:solidFill>
                <a:cs typeface="B Titr" pitchFamily="2" charset="-78"/>
              </a:rPr>
            </a:br>
            <a:r>
              <a:rPr lang="fa-IR" sz="2400" dirty="0" smtClean="0">
                <a:solidFill>
                  <a:srgbClr val="C00000"/>
                </a:solidFill>
                <a:cs typeface="B Titr" pitchFamily="2" charset="-78"/>
              </a:rPr>
              <a:t>  3. </a:t>
            </a:r>
            <a:r>
              <a:rPr lang="fa-IR" sz="2400" dirty="0" smtClean="0">
                <a:solidFill>
                  <a:srgbClr val="002060"/>
                </a:solidFill>
                <a:cs typeface="B Titr" pitchFamily="2" charset="-78"/>
              </a:rPr>
              <a:t>تکیه قدرت نظامی بر یگانهای زرهی وقدرت تحرّک واحدهای مکانیزه </a:t>
            </a:r>
            <a:r>
              <a:rPr lang="fa-IR" sz="1800" dirty="0" smtClean="0">
                <a:solidFill>
                  <a:srgbClr val="002060"/>
                </a:solidFill>
                <a:cs typeface="B Titr" pitchFamily="2" charset="-78"/>
              </a:rPr>
              <a:t>«بااستعداد 5450 تانک و نفربر، 150 قبضه توپخانه صحرایی، 12لشکر زرهی، مکانیزه و پیاده، 2تیپ مستقل و 20 تیپ گارد مرزی، 10 تیپ آموزشی، 336فروند هواپیما«250 فروند آن جنگی بود» و 330 فروند بالگرد». </a:t>
            </a:r>
            <a:br>
              <a:rPr lang="fa-IR" sz="1800" dirty="0" smtClean="0">
                <a:solidFill>
                  <a:srgbClr val="002060"/>
                </a:solidFill>
                <a:cs typeface="B Titr" pitchFamily="2" charset="-78"/>
              </a:rPr>
            </a:br>
            <a:endParaRPr lang="en-US" sz="1800" dirty="0">
              <a:solidFill>
                <a:srgbClr val="002060"/>
              </a:solidFill>
              <a:cs typeface="B Titr" pitchFamily="2" charset="-78"/>
            </a:endParaRPr>
          </a:p>
        </p:txBody>
      </p:sp>
    </p:spTree>
    <p:extLst>
      <p:ext uri="{BB962C8B-B14F-4D97-AF65-F5344CB8AC3E}">
        <p14:creationId xmlns:p14="http://schemas.microsoft.com/office/powerpoint/2010/main" val="748653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04088"/>
            <a:ext cx="8229600" cy="6037280"/>
          </a:xfrm>
        </p:spPr>
        <p:txBody>
          <a:bodyPr>
            <a:normAutofit/>
          </a:bodyPr>
          <a:lstStyle/>
          <a:p>
            <a:r>
              <a:rPr lang="fa-IR" sz="4400" dirty="0" smtClean="0">
                <a:solidFill>
                  <a:srgbClr val="00B050"/>
                </a:solidFill>
                <a:cs typeface="B Titr" pitchFamily="2" charset="-78"/>
              </a:rPr>
              <a:t>         نقش نظام بین المللی </a:t>
            </a:r>
            <a:br>
              <a:rPr lang="fa-IR" sz="4400" dirty="0" smtClean="0">
                <a:solidFill>
                  <a:srgbClr val="00B050"/>
                </a:solidFill>
                <a:cs typeface="B Titr" pitchFamily="2" charset="-78"/>
              </a:rPr>
            </a:br>
            <a:r>
              <a:rPr lang="fa-IR" sz="4400" dirty="0">
                <a:solidFill>
                  <a:srgbClr val="00B050"/>
                </a:solidFill>
                <a:cs typeface="B Titr" pitchFamily="2" charset="-78"/>
              </a:rPr>
              <a:t> </a:t>
            </a:r>
            <a:r>
              <a:rPr lang="fa-IR" sz="4400" dirty="0" smtClean="0">
                <a:solidFill>
                  <a:srgbClr val="00B050"/>
                </a:solidFill>
                <a:cs typeface="B Titr" pitchFamily="2" charset="-78"/>
              </a:rPr>
              <a:t>        در وقوع جنگ ایران و عراق</a:t>
            </a:r>
            <a:r>
              <a:rPr lang="fa-IR" sz="4000" dirty="0" smtClean="0">
                <a:solidFill>
                  <a:srgbClr val="C00000"/>
                </a:solidFill>
                <a:cs typeface="B Titr" pitchFamily="2" charset="-78"/>
              </a:rPr>
              <a:t/>
            </a:r>
            <a:br>
              <a:rPr lang="fa-IR" sz="4000" dirty="0" smtClean="0">
                <a:solidFill>
                  <a:srgbClr val="C00000"/>
                </a:solidFill>
                <a:cs typeface="B Titr" pitchFamily="2" charset="-78"/>
              </a:rPr>
            </a:br>
            <a:r>
              <a:rPr lang="fa-IR" sz="4000" dirty="0">
                <a:solidFill>
                  <a:srgbClr val="FF0000"/>
                </a:solidFill>
                <a:cs typeface="B Titr" pitchFamily="2" charset="-78"/>
              </a:rPr>
              <a:t/>
            </a:r>
            <a:br>
              <a:rPr lang="fa-IR" sz="4000" dirty="0">
                <a:solidFill>
                  <a:srgbClr val="FF0000"/>
                </a:solidFill>
                <a:cs typeface="B Titr" pitchFamily="2" charset="-78"/>
              </a:rPr>
            </a:br>
            <a:r>
              <a:rPr lang="fa-IR" sz="4000" dirty="0" smtClean="0">
                <a:solidFill>
                  <a:srgbClr val="FF0000"/>
                </a:solidFill>
                <a:cs typeface="B Titr" pitchFamily="2" charset="-78"/>
              </a:rPr>
              <a:t/>
            </a:r>
            <a:br>
              <a:rPr lang="fa-IR" sz="4000" dirty="0" smtClean="0">
                <a:solidFill>
                  <a:srgbClr val="FF0000"/>
                </a:solidFill>
                <a:cs typeface="B Titr" pitchFamily="2" charset="-78"/>
              </a:rPr>
            </a:br>
            <a:r>
              <a:rPr lang="fa-IR" sz="4000" dirty="0">
                <a:solidFill>
                  <a:srgbClr val="FF0000"/>
                </a:solidFill>
                <a:cs typeface="B Titr" pitchFamily="2" charset="-78"/>
              </a:rPr>
              <a:t/>
            </a:r>
            <a:br>
              <a:rPr lang="fa-IR" sz="4000" dirty="0">
                <a:solidFill>
                  <a:srgbClr val="FF0000"/>
                </a:solidFill>
                <a:cs typeface="B Titr" pitchFamily="2" charset="-78"/>
              </a:rPr>
            </a:br>
            <a:endParaRPr lang="en-US" sz="2800" dirty="0">
              <a:cs typeface="B Titr" pitchFamily="2" charset="-78"/>
            </a:endParaRPr>
          </a:p>
        </p:txBody>
      </p:sp>
    </p:spTree>
    <p:extLst>
      <p:ext uri="{BB962C8B-B14F-4D97-AF65-F5344CB8AC3E}">
        <p14:creationId xmlns:p14="http://schemas.microsoft.com/office/powerpoint/2010/main" val="31726309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229600" cy="5893264"/>
          </a:xfrm>
        </p:spPr>
        <p:txBody>
          <a:bodyPr>
            <a:noAutofit/>
          </a:bodyPr>
          <a:lstStyle/>
          <a:p>
            <a:pPr algn="r">
              <a:lnSpc>
                <a:spcPct val="150000"/>
              </a:lnSpc>
            </a:pPr>
            <a:r>
              <a:rPr lang="fa-IR" sz="2000" dirty="0" smtClean="0">
                <a:solidFill>
                  <a:srgbClr val="00B050"/>
                </a:solidFill>
                <a:cs typeface="B Titr" pitchFamily="2" charset="-78"/>
              </a:rPr>
              <a:t>کشورهای منطقه</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1000" dirty="0" smtClean="0">
                <a:cs typeface="B Titr" pitchFamily="2" charset="-78"/>
              </a:rPr>
              <a:t/>
            </a:r>
            <a:br>
              <a:rPr lang="fa-IR" sz="1000" dirty="0" smtClean="0">
                <a:cs typeface="B Titr" pitchFamily="2" charset="-78"/>
              </a:rPr>
            </a:br>
            <a:r>
              <a:rPr lang="fa-IR" sz="2000" dirty="0" smtClean="0">
                <a:solidFill>
                  <a:srgbClr val="002060"/>
                </a:solidFill>
                <a:cs typeface="B Titr" pitchFamily="2" charset="-78"/>
              </a:rPr>
              <a:t>عراق قبل ، زمان شروع و حین جنگ با ایران، ازحمایت های کشورهای «عرب» منطقه برخوردار بود ازجمله:</a:t>
            </a:r>
            <a:br>
              <a:rPr lang="fa-IR" sz="2000" dirty="0" smtClean="0">
                <a:solidFill>
                  <a:srgbClr val="002060"/>
                </a:solidFill>
                <a:cs typeface="B Titr" pitchFamily="2" charset="-78"/>
              </a:rPr>
            </a:b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1. </a:t>
            </a:r>
            <a:r>
              <a:rPr lang="fa-IR" sz="2000" dirty="0" smtClean="0">
                <a:solidFill>
                  <a:srgbClr val="002060"/>
                </a:solidFill>
                <a:cs typeface="B Titr" pitchFamily="2" charset="-78"/>
              </a:rPr>
              <a:t>جلب حمایت سران کشورهای عربی با ارائه گزارش از سوی صدام حسین علیه ایران</a:t>
            </a:r>
            <a:r>
              <a:rPr lang="fa-IR" sz="1600" dirty="0" smtClean="0">
                <a:solidFill>
                  <a:srgbClr val="002060"/>
                </a:solidFill>
                <a:cs typeface="B Titr" pitchFamily="2" charset="-78"/>
              </a:rPr>
              <a:t>«1359/3/4، نشست سران کشورهای عربی».</a:t>
            </a:r>
            <a:br>
              <a:rPr lang="fa-IR" sz="1600" dirty="0" smtClean="0">
                <a:solidFill>
                  <a:srgbClr val="002060"/>
                </a:solidFill>
                <a:cs typeface="B Titr" pitchFamily="2" charset="-78"/>
              </a:rPr>
            </a:b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2. </a:t>
            </a:r>
            <a:r>
              <a:rPr lang="fa-IR" sz="2000" dirty="0" smtClean="0">
                <a:solidFill>
                  <a:srgbClr val="002060"/>
                </a:solidFill>
                <a:cs typeface="B Titr" pitchFamily="2" charset="-78"/>
              </a:rPr>
              <a:t>کمکهای اقتصادی و نیروی انسانی کشورهای عربی خلیج فارس، اردون و مصر به عراق</a:t>
            </a:r>
            <a:r>
              <a:rPr lang="fa-IR" sz="1600" dirty="0" smtClean="0">
                <a:solidFill>
                  <a:srgbClr val="002060"/>
                </a:solidFill>
                <a:cs typeface="B Titr" pitchFamily="2" charset="-78"/>
              </a:rPr>
              <a:t>«مصر تامین نیروی انسانی و عربستان و کویت با فروش اضافه نفت کمک مالی کردند».</a:t>
            </a:r>
            <a:br>
              <a:rPr lang="fa-IR" sz="1600" dirty="0" smtClean="0">
                <a:solidFill>
                  <a:srgbClr val="002060"/>
                </a:solidFill>
                <a:cs typeface="B Titr" pitchFamily="2" charset="-78"/>
              </a:rPr>
            </a:b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3. </a:t>
            </a:r>
            <a:r>
              <a:rPr lang="fa-IR" sz="2000" dirty="0" smtClean="0">
                <a:solidFill>
                  <a:srgbClr val="002060"/>
                </a:solidFill>
                <a:cs typeface="B Titr" pitchFamily="2" charset="-78"/>
              </a:rPr>
              <a:t>کویت با فشاربر ایرانیان مقیم آن کشور و اردن با دراختیار گذاشتن بندر عقبه                   « </a:t>
            </a:r>
            <a:r>
              <a:rPr lang="fa-IR" sz="1600" dirty="0" smtClean="0">
                <a:solidFill>
                  <a:srgbClr val="002060"/>
                </a:solidFill>
                <a:cs typeface="B Titr" pitchFamily="2" charset="-78"/>
              </a:rPr>
              <a:t>برای تدارک ارتش عراق</a:t>
            </a:r>
            <a:r>
              <a:rPr lang="fa-IR" sz="2000" dirty="0" smtClean="0">
                <a:solidFill>
                  <a:srgbClr val="002060"/>
                </a:solidFill>
                <a:cs typeface="B Titr" pitchFamily="2" charset="-78"/>
              </a:rPr>
              <a:t>».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تنها کشور الجزایر بی طرف، کشورهای لیبی و سوریه این جنگ را محکوم کردند. </a:t>
            </a:r>
            <a:endParaRPr lang="en-US" sz="2000" dirty="0">
              <a:solidFill>
                <a:srgbClr val="002060"/>
              </a:solidFill>
              <a:cs typeface="B Titr" pitchFamily="2" charset="-78"/>
            </a:endParaRPr>
          </a:p>
        </p:txBody>
      </p:sp>
    </p:spTree>
    <p:extLst>
      <p:ext uri="{BB962C8B-B14F-4D97-AF65-F5344CB8AC3E}">
        <p14:creationId xmlns:p14="http://schemas.microsoft.com/office/powerpoint/2010/main" val="17439315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229600" cy="6037280"/>
          </a:xfrm>
        </p:spPr>
        <p:txBody>
          <a:bodyPr>
            <a:noAutofit/>
          </a:bodyPr>
          <a:lstStyle/>
          <a:p>
            <a:pPr algn="r">
              <a:lnSpc>
                <a:spcPct val="150000"/>
              </a:lnSpc>
            </a:pPr>
            <a:r>
              <a:rPr lang="fa-IR" sz="2200" dirty="0" smtClean="0">
                <a:solidFill>
                  <a:srgbClr val="00B050"/>
                </a:solidFill>
                <a:cs typeface="B Titr" pitchFamily="2" charset="-78"/>
              </a:rPr>
              <a:t>ایالات متحده امریکا</a:t>
            </a:r>
            <a:r>
              <a:rPr lang="fa-IR" sz="2200" dirty="0" smtClean="0">
                <a:cs typeface="B Titr" pitchFamily="2" charset="-78"/>
              </a:rPr>
              <a:t/>
            </a:r>
            <a:br>
              <a:rPr lang="fa-IR" sz="2200" dirty="0" smtClean="0">
                <a:cs typeface="B Titr" pitchFamily="2" charset="-78"/>
              </a:rPr>
            </a:br>
            <a:r>
              <a:rPr lang="fa-IR" sz="2200" dirty="0" smtClean="0">
                <a:solidFill>
                  <a:srgbClr val="002060"/>
                </a:solidFill>
                <a:cs typeface="B Titr" pitchFamily="2" charset="-78"/>
              </a:rPr>
              <a:t>گرچه امریکا مدّعی است در جنگ عراق علیه ایران بی طرف بوده ، قبل ازشروع جنگ موضوع را به اطلاع ایران رسانده است و کشور عمان را در حمایت از عراق برحذر داشته است اما شواهد خلاف آن را ثابت می کنند.</a:t>
            </a:r>
            <a:br>
              <a:rPr lang="fa-IR" sz="2200" dirty="0" smtClean="0">
                <a:solidFill>
                  <a:srgbClr val="002060"/>
                </a:solidFill>
                <a:cs typeface="B Titr" pitchFamily="2" charset="-78"/>
              </a:rPr>
            </a:br>
            <a:r>
              <a:rPr lang="fa-IR" sz="2200" dirty="0">
                <a:solidFill>
                  <a:srgbClr val="C00000"/>
                </a:solidFill>
                <a:cs typeface="B Titr" pitchFamily="2" charset="-78"/>
              </a:rPr>
              <a:t> </a:t>
            </a:r>
            <a:r>
              <a:rPr lang="fa-IR" sz="2200" dirty="0" smtClean="0">
                <a:solidFill>
                  <a:srgbClr val="C00000"/>
                </a:solidFill>
                <a:cs typeface="B Titr" pitchFamily="2" charset="-78"/>
              </a:rPr>
              <a:t>  1. </a:t>
            </a:r>
            <a:r>
              <a:rPr lang="fa-IR" sz="2200" dirty="0" smtClean="0">
                <a:solidFill>
                  <a:srgbClr val="002060"/>
                </a:solidFill>
                <a:cs typeface="B Titr" pitchFamily="2" charset="-78"/>
              </a:rPr>
              <a:t>تصمیم شروع جنگ در جلسه برژینسکی «مشاور امنیتی رئیس جمهور امریکا» و صدام حسین در مرز اردن</a:t>
            </a:r>
            <a:r>
              <a:rPr lang="fa-IR" sz="2200" dirty="0">
                <a:solidFill>
                  <a:srgbClr val="002060"/>
                </a:solidFill>
                <a:cs typeface="B Titr" pitchFamily="2" charset="-78"/>
              </a:rPr>
              <a:t> </a:t>
            </a:r>
            <a:r>
              <a:rPr lang="fa-IR" sz="2200" dirty="0" smtClean="0">
                <a:solidFill>
                  <a:srgbClr val="002060"/>
                </a:solidFill>
                <a:cs typeface="B Titr" pitchFamily="2" charset="-78"/>
              </a:rPr>
              <a:t>قطعی شد.</a:t>
            </a:r>
            <a:br>
              <a:rPr lang="fa-IR" sz="2200" dirty="0" smtClean="0">
                <a:solidFill>
                  <a:srgbClr val="002060"/>
                </a:solidFill>
                <a:cs typeface="B Titr" pitchFamily="2" charset="-78"/>
              </a:rPr>
            </a:br>
            <a:r>
              <a:rPr lang="fa-IR" sz="2200" dirty="0">
                <a:solidFill>
                  <a:srgbClr val="C00000"/>
                </a:solidFill>
                <a:cs typeface="B Titr" pitchFamily="2" charset="-78"/>
              </a:rPr>
              <a:t> </a:t>
            </a:r>
            <a:r>
              <a:rPr lang="fa-IR" sz="2200" dirty="0" smtClean="0">
                <a:solidFill>
                  <a:srgbClr val="C00000"/>
                </a:solidFill>
                <a:cs typeface="B Titr" pitchFamily="2" charset="-78"/>
              </a:rPr>
              <a:t> 2. </a:t>
            </a:r>
            <a:r>
              <a:rPr lang="fa-IR" sz="2200" dirty="0" smtClean="0">
                <a:solidFill>
                  <a:srgbClr val="002060"/>
                </a:solidFill>
                <a:cs typeface="B Titr" pitchFamily="2" charset="-78"/>
              </a:rPr>
              <a:t>ایران از سوی امریکا در تحریم تسلیحاتی قرار داشت.</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3. </a:t>
            </a:r>
            <a:r>
              <a:rPr lang="fa-IR" sz="2200" dirty="0" smtClean="0">
                <a:solidFill>
                  <a:srgbClr val="002060"/>
                </a:solidFill>
                <a:cs typeface="B Titr" pitchFamily="2" charset="-78"/>
              </a:rPr>
              <a:t>وضعیت سیاسی ایران و امریکا بر سر موضوع گروگان گیری جاسوسان امریکایی در ایران، تیره بود.</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4. </a:t>
            </a:r>
            <a:r>
              <a:rPr lang="fa-IR" sz="2200" dirty="0" smtClean="0">
                <a:solidFill>
                  <a:srgbClr val="002060"/>
                </a:solidFill>
                <a:cs typeface="B Titr" pitchFamily="2" charset="-78"/>
              </a:rPr>
              <a:t>امریکا رژیم عراق را در حمایت خود داشت.</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C00000"/>
                </a:solidFill>
                <a:cs typeface="B Titr" pitchFamily="2" charset="-78"/>
              </a:rPr>
              <a:t> 5. </a:t>
            </a:r>
            <a:r>
              <a:rPr lang="fa-IR" sz="2200" dirty="0" smtClean="0">
                <a:solidFill>
                  <a:srgbClr val="002060"/>
                </a:solidFill>
                <a:cs typeface="B Titr" pitchFamily="2" charset="-78"/>
              </a:rPr>
              <a:t>امریکا تمایل داشت دو طرف ایران و عراق را در کنترل خود داشته باشد، عراق پیروز میدان شود ولی بر منطقه خلیج فار مسلّط نشود.</a:t>
            </a:r>
            <a:r>
              <a:rPr lang="fa-IR" sz="2000" dirty="0" smtClean="0">
                <a:solidFill>
                  <a:srgbClr val="002060"/>
                </a:solidFill>
                <a:cs typeface="B Titr" pitchFamily="2" charset="-78"/>
              </a:rPr>
              <a:t/>
            </a:r>
            <a:br>
              <a:rPr lang="fa-IR" sz="2000" dirty="0" smtClean="0">
                <a:solidFill>
                  <a:srgbClr val="002060"/>
                </a:solidFill>
                <a:cs typeface="B Titr" pitchFamily="2" charset="-78"/>
              </a:rPr>
            </a:br>
            <a:endParaRPr lang="en-US" sz="2000" dirty="0">
              <a:solidFill>
                <a:srgbClr val="002060"/>
              </a:solidFill>
              <a:cs typeface="B Titr" pitchFamily="2" charset="-78"/>
            </a:endParaRPr>
          </a:p>
        </p:txBody>
      </p:sp>
    </p:spTree>
    <p:extLst>
      <p:ext uri="{BB962C8B-B14F-4D97-AF65-F5344CB8AC3E}">
        <p14:creationId xmlns:p14="http://schemas.microsoft.com/office/powerpoint/2010/main" val="3211946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5965272"/>
          </a:xfrm>
        </p:spPr>
        <p:txBody>
          <a:bodyPr>
            <a:noAutofit/>
          </a:bodyPr>
          <a:lstStyle/>
          <a:p>
            <a:pPr algn="r">
              <a:lnSpc>
                <a:spcPct val="150000"/>
              </a:lnSpc>
            </a:pPr>
            <a:r>
              <a:rPr lang="fa-IR" sz="2800" dirty="0" smtClean="0">
                <a:solidFill>
                  <a:srgbClr val="00B050"/>
                </a:solidFill>
                <a:cs typeface="B Titr" pitchFamily="2" charset="-78"/>
              </a:rPr>
              <a:t>اتحاد جماهیر شوروی</a:t>
            </a:r>
            <a:r>
              <a:rPr lang="fa-IR" sz="2800" dirty="0" smtClean="0">
                <a:cs typeface="B Titr" pitchFamily="2" charset="-78"/>
              </a:rPr>
              <a:t/>
            </a:r>
            <a:br>
              <a:rPr lang="fa-IR" sz="2800" dirty="0" smtClean="0">
                <a:cs typeface="B Titr" pitchFamily="2" charset="-78"/>
              </a:rPr>
            </a:br>
            <a:r>
              <a:rPr lang="fa-IR" sz="2400" dirty="0" smtClean="0">
                <a:solidFill>
                  <a:srgbClr val="002060"/>
                </a:solidFill>
                <a:cs typeface="B Titr" pitchFamily="2" charset="-78"/>
              </a:rPr>
              <a:t>عراق به عنوان یکی از کشورهای بلوک شرق ، روابط سیاسی و نظامی این کشور با شوروی برقرار بود.</a:t>
            </a:r>
            <a:br>
              <a:rPr lang="fa-IR" sz="2400" dirty="0" smtClean="0">
                <a:solidFill>
                  <a:srgbClr val="002060"/>
                </a:solidFill>
                <a:cs typeface="B Titr" pitchFamily="2" charset="-78"/>
              </a:rPr>
            </a:br>
            <a:r>
              <a:rPr lang="fa-IR" sz="2400" dirty="0" smtClean="0">
                <a:solidFill>
                  <a:srgbClr val="002060"/>
                </a:solidFill>
                <a:cs typeface="B Titr" pitchFamily="2" charset="-78"/>
              </a:rPr>
              <a:t>گرچه شوروی ارسال سلاح به عراق را در آغاز جنگ</a:t>
            </a:r>
            <a:r>
              <a:rPr lang="fa-IR" sz="2000" dirty="0" smtClean="0">
                <a:solidFill>
                  <a:srgbClr val="002060"/>
                </a:solidFill>
                <a:cs typeface="B Titr" pitchFamily="2" charset="-78"/>
              </a:rPr>
              <a:t>« بعلت حزب توده عراق از سوی این کشورمحدود شد»</a:t>
            </a:r>
            <a:r>
              <a:rPr lang="fa-IR" sz="2400" dirty="0" smtClean="0">
                <a:solidFill>
                  <a:srgbClr val="002060"/>
                </a:solidFill>
                <a:cs typeface="B Titr" pitchFamily="2" charset="-78"/>
              </a:rPr>
              <a:t> </a:t>
            </a:r>
            <a:r>
              <a:rPr lang="fa-IR" sz="2400" dirty="0">
                <a:solidFill>
                  <a:srgbClr val="002060"/>
                </a:solidFill>
                <a:cs typeface="B Titr" pitchFamily="2" charset="-78"/>
              </a:rPr>
              <a:t>وقفه </a:t>
            </a:r>
            <a:r>
              <a:rPr lang="fa-IR" sz="2400" dirty="0" smtClean="0">
                <a:solidFill>
                  <a:srgbClr val="002060"/>
                </a:solidFill>
                <a:cs typeface="B Titr" pitchFamily="2" charset="-78"/>
              </a:rPr>
              <a:t>8ماهه ایجاد کرد ولی از کشورهای شرق اروپا خواست تا نسبت به تامین سلاح و تجهیزات عراق اقدام کنند.</a:t>
            </a:r>
            <a:br>
              <a:rPr lang="fa-IR" sz="2400" dirty="0" smtClean="0">
                <a:solidFill>
                  <a:srgbClr val="002060"/>
                </a:solidFill>
                <a:cs typeface="B Titr" pitchFamily="2" charset="-78"/>
              </a:rPr>
            </a:br>
            <a:r>
              <a:rPr lang="fa-IR" sz="2400" dirty="0" smtClean="0">
                <a:solidFill>
                  <a:srgbClr val="002060"/>
                </a:solidFill>
                <a:cs typeface="B Titr" pitchFamily="2" charset="-78"/>
              </a:rPr>
              <a:t>   باتوجه به اینکه سفارتخانه ها و کنسول گری های ایران و شوروی در دو کشور فعال بود ولی با دستگیری و ازهم پاشیدگی حزب توده ایران و عدم سکوت ایران در قبال حمله شوروی به افغانستان و محکوم شدن آن از سوی ایران، روابط ایران و شوروی به تاریکی گرایید.</a:t>
            </a:r>
            <a:endParaRPr lang="en-US" sz="2400" dirty="0">
              <a:solidFill>
                <a:srgbClr val="002060"/>
              </a:solidFill>
              <a:cs typeface="B Titr" pitchFamily="2" charset="-78"/>
            </a:endParaRPr>
          </a:p>
        </p:txBody>
      </p:sp>
    </p:spTree>
    <p:extLst>
      <p:ext uri="{BB962C8B-B14F-4D97-AF65-F5344CB8AC3E}">
        <p14:creationId xmlns:p14="http://schemas.microsoft.com/office/powerpoint/2010/main" val="5489419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8856984" cy="5965272"/>
          </a:xfrm>
        </p:spPr>
        <p:txBody>
          <a:bodyPr>
            <a:noAutofit/>
          </a:bodyPr>
          <a:lstStyle/>
          <a:p>
            <a:pPr algn="r">
              <a:lnSpc>
                <a:spcPct val="150000"/>
              </a:lnSpc>
            </a:pPr>
            <a:r>
              <a:rPr lang="fa-IR" sz="2800" dirty="0" smtClean="0">
                <a:solidFill>
                  <a:srgbClr val="FF0000"/>
                </a:solidFill>
                <a:cs typeface="B Titr" pitchFamily="2" charset="-78"/>
              </a:rPr>
              <a:t>رژیم صهیونیستی</a:t>
            </a:r>
            <a:r>
              <a:rPr lang="fa-IR" sz="4800" dirty="0" smtClean="0">
                <a:cs typeface="B Titr" pitchFamily="2" charset="-78"/>
              </a:rPr>
              <a:t/>
            </a:r>
            <a:br>
              <a:rPr lang="fa-IR" sz="4800" dirty="0" smtClean="0">
                <a:cs typeface="B Titr" pitchFamily="2" charset="-78"/>
              </a:rPr>
            </a:br>
            <a:r>
              <a:rPr lang="fa-IR" sz="2800" dirty="0">
                <a:cs typeface="B Titr" pitchFamily="2" charset="-78"/>
              </a:rPr>
              <a:t> </a:t>
            </a:r>
            <a:r>
              <a:rPr lang="fa-IR" sz="2800" dirty="0" smtClean="0">
                <a:cs typeface="B Titr" pitchFamily="2" charset="-78"/>
              </a:rPr>
              <a:t> </a:t>
            </a:r>
            <a:r>
              <a:rPr lang="fa-IR" sz="2800" dirty="0" smtClean="0">
                <a:solidFill>
                  <a:srgbClr val="002060"/>
                </a:solidFill>
                <a:cs typeface="B Titr" pitchFamily="2" charset="-78"/>
              </a:rPr>
              <a:t>با پیروزی انقلاب، </a:t>
            </a:r>
            <a:br>
              <a:rPr lang="fa-IR" sz="2800" dirty="0" smtClean="0">
                <a:solidFill>
                  <a:srgbClr val="002060"/>
                </a:solidFill>
                <a:cs typeface="B Titr" pitchFamily="2" charset="-78"/>
              </a:rPr>
            </a:br>
            <a:r>
              <a:rPr lang="fa-IR" sz="2800" dirty="0" smtClean="0">
                <a:solidFill>
                  <a:srgbClr val="002060"/>
                </a:solidFill>
                <a:cs typeface="B Titr" pitchFamily="2" charset="-78"/>
              </a:rPr>
              <a:t>سفارت این رژیم در ایران تعطیل و سفارت فلسطین جایگزین آن شد.</a:t>
            </a:r>
            <a:br>
              <a:rPr lang="fa-IR" sz="2800" dirty="0" smtClean="0">
                <a:solidFill>
                  <a:srgbClr val="002060"/>
                </a:solidFill>
                <a:cs typeface="B Titr" pitchFamily="2" charset="-78"/>
              </a:rPr>
            </a:br>
            <a:r>
              <a:rPr lang="fa-IR" sz="2800" dirty="0" smtClean="0">
                <a:solidFill>
                  <a:srgbClr val="002060"/>
                </a:solidFill>
                <a:cs typeface="B Titr" pitchFamily="2" charset="-78"/>
              </a:rPr>
              <a:t/>
            </a:r>
            <a:br>
              <a:rPr lang="fa-IR" sz="2800" dirty="0" smtClean="0">
                <a:solidFill>
                  <a:srgbClr val="002060"/>
                </a:solidFill>
                <a:cs typeface="B Titr" pitchFamily="2" charset="-78"/>
              </a:rPr>
            </a:br>
            <a:r>
              <a:rPr lang="fa-IR" sz="2800" dirty="0" smtClean="0">
                <a:solidFill>
                  <a:srgbClr val="002060"/>
                </a:solidFill>
                <a:cs typeface="B Titr" pitchFamily="2" charset="-78"/>
              </a:rPr>
              <a:t>شعارهای امروز ایران، فردا فلسطین.</a:t>
            </a:r>
            <a:br>
              <a:rPr lang="fa-IR" sz="2800" dirty="0" smtClean="0">
                <a:solidFill>
                  <a:srgbClr val="002060"/>
                </a:solidFill>
                <a:cs typeface="B Titr" pitchFamily="2" charset="-78"/>
              </a:rPr>
            </a:br>
            <a:r>
              <a:rPr lang="fa-IR" sz="2800" dirty="0" smtClean="0">
                <a:solidFill>
                  <a:srgbClr val="002060"/>
                </a:solidFill>
                <a:cs typeface="B Titr" pitchFamily="2" charset="-78"/>
              </a:rPr>
              <a:t>موجب شد تا نظر رژیم صهیونیستی از کشورهای عربی به ایران جلب شود.</a:t>
            </a:r>
            <a:br>
              <a:rPr lang="fa-IR" sz="2800" dirty="0" smtClean="0">
                <a:solidFill>
                  <a:srgbClr val="002060"/>
                </a:solidFill>
                <a:cs typeface="B Titr" pitchFamily="2" charset="-78"/>
              </a:rPr>
            </a:br>
            <a:r>
              <a:rPr lang="fa-IR" sz="2800" dirty="0" smtClean="0">
                <a:solidFill>
                  <a:schemeClr val="accent3"/>
                </a:solidFill>
                <a:cs typeface="B Titr" pitchFamily="2" charset="-78"/>
              </a:rPr>
              <a:t>به هر حال جنگ ایران و عراق به نفع</a:t>
            </a:r>
            <a:r>
              <a:rPr lang="fa-IR" sz="2800" dirty="0">
                <a:solidFill>
                  <a:schemeClr val="accent3"/>
                </a:solidFill>
                <a:cs typeface="B Titr" pitchFamily="2" charset="-78"/>
              </a:rPr>
              <a:t> رژیم </a:t>
            </a:r>
            <a:r>
              <a:rPr lang="fa-IR" sz="2800" dirty="0" smtClean="0">
                <a:solidFill>
                  <a:schemeClr val="accent3"/>
                </a:solidFill>
                <a:cs typeface="B Titr" pitchFamily="2" charset="-78"/>
              </a:rPr>
              <a:t>صهیونیستی بود چراکه  موجب شد مسئله فلسطین در جهان اولویت خود را از دست بدهد.  </a:t>
            </a:r>
            <a:r>
              <a:rPr lang="fa-IR" sz="2400" dirty="0" smtClean="0">
                <a:solidFill>
                  <a:srgbClr val="C00000"/>
                </a:solidFill>
                <a:cs typeface="B Titr" pitchFamily="2" charset="-78"/>
              </a:rPr>
              <a:t/>
            </a:r>
            <a:br>
              <a:rPr lang="fa-IR" sz="2400" dirty="0" smtClean="0">
                <a:solidFill>
                  <a:srgbClr val="C00000"/>
                </a:solidFill>
                <a:cs typeface="B Titr" pitchFamily="2" charset="-78"/>
              </a:rPr>
            </a:br>
            <a:r>
              <a:rPr lang="fa-IR" sz="2400" dirty="0" smtClean="0">
                <a:cs typeface="B Titr" pitchFamily="2" charset="-78"/>
              </a:rPr>
              <a:t>   </a:t>
            </a:r>
            <a:endParaRPr lang="en-US" sz="2400" dirty="0">
              <a:cs typeface="B Titr" pitchFamily="2" charset="-78"/>
            </a:endParaRPr>
          </a:p>
        </p:txBody>
      </p:sp>
    </p:spTree>
    <p:extLst>
      <p:ext uri="{BB962C8B-B14F-4D97-AF65-F5344CB8AC3E}">
        <p14:creationId xmlns:p14="http://schemas.microsoft.com/office/powerpoint/2010/main" val="9204286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04088"/>
            <a:ext cx="8661648" cy="5893264"/>
          </a:xfrm>
        </p:spPr>
        <p:txBody>
          <a:bodyPr>
            <a:noAutofit/>
          </a:bodyPr>
          <a:lstStyle/>
          <a:p>
            <a:pPr algn="r">
              <a:lnSpc>
                <a:spcPct val="150000"/>
              </a:lnSpc>
            </a:pPr>
            <a:r>
              <a:rPr lang="fa-IR" sz="2400" dirty="0" smtClean="0">
                <a:solidFill>
                  <a:srgbClr val="00B050"/>
                </a:solidFill>
                <a:cs typeface="B Titr" pitchFamily="2" charset="-78"/>
              </a:rPr>
              <a:t>سازمان بین الملل</a:t>
            </a:r>
            <a:r>
              <a:rPr lang="fa-IR" sz="4400" dirty="0" smtClean="0">
                <a:cs typeface="B Titr" pitchFamily="2" charset="-78"/>
              </a:rPr>
              <a:t/>
            </a:r>
            <a:br>
              <a:rPr lang="fa-IR" sz="4400" dirty="0" smtClean="0">
                <a:cs typeface="B Titr" pitchFamily="2" charset="-78"/>
              </a:rPr>
            </a:br>
            <a:r>
              <a:rPr lang="fa-IR" sz="2000" dirty="0" smtClean="0">
                <a:solidFill>
                  <a:srgbClr val="002060"/>
                </a:solidFill>
                <a:cs typeface="B Titr" pitchFamily="2" charset="-78"/>
              </a:rPr>
              <a:t>برابر ماده 51 منشور سازمان ملل:</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کشوری که مورد تجاوز قرار می گیرد می تواند ازهمه توان و تجهیزات خود برای دفاع     استفاده کند.</a:t>
            </a:r>
            <a:r>
              <a:rPr lang="fa-IR" sz="2000" dirty="0">
                <a:solidFill>
                  <a:srgbClr val="002060"/>
                </a:solidFill>
                <a:cs typeface="B Titr" pitchFamily="2" charset="-78"/>
              </a:rPr>
              <a:t> </a:t>
            </a:r>
            <a:r>
              <a:rPr lang="fa-IR" sz="2000" dirty="0" smtClean="0">
                <a:solidFill>
                  <a:srgbClr val="002060"/>
                </a:solidFill>
                <a:cs typeface="B Titr" pitchFamily="2" charset="-78"/>
              </a:rPr>
              <a:t>موضوع را به سازمان ملل اطلاع دهد. ازسازمان ملل در خواست تشکیل جلسه شورای امنیت بکند.</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ولی ایران نه تنها بعلت نداشتن وزیر خارجه این تقاضا را نکرد حتی نماینده ایران در سازمان ملل و متعاقب آن دولت ایران نیز به سوال(درخواست) دبیر کل«مبنی بر تشکیل جلسه» پاسخ منفی داد.</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2400" dirty="0" smtClean="0">
                <a:solidFill>
                  <a:srgbClr val="00B050"/>
                </a:solidFill>
                <a:cs typeface="B Titr" pitchFamily="2" charset="-78"/>
              </a:rPr>
              <a:t>اقدامات </a:t>
            </a:r>
            <a:r>
              <a:rPr lang="fa-IR" sz="2400" dirty="0">
                <a:solidFill>
                  <a:srgbClr val="00B050"/>
                </a:solidFill>
                <a:cs typeface="B Titr" pitchFamily="2" charset="-78"/>
              </a:rPr>
              <a:t>دبیرکل </a:t>
            </a:r>
            <a:r>
              <a:rPr lang="fa-IR" sz="2400" dirty="0" smtClean="0">
                <a:solidFill>
                  <a:srgbClr val="00B050"/>
                </a:solidFill>
                <a:cs typeface="B Titr" pitchFamily="2" charset="-78"/>
              </a:rPr>
              <a:t>سازمان </a:t>
            </a:r>
            <a:r>
              <a:rPr lang="fa-IR" sz="2400" dirty="0">
                <a:solidFill>
                  <a:srgbClr val="00B050"/>
                </a:solidFill>
                <a:cs typeface="B Titr" pitchFamily="2" charset="-78"/>
              </a:rPr>
              <a:t>بین </a:t>
            </a:r>
            <a:r>
              <a:rPr lang="fa-IR" sz="2400" dirty="0" smtClean="0">
                <a:solidFill>
                  <a:srgbClr val="00B050"/>
                </a:solidFill>
                <a:cs typeface="B Titr" pitchFamily="2" charset="-78"/>
              </a:rPr>
              <a:t>الملل</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2000" dirty="0" smtClean="0">
                <a:solidFill>
                  <a:srgbClr val="002060"/>
                </a:solidFill>
                <a:cs typeface="B Titr" pitchFamily="2" charset="-78"/>
              </a:rPr>
              <a:t>دبیرکل </a:t>
            </a:r>
            <a:r>
              <a:rPr lang="fa-IR" sz="2000" dirty="0">
                <a:solidFill>
                  <a:srgbClr val="002060"/>
                </a:solidFill>
                <a:cs typeface="B Titr" pitchFamily="2" charset="-78"/>
              </a:rPr>
              <a:t>در روزآغاز </a:t>
            </a:r>
            <a:r>
              <a:rPr lang="fa-IR" sz="2000" dirty="0" smtClean="0">
                <a:solidFill>
                  <a:srgbClr val="002060"/>
                </a:solidFill>
                <a:cs typeface="B Titr" pitchFamily="2" charset="-78"/>
              </a:rPr>
              <a:t>جنگ«1359/6/31» </a:t>
            </a:r>
            <a:r>
              <a:rPr lang="fa-IR" sz="2000" dirty="0">
                <a:solidFill>
                  <a:srgbClr val="002060"/>
                </a:solidFill>
                <a:cs typeface="B Titr" pitchFamily="2" charset="-78"/>
              </a:rPr>
              <a:t>دو طرف درگیر را دعوت به </a:t>
            </a:r>
            <a:r>
              <a:rPr lang="fa-IR" sz="2000" dirty="0" smtClean="0">
                <a:solidFill>
                  <a:srgbClr val="002060"/>
                </a:solidFill>
                <a:cs typeface="B Titr" pitchFamily="2" charset="-78"/>
              </a:rPr>
              <a:t>خویشتن </a:t>
            </a:r>
            <a:r>
              <a:rPr lang="fa-IR" sz="2000" dirty="0">
                <a:solidFill>
                  <a:srgbClr val="002060"/>
                </a:solidFill>
                <a:cs typeface="B Titr" pitchFamily="2" charset="-78"/>
              </a:rPr>
              <a:t>داری کرد</a:t>
            </a:r>
            <a:r>
              <a:rPr lang="fa-IR" sz="2000" dirty="0" smtClean="0">
                <a:solidFill>
                  <a:srgbClr val="002060"/>
                </a:solidFill>
                <a:cs typeface="B Titr" pitchFamily="2" charset="-78"/>
              </a:rPr>
              <a:t>.</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دبیرکل در روز دوم جنگ«1359/7/1» </a:t>
            </a:r>
            <a:r>
              <a:rPr lang="fa-IR" sz="2000" dirty="0">
                <a:solidFill>
                  <a:srgbClr val="002060"/>
                </a:solidFill>
                <a:cs typeface="B Titr" pitchFamily="2" charset="-78"/>
              </a:rPr>
              <a:t>براساس ماده 99 منشور سازمان ملل در خواست تشکیل جلسه شورای امنیت کرد</a:t>
            </a:r>
            <a:r>
              <a:rPr lang="fa-IR" sz="2000" dirty="0" smtClean="0">
                <a:solidFill>
                  <a:srgbClr val="002060"/>
                </a:solidFill>
                <a:cs typeface="B Titr" pitchFamily="2" charset="-78"/>
              </a:rPr>
              <a:t>.</a:t>
            </a:r>
            <a:r>
              <a:rPr lang="fa-IR" sz="1800" dirty="0" smtClean="0">
                <a:solidFill>
                  <a:srgbClr val="002060"/>
                </a:solidFill>
                <a:cs typeface="B Titr" pitchFamily="2" charset="-78"/>
              </a:rPr>
              <a:t/>
            </a:r>
            <a:br>
              <a:rPr lang="fa-IR" sz="1800" dirty="0" smtClean="0">
                <a:solidFill>
                  <a:srgbClr val="002060"/>
                </a:solidFill>
                <a:cs typeface="B Titr" pitchFamily="2" charset="-78"/>
              </a:rPr>
            </a:br>
            <a:endParaRPr lang="en-US" sz="1800" dirty="0">
              <a:solidFill>
                <a:srgbClr val="002060"/>
              </a:solidFill>
              <a:cs typeface="B Titr" pitchFamily="2" charset="-78"/>
            </a:endParaRPr>
          </a:p>
        </p:txBody>
      </p:sp>
    </p:spTree>
    <p:extLst>
      <p:ext uri="{BB962C8B-B14F-4D97-AF65-F5344CB8AC3E}">
        <p14:creationId xmlns:p14="http://schemas.microsoft.com/office/powerpoint/2010/main" val="139510102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5544616"/>
          </a:xfrm>
        </p:spPr>
        <p:txBody>
          <a:bodyPr>
            <a:noAutofit/>
          </a:bodyPr>
          <a:lstStyle/>
          <a:p>
            <a:pPr algn="ctr">
              <a:lnSpc>
                <a:spcPct val="150000"/>
              </a:lnSpc>
            </a:pPr>
            <a:r>
              <a:rPr lang="fa-IR" sz="3600" dirty="0">
                <a:solidFill>
                  <a:srgbClr val="00B050"/>
                </a:solidFill>
                <a:cs typeface="B Titr" pitchFamily="2" charset="-78"/>
              </a:rPr>
              <a:t> </a:t>
            </a:r>
            <a:r>
              <a:rPr lang="fa-IR" sz="3600" dirty="0" smtClean="0">
                <a:solidFill>
                  <a:srgbClr val="00B050"/>
                </a:solidFill>
                <a:cs typeface="B Titr" pitchFamily="2" charset="-78"/>
              </a:rPr>
              <a:t>    </a:t>
            </a:r>
            <a:r>
              <a:rPr lang="fa-IR" sz="4000" dirty="0" smtClean="0">
                <a:solidFill>
                  <a:srgbClr val="00B050"/>
                </a:solidFill>
                <a:cs typeface="B Titr" pitchFamily="2" charset="-78"/>
              </a:rPr>
              <a:t>علل؛ اهداف؛ زمینه سازی</a:t>
            </a:r>
            <a:br>
              <a:rPr lang="fa-IR" sz="4000" dirty="0" smtClean="0">
                <a:solidFill>
                  <a:srgbClr val="00B050"/>
                </a:solidFill>
                <a:cs typeface="B Titr" pitchFamily="2" charset="-78"/>
              </a:rPr>
            </a:br>
            <a:r>
              <a:rPr lang="fa-IR" sz="4000" dirty="0">
                <a:solidFill>
                  <a:srgbClr val="00B050"/>
                </a:solidFill>
                <a:cs typeface="B Titr" pitchFamily="2" charset="-78"/>
              </a:rPr>
              <a:t> </a:t>
            </a:r>
            <a:r>
              <a:rPr lang="fa-IR" sz="4000" dirty="0" smtClean="0">
                <a:solidFill>
                  <a:srgbClr val="00B050"/>
                </a:solidFill>
                <a:cs typeface="B Titr" pitchFamily="2" charset="-78"/>
              </a:rPr>
              <a:t> </a:t>
            </a:r>
            <a:r>
              <a:rPr lang="fa-IR" sz="3600" dirty="0" smtClean="0">
                <a:solidFill>
                  <a:srgbClr val="00B050"/>
                </a:solidFill>
                <a:cs typeface="B Titr" pitchFamily="2" charset="-78"/>
              </a:rPr>
              <a:t>رژیم بعث عراق </a:t>
            </a:r>
            <a:br>
              <a:rPr lang="fa-IR" sz="3600" dirty="0" smtClean="0">
                <a:solidFill>
                  <a:srgbClr val="00B050"/>
                </a:solidFill>
                <a:cs typeface="B Titr" pitchFamily="2" charset="-78"/>
              </a:rPr>
            </a:br>
            <a:r>
              <a:rPr lang="fa-IR" sz="3600" dirty="0" smtClean="0">
                <a:solidFill>
                  <a:srgbClr val="00B050"/>
                </a:solidFill>
                <a:cs typeface="B Titr" pitchFamily="2" charset="-78"/>
              </a:rPr>
              <a:t>  در تهاجم علیه</a:t>
            </a:r>
            <a:r>
              <a:rPr lang="fa-IR" sz="4000" dirty="0" smtClean="0">
                <a:solidFill>
                  <a:srgbClr val="00B050"/>
                </a:solidFill>
                <a:cs typeface="B Titr" pitchFamily="2" charset="-78"/>
              </a:rPr>
              <a:t/>
            </a:r>
            <a:br>
              <a:rPr lang="fa-IR" sz="4000" dirty="0" smtClean="0">
                <a:solidFill>
                  <a:srgbClr val="00B050"/>
                </a:solidFill>
                <a:cs typeface="B Titr" pitchFamily="2" charset="-78"/>
              </a:rPr>
            </a:br>
            <a:r>
              <a:rPr lang="fa-IR" sz="4000" dirty="0">
                <a:solidFill>
                  <a:srgbClr val="00B050"/>
                </a:solidFill>
                <a:cs typeface="B Titr" pitchFamily="2" charset="-78"/>
              </a:rPr>
              <a:t>  </a:t>
            </a:r>
            <a:r>
              <a:rPr lang="fa-IR" sz="4000" dirty="0" smtClean="0">
                <a:solidFill>
                  <a:srgbClr val="00B050"/>
                </a:solidFill>
                <a:cs typeface="B Titr" pitchFamily="2" charset="-78"/>
              </a:rPr>
              <a:t>  جمهوری اسلامی ایران</a:t>
            </a:r>
            <a:r>
              <a:rPr lang="fa-IR" sz="4000" dirty="0" smtClean="0">
                <a:solidFill>
                  <a:srgbClr val="FF0000"/>
                </a:solidFill>
                <a:cs typeface="B Titr" pitchFamily="2" charset="-78"/>
              </a:rPr>
              <a:t/>
            </a:r>
            <a:br>
              <a:rPr lang="fa-IR" sz="4000" dirty="0" smtClean="0">
                <a:solidFill>
                  <a:srgbClr val="FF0000"/>
                </a:solidFill>
                <a:cs typeface="B Titr" pitchFamily="2" charset="-78"/>
              </a:rPr>
            </a:br>
            <a:r>
              <a:rPr lang="fa-IR" sz="3600" dirty="0" smtClean="0">
                <a:cs typeface="B Titr" pitchFamily="2" charset="-78"/>
              </a:rPr>
              <a:t/>
            </a:r>
            <a:br>
              <a:rPr lang="fa-IR" sz="3600" dirty="0" smtClean="0">
                <a:cs typeface="B Titr" pitchFamily="2" charset="-78"/>
              </a:rPr>
            </a:br>
            <a:r>
              <a:rPr lang="fa-IR" sz="1800" dirty="0" smtClean="0">
                <a:solidFill>
                  <a:srgbClr val="7030A0"/>
                </a:solidFill>
                <a:cs typeface="B Titr" pitchFamily="2" charset="-78"/>
              </a:rPr>
              <a:t>«فصل پنجم»</a:t>
            </a:r>
            <a:endParaRPr lang="en-US" sz="1800" dirty="0">
              <a:solidFill>
                <a:srgbClr val="7030A0"/>
              </a:solidFill>
              <a:cs typeface="B Titr" pitchFamily="2" charset="-78"/>
            </a:endParaRPr>
          </a:p>
        </p:txBody>
      </p:sp>
    </p:spTree>
    <p:extLst>
      <p:ext uri="{BB962C8B-B14F-4D97-AF65-F5344CB8AC3E}">
        <p14:creationId xmlns:p14="http://schemas.microsoft.com/office/powerpoint/2010/main" val="29057889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88064"/>
            <a:ext cx="8881864" cy="5893264"/>
          </a:xfrm>
        </p:spPr>
        <p:txBody>
          <a:bodyPr>
            <a:noAutofit/>
          </a:bodyPr>
          <a:lstStyle/>
          <a:p>
            <a:pPr algn="r">
              <a:lnSpc>
                <a:spcPct val="150000"/>
              </a:lnSpc>
            </a:pPr>
            <a:r>
              <a:rPr lang="fa-IR" sz="2000" dirty="0" smtClean="0">
                <a:cs typeface="B Titr" pitchFamily="2" charset="-78"/>
              </a:rPr>
              <a:t/>
            </a:r>
            <a:br>
              <a:rPr lang="fa-IR" sz="2000" dirty="0" smtClean="0">
                <a:cs typeface="B Titr" pitchFamily="2" charset="-78"/>
              </a:rPr>
            </a:br>
            <a:r>
              <a:rPr lang="fa-IR" sz="3200" dirty="0" smtClean="0">
                <a:solidFill>
                  <a:srgbClr val="00B050"/>
                </a:solidFill>
                <a:cs typeface="B Titr" pitchFamily="2" charset="-78"/>
              </a:rPr>
              <a:t>علل سیاسی</a:t>
            </a:r>
            <a:r>
              <a:rPr lang="fa-IR" sz="3200" dirty="0" smtClean="0">
                <a:cs typeface="B Titr" pitchFamily="2" charset="-78"/>
              </a:rPr>
              <a:t/>
            </a:r>
            <a:br>
              <a:rPr lang="fa-IR" sz="3200" dirty="0" smtClean="0">
                <a:cs typeface="B Titr" pitchFamily="2" charset="-78"/>
              </a:rPr>
            </a:br>
            <a:r>
              <a:rPr lang="fa-IR" sz="2400" dirty="0" smtClean="0">
                <a:solidFill>
                  <a:srgbClr val="C00000"/>
                </a:solidFill>
                <a:cs typeface="B Titr" pitchFamily="2" charset="-78"/>
              </a:rPr>
              <a:t>1</a:t>
            </a:r>
            <a:r>
              <a:rPr lang="fa-IR" sz="2400" b="1" dirty="0" smtClean="0">
                <a:solidFill>
                  <a:srgbClr val="C00000"/>
                </a:solidFill>
                <a:cs typeface="B Titr" pitchFamily="2" charset="-78"/>
              </a:rPr>
              <a:t>. </a:t>
            </a:r>
            <a:r>
              <a:rPr lang="fa-IR" sz="2400" b="1" dirty="0" smtClean="0">
                <a:solidFill>
                  <a:srgbClr val="002060"/>
                </a:solidFill>
                <a:cs typeface="B Titr" pitchFamily="2" charset="-78"/>
              </a:rPr>
              <a:t>جلوگیری از نفوذ و صدور انقلاب شیعی در عراق:</a:t>
            </a:r>
            <a:br>
              <a:rPr lang="fa-IR" sz="2400" b="1" dirty="0" smtClean="0">
                <a:solidFill>
                  <a:srgbClr val="002060"/>
                </a:solidFill>
                <a:cs typeface="B Titr" pitchFamily="2" charset="-78"/>
              </a:rPr>
            </a:br>
            <a:r>
              <a:rPr lang="fa-IR" sz="1800" dirty="0" smtClean="0">
                <a:solidFill>
                  <a:srgbClr val="002060"/>
                </a:solidFill>
                <a:cs typeface="B Titr" pitchFamily="2" charset="-78"/>
              </a:rPr>
              <a:t>«</a:t>
            </a:r>
            <a:r>
              <a:rPr lang="fa-IR" sz="1800" dirty="0">
                <a:solidFill>
                  <a:srgbClr val="002060"/>
                </a:solidFill>
                <a:cs typeface="B Titr" pitchFamily="2" charset="-78"/>
              </a:rPr>
              <a:t>همسایگان ایران بویژه عراق با داشتن </a:t>
            </a:r>
            <a:r>
              <a:rPr lang="fa-IR" sz="1800" dirty="0" smtClean="0">
                <a:solidFill>
                  <a:srgbClr val="002060"/>
                </a:solidFill>
                <a:cs typeface="B Titr" pitchFamily="2" charset="-78"/>
              </a:rPr>
              <a:t>جمعیت </a:t>
            </a:r>
            <a:r>
              <a:rPr lang="fa-IR" sz="1800" dirty="0">
                <a:solidFill>
                  <a:srgbClr val="002060"/>
                </a:solidFill>
                <a:cs typeface="B Titr" pitchFamily="2" charset="-78"/>
              </a:rPr>
              <a:t>62 در صدی شیعه در معرض خطر این نفوذ بودند»</a:t>
            </a:r>
            <a:r>
              <a:rPr lang="fa-IR" sz="2400" dirty="0" smtClean="0">
                <a:solidFill>
                  <a:srgbClr val="002060"/>
                </a:solidFill>
                <a:cs typeface="B Titr" pitchFamily="2" charset="-78"/>
              </a:rPr>
              <a:t>.</a:t>
            </a:r>
            <a:br>
              <a:rPr lang="fa-IR" sz="2400" dirty="0" smtClean="0">
                <a:solidFill>
                  <a:srgbClr val="002060"/>
                </a:solidFill>
                <a:cs typeface="B Titr" pitchFamily="2" charset="-78"/>
              </a:rPr>
            </a:br>
            <a:r>
              <a:rPr lang="fa-IR" sz="2400" dirty="0" smtClean="0">
                <a:solidFill>
                  <a:srgbClr val="C00000"/>
                </a:solidFill>
                <a:cs typeface="B Titr" pitchFamily="2" charset="-78"/>
              </a:rPr>
              <a:t>2. </a:t>
            </a:r>
            <a:r>
              <a:rPr lang="fa-IR" sz="2400" b="1" dirty="0" smtClean="0">
                <a:solidFill>
                  <a:srgbClr val="002060"/>
                </a:solidFill>
                <a:cs typeface="B Titr" pitchFamily="2" charset="-78"/>
              </a:rPr>
              <a:t>براندازی نظام جمهوری اسلامی ایران :</a:t>
            </a:r>
            <a:r>
              <a:rPr lang="fa-IR" sz="2400" dirty="0" smtClean="0">
                <a:solidFill>
                  <a:srgbClr val="002060"/>
                </a:solidFill>
                <a:cs typeface="B Titr" pitchFamily="2" charset="-78"/>
              </a:rPr>
              <a:t>« </a:t>
            </a:r>
            <a:r>
              <a:rPr lang="fa-IR" sz="1800" dirty="0" smtClean="0">
                <a:solidFill>
                  <a:srgbClr val="002060"/>
                </a:solidFill>
                <a:cs typeface="B Titr" pitchFamily="2" charset="-78"/>
              </a:rPr>
              <a:t>این جنگ برای عهد نامة 1975 و یا چند صد کیلو متر خاک و... نیست این جنگ به پایان نخواهد رسید مگر اینکه رژیم حاکم برایران از بین برود-طاها یاسین رمضان</a:t>
            </a:r>
            <a:r>
              <a:rPr lang="fa-IR" sz="2400" dirty="0" smtClean="0">
                <a:solidFill>
                  <a:srgbClr val="002060"/>
                </a:solidFill>
                <a:cs typeface="B Titr" pitchFamily="2" charset="-78"/>
              </a:rPr>
              <a:t>».</a:t>
            </a:r>
            <a:br>
              <a:rPr lang="fa-IR" sz="2400" dirty="0" smtClean="0">
                <a:solidFill>
                  <a:srgbClr val="002060"/>
                </a:solidFill>
                <a:cs typeface="B Titr" pitchFamily="2" charset="-78"/>
              </a:rPr>
            </a:br>
            <a:r>
              <a:rPr lang="fa-IR" sz="2400" b="1" dirty="0" smtClean="0">
                <a:solidFill>
                  <a:srgbClr val="C00000"/>
                </a:solidFill>
                <a:cs typeface="B Titr" pitchFamily="2" charset="-78"/>
              </a:rPr>
              <a:t>3. </a:t>
            </a:r>
            <a:r>
              <a:rPr lang="fa-IR" sz="2400" b="1" dirty="0" smtClean="0">
                <a:solidFill>
                  <a:srgbClr val="002060"/>
                </a:solidFill>
                <a:cs typeface="B Titr" pitchFamily="2" charset="-78"/>
              </a:rPr>
              <a:t>خروج از تنگنای ژئوپلیتیک عراق و دسترسی بیشتر به آب های آزاد:</a:t>
            </a:r>
            <a:br>
              <a:rPr lang="fa-IR" sz="2400" b="1" dirty="0" smtClean="0">
                <a:solidFill>
                  <a:srgbClr val="002060"/>
                </a:solidFill>
                <a:cs typeface="B Titr" pitchFamily="2" charset="-78"/>
              </a:rPr>
            </a:br>
            <a:r>
              <a:rPr lang="fa-IR" sz="2400" dirty="0" smtClean="0">
                <a:solidFill>
                  <a:srgbClr val="002060"/>
                </a:solidFill>
                <a:cs typeface="B Titr" pitchFamily="2" charset="-78"/>
              </a:rPr>
              <a:t>«</a:t>
            </a:r>
            <a:r>
              <a:rPr lang="fa-IR" sz="1800" dirty="0" smtClean="0">
                <a:solidFill>
                  <a:srgbClr val="002060"/>
                </a:solidFill>
                <a:cs typeface="B Titr" pitchFamily="2" charset="-78"/>
              </a:rPr>
              <a:t>خوزستان نوک حمله عراق به ایران»</a:t>
            </a:r>
            <a:r>
              <a:rPr lang="fa-IR" sz="2400" dirty="0" smtClean="0">
                <a:solidFill>
                  <a:srgbClr val="002060"/>
                </a:solidFill>
                <a:cs typeface="B Titr" pitchFamily="2" charset="-78"/>
              </a:rPr>
              <a:t>.        </a:t>
            </a:r>
            <a:br>
              <a:rPr lang="fa-IR" sz="2400" dirty="0" smtClean="0">
                <a:solidFill>
                  <a:srgbClr val="002060"/>
                </a:solidFill>
                <a:cs typeface="B Titr" pitchFamily="2" charset="-78"/>
              </a:rPr>
            </a:br>
            <a:r>
              <a:rPr lang="fa-IR" sz="1800" dirty="0" smtClean="0">
                <a:solidFill>
                  <a:srgbClr val="002060"/>
                </a:solidFill>
                <a:cs typeface="B Titr" pitchFamily="2" charset="-78"/>
              </a:rPr>
              <a:t>- </a:t>
            </a:r>
            <a:r>
              <a:rPr lang="fa-IR" sz="1800" dirty="0">
                <a:solidFill>
                  <a:srgbClr val="002060"/>
                </a:solidFill>
                <a:cs typeface="B Titr" pitchFamily="2" charset="-78"/>
              </a:rPr>
              <a:t>ازدیاد مرز دریایی با اشغال خوزستان و بوشهر.</a:t>
            </a:r>
            <a:br>
              <a:rPr lang="fa-IR" sz="1800" dirty="0">
                <a:solidFill>
                  <a:srgbClr val="002060"/>
                </a:solidFill>
                <a:cs typeface="B Titr" pitchFamily="2" charset="-78"/>
              </a:rPr>
            </a:br>
            <a:r>
              <a:rPr lang="fa-IR" sz="1800" dirty="0" smtClean="0">
                <a:solidFill>
                  <a:srgbClr val="002060"/>
                </a:solidFill>
                <a:cs typeface="B Titr" pitchFamily="2" charset="-78"/>
              </a:rPr>
              <a:t>- </a:t>
            </a:r>
            <a:r>
              <a:rPr lang="fa-IR" sz="1800" dirty="0">
                <a:solidFill>
                  <a:srgbClr val="002060"/>
                </a:solidFill>
                <a:cs typeface="B Titr" pitchFamily="2" charset="-78"/>
              </a:rPr>
              <a:t>دسترسی به معادن عظیم نفت و گاز در دشت حاصلخیز خوزستان.</a:t>
            </a:r>
            <a:br>
              <a:rPr lang="fa-IR" sz="1800" dirty="0">
                <a:solidFill>
                  <a:srgbClr val="002060"/>
                </a:solidFill>
                <a:cs typeface="B Titr" pitchFamily="2" charset="-78"/>
              </a:rPr>
            </a:br>
            <a:r>
              <a:rPr lang="fa-IR" sz="1800" dirty="0" smtClean="0">
                <a:solidFill>
                  <a:srgbClr val="002060"/>
                </a:solidFill>
                <a:cs typeface="B Titr" pitchFamily="2" charset="-78"/>
              </a:rPr>
              <a:t>- </a:t>
            </a:r>
            <a:r>
              <a:rPr lang="fa-IR" sz="1800" dirty="0">
                <a:solidFill>
                  <a:srgbClr val="002060"/>
                </a:solidFill>
                <a:cs typeface="B Titr" pitchFamily="2" charset="-78"/>
              </a:rPr>
              <a:t>برخوردار شدن از استقبال مردم عرب زبان خوزستان</a:t>
            </a:r>
            <a:r>
              <a:rPr lang="fa-IR" sz="2400" dirty="0" smtClean="0">
                <a:solidFill>
                  <a:srgbClr val="002060"/>
                </a:solidFill>
                <a:cs typeface="B Titr" pitchFamily="2" charset="-78"/>
              </a:rPr>
              <a:t>.</a:t>
            </a:r>
            <a:r>
              <a:rPr lang="fa-IR" sz="1600" dirty="0" smtClean="0">
                <a:solidFill>
                  <a:schemeClr val="tx1"/>
                </a:solidFill>
                <a:cs typeface="B Titr" pitchFamily="2" charset="-78"/>
              </a:rPr>
              <a:t/>
            </a:r>
            <a:br>
              <a:rPr lang="fa-IR" sz="1600" dirty="0" smtClean="0">
                <a:solidFill>
                  <a:schemeClr val="tx1"/>
                </a:solidFill>
                <a:cs typeface="B Titr" pitchFamily="2" charset="-78"/>
              </a:rPr>
            </a:br>
            <a:endParaRPr lang="en-US" sz="1600" dirty="0">
              <a:cs typeface="B Titr" pitchFamily="2" charset="-78"/>
            </a:endParaRPr>
          </a:p>
        </p:txBody>
      </p:sp>
    </p:spTree>
    <p:extLst>
      <p:ext uri="{BB962C8B-B14F-4D97-AF65-F5344CB8AC3E}">
        <p14:creationId xmlns:p14="http://schemas.microsoft.com/office/powerpoint/2010/main" val="1757799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60072"/>
            <a:ext cx="8229600" cy="6037280"/>
          </a:xfrm>
        </p:spPr>
        <p:txBody>
          <a:bodyPr>
            <a:normAutofit fontScale="90000"/>
          </a:bodyPr>
          <a:lstStyle/>
          <a:p>
            <a:pPr algn="r"/>
            <a:r>
              <a:rPr lang="fa-IR" sz="4000" b="1" dirty="0" smtClean="0">
                <a:solidFill>
                  <a:srgbClr val="00B050"/>
                </a:solidFill>
                <a:cs typeface="B Titr" pitchFamily="2" charset="-78"/>
              </a:rPr>
              <a:t>جنگ:</a:t>
            </a:r>
            <a:r>
              <a:rPr lang="fa-IR" sz="2200" dirty="0" smtClean="0">
                <a:cs typeface="B Titr" pitchFamily="2" charset="-78"/>
              </a:rPr>
              <a:t/>
            </a:r>
            <a:br>
              <a:rPr lang="fa-IR" sz="2200" dirty="0" smtClean="0">
                <a:cs typeface="B Titr" pitchFamily="2" charset="-78"/>
              </a:rPr>
            </a:br>
            <a:r>
              <a:rPr lang="fa-IR" sz="3100" dirty="0" smtClean="0">
                <a:solidFill>
                  <a:srgbClr val="002060"/>
                </a:solidFill>
                <a:cs typeface="B Titr" pitchFamily="2" charset="-78"/>
              </a:rPr>
              <a:t>در</a:t>
            </a:r>
            <a:r>
              <a:rPr lang="fa-IR" sz="3100" u="sng" dirty="0" smtClean="0">
                <a:solidFill>
                  <a:srgbClr val="002060"/>
                </a:solidFill>
                <a:cs typeface="B Titr" pitchFamily="2" charset="-78"/>
              </a:rPr>
              <a:t>لغت</a:t>
            </a:r>
            <a:r>
              <a:rPr lang="fa-IR" sz="3100" dirty="0" smtClean="0">
                <a:solidFill>
                  <a:srgbClr val="002060"/>
                </a:solidFill>
                <a:cs typeface="B Titr" pitchFamily="2" charset="-78"/>
              </a:rPr>
              <a:t> به معنی:</a:t>
            </a:r>
            <a:r>
              <a:rPr lang="fa-IR" sz="2700" dirty="0" smtClean="0">
                <a:solidFill>
                  <a:srgbClr val="002060"/>
                </a:solidFill>
                <a:cs typeface="B Titr" pitchFamily="2" charset="-78"/>
              </a:rPr>
              <a:t/>
            </a:r>
            <a:br>
              <a:rPr lang="fa-IR" sz="2700" dirty="0" smtClean="0">
                <a:solidFill>
                  <a:srgbClr val="002060"/>
                </a:solidFill>
                <a:cs typeface="B Titr" pitchFamily="2" charset="-78"/>
              </a:rPr>
            </a:br>
            <a:r>
              <a:rPr lang="fa-IR" sz="3100" dirty="0" smtClean="0">
                <a:solidFill>
                  <a:srgbClr val="002060"/>
                </a:solidFill>
                <a:cs typeface="B Titr" pitchFamily="2" charset="-78"/>
              </a:rPr>
              <a:t>جدال،قتال،نبرد،زد </a:t>
            </a:r>
            <a:r>
              <a:rPr lang="fa-IR" sz="3100" dirty="0">
                <a:solidFill>
                  <a:srgbClr val="002060"/>
                </a:solidFill>
                <a:cs typeface="B Titr" pitchFamily="2" charset="-78"/>
              </a:rPr>
              <a:t>و خورد، کشتارجمعی و ... </a:t>
            </a:r>
            <a:r>
              <a:rPr lang="fa-IR" sz="3100" dirty="0" smtClean="0">
                <a:solidFill>
                  <a:srgbClr val="002060"/>
                </a:solidFill>
                <a:cs typeface="B Titr" pitchFamily="2" charset="-78"/>
              </a:rPr>
              <a:t>.</a:t>
            </a:r>
            <a:r>
              <a:rPr lang="fa-IR" sz="2700" dirty="0" smtClean="0">
                <a:solidFill>
                  <a:srgbClr val="002060"/>
                </a:solidFill>
                <a:cs typeface="B Titr" pitchFamily="2" charset="-78"/>
              </a:rPr>
              <a:t/>
            </a:r>
            <a:br>
              <a:rPr lang="fa-IR" sz="2700" dirty="0" smtClean="0">
                <a:solidFill>
                  <a:srgbClr val="002060"/>
                </a:solidFill>
                <a:cs typeface="B Titr" pitchFamily="2" charset="-78"/>
              </a:rPr>
            </a:br>
            <a:r>
              <a:rPr lang="fa-IR" sz="3100" dirty="0" smtClean="0">
                <a:solidFill>
                  <a:srgbClr val="002060"/>
                </a:solidFill>
                <a:cs typeface="B Titr" pitchFamily="2" charset="-78"/>
              </a:rPr>
              <a:t>در</a:t>
            </a:r>
            <a:r>
              <a:rPr lang="fa-IR" sz="3100" u="sng" dirty="0" smtClean="0">
                <a:solidFill>
                  <a:srgbClr val="002060"/>
                </a:solidFill>
                <a:cs typeface="B Titr" pitchFamily="2" charset="-78"/>
              </a:rPr>
              <a:t>اصطلاح</a:t>
            </a:r>
            <a:r>
              <a:rPr lang="fa-IR" sz="3100" dirty="0" smtClean="0">
                <a:solidFill>
                  <a:srgbClr val="002060"/>
                </a:solidFill>
                <a:cs typeface="B Titr" pitchFamily="2" charset="-78"/>
              </a:rPr>
              <a:t> به معنی :</a:t>
            </a:r>
            <a:br>
              <a:rPr lang="fa-IR" sz="3100" dirty="0" smtClean="0">
                <a:solidFill>
                  <a:srgbClr val="002060"/>
                </a:solidFill>
                <a:cs typeface="B Titr" pitchFamily="2" charset="-78"/>
              </a:rPr>
            </a:br>
            <a:r>
              <a:rPr lang="fa-IR" sz="2700" dirty="0" smtClean="0">
                <a:solidFill>
                  <a:srgbClr val="FF0000"/>
                </a:solidFill>
                <a:cs typeface="B Titr" pitchFamily="2" charset="-78"/>
              </a:rPr>
              <a:t>1-</a:t>
            </a:r>
            <a:r>
              <a:rPr lang="fa-IR" sz="2700" dirty="0" smtClean="0">
                <a:solidFill>
                  <a:srgbClr val="002060"/>
                </a:solidFill>
                <a:cs typeface="B Titr" pitchFamily="2" charset="-78"/>
              </a:rPr>
              <a:t>نزاع بین دویاچند حکومت با استفاده از نیروهای مسلّح باهدف غلبه و تحمیل اراده بر طرف مقابل.</a:t>
            </a:r>
            <a:r>
              <a:rPr lang="fa-IR" sz="2700" dirty="0" smtClean="0">
                <a:solidFill>
                  <a:srgbClr val="00B050"/>
                </a:solidFill>
                <a:cs typeface="B Titr" pitchFamily="2" charset="-78"/>
              </a:rPr>
              <a:t>«حسنی – 1366»</a:t>
            </a:r>
            <a:r>
              <a:rPr lang="fa-IR" sz="2700" dirty="0" smtClean="0">
                <a:solidFill>
                  <a:srgbClr val="002060"/>
                </a:solidFill>
                <a:cs typeface="B Titr" pitchFamily="2" charset="-78"/>
              </a:rPr>
              <a:t/>
            </a:r>
            <a:br>
              <a:rPr lang="fa-IR" sz="2700" dirty="0" smtClean="0">
                <a:solidFill>
                  <a:srgbClr val="002060"/>
                </a:solidFill>
                <a:cs typeface="B Titr" pitchFamily="2" charset="-78"/>
              </a:rPr>
            </a:br>
            <a:r>
              <a:rPr lang="fa-IR" sz="2700" dirty="0" smtClean="0">
                <a:solidFill>
                  <a:srgbClr val="FF0000"/>
                </a:solidFill>
                <a:cs typeface="B Titr" pitchFamily="2" charset="-78"/>
              </a:rPr>
              <a:t>2-</a:t>
            </a:r>
            <a:r>
              <a:rPr lang="fa-IR" sz="2700" dirty="0" smtClean="0">
                <a:solidFill>
                  <a:srgbClr val="002060"/>
                </a:solidFill>
                <a:cs typeface="B Titr" pitchFamily="2" charset="-78"/>
              </a:rPr>
              <a:t>برخورد خشونت آمیز نیروهای مسلح دویا چند کشور پس از به بن بست رسیدن راه حلهای سیاسی</a:t>
            </a:r>
            <a:r>
              <a:rPr lang="fa-IR" sz="2700" dirty="0">
                <a:solidFill>
                  <a:srgbClr val="00B050"/>
                </a:solidFill>
                <a:cs typeface="B Titr" pitchFamily="2" charset="-78"/>
              </a:rPr>
              <a:t>«دکتر پیری-1372» </a:t>
            </a:r>
            <a:r>
              <a:rPr lang="fa-IR" sz="3600" dirty="0" smtClean="0">
                <a:cs typeface="B Titr" pitchFamily="2" charset="-78"/>
              </a:rPr>
              <a:t/>
            </a:r>
            <a:br>
              <a:rPr lang="fa-IR" sz="3600" dirty="0" smtClean="0">
                <a:cs typeface="B Titr" pitchFamily="2" charset="-78"/>
              </a:rPr>
            </a:br>
            <a:endParaRPr lang="en-US" sz="2700" dirty="0">
              <a:cs typeface="B Titr" pitchFamily="2" charset="-78"/>
            </a:endParaRPr>
          </a:p>
        </p:txBody>
      </p:sp>
    </p:spTree>
    <p:extLst>
      <p:ext uri="{BB962C8B-B14F-4D97-AF65-F5344CB8AC3E}">
        <p14:creationId xmlns:p14="http://schemas.microsoft.com/office/powerpoint/2010/main" val="285449067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05068"/>
            <a:ext cx="8730208" cy="6001643"/>
          </a:xfrm>
          <a:prstGeom prst="rect">
            <a:avLst/>
          </a:prstGeom>
        </p:spPr>
        <p:txBody>
          <a:bodyPr wrap="square">
            <a:spAutoFit/>
          </a:bodyPr>
          <a:lstStyle/>
          <a:p>
            <a:pPr>
              <a:lnSpc>
                <a:spcPct val="150000"/>
              </a:lnSpc>
            </a:pPr>
            <a:r>
              <a:rPr lang="fa-IR" sz="2800" dirty="0">
                <a:solidFill>
                  <a:srgbClr val="C00000"/>
                </a:solidFill>
                <a:cs typeface="B Titr" pitchFamily="2" charset="-78"/>
              </a:rPr>
              <a:t> </a:t>
            </a:r>
            <a:r>
              <a:rPr lang="fa-IR" sz="2800" b="1" dirty="0">
                <a:solidFill>
                  <a:srgbClr val="C00000"/>
                </a:solidFill>
                <a:cs typeface="B Titr" pitchFamily="2" charset="-78"/>
              </a:rPr>
              <a:t>4. </a:t>
            </a:r>
            <a:r>
              <a:rPr lang="fa-IR" sz="2800" b="1" dirty="0">
                <a:solidFill>
                  <a:srgbClr val="002060"/>
                </a:solidFill>
                <a:cs typeface="B Titr" pitchFamily="2" charset="-78"/>
              </a:rPr>
              <a:t>عقده حقارت تاریخی صدام در امضای قرارداد 1975 الجزایر</a:t>
            </a:r>
            <a:r>
              <a:rPr lang="fa-IR" sz="2800" dirty="0">
                <a:solidFill>
                  <a:srgbClr val="002060"/>
                </a:solidFill>
                <a:cs typeface="B Titr" pitchFamily="2" charset="-78"/>
              </a:rPr>
              <a:t> </a:t>
            </a:r>
            <a:endParaRPr lang="fa-IR" sz="2800" dirty="0" smtClean="0">
              <a:solidFill>
                <a:srgbClr val="002060"/>
              </a:solidFill>
              <a:cs typeface="B Titr" pitchFamily="2" charset="-78"/>
            </a:endParaRPr>
          </a:p>
          <a:p>
            <a:pPr>
              <a:lnSpc>
                <a:spcPct val="150000"/>
              </a:lnSpc>
            </a:pPr>
            <a:r>
              <a:rPr lang="fa-IR" sz="2400" dirty="0" smtClean="0">
                <a:solidFill>
                  <a:srgbClr val="002060"/>
                </a:solidFill>
                <a:cs typeface="B Titr" pitchFamily="2" charset="-78"/>
              </a:rPr>
              <a:t>«</a:t>
            </a:r>
            <a:r>
              <a:rPr lang="fa-IR" sz="2000" dirty="0">
                <a:solidFill>
                  <a:srgbClr val="002060"/>
                </a:solidFill>
                <a:cs typeface="B Titr" pitchFamily="2" charset="-78"/>
              </a:rPr>
              <a:t>به امضای شخص صدام حسین».</a:t>
            </a:r>
            <a:br>
              <a:rPr lang="fa-IR" sz="2000" dirty="0">
                <a:solidFill>
                  <a:srgbClr val="002060"/>
                </a:solidFill>
                <a:cs typeface="B Titr" pitchFamily="2" charset="-78"/>
              </a:rPr>
            </a:br>
            <a:r>
              <a:rPr lang="fa-IR" sz="2800" dirty="0">
                <a:solidFill>
                  <a:srgbClr val="002060"/>
                </a:solidFill>
                <a:cs typeface="B Titr" pitchFamily="2" charset="-78"/>
              </a:rPr>
              <a:t>   </a:t>
            </a:r>
            <a:r>
              <a:rPr lang="fa-IR" sz="2800" b="1" dirty="0">
                <a:solidFill>
                  <a:srgbClr val="002060"/>
                </a:solidFill>
                <a:cs typeface="B Titr" pitchFamily="2" charset="-78"/>
              </a:rPr>
              <a:t> </a:t>
            </a:r>
            <a:r>
              <a:rPr lang="fa-IR" sz="2800" b="1" dirty="0">
                <a:solidFill>
                  <a:srgbClr val="C00000"/>
                </a:solidFill>
                <a:cs typeface="B Titr" pitchFamily="2" charset="-78"/>
              </a:rPr>
              <a:t>5. </a:t>
            </a:r>
            <a:r>
              <a:rPr lang="fa-IR" sz="2800" b="1" dirty="0">
                <a:solidFill>
                  <a:srgbClr val="002060"/>
                </a:solidFill>
                <a:cs typeface="B Titr" pitchFamily="2" charset="-78"/>
              </a:rPr>
              <a:t>همسویی و موافقت کشورهای منطقه با تصمیم صدام حسین در حمله به ایران: </a:t>
            </a:r>
            <a:endParaRPr lang="fa-IR" sz="2800" b="1" dirty="0" smtClean="0">
              <a:solidFill>
                <a:srgbClr val="002060"/>
              </a:solidFill>
              <a:cs typeface="B Titr" pitchFamily="2" charset="-78"/>
            </a:endParaRPr>
          </a:p>
          <a:p>
            <a:pPr>
              <a:lnSpc>
                <a:spcPct val="150000"/>
              </a:lnSpc>
            </a:pPr>
            <a:r>
              <a:rPr lang="fa-IR" sz="2400" dirty="0" smtClean="0">
                <a:solidFill>
                  <a:srgbClr val="002060"/>
                </a:solidFill>
                <a:cs typeface="B Titr" pitchFamily="2" charset="-78"/>
              </a:rPr>
              <a:t>«</a:t>
            </a:r>
            <a:r>
              <a:rPr lang="fa-IR" sz="2400" dirty="0">
                <a:solidFill>
                  <a:srgbClr val="002060"/>
                </a:solidFill>
                <a:cs typeface="B Titr" pitchFamily="2" charset="-78"/>
              </a:rPr>
              <a:t>توانمندی </a:t>
            </a:r>
            <a:r>
              <a:rPr lang="fa-IR" sz="2400" dirty="0" smtClean="0">
                <a:solidFill>
                  <a:srgbClr val="002060"/>
                </a:solidFill>
                <a:cs typeface="B Titr" pitchFamily="2" charset="-78"/>
              </a:rPr>
              <a:t>انقلاب </a:t>
            </a:r>
            <a:r>
              <a:rPr lang="fa-IR" sz="2400" dirty="0">
                <a:solidFill>
                  <a:srgbClr val="002060"/>
                </a:solidFill>
                <a:cs typeface="B Titr" pitchFamily="2" charset="-78"/>
              </a:rPr>
              <a:t>ایران در سرنگونی دولت2500ساله شاهنشاهی ایران واحساس خطر این کشورها از ایران ».</a:t>
            </a:r>
            <a:br>
              <a:rPr lang="fa-IR" sz="2400" dirty="0">
                <a:solidFill>
                  <a:srgbClr val="002060"/>
                </a:solidFill>
                <a:cs typeface="B Titr" pitchFamily="2" charset="-78"/>
              </a:rPr>
            </a:br>
            <a:r>
              <a:rPr lang="fa-IR" sz="2400" dirty="0" smtClean="0">
                <a:solidFill>
                  <a:srgbClr val="002060"/>
                </a:solidFill>
                <a:cs typeface="B Titr" pitchFamily="2" charset="-78"/>
              </a:rPr>
              <a:t>باور </a:t>
            </a:r>
            <a:r>
              <a:rPr lang="fa-IR" sz="2400" dirty="0">
                <a:solidFill>
                  <a:srgbClr val="002060"/>
                </a:solidFill>
                <a:cs typeface="B Titr" pitchFamily="2" charset="-78"/>
              </a:rPr>
              <a:t>صدام به حمایت اعراب ایران، آرزوی صدام به ژاندارمی منطقه و رهبری عرب، اخلاق جاه طلبی صدام، ضعف سیاست خارجی ایران، فقدان وحدت نظر داخل ایران ، چراغ سبز امریکا به عراق در حمله به ایران ... از دیگر علل سیاسی حمله عراق به ایران بود.</a:t>
            </a:r>
            <a:r>
              <a:rPr lang="fa-IR" sz="2800" dirty="0">
                <a:solidFill>
                  <a:srgbClr val="002060"/>
                </a:solidFill>
                <a:cs typeface="B Titr" pitchFamily="2" charset="-78"/>
              </a:rPr>
              <a:t> </a:t>
            </a:r>
            <a:endParaRPr lang="fa-IR" sz="2400" dirty="0">
              <a:solidFill>
                <a:srgbClr val="002060"/>
              </a:solidFill>
            </a:endParaRPr>
          </a:p>
        </p:txBody>
      </p:sp>
    </p:spTree>
    <p:extLst>
      <p:ext uri="{BB962C8B-B14F-4D97-AF65-F5344CB8AC3E}">
        <p14:creationId xmlns:p14="http://schemas.microsoft.com/office/powerpoint/2010/main" val="2614285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5992"/>
            <a:ext cx="8712968" cy="5533224"/>
          </a:xfrm>
        </p:spPr>
        <p:txBody>
          <a:bodyPr/>
          <a:lstStyle/>
          <a:p>
            <a:pPr algn="r">
              <a:lnSpc>
                <a:spcPct val="200000"/>
              </a:lnSpc>
            </a:pPr>
            <a:r>
              <a:rPr lang="fa-IR" sz="3600" dirty="0" smtClean="0">
                <a:solidFill>
                  <a:srgbClr val="00B050"/>
                </a:solidFill>
                <a:cs typeface="B Titr" pitchFamily="2" charset="-78"/>
              </a:rPr>
              <a:t>علل نظامی</a:t>
            </a:r>
            <a:br>
              <a:rPr lang="fa-IR" sz="3600" dirty="0" smtClean="0">
                <a:solidFill>
                  <a:srgbClr val="00B050"/>
                </a:solidFill>
                <a:cs typeface="B Titr" pitchFamily="2" charset="-78"/>
              </a:rPr>
            </a:br>
            <a:r>
              <a:rPr lang="fa-IR" sz="2800" b="1" dirty="0" smtClean="0">
                <a:solidFill>
                  <a:srgbClr val="00B050"/>
                </a:solidFill>
                <a:cs typeface="B Titr" pitchFamily="2" charset="-78"/>
              </a:rPr>
              <a:t>تضعیف ارتش ایران به دلایل گوناگون از جمله:</a:t>
            </a:r>
            <a:r>
              <a:rPr lang="fa-IR" sz="2800" b="1" dirty="0" smtClean="0">
                <a:cs typeface="B Titr" pitchFamily="2" charset="-78"/>
              </a:rPr>
              <a:t/>
            </a:r>
            <a:br>
              <a:rPr lang="fa-IR" sz="2800" b="1" dirty="0" smtClean="0">
                <a:cs typeface="B Titr" pitchFamily="2" charset="-78"/>
              </a:rPr>
            </a:br>
            <a:r>
              <a:rPr lang="fa-IR" sz="2000" dirty="0" smtClean="0">
                <a:solidFill>
                  <a:srgbClr val="C00000"/>
                </a:solidFill>
                <a:cs typeface="B Titr" pitchFamily="2" charset="-78"/>
              </a:rPr>
              <a:t>-</a:t>
            </a:r>
            <a:r>
              <a:rPr lang="fa-IR" sz="2000" dirty="0" smtClean="0">
                <a:solidFill>
                  <a:srgbClr val="002060"/>
                </a:solidFill>
                <a:cs typeface="B Titr" pitchFamily="2" charset="-78"/>
              </a:rPr>
              <a:t> </a:t>
            </a:r>
            <a:r>
              <a:rPr lang="fa-IR" sz="2000" dirty="0">
                <a:solidFill>
                  <a:srgbClr val="002060"/>
                </a:solidFill>
                <a:cs typeface="B Titr" pitchFamily="2" charset="-78"/>
              </a:rPr>
              <a:t>کاهش نیروهای ارتش توسط دولت مهندس مهدی بازرگان«دولت موقت (انتقالی)».</a:t>
            </a:r>
            <a:br>
              <a:rPr lang="fa-IR" sz="2000" dirty="0">
                <a:solidFill>
                  <a:srgbClr val="002060"/>
                </a:solidFill>
                <a:cs typeface="B Titr" pitchFamily="2" charset="-78"/>
              </a:rPr>
            </a:br>
            <a:r>
              <a:rPr lang="fa-IR" sz="2000" dirty="0" smtClean="0">
                <a:solidFill>
                  <a:srgbClr val="C00000"/>
                </a:solidFill>
                <a:cs typeface="B Titr" pitchFamily="2" charset="-78"/>
              </a:rPr>
              <a:t>-</a:t>
            </a:r>
            <a:r>
              <a:rPr lang="fa-IR" sz="2000" dirty="0" smtClean="0">
                <a:solidFill>
                  <a:srgbClr val="002060"/>
                </a:solidFill>
                <a:cs typeface="B Titr" pitchFamily="2" charset="-78"/>
              </a:rPr>
              <a:t> </a:t>
            </a:r>
            <a:r>
              <a:rPr lang="fa-IR" sz="2000" dirty="0">
                <a:solidFill>
                  <a:srgbClr val="002060"/>
                </a:solidFill>
                <a:cs typeface="B Titr" pitchFamily="2" charset="-78"/>
              </a:rPr>
              <a:t>لغو قرادادهای نظامی«زیر دریایی ها، تانک های شیر 1و2 ، هواپیماهای پیشرفته و </a:t>
            </a:r>
            <a:r>
              <a:rPr lang="fa-IR" sz="2000" dirty="0" smtClean="0">
                <a:solidFill>
                  <a:srgbClr val="002060"/>
                </a:solidFill>
                <a:cs typeface="B Titr" pitchFamily="2" charset="-78"/>
              </a:rPr>
              <a:t>ناوچه های موشک </a:t>
            </a:r>
            <a:r>
              <a:rPr lang="fa-IR" sz="2000" dirty="0">
                <a:solidFill>
                  <a:srgbClr val="002060"/>
                </a:solidFill>
                <a:cs typeface="B Titr" pitchFamily="2" charset="-78"/>
              </a:rPr>
              <a:t>انداز مدرن» توسط دولت مهندس مهدی بازرگان</a:t>
            </a:r>
            <a:r>
              <a:rPr lang="fa-IR" sz="2000" dirty="0" smtClean="0">
                <a:solidFill>
                  <a:srgbClr val="002060"/>
                </a:solidFill>
                <a:cs typeface="B Titr" pitchFamily="2" charset="-78"/>
              </a:rPr>
              <a:t>.</a:t>
            </a:r>
            <a:br>
              <a:rPr lang="fa-IR" sz="2000" dirty="0" smtClean="0">
                <a:solidFill>
                  <a:srgbClr val="002060"/>
                </a:solidFill>
                <a:cs typeface="B Titr" pitchFamily="2" charset="-78"/>
              </a:rPr>
            </a:br>
            <a:r>
              <a:rPr lang="fa-IR" sz="2000" dirty="0" smtClean="0">
                <a:solidFill>
                  <a:srgbClr val="C00000"/>
                </a:solidFill>
                <a:cs typeface="B Titr" pitchFamily="2" charset="-78"/>
              </a:rPr>
              <a:t>- </a:t>
            </a:r>
            <a:r>
              <a:rPr lang="fa-IR" sz="2000" dirty="0">
                <a:solidFill>
                  <a:srgbClr val="002060"/>
                </a:solidFill>
                <a:cs typeface="B Titr" pitchFamily="2" charset="-78"/>
              </a:rPr>
              <a:t>کاهش مدت سربازی از 24به 12 ماه«کم شدن 50% نیروی انسانی».</a:t>
            </a:r>
            <a:br>
              <a:rPr lang="fa-IR" sz="2000" dirty="0">
                <a:solidFill>
                  <a:srgbClr val="002060"/>
                </a:solidFill>
                <a:cs typeface="B Titr" pitchFamily="2" charset="-78"/>
              </a:rPr>
            </a:br>
            <a:r>
              <a:rPr lang="fa-IR" sz="2000" dirty="0" smtClean="0">
                <a:solidFill>
                  <a:srgbClr val="C00000"/>
                </a:solidFill>
                <a:cs typeface="B Titr" pitchFamily="2" charset="-78"/>
              </a:rPr>
              <a:t>-</a:t>
            </a:r>
            <a:r>
              <a:rPr lang="fa-IR" sz="2000" dirty="0" smtClean="0">
                <a:solidFill>
                  <a:srgbClr val="002060"/>
                </a:solidFill>
                <a:cs typeface="B Titr" pitchFamily="2" charset="-78"/>
              </a:rPr>
              <a:t> </a:t>
            </a:r>
            <a:r>
              <a:rPr lang="fa-IR" sz="2000" dirty="0">
                <a:solidFill>
                  <a:srgbClr val="002060"/>
                </a:solidFill>
                <a:cs typeface="B Titr" pitchFamily="2" charset="-78"/>
              </a:rPr>
              <a:t>شعار انحلال ارتش از سوی گروه های ضد انقلاب.</a:t>
            </a:r>
            <a:r>
              <a:rPr lang="fa-IR" sz="1600" dirty="0">
                <a:solidFill>
                  <a:srgbClr val="002060"/>
                </a:solidFill>
                <a:cs typeface="B Titr" pitchFamily="2" charset="-78"/>
              </a:rPr>
              <a:t/>
            </a:r>
            <a:br>
              <a:rPr lang="fa-IR" sz="1600" dirty="0">
                <a:solidFill>
                  <a:srgbClr val="002060"/>
                </a:solidFill>
                <a:cs typeface="B Titr" pitchFamily="2" charset="-78"/>
              </a:rPr>
            </a:br>
            <a:r>
              <a:rPr lang="fa-IR" sz="1600" dirty="0">
                <a:solidFill>
                  <a:schemeClr val="tx1"/>
                </a:solidFill>
                <a:cs typeface="B Titr" pitchFamily="2" charset="-78"/>
              </a:rPr>
              <a:t> </a:t>
            </a:r>
            <a:endParaRPr lang="en-US" sz="1600" dirty="0">
              <a:cs typeface="B Titr" pitchFamily="2" charset="-78"/>
            </a:endParaRPr>
          </a:p>
        </p:txBody>
      </p:sp>
    </p:spTree>
    <p:extLst>
      <p:ext uri="{BB962C8B-B14F-4D97-AF65-F5344CB8AC3E}">
        <p14:creationId xmlns:p14="http://schemas.microsoft.com/office/powerpoint/2010/main" val="166724065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30224"/>
            <a:ext cx="8784976" cy="6740307"/>
          </a:xfrm>
          <a:prstGeom prst="rect">
            <a:avLst/>
          </a:prstGeom>
        </p:spPr>
        <p:txBody>
          <a:bodyPr wrap="square">
            <a:spAutoFit/>
          </a:bodyPr>
          <a:lstStyle/>
          <a:p>
            <a:pPr>
              <a:lnSpc>
                <a:spcPct val="200000"/>
              </a:lnSpc>
            </a:pPr>
            <a:r>
              <a:rPr lang="fa-IR" sz="2400" dirty="0">
                <a:cs typeface="B Titr" pitchFamily="2" charset="-78"/>
              </a:rPr>
              <a:t>  </a:t>
            </a:r>
            <a:r>
              <a:rPr lang="fa-IR" sz="2400" dirty="0" smtClean="0">
                <a:cs typeface="B Titr" pitchFamily="2" charset="-78"/>
              </a:rPr>
              <a:t>     </a:t>
            </a:r>
            <a:r>
              <a:rPr lang="fa-IR" sz="2400" dirty="0" smtClean="0">
                <a:solidFill>
                  <a:srgbClr val="C00000"/>
                </a:solidFill>
                <a:cs typeface="B Titr" pitchFamily="2" charset="-78"/>
              </a:rPr>
              <a:t>- </a:t>
            </a:r>
            <a:r>
              <a:rPr lang="fa-IR" sz="2400" dirty="0">
                <a:solidFill>
                  <a:srgbClr val="002060"/>
                </a:solidFill>
                <a:cs typeface="B Titr" pitchFamily="2" charset="-78"/>
              </a:rPr>
              <a:t>قطع پشتیبانی دو بلوک شرق و غرب از ارتش ایران«تحریم تسلیحاتی».</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 </a:t>
            </a:r>
            <a:r>
              <a:rPr lang="fa-IR" sz="2400" dirty="0">
                <a:solidFill>
                  <a:srgbClr val="002060"/>
                </a:solidFill>
                <a:cs typeface="B Titr" pitchFamily="2" charset="-78"/>
              </a:rPr>
              <a:t>خروج 12هزار مستشار امریکایی از ارتش ایران و ضعیف شدن ارتش.</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a:t>
            </a:r>
            <a:r>
              <a:rPr lang="fa-IR" sz="2400" dirty="0">
                <a:solidFill>
                  <a:srgbClr val="002060"/>
                </a:solidFill>
                <a:cs typeface="B Titr" pitchFamily="2" charset="-78"/>
              </a:rPr>
              <a:t> ایجاد ضعف مدیریت در ارتش«برکناری یا فرار فرماندهان».</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a:t>
            </a:r>
            <a:r>
              <a:rPr lang="fa-IR" sz="2400" dirty="0">
                <a:solidFill>
                  <a:srgbClr val="002060"/>
                </a:solidFill>
                <a:cs typeface="B Titr" pitchFamily="2" charset="-78"/>
              </a:rPr>
              <a:t> انتقالات و انتصابات نابجا و شتاب زده در ارتش.</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 - </a:t>
            </a:r>
            <a:r>
              <a:rPr lang="fa-IR" sz="2400" dirty="0">
                <a:solidFill>
                  <a:srgbClr val="002060"/>
                </a:solidFill>
                <a:cs typeface="B Titr" pitchFamily="2" charset="-78"/>
              </a:rPr>
              <a:t>ایجاد بی اعتمادی به فرماندهان ارتش بخاطر کودتای نوژه«همدان».</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 - </a:t>
            </a:r>
            <a:r>
              <a:rPr lang="fa-IR" sz="2400" dirty="0">
                <a:solidFill>
                  <a:srgbClr val="002060"/>
                </a:solidFill>
                <a:cs typeface="B Titr" pitchFamily="2" charset="-78"/>
              </a:rPr>
              <a:t>درگیری و اشتغال بخشی از ارتش در نا </a:t>
            </a:r>
            <a:r>
              <a:rPr lang="fa-IR" sz="2400" dirty="0" smtClean="0">
                <a:solidFill>
                  <a:srgbClr val="002060"/>
                </a:solidFill>
                <a:cs typeface="B Titr" pitchFamily="2" charset="-78"/>
              </a:rPr>
              <a:t>آرامیهای </a:t>
            </a:r>
            <a:r>
              <a:rPr lang="fa-IR" sz="2400" dirty="0">
                <a:solidFill>
                  <a:srgbClr val="002060"/>
                </a:solidFill>
                <a:cs typeface="B Titr" pitchFamily="2" charset="-78"/>
              </a:rPr>
              <a:t>داخلی«مثل کردستان».</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a:t>
            </a:r>
            <a:r>
              <a:rPr lang="fa-IR" sz="2400" dirty="0">
                <a:solidFill>
                  <a:srgbClr val="002060"/>
                </a:solidFill>
                <a:cs typeface="B Titr" pitchFamily="2" charset="-78"/>
              </a:rPr>
              <a:t> آمادگی و برنامه ریزی ارتش عراق برای حمله(تهاجم)به ایران.  </a:t>
            </a:r>
            <a:r>
              <a:rPr lang="en-US" sz="2400" dirty="0">
                <a:solidFill>
                  <a:srgbClr val="002060"/>
                </a:solidFill>
                <a:cs typeface="B Titr" pitchFamily="2" charset="-78"/>
              </a:rPr>
              <a:t/>
            </a:r>
            <a:br>
              <a:rPr lang="en-US"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a:t>
            </a:r>
            <a:r>
              <a:rPr lang="fa-IR" sz="2400" dirty="0">
                <a:solidFill>
                  <a:srgbClr val="002060"/>
                </a:solidFill>
                <a:cs typeface="B Titr" pitchFamily="2" charset="-78"/>
              </a:rPr>
              <a:t> فرصت طلبی صدام حسین«رییس جمهور وقت عراق».</a:t>
            </a:r>
            <a:r>
              <a:rPr lang="en-US" sz="2400" dirty="0">
                <a:solidFill>
                  <a:srgbClr val="002060"/>
                </a:solidFill>
                <a:cs typeface="B Titr" pitchFamily="2" charset="-78"/>
              </a:rPr>
              <a:t>       </a:t>
            </a:r>
            <a:r>
              <a:rPr lang="fa-IR" sz="2400" dirty="0">
                <a:solidFill>
                  <a:srgbClr val="002060"/>
                </a:solidFill>
                <a:cs typeface="B Titr" pitchFamily="2" charset="-78"/>
              </a:rPr>
              <a:t/>
            </a:r>
            <a:br>
              <a:rPr lang="fa-IR" sz="2400" dirty="0">
                <a:solidFill>
                  <a:srgbClr val="002060"/>
                </a:solidFill>
                <a:cs typeface="B Titr" pitchFamily="2" charset="-78"/>
              </a:rPr>
            </a:br>
            <a:endParaRPr lang="fa-IR" sz="2400" dirty="0">
              <a:solidFill>
                <a:srgbClr val="002060"/>
              </a:solidFill>
            </a:endParaRPr>
          </a:p>
        </p:txBody>
      </p:sp>
    </p:spTree>
    <p:extLst>
      <p:ext uri="{BB962C8B-B14F-4D97-AF65-F5344CB8AC3E}">
        <p14:creationId xmlns:p14="http://schemas.microsoft.com/office/powerpoint/2010/main" val="17290170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068960"/>
            <a:ext cx="8305800" cy="5533224"/>
          </a:xfrm>
        </p:spPr>
        <p:txBody>
          <a:bodyPr>
            <a:normAutofit fontScale="90000"/>
          </a:bodyPr>
          <a:lstStyle/>
          <a:p>
            <a:pPr algn="r">
              <a:lnSpc>
                <a:spcPct val="200000"/>
              </a:lnSpc>
            </a:pPr>
            <a:r>
              <a:rPr lang="fa-IR" sz="3600" b="1" dirty="0" smtClean="0">
                <a:solidFill>
                  <a:srgbClr val="00B050"/>
                </a:solidFill>
                <a:cs typeface="B Titr" pitchFamily="2" charset="-78"/>
              </a:rPr>
              <a:t>علل اقتصادی</a:t>
            </a:r>
            <a:r>
              <a:rPr lang="fa-IR" sz="3600" dirty="0" smtClean="0">
                <a:solidFill>
                  <a:srgbClr val="002060"/>
                </a:solidFill>
                <a:cs typeface="B Titr" pitchFamily="2" charset="-78"/>
              </a:rPr>
              <a:t/>
            </a:r>
            <a:br>
              <a:rPr lang="fa-IR" sz="3600" dirty="0" smtClean="0">
                <a:solidFill>
                  <a:srgbClr val="002060"/>
                </a:solidFill>
                <a:cs typeface="B Titr" pitchFamily="2" charset="-78"/>
              </a:rPr>
            </a:br>
            <a:r>
              <a:rPr lang="fa-IR" sz="3200" dirty="0">
                <a:solidFill>
                  <a:srgbClr val="002060"/>
                </a:solidFill>
                <a:cs typeface="B Titr" pitchFamily="2" charset="-78"/>
              </a:rPr>
              <a:t> </a:t>
            </a:r>
            <a:r>
              <a:rPr lang="fa-IR" sz="3200" dirty="0" smtClean="0">
                <a:solidFill>
                  <a:srgbClr val="002060"/>
                </a:solidFill>
                <a:cs typeface="B Titr" pitchFamily="2" charset="-78"/>
              </a:rPr>
              <a:t>  همان گونه در بخش مقایسه وضعیت ایران و عراق بیان شد</a:t>
            </a:r>
            <a:br>
              <a:rPr lang="fa-IR" sz="32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a:t>
            </a:r>
            <a:r>
              <a:rPr lang="fa-IR" sz="2800" dirty="0" smtClean="0">
                <a:solidFill>
                  <a:srgbClr val="C00000"/>
                </a:solidFill>
                <a:cs typeface="B Titr" pitchFamily="2" charset="-78"/>
              </a:rPr>
              <a:t>-</a:t>
            </a:r>
            <a:r>
              <a:rPr lang="fa-IR" sz="2800" dirty="0" smtClean="0">
                <a:solidFill>
                  <a:srgbClr val="002060"/>
                </a:solidFill>
                <a:cs typeface="B Titr" pitchFamily="2" charset="-78"/>
              </a:rPr>
              <a:t> مشکل فروش نفت ایران و کاهش قیمت نفت.</a:t>
            </a:r>
            <a:br>
              <a:rPr lang="fa-IR" sz="2800" dirty="0" smtClean="0">
                <a:solidFill>
                  <a:srgbClr val="002060"/>
                </a:solidFill>
                <a:cs typeface="B Titr" pitchFamily="2" charset="-78"/>
              </a:rPr>
            </a:br>
            <a:r>
              <a:rPr lang="fa-IR" sz="2800" dirty="0" smtClean="0">
                <a:solidFill>
                  <a:srgbClr val="002060"/>
                </a:solidFill>
                <a:cs typeface="B Titr" pitchFamily="2" charset="-78"/>
              </a:rPr>
              <a:t>        </a:t>
            </a:r>
            <a:r>
              <a:rPr lang="fa-IR" sz="2800" dirty="0" smtClean="0">
                <a:solidFill>
                  <a:srgbClr val="C00000"/>
                </a:solidFill>
                <a:cs typeface="B Titr" pitchFamily="2" charset="-78"/>
              </a:rPr>
              <a:t>-</a:t>
            </a:r>
            <a:r>
              <a:rPr lang="fa-IR" sz="2800" dirty="0" smtClean="0">
                <a:solidFill>
                  <a:srgbClr val="002060"/>
                </a:solidFill>
                <a:cs typeface="B Titr" pitchFamily="2" charset="-78"/>
              </a:rPr>
              <a:t> ضبط دارائیهای ایران در بانک های امریکا و تحریم اقتصادی. </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a:t>
            </a:r>
            <a:r>
              <a:rPr lang="fa-IR" sz="2800" dirty="0" smtClean="0">
                <a:solidFill>
                  <a:srgbClr val="C00000"/>
                </a:solidFill>
                <a:cs typeface="B Titr" pitchFamily="2" charset="-78"/>
              </a:rPr>
              <a:t>- </a:t>
            </a:r>
            <a:r>
              <a:rPr lang="fa-IR" sz="2800" dirty="0" smtClean="0">
                <a:solidFill>
                  <a:srgbClr val="002060"/>
                </a:solidFill>
                <a:cs typeface="B Titr" pitchFamily="2" charset="-78"/>
              </a:rPr>
              <a:t>کند شدن چرخه اقتصادی ایران.</a:t>
            </a:r>
            <a:br>
              <a:rPr lang="fa-IR" sz="2800" dirty="0" smtClean="0">
                <a:solidFill>
                  <a:srgbClr val="002060"/>
                </a:solidFill>
                <a:cs typeface="B Titr" pitchFamily="2" charset="-78"/>
              </a:rPr>
            </a:br>
            <a:r>
              <a:rPr lang="fa-IR" sz="2800" dirty="0" smtClean="0">
                <a:solidFill>
                  <a:srgbClr val="002060"/>
                </a:solidFill>
                <a:cs typeface="B Titr" pitchFamily="2" charset="-78"/>
              </a:rPr>
              <a:t>         </a:t>
            </a:r>
            <a:r>
              <a:rPr lang="fa-IR" sz="2800" dirty="0" smtClean="0">
                <a:solidFill>
                  <a:srgbClr val="C00000"/>
                </a:solidFill>
                <a:cs typeface="B Titr" pitchFamily="2" charset="-78"/>
              </a:rPr>
              <a:t>-</a:t>
            </a:r>
            <a:r>
              <a:rPr lang="fa-IR" sz="2800" dirty="0" smtClean="0">
                <a:solidFill>
                  <a:srgbClr val="002060"/>
                </a:solidFill>
                <a:cs typeface="B Titr" pitchFamily="2" charset="-78"/>
              </a:rPr>
              <a:t> نبود راه حل های اقتصادی مناسب در ایران.</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a:t>
            </a:r>
            <a:r>
              <a:rPr lang="fa-IR" sz="2800" dirty="0" smtClean="0">
                <a:solidFill>
                  <a:srgbClr val="C00000"/>
                </a:solidFill>
                <a:cs typeface="B Titr" pitchFamily="2" charset="-78"/>
              </a:rPr>
              <a:t> - </a:t>
            </a:r>
            <a:r>
              <a:rPr lang="fa-IR" sz="2800" dirty="0" smtClean="0">
                <a:solidFill>
                  <a:srgbClr val="002060"/>
                </a:solidFill>
                <a:cs typeface="B Titr" pitchFamily="2" charset="-78"/>
              </a:rPr>
              <a:t>تعلیق و بلاتکلیف ماندن قراردادهای اقتصادی ایران با خارج.</a:t>
            </a:r>
            <a:br>
              <a:rPr lang="fa-IR" sz="2800" dirty="0" smtClean="0">
                <a:solidFill>
                  <a:srgbClr val="002060"/>
                </a:solidFill>
                <a:cs typeface="B Titr" pitchFamily="2" charset="-78"/>
              </a:rPr>
            </a:br>
            <a:r>
              <a:rPr lang="fa-IR" sz="2800" dirty="0">
                <a:solidFill>
                  <a:srgbClr val="002060"/>
                </a:solidFill>
                <a:cs typeface="B Titr" pitchFamily="2" charset="-78"/>
              </a:rPr>
              <a:t> </a:t>
            </a:r>
            <a:r>
              <a:rPr lang="fa-IR" sz="2800" dirty="0" smtClean="0">
                <a:solidFill>
                  <a:srgbClr val="002060"/>
                </a:solidFill>
                <a:cs typeface="B Titr" pitchFamily="2" charset="-78"/>
              </a:rPr>
              <a:t>        </a:t>
            </a:r>
            <a:r>
              <a:rPr lang="fa-IR" sz="2800" dirty="0" smtClean="0">
                <a:solidFill>
                  <a:srgbClr val="C00000"/>
                </a:solidFill>
                <a:cs typeface="B Titr" pitchFamily="2" charset="-78"/>
              </a:rPr>
              <a:t>-</a:t>
            </a:r>
            <a:r>
              <a:rPr lang="fa-IR" sz="2800" dirty="0" smtClean="0">
                <a:solidFill>
                  <a:srgbClr val="002060"/>
                </a:solidFill>
                <a:cs typeface="B Titr" pitchFamily="2" charset="-78"/>
              </a:rPr>
              <a:t> تقویت بنیه اقتصادی عراق از طریق کمک مالی کشورهای عربی.</a:t>
            </a:r>
            <a:br>
              <a:rPr lang="fa-IR" sz="2800" dirty="0" smtClean="0">
                <a:solidFill>
                  <a:srgbClr val="002060"/>
                </a:solidFill>
                <a:cs typeface="B Titr" pitchFamily="2" charset="-78"/>
              </a:rPr>
            </a:br>
            <a:r>
              <a:rPr lang="fa-IR" sz="2800" dirty="0" smtClean="0">
                <a:solidFill>
                  <a:srgbClr val="002060"/>
                </a:solidFill>
                <a:cs typeface="B Titr" pitchFamily="2" charset="-78"/>
              </a:rPr>
              <a:t/>
            </a:r>
            <a:br>
              <a:rPr lang="fa-IR" sz="2800" dirty="0" smtClean="0">
                <a:solidFill>
                  <a:srgbClr val="002060"/>
                </a:solidFill>
                <a:cs typeface="B Titr" pitchFamily="2" charset="-78"/>
              </a:rPr>
            </a:br>
            <a:r>
              <a:rPr lang="fa-IR" sz="2800" dirty="0">
                <a:solidFill>
                  <a:schemeClr val="tx1"/>
                </a:solidFill>
                <a:cs typeface="B Titr" pitchFamily="2" charset="-78"/>
              </a:rPr>
              <a:t/>
            </a:r>
            <a:br>
              <a:rPr lang="fa-IR" sz="2800" dirty="0">
                <a:solidFill>
                  <a:schemeClr val="tx1"/>
                </a:solidFill>
                <a:cs typeface="B Titr" pitchFamily="2" charset="-78"/>
              </a:rPr>
            </a:br>
            <a:endParaRPr lang="en-US" sz="2800" dirty="0">
              <a:solidFill>
                <a:schemeClr val="tx1"/>
              </a:solidFill>
              <a:cs typeface="B Titr" pitchFamily="2" charset="-78"/>
            </a:endParaRPr>
          </a:p>
        </p:txBody>
      </p:sp>
    </p:spTree>
    <p:extLst>
      <p:ext uri="{BB962C8B-B14F-4D97-AF65-F5344CB8AC3E}">
        <p14:creationId xmlns:p14="http://schemas.microsoft.com/office/powerpoint/2010/main" val="121899789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8640960" cy="5389208"/>
          </a:xfrm>
        </p:spPr>
        <p:txBody>
          <a:bodyPr>
            <a:noAutofit/>
          </a:bodyPr>
          <a:lstStyle/>
          <a:p>
            <a:pPr algn="r">
              <a:lnSpc>
                <a:spcPct val="200000"/>
              </a:lnSpc>
            </a:pPr>
            <a:r>
              <a:rPr lang="fa-IR" sz="3200" dirty="0" smtClean="0">
                <a:cs typeface="B Titr" pitchFamily="2" charset="-78"/>
              </a:rPr>
              <a:t/>
            </a:r>
            <a:br>
              <a:rPr lang="fa-IR" sz="3200" dirty="0" smtClean="0">
                <a:cs typeface="B Titr" pitchFamily="2" charset="-78"/>
              </a:rPr>
            </a:br>
            <a:r>
              <a:rPr lang="fa-IR" sz="3200" dirty="0" smtClean="0">
                <a:solidFill>
                  <a:srgbClr val="00B050"/>
                </a:solidFill>
                <a:cs typeface="B Titr" pitchFamily="2" charset="-78"/>
              </a:rPr>
              <a:t>زمینه سازی رژیم عراق برای حمله به ایران</a:t>
            </a:r>
            <a:r>
              <a:rPr lang="fa-IR" sz="3200" dirty="0" smtClean="0">
                <a:cs typeface="B Titr" pitchFamily="2" charset="-78"/>
              </a:rPr>
              <a:t/>
            </a:r>
            <a:br>
              <a:rPr lang="fa-IR" sz="3200" dirty="0" smtClean="0">
                <a:cs typeface="B Titr" pitchFamily="2" charset="-78"/>
              </a:rPr>
            </a:br>
            <a:r>
              <a:rPr lang="fa-IR" sz="3200" dirty="0" smtClean="0">
                <a:cs typeface="B Titr" pitchFamily="2" charset="-78"/>
              </a:rPr>
              <a:t>      </a:t>
            </a:r>
            <a:r>
              <a:rPr lang="fa-IR" sz="2200" dirty="0" smtClean="0">
                <a:solidFill>
                  <a:srgbClr val="C00000"/>
                </a:solidFill>
                <a:cs typeface="B Titr" pitchFamily="2" charset="-78"/>
              </a:rPr>
              <a:t>-</a:t>
            </a:r>
            <a:r>
              <a:rPr lang="fa-IR" sz="2200" dirty="0" smtClean="0">
                <a:solidFill>
                  <a:srgbClr val="002060"/>
                </a:solidFill>
                <a:cs typeface="B Titr" pitchFamily="2" charset="-78"/>
              </a:rPr>
              <a:t> اخراج ایرانی های مقیم عراق و مصادره اموال آنها.</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a:t>
            </a:r>
            <a:r>
              <a:rPr lang="fa-IR" sz="2200" dirty="0" smtClean="0">
                <a:solidFill>
                  <a:srgbClr val="002060"/>
                </a:solidFill>
                <a:cs typeface="B Titr" pitchFamily="2" charset="-78"/>
              </a:rPr>
              <a:t> محاصره منازل علمای شیعه و آزار و اذیت آنها در عراق.</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a:t>
            </a:r>
            <a:r>
              <a:rPr lang="fa-IR" sz="2200" dirty="0" smtClean="0">
                <a:solidFill>
                  <a:srgbClr val="002060"/>
                </a:solidFill>
                <a:cs typeface="B Titr" pitchFamily="2" charset="-78"/>
              </a:rPr>
              <a:t> پناه دادن به ضد انقلابیون و وابستگان رژیم قبلی ایران از سوی عراق.</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a:t>
            </a:r>
            <a:r>
              <a:rPr lang="fa-IR" sz="2200" dirty="0" smtClean="0">
                <a:solidFill>
                  <a:srgbClr val="002060"/>
                </a:solidFill>
                <a:cs typeface="B Titr" pitchFamily="2" charset="-78"/>
              </a:rPr>
              <a:t> تأسیس رادیو به زبانهای متعدد ایرانی.</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 </a:t>
            </a:r>
            <a:r>
              <a:rPr lang="fa-IR" sz="2200" dirty="0" smtClean="0">
                <a:solidFill>
                  <a:srgbClr val="002060"/>
                </a:solidFill>
                <a:cs typeface="B Titr" pitchFamily="2" charset="-78"/>
              </a:rPr>
              <a:t>ایجاد دفتر آزادی بخش خوزستان در عراق جهت تحریک ایرانیان عرب زبان.</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 </a:t>
            </a:r>
            <a:r>
              <a:rPr lang="fa-IR" sz="2200" dirty="0" smtClean="0">
                <a:solidFill>
                  <a:srgbClr val="002060"/>
                </a:solidFill>
                <a:cs typeface="B Titr" pitchFamily="2" charset="-78"/>
              </a:rPr>
              <a:t>چاپ نقشه های جعلی و تغییر نام شهرها«بخصوص خوزستان» ایران.</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1800" dirty="0" smtClean="0">
                <a:cs typeface="B Titr" pitchFamily="2" charset="-78"/>
              </a:rPr>
              <a:t> </a:t>
            </a:r>
            <a:endParaRPr lang="en-US" sz="3200" dirty="0">
              <a:cs typeface="B Titr" pitchFamily="2" charset="-78"/>
            </a:endParaRPr>
          </a:p>
        </p:txBody>
      </p:sp>
    </p:spTree>
    <p:extLst>
      <p:ext uri="{BB962C8B-B14F-4D97-AF65-F5344CB8AC3E}">
        <p14:creationId xmlns:p14="http://schemas.microsoft.com/office/powerpoint/2010/main" val="424738293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676456" cy="6186309"/>
          </a:xfrm>
          <a:prstGeom prst="rect">
            <a:avLst/>
          </a:prstGeom>
        </p:spPr>
        <p:txBody>
          <a:bodyPr wrap="square">
            <a:spAutoFit/>
          </a:bodyPr>
          <a:lstStyle/>
          <a:p>
            <a:pPr>
              <a:lnSpc>
                <a:spcPct val="200000"/>
              </a:lnSpc>
            </a:pPr>
            <a:r>
              <a:rPr lang="fa-IR" sz="2200" dirty="0">
                <a:solidFill>
                  <a:srgbClr val="002060"/>
                </a:solidFill>
                <a:cs typeface="B Titr" pitchFamily="2" charset="-78"/>
              </a:rPr>
              <a:t> </a:t>
            </a:r>
            <a:r>
              <a:rPr lang="fa-IR" sz="2200" dirty="0" smtClean="0">
                <a:solidFill>
                  <a:srgbClr val="002060"/>
                </a:solidFill>
                <a:cs typeface="B Titr" pitchFamily="2" charset="-78"/>
              </a:rPr>
              <a:t>         </a:t>
            </a:r>
            <a:r>
              <a:rPr lang="fa-IR" sz="2200" dirty="0" smtClean="0">
                <a:solidFill>
                  <a:srgbClr val="C00000"/>
                </a:solidFill>
                <a:cs typeface="B Titr" pitchFamily="2" charset="-78"/>
              </a:rPr>
              <a:t>-</a:t>
            </a:r>
            <a:r>
              <a:rPr lang="fa-IR" sz="2200" dirty="0" smtClean="0">
                <a:solidFill>
                  <a:srgbClr val="002060"/>
                </a:solidFill>
                <a:cs typeface="B Titr" pitchFamily="2" charset="-78"/>
              </a:rPr>
              <a:t> </a:t>
            </a:r>
            <a:r>
              <a:rPr lang="fa-IR" sz="2200" dirty="0">
                <a:solidFill>
                  <a:srgbClr val="002060"/>
                </a:solidFill>
                <a:cs typeface="B Titr" pitchFamily="2" charset="-78"/>
              </a:rPr>
              <a:t>باز گرداندن شط العرب به قبل از قرارداد 1975 .</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اعزام خرابکار به ایران از سوی رژیم عراق.</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احداث پاسگاه های جدید مرزی از سوی عراق.</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فراخوان نیروهای ذخیره ارتش عراق.</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انتقال هواپیماهای نظامی و مسافری به اردن و عربستان.</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انتقال کشتی های باری و تجاری از اروند به بندر بصره«بعنوان دژ تسخیر ناپذیر».</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رزمایش یگانهای عراق در سرزمینهایی مشابه سرزمین ایران.</a:t>
            </a:r>
            <a:br>
              <a:rPr lang="fa-IR" sz="2200" dirty="0">
                <a:solidFill>
                  <a:srgbClr val="002060"/>
                </a:solidFill>
                <a:cs typeface="B Titr" pitchFamily="2" charset="-78"/>
              </a:rPr>
            </a:br>
            <a:r>
              <a:rPr lang="fa-IR" sz="2200" dirty="0">
                <a:solidFill>
                  <a:srgbClr val="002060"/>
                </a:solidFill>
                <a:cs typeface="B Titr" pitchFamily="2" charset="-78"/>
              </a:rPr>
              <a:t>         </a:t>
            </a:r>
            <a:r>
              <a:rPr lang="fa-IR" sz="2200" dirty="0">
                <a:solidFill>
                  <a:srgbClr val="C00000"/>
                </a:solidFill>
                <a:cs typeface="B Titr" pitchFamily="2" charset="-78"/>
              </a:rPr>
              <a:t>-</a:t>
            </a:r>
            <a:r>
              <a:rPr lang="fa-IR" sz="2200" dirty="0">
                <a:solidFill>
                  <a:srgbClr val="002060"/>
                </a:solidFill>
                <a:cs typeface="B Titr" pitchFamily="2" charset="-78"/>
              </a:rPr>
              <a:t> استقرار یگانهای نظامی و ایجاد مواضع در مرزهای ایران.</a:t>
            </a:r>
            <a:br>
              <a:rPr lang="fa-IR" sz="2200" dirty="0">
                <a:solidFill>
                  <a:srgbClr val="002060"/>
                </a:solidFill>
                <a:cs typeface="B Titr" pitchFamily="2" charset="-78"/>
              </a:rPr>
            </a:br>
            <a:endParaRPr lang="fa-IR" sz="2200" dirty="0">
              <a:solidFill>
                <a:srgbClr val="002060"/>
              </a:solidFill>
            </a:endParaRPr>
          </a:p>
        </p:txBody>
      </p:sp>
    </p:spTree>
    <p:extLst>
      <p:ext uri="{BB962C8B-B14F-4D97-AF65-F5344CB8AC3E}">
        <p14:creationId xmlns:p14="http://schemas.microsoft.com/office/powerpoint/2010/main" val="34746911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632" y="704088"/>
            <a:ext cx="8305800" cy="5461216"/>
          </a:xfrm>
        </p:spPr>
        <p:txBody>
          <a:bodyPr>
            <a:normAutofit/>
          </a:bodyPr>
          <a:lstStyle/>
          <a:p>
            <a:pPr algn="ctr"/>
            <a:r>
              <a:rPr lang="fa-IR" sz="4400" dirty="0" smtClean="0">
                <a:solidFill>
                  <a:srgbClr val="00B050"/>
                </a:solidFill>
                <a:cs typeface="B Titr" pitchFamily="2" charset="-78"/>
              </a:rPr>
              <a:t>هجوم سراسری </a:t>
            </a:r>
            <a:br>
              <a:rPr lang="fa-IR" sz="4400" dirty="0" smtClean="0">
                <a:solidFill>
                  <a:srgbClr val="00B050"/>
                </a:solidFill>
                <a:cs typeface="B Titr" pitchFamily="2" charset="-78"/>
              </a:rPr>
            </a:br>
            <a:r>
              <a:rPr lang="fa-IR" sz="4400" dirty="0" smtClean="0">
                <a:solidFill>
                  <a:srgbClr val="00B050"/>
                </a:solidFill>
                <a:cs typeface="B Titr" pitchFamily="2" charset="-78"/>
              </a:rPr>
              <a:t>و </a:t>
            </a:r>
            <a:r>
              <a:rPr lang="fa-IR" sz="3200" dirty="0" smtClean="0">
                <a:solidFill>
                  <a:srgbClr val="00B050"/>
                </a:solidFill>
                <a:cs typeface="B Titr" pitchFamily="2" charset="-78"/>
              </a:rPr>
              <a:t/>
            </a:r>
            <a:br>
              <a:rPr lang="fa-IR" sz="3200" dirty="0" smtClean="0">
                <a:solidFill>
                  <a:srgbClr val="00B050"/>
                </a:solidFill>
                <a:cs typeface="B Titr" pitchFamily="2" charset="-78"/>
              </a:rPr>
            </a:br>
            <a:r>
              <a:rPr lang="fa-IR" sz="3200" dirty="0" smtClean="0">
                <a:solidFill>
                  <a:srgbClr val="00B050"/>
                </a:solidFill>
                <a:cs typeface="B Titr" pitchFamily="2" charset="-78"/>
              </a:rPr>
              <a:t>اشغال مناطق مرزی </a:t>
            </a:r>
            <a:br>
              <a:rPr lang="fa-IR" sz="3200" dirty="0" smtClean="0">
                <a:solidFill>
                  <a:srgbClr val="00B050"/>
                </a:solidFill>
                <a:cs typeface="B Titr" pitchFamily="2" charset="-78"/>
              </a:rPr>
            </a:br>
            <a:r>
              <a:rPr lang="fa-IR" sz="3200" dirty="0" smtClean="0">
                <a:solidFill>
                  <a:srgbClr val="00B050"/>
                </a:solidFill>
                <a:cs typeface="B Titr" pitchFamily="2" charset="-78"/>
              </a:rPr>
              <a:t>جمهوری اسلامی ایران</a:t>
            </a:r>
            <a:br>
              <a:rPr lang="fa-IR" sz="3200" dirty="0" smtClean="0">
                <a:solidFill>
                  <a:srgbClr val="00B050"/>
                </a:solidFill>
                <a:cs typeface="B Titr" pitchFamily="2" charset="-78"/>
              </a:rPr>
            </a:br>
            <a:r>
              <a:rPr lang="fa-IR" sz="2400" dirty="0" smtClean="0">
                <a:solidFill>
                  <a:srgbClr val="00B050"/>
                </a:solidFill>
                <a:cs typeface="B Titr" pitchFamily="2" charset="-78"/>
              </a:rPr>
              <a:t>چگونگی</a:t>
            </a:r>
            <a:r>
              <a:rPr lang="fa-IR" sz="1800" dirty="0" smtClean="0">
                <a:solidFill>
                  <a:srgbClr val="00B050"/>
                </a:solidFill>
                <a:cs typeface="B Titr" pitchFamily="2" charset="-78"/>
              </a:rPr>
              <a:t>«کمیت و کیفیت» </a:t>
            </a:r>
            <a:r>
              <a:rPr lang="fa-IR" sz="2400" dirty="0" smtClean="0">
                <a:solidFill>
                  <a:srgbClr val="00B050"/>
                </a:solidFill>
                <a:cs typeface="B Titr" pitchFamily="2" charset="-78"/>
              </a:rPr>
              <a:t>هجوم به ایران اسلامی</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3200" dirty="0" smtClean="0">
                <a:solidFill>
                  <a:srgbClr val="FF0000"/>
                </a:solidFill>
                <a:cs typeface="B Titr" pitchFamily="2" charset="-78"/>
              </a:rPr>
              <a:t/>
            </a:r>
            <a:br>
              <a:rPr lang="fa-IR" sz="3200" dirty="0" smtClean="0">
                <a:solidFill>
                  <a:srgbClr val="FF0000"/>
                </a:solidFill>
                <a:cs typeface="B Titr" pitchFamily="2" charset="-78"/>
              </a:rPr>
            </a:br>
            <a:r>
              <a:rPr lang="fa-IR" sz="1800" dirty="0" smtClean="0">
                <a:solidFill>
                  <a:srgbClr val="7030A0"/>
                </a:solidFill>
                <a:cs typeface="B Titr" pitchFamily="2" charset="-78"/>
              </a:rPr>
              <a:t>«فصل ششم»</a:t>
            </a:r>
            <a:endParaRPr lang="en-US" sz="1800" dirty="0">
              <a:solidFill>
                <a:srgbClr val="7030A0"/>
              </a:solidFill>
              <a:cs typeface="B Titr" pitchFamily="2" charset="-78"/>
            </a:endParaRPr>
          </a:p>
        </p:txBody>
      </p:sp>
    </p:spTree>
    <p:extLst>
      <p:ext uri="{BB962C8B-B14F-4D97-AF65-F5344CB8AC3E}">
        <p14:creationId xmlns:p14="http://schemas.microsoft.com/office/powerpoint/2010/main" val="29559302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16832"/>
            <a:ext cx="9036496" cy="5533224"/>
          </a:xfrm>
        </p:spPr>
        <p:txBody>
          <a:bodyPr>
            <a:noAutofit/>
          </a:bodyPr>
          <a:lstStyle/>
          <a:p>
            <a:pPr algn="r">
              <a:lnSpc>
                <a:spcPct val="200000"/>
              </a:lnSpc>
            </a:pPr>
            <a:r>
              <a:rPr lang="fa-IR" sz="2800" dirty="0" smtClean="0">
                <a:cs typeface="B Titr" pitchFamily="2" charset="-78"/>
              </a:rPr>
              <a:t/>
            </a:r>
            <a:br>
              <a:rPr lang="fa-IR" sz="2800" dirty="0" smtClean="0">
                <a:cs typeface="B Titr" pitchFamily="2" charset="-78"/>
              </a:rPr>
            </a:br>
            <a:r>
              <a:rPr lang="fa-IR" sz="2800" dirty="0" smtClean="0">
                <a:cs typeface="B Titr" pitchFamily="2" charset="-78"/>
              </a:rPr>
              <a:t>                     </a:t>
            </a:r>
            <a:r>
              <a:rPr lang="fa-IR" sz="2800" dirty="0" smtClean="0">
                <a:solidFill>
                  <a:srgbClr val="00B050"/>
                </a:solidFill>
                <a:cs typeface="B Titr" pitchFamily="2" charset="-78"/>
              </a:rPr>
              <a:t>شروع حمله(تهاجم به ایران)</a:t>
            </a:r>
            <a:r>
              <a:rPr lang="fa-IR" sz="2800" dirty="0" smtClean="0">
                <a:cs typeface="B Titr" pitchFamily="2" charset="-78"/>
              </a:rPr>
              <a:t/>
            </a:r>
            <a:br>
              <a:rPr lang="fa-IR" sz="2800" dirty="0" smtClean="0">
                <a:cs typeface="B Titr" pitchFamily="2" charset="-78"/>
              </a:rPr>
            </a:br>
            <a:r>
              <a:rPr lang="fa-IR" sz="1600" dirty="0" smtClean="0">
                <a:cs typeface="B Titr" pitchFamily="2" charset="-78"/>
              </a:rPr>
              <a:t/>
            </a:r>
            <a:br>
              <a:rPr lang="fa-IR" sz="1600" dirty="0" smtClean="0">
                <a:cs typeface="B Titr" pitchFamily="2" charset="-78"/>
              </a:rPr>
            </a:br>
            <a:r>
              <a:rPr lang="fa-IR" sz="2400" dirty="0" smtClean="0">
                <a:solidFill>
                  <a:srgbClr val="C00000"/>
                </a:solidFill>
                <a:cs typeface="B Titr" pitchFamily="2" charset="-78"/>
              </a:rPr>
              <a:t>-</a:t>
            </a:r>
            <a:r>
              <a:rPr lang="fa-IR" sz="2400" dirty="0" smtClean="0">
                <a:solidFill>
                  <a:schemeClr val="tx1"/>
                </a:solidFill>
                <a:cs typeface="B Titr" pitchFamily="2" charset="-78"/>
              </a:rPr>
              <a:t> </a:t>
            </a:r>
            <a:r>
              <a:rPr lang="fa-IR" sz="2400" dirty="0" smtClean="0">
                <a:solidFill>
                  <a:srgbClr val="002060"/>
                </a:solidFill>
                <a:cs typeface="B Titr" pitchFamily="2" charset="-78"/>
              </a:rPr>
              <a:t>آغاز حمله سراسری هوایی«ساعت 12 روز 59/6/31»</a:t>
            </a:r>
            <a:br>
              <a:rPr lang="fa-IR" sz="2400" dirty="0" smtClean="0">
                <a:solidFill>
                  <a:srgbClr val="002060"/>
                </a:solidFill>
                <a:cs typeface="B Titr" pitchFamily="2" charset="-78"/>
              </a:rPr>
            </a:br>
            <a:r>
              <a:rPr lang="fa-IR" sz="2400" dirty="0" smtClean="0">
                <a:solidFill>
                  <a:srgbClr val="C00000"/>
                </a:solidFill>
                <a:cs typeface="B Titr" pitchFamily="2" charset="-78"/>
              </a:rPr>
              <a:t>-</a:t>
            </a:r>
            <a:r>
              <a:rPr lang="fa-IR" sz="2400" dirty="0" smtClean="0">
                <a:solidFill>
                  <a:srgbClr val="002060"/>
                </a:solidFill>
                <a:cs typeface="B Titr" pitchFamily="2" charset="-78"/>
              </a:rPr>
              <a:t> بمباران پایگاه های هوایی«</a:t>
            </a:r>
            <a:r>
              <a:rPr lang="fa-IR" sz="2400" dirty="0">
                <a:solidFill>
                  <a:srgbClr val="002060"/>
                </a:solidFill>
                <a:cs typeface="B Titr" pitchFamily="2" charset="-78"/>
              </a:rPr>
              <a:t>تهران، </a:t>
            </a:r>
            <a:r>
              <a:rPr lang="fa-IR" sz="2400" dirty="0" smtClean="0">
                <a:solidFill>
                  <a:srgbClr val="002060"/>
                </a:solidFill>
                <a:cs typeface="B Titr" pitchFamily="2" charset="-78"/>
              </a:rPr>
              <a:t>تبریز، دزفول، همدان، بوشهر، شیراز، اصفهان</a:t>
            </a:r>
            <a:r>
              <a:rPr lang="fa-IR" sz="2000" dirty="0" smtClean="0">
                <a:solidFill>
                  <a:srgbClr val="002060"/>
                </a:solidFill>
                <a:cs typeface="B Titr" pitchFamily="2" charset="-78"/>
              </a:rPr>
              <a:t>».</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2400" dirty="0" smtClean="0">
                <a:solidFill>
                  <a:srgbClr val="C00000"/>
                </a:solidFill>
                <a:cs typeface="B Titr" pitchFamily="2" charset="-78"/>
              </a:rPr>
              <a:t>-</a:t>
            </a:r>
            <a:r>
              <a:rPr lang="fa-IR" sz="2400" dirty="0" smtClean="0">
                <a:solidFill>
                  <a:srgbClr val="002060"/>
                </a:solidFill>
                <a:cs typeface="B Titr" pitchFamily="2" charset="-78"/>
              </a:rPr>
              <a:t> بمباران فرودگاه های« کرمانشاه و ارومیه».</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نتیجه: انهدام یک فروند هواپیمای جنگی و مسافربری ایران و سرنگونی یک فروند هواپیمای جنگی«توپولوف شانزده» عراق.</a:t>
            </a:r>
            <a:br>
              <a:rPr lang="fa-IR" sz="2400" dirty="0" smtClean="0">
                <a:solidFill>
                  <a:srgbClr val="002060"/>
                </a:solidFill>
                <a:cs typeface="B Titr" pitchFamily="2" charset="-78"/>
              </a:rPr>
            </a:br>
            <a:r>
              <a:rPr lang="fa-IR" sz="2400" dirty="0">
                <a:solidFill>
                  <a:srgbClr val="002060"/>
                </a:solidFill>
                <a:cs typeface="B Titr" pitchFamily="2" charset="-78"/>
              </a:rPr>
              <a:t/>
            </a:r>
            <a:br>
              <a:rPr lang="fa-IR" sz="2400" dirty="0">
                <a:solidFill>
                  <a:srgbClr val="002060"/>
                </a:solidFill>
                <a:cs typeface="B Titr" pitchFamily="2" charset="-78"/>
              </a:rPr>
            </a:br>
            <a:r>
              <a:rPr lang="fa-IR" sz="2800" dirty="0" smtClean="0">
                <a:cs typeface="B Titr" pitchFamily="2" charset="-78"/>
              </a:rPr>
              <a:t/>
            </a:r>
            <a:br>
              <a:rPr lang="fa-IR" sz="2800" dirty="0" smtClean="0">
                <a:cs typeface="B Titr" pitchFamily="2" charset="-78"/>
              </a:rPr>
            </a:br>
            <a:endParaRPr lang="en-US" sz="2800" dirty="0">
              <a:cs typeface="B Titr" pitchFamily="2" charset="-78"/>
            </a:endParaRPr>
          </a:p>
        </p:txBody>
      </p:sp>
    </p:spTree>
    <p:extLst>
      <p:ext uri="{BB962C8B-B14F-4D97-AF65-F5344CB8AC3E}">
        <p14:creationId xmlns:p14="http://schemas.microsoft.com/office/powerpoint/2010/main" val="1851864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64" y="1496176"/>
            <a:ext cx="8305800" cy="5605232"/>
          </a:xfrm>
        </p:spPr>
        <p:txBody>
          <a:bodyPr>
            <a:noAutofit/>
          </a:bodyPr>
          <a:lstStyle/>
          <a:p>
            <a:pPr algn="r">
              <a:lnSpc>
                <a:spcPct val="200000"/>
              </a:lnSpc>
            </a:pPr>
            <a:r>
              <a:rPr lang="fa-IR" sz="2200" dirty="0" smtClean="0">
                <a:solidFill>
                  <a:srgbClr val="002060"/>
                </a:solidFill>
                <a:cs typeface="B Titr" pitchFamily="2" charset="-78"/>
              </a:rPr>
              <a:t>محورهای پیشروی و اهداف عملیات ارتش عراق</a:t>
            </a:r>
            <a:br>
              <a:rPr lang="fa-IR" sz="2200" dirty="0" smtClean="0">
                <a:solidFill>
                  <a:srgbClr val="002060"/>
                </a:solidFill>
                <a:cs typeface="B Titr" pitchFamily="2" charset="-78"/>
              </a:rPr>
            </a:br>
            <a:r>
              <a:rPr lang="fa-IR" sz="2200" dirty="0" smtClean="0">
                <a:solidFill>
                  <a:srgbClr val="002060"/>
                </a:solidFill>
                <a:cs typeface="B Titr" pitchFamily="2" charset="-78"/>
              </a:rPr>
              <a:t>   </a:t>
            </a:r>
            <a:r>
              <a:rPr lang="fa-IR" sz="2200" b="1" dirty="0" smtClean="0">
                <a:solidFill>
                  <a:srgbClr val="002060"/>
                </a:solidFill>
                <a:cs typeface="B Titr" pitchFamily="2" charset="-78"/>
              </a:rPr>
              <a:t>منطقه شمال غرب</a:t>
            </a:r>
            <a:r>
              <a:rPr lang="fa-IR" sz="2200" dirty="0" smtClean="0">
                <a:solidFill>
                  <a:srgbClr val="002060"/>
                </a:solidFill>
                <a:cs typeface="B Titr" pitchFamily="2" charset="-78"/>
              </a:rPr>
              <a:t>«آذربایجان غربی و کردستان» دالامپرداغ«تلاغی مرز ایران،                   ترکیه و عراق» تا – باویسی«20 کیلومتری قصرشیرین»- با لشکر 7پیاده کوهستانی و لشکر 11 پیاده.</a:t>
            </a:r>
            <a:br>
              <a:rPr lang="fa-IR" sz="2200" dirty="0" smtClean="0">
                <a:solidFill>
                  <a:srgbClr val="002060"/>
                </a:solidFill>
                <a:cs typeface="B Titr" pitchFamily="2" charset="-78"/>
              </a:rPr>
            </a:br>
            <a:r>
              <a:rPr lang="fa-IR" sz="2200" dirty="0" smtClean="0">
                <a:solidFill>
                  <a:srgbClr val="002060"/>
                </a:solidFill>
                <a:cs typeface="B Titr" pitchFamily="2" charset="-78"/>
              </a:rPr>
              <a:t>     </a:t>
            </a:r>
            <a:r>
              <a:rPr lang="fa-IR" sz="2200" b="1" dirty="0" smtClean="0">
                <a:solidFill>
                  <a:srgbClr val="002060"/>
                </a:solidFill>
                <a:cs typeface="B Titr" pitchFamily="2" charset="-78"/>
              </a:rPr>
              <a:t>با هدف: </a:t>
            </a:r>
            <a:r>
              <a:rPr lang="fa-IR" sz="2200" dirty="0" smtClean="0">
                <a:solidFill>
                  <a:srgbClr val="002060"/>
                </a:solidFill>
                <a:cs typeface="B Titr" pitchFamily="2" charset="-78"/>
              </a:rPr>
              <a:t>کنترل محوراهی مرزی.</a:t>
            </a:r>
            <a:br>
              <a:rPr lang="fa-IR" sz="2200" dirty="0" smtClean="0">
                <a:solidFill>
                  <a:srgbClr val="002060"/>
                </a:solidFill>
                <a:cs typeface="B Titr" pitchFamily="2" charset="-78"/>
              </a:rPr>
            </a:br>
            <a:r>
              <a:rPr lang="fa-IR" sz="2200" dirty="0" smtClean="0">
                <a:solidFill>
                  <a:srgbClr val="002060"/>
                </a:solidFill>
                <a:cs typeface="B Titr" pitchFamily="2" charset="-78"/>
              </a:rPr>
              <a:t>      حمایت از شورشیان و تروریست های جدایی خواه ایرانی</a:t>
            </a:r>
            <a:br>
              <a:rPr lang="fa-IR" sz="2200" dirty="0" smtClean="0">
                <a:solidFill>
                  <a:srgbClr val="002060"/>
                </a:solidFill>
                <a:cs typeface="B Titr" pitchFamily="2" charset="-78"/>
              </a:rPr>
            </a:br>
            <a:r>
              <a:rPr lang="fa-IR" sz="2200" dirty="0">
                <a:solidFill>
                  <a:srgbClr val="002060"/>
                </a:solidFill>
                <a:cs typeface="B Titr" pitchFamily="2" charset="-78"/>
              </a:rPr>
              <a:t> </a:t>
            </a:r>
            <a:r>
              <a:rPr lang="fa-IR" sz="2200" dirty="0" smtClean="0">
                <a:solidFill>
                  <a:srgbClr val="002060"/>
                </a:solidFill>
                <a:cs typeface="B Titr" pitchFamily="2" charset="-78"/>
              </a:rPr>
              <a:t>     تامین امنیت نقاط حیاتی و حساس عراق در مقابل تهدیدات حزب دمکرات.</a:t>
            </a:r>
            <a:r>
              <a:rPr lang="fa-IR" sz="1400" dirty="0" smtClean="0">
                <a:solidFill>
                  <a:srgbClr val="002060"/>
                </a:solidFill>
                <a:cs typeface="B Titr" pitchFamily="2" charset="-78"/>
              </a:rPr>
              <a:t/>
            </a:r>
            <a:br>
              <a:rPr lang="fa-IR" sz="1400" dirty="0" smtClean="0">
                <a:solidFill>
                  <a:srgbClr val="002060"/>
                </a:solidFill>
                <a:cs typeface="B Titr" pitchFamily="2" charset="-78"/>
              </a:rPr>
            </a:br>
            <a:r>
              <a:rPr lang="fa-IR" sz="1400" dirty="0">
                <a:solidFill>
                  <a:srgbClr val="002060"/>
                </a:solidFill>
                <a:cs typeface="B Titr" pitchFamily="2" charset="-78"/>
              </a:rPr>
              <a:t/>
            </a:r>
            <a:br>
              <a:rPr lang="fa-IR" sz="1400" dirty="0">
                <a:solidFill>
                  <a:srgbClr val="002060"/>
                </a:solidFill>
                <a:cs typeface="B Titr" pitchFamily="2" charset="-78"/>
              </a:rPr>
            </a:br>
            <a:r>
              <a:rPr lang="fa-IR" sz="1400" dirty="0" smtClean="0">
                <a:cs typeface="B Titr" pitchFamily="2" charset="-78"/>
              </a:rPr>
              <a:t/>
            </a:r>
            <a:br>
              <a:rPr lang="fa-IR" sz="1400" dirty="0" smtClean="0">
                <a:cs typeface="B Titr" pitchFamily="2" charset="-78"/>
              </a:rPr>
            </a:br>
            <a:r>
              <a:rPr lang="fa-IR" sz="1400" dirty="0">
                <a:cs typeface="B Titr" pitchFamily="2" charset="-78"/>
              </a:rPr>
              <a:t> </a:t>
            </a:r>
            <a:r>
              <a:rPr lang="fa-IR" sz="1400" dirty="0" smtClean="0">
                <a:cs typeface="B Titr" pitchFamily="2" charset="-78"/>
              </a:rPr>
              <a:t>    </a:t>
            </a:r>
            <a:br>
              <a:rPr lang="fa-IR" sz="1400" dirty="0" smtClean="0">
                <a:cs typeface="B Titr" pitchFamily="2" charset="-78"/>
              </a:rPr>
            </a:br>
            <a:r>
              <a:rPr lang="fa-IR" sz="1400" dirty="0">
                <a:cs typeface="B Titr" pitchFamily="2" charset="-78"/>
              </a:rPr>
              <a:t> </a:t>
            </a:r>
            <a:r>
              <a:rPr lang="fa-IR" sz="1400" dirty="0" smtClean="0">
                <a:cs typeface="B Titr" pitchFamily="2" charset="-78"/>
              </a:rPr>
              <a:t>      </a:t>
            </a:r>
            <a:endParaRPr lang="en-US" sz="1400" dirty="0">
              <a:cs typeface="B Titr" pitchFamily="2" charset="-78"/>
            </a:endParaRPr>
          </a:p>
        </p:txBody>
      </p:sp>
    </p:spTree>
    <p:extLst>
      <p:ext uri="{BB962C8B-B14F-4D97-AF65-F5344CB8AC3E}">
        <p14:creationId xmlns:p14="http://schemas.microsoft.com/office/powerpoint/2010/main" val="123141646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044" y="1268760"/>
            <a:ext cx="8280920" cy="4093428"/>
          </a:xfrm>
          <a:prstGeom prst="rect">
            <a:avLst/>
          </a:prstGeom>
        </p:spPr>
        <p:txBody>
          <a:bodyPr wrap="square">
            <a:spAutoFit/>
          </a:bodyPr>
          <a:lstStyle/>
          <a:p>
            <a:pPr>
              <a:lnSpc>
                <a:spcPct val="200000"/>
              </a:lnSpc>
            </a:pPr>
            <a:r>
              <a:rPr lang="fa-IR" sz="2200" b="1" dirty="0">
                <a:solidFill>
                  <a:srgbClr val="002060"/>
                </a:solidFill>
                <a:cs typeface="B Titr" pitchFamily="2" charset="-78"/>
              </a:rPr>
              <a:t>منطقه میانی</a:t>
            </a:r>
            <a:r>
              <a:rPr lang="fa-IR" sz="2200" dirty="0">
                <a:solidFill>
                  <a:srgbClr val="002060"/>
                </a:solidFill>
                <a:cs typeface="B Titr" pitchFamily="2" charset="-78"/>
              </a:rPr>
              <a:t>« از باویسی تا چنگوله(جنوب مهران) حدود 400 کیلومتر.</a:t>
            </a:r>
            <a:br>
              <a:rPr lang="fa-IR" sz="2200" dirty="0">
                <a:solidFill>
                  <a:srgbClr val="002060"/>
                </a:solidFill>
                <a:cs typeface="B Titr" pitchFamily="2" charset="-78"/>
              </a:rPr>
            </a:br>
            <a:r>
              <a:rPr lang="fa-IR" sz="2200" b="1" dirty="0" smtClean="0">
                <a:solidFill>
                  <a:srgbClr val="002060"/>
                </a:solidFill>
                <a:cs typeface="B Titr" pitchFamily="2" charset="-78"/>
              </a:rPr>
              <a:t>باهدف </a:t>
            </a:r>
            <a:r>
              <a:rPr lang="fa-IR" sz="2200" b="1" dirty="0">
                <a:solidFill>
                  <a:srgbClr val="002060"/>
                </a:solidFill>
                <a:cs typeface="B Titr" pitchFamily="2" charset="-78"/>
              </a:rPr>
              <a:t>:</a:t>
            </a:r>
            <a:r>
              <a:rPr lang="fa-IR" sz="2200" dirty="0">
                <a:solidFill>
                  <a:srgbClr val="002060"/>
                </a:solidFill>
                <a:cs typeface="B Titr" pitchFamily="2" charset="-78"/>
              </a:rPr>
              <a:t>تصرف مرزهای شهری«قصرشیرین، نفت شهر، سومار و مهران» </a:t>
            </a:r>
            <a:br>
              <a:rPr lang="fa-IR" sz="2200" dirty="0">
                <a:solidFill>
                  <a:srgbClr val="002060"/>
                </a:solidFill>
                <a:cs typeface="B Titr" pitchFamily="2" charset="-78"/>
              </a:rPr>
            </a:br>
            <a:r>
              <a:rPr lang="fa-IR" sz="2200" dirty="0">
                <a:solidFill>
                  <a:srgbClr val="002060"/>
                </a:solidFill>
                <a:cs typeface="B Titr" pitchFamily="2" charset="-78"/>
              </a:rPr>
              <a:t>             تصرف شهرهای سرپل ذهاب و گیلان غرب « در مرحله بعدی».</a:t>
            </a:r>
            <a:br>
              <a:rPr lang="fa-IR" sz="2200" dirty="0">
                <a:solidFill>
                  <a:srgbClr val="002060"/>
                </a:solidFill>
                <a:cs typeface="B Titr" pitchFamily="2" charset="-78"/>
              </a:rPr>
            </a:br>
            <a:r>
              <a:rPr lang="fa-IR" sz="2200" dirty="0">
                <a:solidFill>
                  <a:srgbClr val="002060"/>
                </a:solidFill>
                <a:cs typeface="B Titr" pitchFamily="2" charset="-78"/>
              </a:rPr>
              <a:t>             بهره گیری تبلیغاتی و آوارگی مردم شهرهای مرزی.</a:t>
            </a:r>
            <a:br>
              <a:rPr lang="fa-IR" sz="2200" dirty="0">
                <a:solidFill>
                  <a:srgbClr val="002060"/>
                </a:solidFill>
                <a:cs typeface="B Titr" pitchFamily="2" charset="-78"/>
              </a:rPr>
            </a:br>
            <a:r>
              <a:rPr lang="fa-IR" sz="2200" dirty="0">
                <a:solidFill>
                  <a:srgbClr val="002060"/>
                </a:solidFill>
                <a:cs typeface="B Titr" pitchFamily="2" charset="-78"/>
              </a:rPr>
              <a:t>             تصرف عوارض حساس ارتفاعات زاکرس.</a:t>
            </a:r>
            <a:br>
              <a:rPr lang="fa-IR" sz="2200" dirty="0">
                <a:solidFill>
                  <a:srgbClr val="002060"/>
                </a:solidFill>
                <a:cs typeface="B Titr" pitchFamily="2" charset="-78"/>
              </a:rPr>
            </a:br>
            <a:r>
              <a:rPr lang="fa-IR" sz="2000" dirty="0" smtClean="0">
                <a:solidFill>
                  <a:schemeClr val="accent3"/>
                </a:solidFill>
                <a:cs typeface="B Titr" pitchFamily="2" charset="-78"/>
              </a:rPr>
              <a:t>- </a:t>
            </a:r>
            <a:r>
              <a:rPr lang="fa-IR" sz="2000" dirty="0">
                <a:solidFill>
                  <a:schemeClr val="accent3"/>
                </a:solidFill>
                <a:cs typeface="B Titr" pitchFamily="2" charset="-78"/>
              </a:rPr>
              <a:t>با بکار گیری لشکرهای پیاده کوهستانی، زرهی و تیپ های مستقل احتیاط و گارد مرزی- </a:t>
            </a:r>
            <a:endParaRPr lang="fa-IR" sz="2000" dirty="0">
              <a:solidFill>
                <a:schemeClr val="accent3"/>
              </a:solidFill>
            </a:endParaRPr>
          </a:p>
        </p:txBody>
      </p:sp>
    </p:spTree>
    <p:extLst>
      <p:ext uri="{BB962C8B-B14F-4D97-AF65-F5344CB8AC3E}">
        <p14:creationId xmlns:p14="http://schemas.microsoft.com/office/powerpoint/2010/main" val="1820577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6037280"/>
          </a:xfrm>
        </p:spPr>
        <p:txBody>
          <a:bodyPr>
            <a:normAutofit fontScale="90000"/>
          </a:bodyPr>
          <a:lstStyle/>
          <a:p>
            <a:pPr algn="r"/>
            <a:r>
              <a:rPr lang="fa-IR" sz="4400" b="1" dirty="0" smtClean="0">
                <a:solidFill>
                  <a:srgbClr val="00B050"/>
                </a:solidFill>
                <a:cs typeface="B Titr" pitchFamily="2" charset="-78"/>
              </a:rPr>
              <a:t>دفاع:</a:t>
            </a:r>
            <a:r>
              <a:rPr lang="fa-IR" sz="4400" dirty="0" smtClean="0">
                <a:solidFill>
                  <a:srgbClr val="92D050"/>
                </a:solidFill>
                <a:cs typeface="B Titr" pitchFamily="2" charset="-78"/>
              </a:rPr>
              <a:t/>
            </a:r>
            <a:br>
              <a:rPr lang="fa-IR" sz="4400" dirty="0" smtClean="0">
                <a:solidFill>
                  <a:srgbClr val="92D050"/>
                </a:solidFill>
                <a:cs typeface="B Titr" pitchFamily="2" charset="-78"/>
              </a:rPr>
            </a:br>
            <a:r>
              <a:rPr lang="fa-IR" sz="2700" dirty="0" smtClean="0">
                <a:solidFill>
                  <a:srgbClr val="002060"/>
                </a:solidFill>
                <a:cs typeface="B Titr" pitchFamily="2" charset="-78"/>
              </a:rPr>
              <a:t>در</a:t>
            </a:r>
            <a:r>
              <a:rPr lang="fa-IR" sz="3100" u="sng" dirty="0" smtClean="0">
                <a:solidFill>
                  <a:srgbClr val="002060"/>
                </a:solidFill>
                <a:cs typeface="B Titr" pitchFamily="2" charset="-78"/>
              </a:rPr>
              <a:t>لغت</a:t>
            </a:r>
            <a:r>
              <a:rPr lang="fa-IR" sz="2700" dirty="0" smtClean="0">
                <a:solidFill>
                  <a:srgbClr val="002060"/>
                </a:solidFill>
                <a:cs typeface="B Titr" pitchFamily="2" charset="-78"/>
              </a:rPr>
              <a:t> از ریشة دَفَعَ یعنی عقب راندن و عقب زدن است.</a:t>
            </a:r>
            <a:br>
              <a:rPr lang="fa-IR" sz="2700" dirty="0" smtClean="0">
                <a:solidFill>
                  <a:srgbClr val="002060"/>
                </a:solidFill>
                <a:cs typeface="B Titr" pitchFamily="2" charset="-78"/>
              </a:rPr>
            </a:br>
            <a:r>
              <a:rPr lang="fa-IR" sz="2700" dirty="0" smtClean="0">
                <a:solidFill>
                  <a:srgbClr val="002060"/>
                </a:solidFill>
                <a:cs typeface="B Titr" pitchFamily="2" charset="-78"/>
              </a:rPr>
              <a:t>در </a:t>
            </a:r>
            <a:r>
              <a:rPr lang="fa-IR" sz="3100" u="sng" dirty="0">
                <a:solidFill>
                  <a:srgbClr val="002060"/>
                </a:solidFill>
                <a:cs typeface="B Titr" pitchFamily="2" charset="-78"/>
              </a:rPr>
              <a:t>اصطلاح</a:t>
            </a:r>
            <a:r>
              <a:rPr lang="fa-IR" sz="2700" dirty="0" smtClean="0">
                <a:solidFill>
                  <a:srgbClr val="002060"/>
                </a:solidFill>
                <a:cs typeface="B Titr" pitchFamily="2" charset="-78"/>
              </a:rPr>
              <a:t> </a:t>
            </a:r>
            <a:r>
              <a:rPr lang="fa-IR" sz="2700" dirty="0">
                <a:solidFill>
                  <a:srgbClr val="002060"/>
                </a:solidFill>
                <a:cs typeface="B Titr" pitchFamily="2" charset="-78"/>
              </a:rPr>
              <a:t>تداب</a:t>
            </a:r>
            <a:r>
              <a:rPr lang="fa-IR" sz="2700" dirty="0" smtClean="0">
                <a:solidFill>
                  <a:srgbClr val="002060"/>
                </a:solidFill>
                <a:cs typeface="B Titr" pitchFamily="2" charset="-78"/>
              </a:rPr>
              <a:t>یری اتخاذی توسط یک  یا چند کشور مؤتلفه برای مقاومت در مقابل حملات سیاسی، نظامی، اقتصادی ، اجتماعی ، روانی یا فناوری اتخاذ می شود.</a:t>
            </a:r>
            <a:br>
              <a:rPr lang="fa-IR" sz="2700" dirty="0" smtClean="0">
                <a:solidFill>
                  <a:srgbClr val="002060"/>
                </a:solidFill>
                <a:cs typeface="B Titr" pitchFamily="2" charset="-78"/>
              </a:rPr>
            </a:br>
            <a:r>
              <a:rPr lang="fa-IR" sz="2700" dirty="0" smtClean="0">
                <a:solidFill>
                  <a:srgbClr val="002060"/>
                </a:solidFill>
                <a:cs typeface="B Titr" pitchFamily="2" charset="-78"/>
              </a:rPr>
              <a:t>تواناییهای دفاعی و بازدارندگی که تأثیر و تقویت کنندگی متقابل دارند.</a:t>
            </a:r>
            <a:br>
              <a:rPr lang="fa-IR" sz="2700" dirty="0" smtClean="0">
                <a:solidFill>
                  <a:srgbClr val="002060"/>
                </a:solidFill>
                <a:cs typeface="B Titr" pitchFamily="2" charset="-78"/>
              </a:rPr>
            </a:br>
            <a:r>
              <a:rPr lang="fa-IR" sz="2700" dirty="0" smtClean="0">
                <a:solidFill>
                  <a:srgbClr val="002060"/>
                </a:solidFill>
                <a:cs typeface="B Titr" pitchFamily="2" charset="-78"/>
              </a:rPr>
              <a:t>بعلاوه </a:t>
            </a:r>
            <a:r>
              <a:rPr lang="fa-IR" sz="3100" u="sng" dirty="0">
                <a:solidFill>
                  <a:srgbClr val="002060"/>
                </a:solidFill>
                <a:cs typeface="B Titr" pitchFamily="2" charset="-78"/>
              </a:rPr>
              <a:t>دفاع</a:t>
            </a:r>
            <a:r>
              <a:rPr lang="fa-IR" sz="2700" dirty="0" smtClean="0">
                <a:solidFill>
                  <a:srgbClr val="002060"/>
                </a:solidFill>
                <a:cs typeface="B Titr" pitchFamily="2" charset="-78"/>
              </a:rPr>
              <a:t> حفاظت و حمایت از آزادی،هویت ملی، تمامیت ارضی و در برابر تهدیدات گوناگون داخلی و خارجی است </a:t>
            </a:r>
            <a:r>
              <a:rPr lang="fa-IR" sz="1200" dirty="0" smtClean="0">
                <a:solidFill>
                  <a:srgbClr val="00B050"/>
                </a:solidFill>
                <a:cs typeface="B Titr" pitchFamily="2" charset="-78"/>
              </a:rPr>
              <a:t>«نوروزی – 1385» </a:t>
            </a:r>
            <a:r>
              <a:rPr lang="fa-IR" u="sng" dirty="0" smtClean="0">
                <a:solidFill>
                  <a:srgbClr val="002060"/>
                </a:solidFill>
                <a:cs typeface="B Lotus" pitchFamily="2" charset="-78"/>
              </a:rPr>
              <a:t/>
            </a:r>
            <a:br>
              <a:rPr lang="fa-IR" u="sng" dirty="0" smtClean="0">
                <a:solidFill>
                  <a:srgbClr val="002060"/>
                </a:solidFill>
                <a:cs typeface="B Lotus" pitchFamily="2" charset="-78"/>
              </a:rPr>
            </a:br>
            <a:endParaRPr lang="en-US" u="sng" dirty="0">
              <a:solidFill>
                <a:srgbClr val="002060"/>
              </a:solidFill>
              <a:cs typeface="B Lotus" pitchFamily="2" charset="-78"/>
            </a:endParaRPr>
          </a:p>
        </p:txBody>
      </p:sp>
    </p:spTree>
    <p:extLst>
      <p:ext uri="{BB962C8B-B14F-4D97-AF65-F5344CB8AC3E}">
        <p14:creationId xmlns:p14="http://schemas.microsoft.com/office/powerpoint/2010/main" val="32039450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08720"/>
            <a:ext cx="8305800" cy="5605232"/>
          </a:xfrm>
        </p:spPr>
        <p:txBody>
          <a:bodyPr>
            <a:noAutofit/>
          </a:bodyPr>
          <a:lstStyle/>
          <a:p>
            <a:pPr algn="r">
              <a:lnSpc>
                <a:spcPct val="150000"/>
              </a:lnSpc>
            </a:pPr>
            <a:r>
              <a:rPr lang="fa-IR" sz="1800" b="1" dirty="0" smtClean="0">
                <a:solidFill>
                  <a:srgbClr val="002060"/>
                </a:solidFill>
                <a:cs typeface="B Titr" pitchFamily="2" charset="-78"/>
              </a:rPr>
              <a:t>    </a:t>
            </a:r>
            <a:r>
              <a:rPr lang="fa-IR" sz="2000" b="1" dirty="0" smtClean="0">
                <a:solidFill>
                  <a:srgbClr val="002060"/>
                </a:solidFill>
                <a:cs typeface="B Titr" pitchFamily="2" charset="-78"/>
              </a:rPr>
              <a:t>    </a:t>
            </a:r>
            <a:r>
              <a:rPr lang="fa-IR" sz="2400" b="1" dirty="0" smtClean="0">
                <a:solidFill>
                  <a:srgbClr val="00B050"/>
                </a:solidFill>
                <a:cs typeface="B Titr" pitchFamily="2" charset="-78"/>
              </a:rPr>
              <a:t>منطقه جنوب غربی</a:t>
            </a:r>
            <a:r>
              <a:rPr lang="fa-IR" sz="2000" b="1" dirty="0" smtClean="0">
                <a:solidFill>
                  <a:srgbClr val="00B050"/>
                </a:solidFill>
                <a:cs typeface="B Titr" pitchFamily="2" charset="-78"/>
              </a:rPr>
              <a:t>: </a:t>
            </a:r>
            <a:r>
              <a:rPr lang="fa-IR" sz="1800" dirty="0" smtClean="0">
                <a:solidFill>
                  <a:srgbClr val="002060"/>
                </a:solidFill>
                <a:cs typeface="B Titr" pitchFamily="2" charset="-78"/>
              </a:rPr>
              <a:t>ا</a:t>
            </a:r>
            <a:r>
              <a:rPr lang="fa-IR" sz="2000" dirty="0" smtClean="0">
                <a:solidFill>
                  <a:srgbClr val="002060"/>
                </a:solidFill>
                <a:cs typeface="B Titr" pitchFamily="2" charset="-78"/>
              </a:rPr>
              <a:t>ز چنگوله تا فاو«حدود 385 کیلومتر»ـ با بکارگیری لشکرهای مکانیزه، زرهی،تیپ های مستقل و نیروی مخصوص ، مکانیزه و گارد ریاست جمهوری و...ـ</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b="1" dirty="0" smtClean="0">
                <a:solidFill>
                  <a:srgbClr val="002060"/>
                </a:solidFill>
                <a:cs typeface="B Titr" pitchFamily="2" charset="-78"/>
              </a:rPr>
              <a:t>محورهای حمله: </a:t>
            </a:r>
            <a:br>
              <a:rPr lang="fa-IR" sz="2000" b="1" dirty="0" smtClean="0">
                <a:solidFill>
                  <a:srgbClr val="002060"/>
                </a:solidFill>
                <a:cs typeface="B Titr" pitchFamily="2" charset="-78"/>
              </a:rPr>
            </a:br>
            <a:r>
              <a:rPr lang="fa-IR" sz="2000" b="1" dirty="0" smtClean="0">
                <a:solidFill>
                  <a:srgbClr val="002060"/>
                </a:solidFill>
                <a:cs typeface="B Titr" pitchFamily="2" charset="-78"/>
              </a:rPr>
              <a:t>                 </a:t>
            </a:r>
            <a:r>
              <a:rPr lang="fa-IR" sz="2000" dirty="0" smtClean="0">
                <a:solidFill>
                  <a:srgbClr val="002060"/>
                </a:solidFill>
                <a:cs typeface="B Titr" pitchFamily="2" charset="-78"/>
              </a:rPr>
              <a:t>علی غربی، ارتفاعات حمرین، عین خوش، تپه های علی گره زرد، پل نادری ، شهر دزفول.</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فکه، تپه برغازه، ارتفاعات ابوصلیبی خات، شهر شوش.</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سویله، تنگه چزابه، بستان، تپه های الله اکبر، شهر سوسنگرد.</a:t>
            </a:r>
            <a:br>
              <a:rPr lang="fa-IR" sz="2000" dirty="0" smtClean="0">
                <a:solidFill>
                  <a:srgbClr val="002060"/>
                </a:solidFill>
                <a:cs typeface="B Titr" pitchFamily="2" charset="-78"/>
              </a:rPr>
            </a:br>
            <a:r>
              <a:rPr lang="fa-IR" sz="2000" dirty="0" smtClean="0">
                <a:solidFill>
                  <a:srgbClr val="002060"/>
                </a:solidFill>
                <a:cs typeface="B Titr" pitchFamily="2" charset="-78"/>
              </a:rPr>
              <a:t>                  نشوه، طلایه، شهر سوسنگرد.</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تنومه، کوشک، شهر اهواز.</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شلمچه ، شهر خرمشهر.</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شلمچه، مارد، شرق کارون ، شهرآبادان.</a:t>
            </a:r>
            <a:r>
              <a:rPr lang="fa-IR" sz="2000" dirty="0" smtClean="0">
                <a:cs typeface="B Titr" pitchFamily="2" charset="-78"/>
              </a:rPr>
              <a:t/>
            </a:r>
            <a:br>
              <a:rPr lang="fa-IR" sz="2000" dirty="0" smtClean="0">
                <a:cs typeface="B Titr" pitchFamily="2" charset="-78"/>
              </a:rPr>
            </a:br>
            <a:r>
              <a:rPr lang="fa-IR" sz="2000" dirty="0">
                <a:cs typeface="B Titr" pitchFamily="2" charset="-78"/>
              </a:rPr>
              <a:t> </a:t>
            </a:r>
            <a:r>
              <a:rPr lang="fa-IR" sz="2000" dirty="0" smtClean="0">
                <a:cs typeface="B Titr" pitchFamily="2" charset="-78"/>
              </a:rPr>
              <a:t>        </a:t>
            </a:r>
            <a:r>
              <a:rPr lang="fa-IR" sz="1800" dirty="0" smtClean="0">
                <a:cs typeface="B Titr" pitchFamily="2" charset="-78"/>
              </a:rPr>
              <a:t/>
            </a:r>
            <a:br>
              <a:rPr lang="fa-IR" sz="1800" dirty="0" smtClean="0">
                <a:cs typeface="B Titr" pitchFamily="2" charset="-78"/>
              </a:rPr>
            </a:br>
            <a:endParaRPr lang="en-US" sz="1800" dirty="0">
              <a:cs typeface="B Titr" pitchFamily="2" charset="-78"/>
            </a:endParaRPr>
          </a:p>
        </p:txBody>
      </p:sp>
    </p:spTree>
    <p:extLst>
      <p:ext uri="{BB962C8B-B14F-4D97-AF65-F5344CB8AC3E}">
        <p14:creationId xmlns:p14="http://schemas.microsoft.com/office/powerpoint/2010/main" val="41449752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72816"/>
            <a:ext cx="7992888" cy="3539430"/>
          </a:xfrm>
          <a:prstGeom prst="rect">
            <a:avLst/>
          </a:prstGeom>
        </p:spPr>
        <p:txBody>
          <a:bodyPr wrap="square">
            <a:spAutoFit/>
          </a:bodyPr>
          <a:lstStyle/>
          <a:p>
            <a:pPr>
              <a:lnSpc>
                <a:spcPct val="200000"/>
              </a:lnSpc>
            </a:pPr>
            <a:r>
              <a:rPr lang="fa-IR" sz="2800" b="1" dirty="0">
                <a:solidFill>
                  <a:srgbClr val="00B050"/>
                </a:solidFill>
                <a:cs typeface="B Titr" pitchFamily="2" charset="-78"/>
              </a:rPr>
              <a:t>اهداف حمله:    </a:t>
            </a:r>
            <a:r>
              <a:rPr lang="fa-IR" sz="2800" dirty="0">
                <a:solidFill>
                  <a:srgbClr val="002060"/>
                </a:solidFill>
                <a:cs typeface="B Titr" pitchFamily="2" charset="-78"/>
              </a:rPr>
              <a:t>کنترل کامل اروندرود.</a:t>
            </a:r>
            <a:br>
              <a:rPr lang="fa-IR" sz="2800" dirty="0">
                <a:solidFill>
                  <a:srgbClr val="002060"/>
                </a:solidFill>
                <a:cs typeface="B Titr" pitchFamily="2" charset="-78"/>
              </a:rPr>
            </a:br>
            <a:r>
              <a:rPr lang="fa-IR" sz="2800" dirty="0" smtClean="0">
                <a:solidFill>
                  <a:srgbClr val="002060"/>
                </a:solidFill>
                <a:cs typeface="B Titr" pitchFamily="2" charset="-78"/>
              </a:rPr>
              <a:t>دسترسی </a:t>
            </a:r>
            <a:r>
              <a:rPr lang="fa-IR" sz="2800" dirty="0">
                <a:solidFill>
                  <a:srgbClr val="002060"/>
                </a:solidFill>
                <a:cs typeface="B Titr" pitchFamily="2" charset="-78"/>
              </a:rPr>
              <a:t>به سواحل شمال غربی خلیج فارس</a:t>
            </a:r>
            <a:r>
              <a:rPr lang="fa-IR" sz="2800" dirty="0" smtClean="0">
                <a:solidFill>
                  <a:srgbClr val="002060"/>
                </a:solidFill>
                <a:cs typeface="B Titr" pitchFamily="2" charset="-78"/>
              </a:rPr>
              <a:t>.</a:t>
            </a:r>
          </a:p>
          <a:p>
            <a:pPr>
              <a:lnSpc>
                <a:spcPct val="200000"/>
              </a:lnSpc>
            </a:pPr>
            <a:r>
              <a:rPr lang="fa-IR" sz="2800" dirty="0" smtClean="0">
                <a:solidFill>
                  <a:srgbClr val="002060"/>
                </a:solidFill>
                <a:cs typeface="B Titr" pitchFamily="2" charset="-78"/>
              </a:rPr>
              <a:t>  </a:t>
            </a:r>
            <a:r>
              <a:rPr lang="fa-IR" sz="2800" dirty="0">
                <a:solidFill>
                  <a:srgbClr val="002060"/>
                </a:solidFill>
                <a:cs typeface="B Titr" pitchFamily="2" charset="-78"/>
              </a:rPr>
              <a:t>تصرف منابع نفت و گاز و مختل کردن اقتصاد </a:t>
            </a:r>
            <a:r>
              <a:rPr lang="fa-IR" sz="2800" dirty="0" smtClean="0">
                <a:solidFill>
                  <a:srgbClr val="002060"/>
                </a:solidFill>
                <a:cs typeface="B Titr" pitchFamily="2" charset="-78"/>
              </a:rPr>
              <a:t>ایران</a:t>
            </a:r>
            <a:endParaRPr lang="fa-IR" sz="2800" dirty="0">
              <a:solidFill>
                <a:srgbClr val="002060"/>
              </a:solidFill>
              <a:cs typeface="B Titr" pitchFamily="2" charset="-78"/>
            </a:endParaRPr>
          </a:p>
          <a:p>
            <a:pPr>
              <a:lnSpc>
                <a:spcPct val="200000"/>
              </a:lnSpc>
            </a:pPr>
            <a:r>
              <a:rPr lang="fa-IR" sz="2800" dirty="0" smtClean="0">
                <a:solidFill>
                  <a:srgbClr val="002060"/>
                </a:solidFill>
                <a:cs typeface="B Titr" pitchFamily="2" charset="-78"/>
              </a:rPr>
              <a:t>  </a:t>
            </a:r>
            <a:r>
              <a:rPr lang="fa-IR" sz="2800" dirty="0">
                <a:solidFill>
                  <a:srgbClr val="002060"/>
                </a:solidFill>
                <a:cs typeface="B Titr" pitchFamily="2" charset="-78"/>
              </a:rPr>
              <a:t>تصرف استان خوزستان.</a:t>
            </a:r>
            <a:endParaRPr lang="fa-IR" sz="2800" dirty="0">
              <a:solidFill>
                <a:srgbClr val="002060"/>
              </a:solidFill>
            </a:endParaRPr>
          </a:p>
        </p:txBody>
      </p:sp>
    </p:spTree>
    <p:extLst>
      <p:ext uri="{BB962C8B-B14F-4D97-AF65-F5344CB8AC3E}">
        <p14:creationId xmlns:p14="http://schemas.microsoft.com/office/powerpoint/2010/main" val="2931497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916832"/>
            <a:ext cx="8305800" cy="5533224"/>
          </a:xfrm>
        </p:spPr>
        <p:txBody>
          <a:bodyPr>
            <a:noAutofit/>
          </a:bodyPr>
          <a:lstStyle/>
          <a:p>
            <a:pPr algn="r">
              <a:lnSpc>
                <a:spcPct val="200000"/>
              </a:lnSpc>
            </a:pPr>
            <a:r>
              <a:rPr lang="fa-IR" sz="2800" dirty="0" smtClean="0">
                <a:cs typeface="B Titr" pitchFamily="2" charset="-78"/>
              </a:rPr>
              <a:t/>
            </a:r>
            <a:br>
              <a:rPr lang="fa-IR" sz="2800" dirty="0" smtClean="0">
                <a:cs typeface="B Titr" pitchFamily="2" charset="-78"/>
              </a:rPr>
            </a:br>
            <a:r>
              <a:rPr lang="fa-IR" sz="2800" dirty="0" smtClean="0">
                <a:cs typeface="B Titr" pitchFamily="2" charset="-78"/>
              </a:rPr>
              <a:t> </a:t>
            </a:r>
            <a:r>
              <a:rPr lang="fa-IR" sz="2800" dirty="0" smtClean="0">
                <a:solidFill>
                  <a:srgbClr val="002060"/>
                </a:solidFill>
                <a:cs typeface="B Titr" pitchFamily="2" charset="-78"/>
              </a:rPr>
              <a:t>حد نهایی پیشروی عراق و مناطق اشغال شده</a:t>
            </a:r>
            <a:r>
              <a:rPr lang="fa-IR" sz="2000" dirty="0" smtClean="0">
                <a:solidFill>
                  <a:srgbClr val="002060"/>
                </a:solidFill>
                <a:cs typeface="B Titr" pitchFamily="2" charset="-78"/>
              </a:rPr>
              <a:t>«در روزهای اولیه جنگ»</a:t>
            </a:r>
            <a:r>
              <a:rPr lang="fa-IR" sz="2800" dirty="0" smtClean="0">
                <a:solidFill>
                  <a:srgbClr val="002060"/>
                </a:solidFill>
                <a:cs typeface="B Titr" pitchFamily="2" charset="-78"/>
              </a:rPr>
              <a:t/>
            </a:r>
            <a:br>
              <a:rPr lang="fa-IR" sz="2800" dirty="0" smtClean="0">
                <a:solidFill>
                  <a:srgbClr val="002060"/>
                </a:solidFill>
                <a:cs typeface="B Titr" pitchFamily="2" charset="-78"/>
              </a:rPr>
            </a:br>
            <a:r>
              <a:rPr lang="fa-IR" sz="2400" b="1" dirty="0" smtClean="0">
                <a:solidFill>
                  <a:srgbClr val="002060"/>
                </a:solidFill>
                <a:cs typeface="B Titr" pitchFamily="2" charset="-78"/>
              </a:rPr>
              <a:t>منطقه شمال غرب«آ.غربی و کردستان» :</a:t>
            </a:r>
            <a:r>
              <a:rPr lang="fa-IR" sz="3200" b="1" dirty="0" smtClean="0">
                <a:solidFill>
                  <a:srgbClr val="002060"/>
                </a:solidFill>
                <a:cs typeface="B Titr" pitchFamily="2" charset="-78"/>
              </a:rPr>
              <a:t> </a:t>
            </a:r>
            <a:r>
              <a:rPr lang="fa-IR" sz="2000" dirty="0" smtClean="0">
                <a:solidFill>
                  <a:srgbClr val="002060"/>
                </a:solidFill>
                <a:cs typeface="B Titr" pitchFamily="2" charset="-78"/>
              </a:rPr>
              <a:t>بدون برخورد با مشکلی و باحمایت ضدانقلابیون ایران از رهایی نیروهای مسلح ایران، توانست از درگیر نبرد ، جلوگیری کنند.</a:t>
            </a:r>
            <a:r>
              <a:rPr lang="fa-IR" sz="1800" dirty="0" smtClean="0">
                <a:solidFill>
                  <a:srgbClr val="002060"/>
                </a:solidFill>
                <a:cs typeface="B Titr" pitchFamily="2" charset="-78"/>
              </a:rPr>
              <a:t/>
            </a:r>
            <a:br>
              <a:rPr lang="fa-IR" sz="1800" dirty="0" smtClean="0">
                <a:solidFill>
                  <a:srgbClr val="002060"/>
                </a:solidFill>
                <a:cs typeface="B Titr" pitchFamily="2" charset="-78"/>
              </a:rPr>
            </a:br>
            <a:r>
              <a:rPr lang="fa-IR" sz="1800" dirty="0" smtClean="0">
                <a:solidFill>
                  <a:srgbClr val="002060"/>
                </a:solidFill>
                <a:cs typeface="B Titr" pitchFamily="2" charset="-78"/>
              </a:rPr>
              <a:t/>
            </a:r>
            <a:br>
              <a:rPr lang="fa-IR" sz="1800" dirty="0" smtClean="0">
                <a:solidFill>
                  <a:srgbClr val="002060"/>
                </a:solidFill>
                <a:cs typeface="B Titr" pitchFamily="2" charset="-78"/>
              </a:rPr>
            </a:br>
            <a:r>
              <a:rPr lang="fa-IR" sz="1600" dirty="0" smtClean="0">
                <a:cs typeface="B Titr" pitchFamily="2" charset="-78"/>
              </a:rPr>
              <a:t/>
            </a:r>
            <a:br>
              <a:rPr lang="fa-IR" sz="1600" dirty="0" smtClean="0">
                <a:cs typeface="B Titr" pitchFamily="2" charset="-78"/>
              </a:rPr>
            </a:br>
            <a:r>
              <a:rPr lang="fa-IR" sz="1600" dirty="0">
                <a:cs typeface="B Titr" pitchFamily="2" charset="-78"/>
              </a:rPr>
              <a:t/>
            </a:r>
            <a:br>
              <a:rPr lang="fa-IR" sz="1600" dirty="0">
                <a:cs typeface="B Titr" pitchFamily="2" charset="-78"/>
              </a:rPr>
            </a:br>
            <a:r>
              <a:rPr lang="fa-IR" sz="1800" dirty="0" smtClean="0">
                <a:cs typeface="B Titr" pitchFamily="2" charset="-78"/>
              </a:rPr>
              <a:t>.</a:t>
            </a:r>
            <a:r>
              <a:rPr lang="fa-IR" sz="1600" dirty="0" smtClean="0">
                <a:cs typeface="B Titr" pitchFamily="2" charset="-78"/>
              </a:rPr>
              <a:t/>
            </a:r>
            <a:br>
              <a:rPr lang="fa-IR" sz="1600" dirty="0" smtClean="0">
                <a:cs typeface="B Titr" pitchFamily="2" charset="-78"/>
              </a:rPr>
            </a:br>
            <a:r>
              <a:rPr lang="fa-IR" sz="1600" dirty="0" smtClean="0">
                <a:cs typeface="B Titr" pitchFamily="2" charset="-78"/>
              </a:rPr>
              <a:t/>
            </a:r>
            <a:br>
              <a:rPr lang="fa-IR" sz="1600" dirty="0" smtClean="0">
                <a:cs typeface="B Titr" pitchFamily="2" charset="-78"/>
              </a:rPr>
            </a:br>
            <a:r>
              <a:rPr lang="fa-IR" sz="1600" dirty="0" smtClean="0">
                <a:cs typeface="B Titr" pitchFamily="2" charset="-78"/>
              </a:rPr>
              <a:t> </a:t>
            </a:r>
            <a:endParaRPr lang="en-US" sz="1600" dirty="0">
              <a:cs typeface="B Titr" pitchFamily="2" charset="-78"/>
            </a:endParaRPr>
          </a:p>
        </p:txBody>
      </p:sp>
    </p:spTree>
    <p:extLst>
      <p:ext uri="{BB962C8B-B14F-4D97-AF65-F5344CB8AC3E}">
        <p14:creationId xmlns:p14="http://schemas.microsoft.com/office/powerpoint/2010/main" val="338274300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6001643"/>
          </a:xfrm>
          <a:prstGeom prst="rect">
            <a:avLst/>
          </a:prstGeom>
        </p:spPr>
        <p:txBody>
          <a:bodyPr wrap="square">
            <a:spAutoFit/>
          </a:bodyPr>
          <a:lstStyle/>
          <a:p>
            <a:pPr>
              <a:lnSpc>
                <a:spcPct val="200000"/>
              </a:lnSpc>
            </a:pPr>
            <a:r>
              <a:rPr lang="fa-IR" sz="2800" b="1" dirty="0">
                <a:solidFill>
                  <a:srgbClr val="00B050"/>
                </a:solidFill>
                <a:cs typeface="B Titr" pitchFamily="2" charset="-78"/>
              </a:rPr>
              <a:t>جبهه میانی«استانهای ایلام و کرمانشاه»:</a:t>
            </a:r>
            <a:r>
              <a:rPr lang="fa-IR" sz="2800" dirty="0">
                <a:solidFill>
                  <a:srgbClr val="00B050"/>
                </a:solidFill>
                <a:cs typeface="B Titr" pitchFamily="2" charset="-78"/>
              </a:rPr>
              <a:t> </a:t>
            </a:r>
            <a:r>
              <a:rPr lang="fa-IR" sz="2400" dirty="0">
                <a:cs typeface="B Titr" pitchFamily="2" charset="-78"/>
              </a:rPr>
              <a:t/>
            </a:r>
            <a:br>
              <a:rPr lang="fa-IR" sz="2400" dirty="0">
                <a:cs typeface="B Titr" pitchFamily="2" charset="-78"/>
              </a:rPr>
            </a:br>
            <a:r>
              <a:rPr lang="fa-IR" sz="2400" dirty="0">
                <a:solidFill>
                  <a:srgbClr val="C00000"/>
                </a:solidFill>
                <a:cs typeface="B Titr" pitchFamily="2" charset="-78"/>
              </a:rPr>
              <a:t>1.</a:t>
            </a:r>
            <a:r>
              <a:rPr lang="fa-IR" sz="2400" dirty="0">
                <a:solidFill>
                  <a:srgbClr val="002060"/>
                </a:solidFill>
                <a:cs typeface="B Titr" pitchFamily="2" charset="-78"/>
              </a:rPr>
              <a:t>دوم مهرماه مهران اشغال و در روز بعد توسط ایران آزاد شد.</a:t>
            </a:r>
            <a:br>
              <a:rPr lang="fa-IR" sz="2400" dirty="0">
                <a:solidFill>
                  <a:srgbClr val="002060"/>
                </a:solidFill>
                <a:cs typeface="B Titr" pitchFamily="2" charset="-78"/>
              </a:rPr>
            </a:br>
            <a:r>
              <a:rPr lang="fa-IR" sz="2400" dirty="0">
                <a:solidFill>
                  <a:srgbClr val="C00000"/>
                </a:solidFill>
                <a:cs typeface="B Titr" pitchFamily="2" charset="-78"/>
              </a:rPr>
              <a:t>2.</a:t>
            </a:r>
            <a:r>
              <a:rPr lang="fa-IR" sz="2400" dirty="0">
                <a:solidFill>
                  <a:srgbClr val="002060"/>
                </a:solidFill>
                <a:cs typeface="B Titr" pitchFamily="2" charset="-78"/>
              </a:rPr>
              <a:t>مقاومت رزمندگان اسلام در روز سوم مهر موجب زمین گیر شدن دشمن و عدم ورود به صالح آباد غرب شد.</a:t>
            </a:r>
            <a:br>
              <a:rPr lang="fa-IR" sz="2400" dirty="0">
                <a:solidFill>
                  <a:srgbClr val="002060"/>
                </a:solidFill>
                <a:cs typeface="B Titr" pitchFamily="2" charset="-78"/>
              </a:rPr>
            </a:br>
            <a:r>
              <a:rPr lang="fa-IR" sz="2400" dirty="0">
                <a:solidFill>
                  <a:srgbClr val="C00000"/>
                </a:solidFill>
                <a:cs typeface="B Titr" pitchFamily="2" charset="-78"/>
              </a:rPr>
              <a:t>3.</a:t>
            </a:r>
            <a:r>
              <a:rPr lang="fa-IR" sz="2400" dirty="0">
                <a:solidFill>
                  <a:srgbClr val="002060"/>
                </a:solidFill>
                <a:cs typeface="B Titr" pitchFamily="2" charset="-78"/>
              </a:rPr>
              <a:t>در دوازده مهرماه شهرموسیان به اشغال عراق درآمد.</a:t>
            </a:r>
            <a:br>
              <a:rPr lang="fa-IR" sz="2400" dirty="0">
                <a:solidFill>
                  <a:srgbClr val="002060"/>
                </a:solidFill>
                <a:cs typeface="B Titr" pitchFamily="2" charset="-78"/>
              </a:rPr>
            </a:br>
            <a:r>
              <a:rPr lang="fa-IR" sz="2400" dirty="0">
                <a:solidFill>
                  <a:srgbClr val="C00000"/>
                </a:solidFill>
                <a:cs typeface="B Titr" pitchFamily="2" charset="-78"/>
              </a:rPr>
              <a:t>4.</a:t>
            </a:r>
            <a:r>
              <a:rPr lang="fa-IR" sz="2400" dirty="0">
                <a:solidFill>
                  <a:srgbClr val="002060"/>
                </a:solidFill>
                <a:cs typeface="B Titr" pitchFamily="2" charset="-78"/>
              </a:rPr>
              <a:t>شهرهای سومار و نفت شهر در دوم مهرماه به اشغال عراق درآمد.</a:t>
            </a:r>
            <a:br>
              <a:rPr lang="fa-IR" sz="2400" dirty="0">
                <a:solidFill>
                  <a:srgbClr val="002060"/>
                </a:solidFill>
                <a:cs typeface="B Titr" pitchFamily="2" charset="-78"/>
              </a:rPr>
            </a:br>
            <a:r>
              <a:rPr lang="fa-IR" sz="2400" dirty="0">
                <a:solidFill>
                  <a:srgbClr val="C00000"/>
                </a:solidFill>
                <a:cs typeface="B Titr" pitchFamily="2" charset="-78"/>
              </a:rPr>
              <a:t>5.</a:t>
            </a:r>
            <a:r>
              <a:rPr lang="fa-IR" sz="2400" dirty="0">
                <a:solidFill>
                  <a:srgbClr val="002060"/>
                </a:solidFill>
                <a:cs typeface="B Titr" pitchFamily="2" charset="-78"/>
              </a:rPr>
              <a:t>شهرقصرشیرین در چهارم مهربه اشغال دشمن«عراق»درآمد.</a:t>
            </a:r>
            <a:br>
              <a:rPr lang="fa-IR" sz="2400" dirty="0">
                <a:solidFill>
                  <a:srgbClr val="002060"/>
                </a:solidFill>
                <a:cs typeface="B Titr" pitchFamily="2" charset="-78"/>
              </a:rPr>
            </a:br>
            <a:r>
              <a:rPr lang="fa-IR" sz="2000" dirty="0">
                <a:solidFill>
                  <a:srgbClr val="002060"/>
                </a:solidFill>
                <a:cs typeface="B Titr" pitchFamily="2" charset="-78"/>
              </a:rPr>
              <a:t>   ضمناً دشمن برای اشغال دهلران اقدامی نداشته و برای تصرف سرپل ذهاب و گیلان غرب موفق نشد.</a:t>
            </a:r>
            <a:endParaRPr lang="fa-IR" sz="2400" dirty="0">
              <a:solidFill>
                <a:srgbClr val="002060"/>
              </a:solidFill>
            </a:endParaRPr>
          </a:p>
        </p:txBody>
      </p:sp>
    </p:spTree>
    <p:extLst>
      <p:ext uri="{BB962C8B-B14F-4D97-AF65-F5344CB8AC3E}">
        <p14:creationId xmlns:p14="http://schemas.microsoft.com/office/powerpoint/2010/main" val="24900019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04088"/>
            <a:ext cx="8712968" cy="5461216"/>
          </a:xfrm>
        </p:spPr>
        <p:txBody>
          <a:bodyPr>
            <a:noAutofit/>
          </a:bodyPr>
          <a:lstStyle/>
          <a:p>
            <a:pPr algn="r">
              <a:lnSpc>
                <a:spcPct val="200000"/>
              </a:lnSpc>
            </a:pPr>
            <a:r>
              <a:rPr lang="fa-IR" sz="2400" b="1" dirty="0">
                <a:cs typeface="B Titr" pitchFamily="2" charset="-78"/>
              </a:rPr>
              <a:t> </a:t>
            </a:r>
            <a:r>
              <a:rPr lang="fa-IR" sz="2400" b="1" dirty="0">
                <a:solidFill>
                  <a:srgbClr val="00B050"/>
                </a:solidFill>
                <a:cs typeface="B Titr" pitchFamily="2" charset="-78"/>
              </a:rPr>
              <a:t>جنوب غربی«خوزستان»:</a:t>
            </a:r>
            <a:r>
              <a:rPr lang="fa-IR" sz="1600" b="1" dirty="0">
                <a:cs typeface="B Titr" pitchFamily="2" charset="-78"/>
              </a:rPr>
              <a:t/>
            </a:r>
            <a:br>
              <a:rPr lang="fa-IR" sz="1600" b="1" dirty="0">
                <a:cs typeface="B Titr" pitchFamily="2" charset="-78"/>
              </a:rPr>
            </a:br>
            <a:r>
              <a:rPr lang="fa-IR" sz="2400" dirty="0" smtClean="0">
                <a:solidFill>
                  <a:srgbClr val="C00000"/>
                </a:solidFill>
                <a:cs typeface="B Titr" pitchFamily="2" charset="-78"/>
              </a:rPr>
              <a:t>1.</a:t>
            </a:r>
            <a:r>
              <a:rPr lang="fa-IR" sz="2400" dirty="0" smtClean="0">
                <a:solidFill>
                  <a:srgbClr val="002060"/>
                </a:solidFill>
                <a:cs typeface="B Titr" pitchFamily="2" charset="-78"/>
              </a:rPr>
              <a:t>در </a:t>
            </a:r>
            <a:r>
              <a:rPr lang="fa-IR" sz="2400" dirty="0">
                <a:solidFill>
                  <a:srgbClr val="002060"/>
                </a:solidFill>
                <a:cs typeface="B Titr" pitchFamily="2" charset="-78"/>
              </a:rPr>
              <a:t>4و5 مهرماه دشمن به حوالی پل نادری و شوش در غرب رودخانه کرخه رسیده و متوقف </a:t>
            </a:r>
            <a:r>
              <a:rPr lang="fa-IR" sz="2400" dirty="0" smtClean="0">
                <a:solidFill>
                  <a:srgbClr val="002060"/>
                </a:solidFill>
                <a:cs typeface="B Titr" pitchFamily="2" charset="-78"/>
              </a:rPr>
              <a:t>شد.</a:t>
            </a:r>
            <a:br>
              <a:rPr lang="fa-IR" sz="2400" dirty="0" smtClean="0">
                <a:solidFill>
                  <a:srgbClr val="002060"/>
                </a:solidFill>
                <a:cs typeface="B Titr" pitchFamily="2" charset="-78"/>
              </a:rPr>
            </a:br>
            <a:r>
              <a:rPr lang="fa-IR" sz="2400" dirty="0" smtClean="0">
                <a:solidFill>
                  <a:srgbClr val="C00000"/>
                </a:solidFill>
                <a:cs typeface="B Titr" pitchFamily="2" charset="-78"/>
              </a:rPr>
              <a:t>2.</a:t>
            </a:r>
            <a:r>
              <a:rPr lang="fa-IR" sz="2400" dirty="0" smtClean="0">
                <a:solidFill>
                  <a:srgbClr val="002060"/>
                </a:solidFill>
                <a:cs typeface="B Titr" pitchFamily="2" charset="-78"/>
              </a:rPr>
              <a:t>ارتش عراق باپیشروی در روز سوم از مسیر چزابه تپه های سوسنگرد و الله اکبر موفق به اشغال بستان و در روز پنجم به حوالی سوسنگرد رسید.</a:t>
            </a:r>
            <a:br>
              <a:rPr lang="fa-IR" sz="2400" dirty="0" smtClean="0">
                <a:solidFill>
                  <a:srgbClr val="002060"/>
                </a:solidFill>
                <a:cs typeface="B Titr" pitchFamily="2" charset="-78"/>
              </a:rPr>
            </a:br>
            <a:r>
              <a:rPr lang="fa-IR" sz="2400" dirty="0" smtClean="0">
                <a:solidFill>
                  <a:srgbClr val="C00000"/>
                </a:solidFill>
                <a:cs typeface="B Titr" pitchFamily="2" charset="-78"/>
              </a:rPr>
              <a:t>3.</a:t>
            </a:r>
            <a:r>
              <a:rPr lang="fa-IR" sz="2400" dirty="0" smtClean="0">
                <a:solidFill>
                  <a:srgbClr val="002060"/>
                </a:solidFill>
                <a:cs typeface="B Titr" pitchFamily="2" charset="-78"/>
              </a:rPr>
              <a:t>در روز چهارم مهر پادگان حمید«حدفاصل اهواز و خرمشهر» اشغال و دشمن در روز5 مهر به دب حردان«20 کیلومتری اهواز» رسید.</a:t>
            </a:r>
            <a:r>
              <a:rPr lang="fa-IR" sz="1800" dirty="0" smtClean="0">
                <a:solidFill>
                  <a:srgbClr val="002060"/>
                </a:solidFill>
                <a:cs typeface="B Titr" pitchFamily="2" charset="-78"/>
              </a:rPr>
              <a:t/>
            </a:r>
            <a:br>
              <a:rPr lang="fa-IR" sz="1800" dirty="0" smtClean="0">
                <a:solidFill>
                  <a:srgbClr val="002060"/>
                </a:solidFill>
                <a:cs typeface="B Titr" pitchFamily="2" charset="-78"/>
              </a:rPr>
            </a:br>
            <a:r>
              <a:rPr lang="fa-IR" sz="1600" dirty="0" smtClean="0">
                <a:cs typeface="B Titr" pitchFamily="2" charset="-78"/>
              </a:rPr>
              <a:t>  </a:t>
            </a:r>
            <a:endParaRPr lang="en-US" sz="1600" dirty="0">
              <a:cs typeface="B Titr" pitchFamily="2" charset="-78"/>
            </a:endParaRPr>
          </a:p>
        </p:txBody>
      </p:sp>
    </p:spTree>
    <p:extLst>
      <p:ext uri="{BB962C8B-B14F-4D97-AF65-F5344CB8AC3E}">
        <p14:creationId xmlns:p14="http://schemas.microsoft.com/office/powerpoint/2010/main" val="261571057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1719"/>
            <a:ext cx="8964488" cy="6555641"/>
          </a:xfrm>
          <a:prstGeom prst="rect">
            <a:avLst/>
          </a:prstGeom>
        </p:spPr>
        <p:txBody>
          <a:bodyPr wrap="square">
            <a:spAutoFit/>
          </a:bodyPr>
          <a:lstStyle/>
          <a:p>
            <a:pPr>
              <a:lnSpc>
                <a:spcPct val="200000"/>
              </a:lnSpc>
            </a:pPr>
            <a:r>
              <a:rPr lang="fa-IR" sz="2100" dirty="0">
                <a:cs typeface="B Titr" pitchFamily="2" charset="-78"/>
              </a:rPr>
              <a:t> </a:t>
            </a:r>
            <a:r>
              <a:rPr lang="fa-IR" sz="2100" dirty="0">
                <a:solidFill>
                  <a:srgbClr val="C00000"/>
                </a:solidFill>
                <a:cs typeface="B Titr" pitchFamily="2" charset="-78"/>
              </a:rPr>
              <a:t>4. </a:t>
            </a:r>
            <a:r>
              <a:rPr lang="fa-IR" sz="2100" dirty="0">
                <a:solidFill>
                  <a:srgbClr val="002060"/>
                </a:solidFill>
                <a:cs typeface="B Titr" pitchFamily="2" charset="-78"/>
              </a:rPr>
              <a:t>بامتوقف شدن دشمن ، برای تهدید اهواز مجدداً دشمن در 24مهر سوسنگرد را اشغال و در 26 مهرماه از دست داد.</a:t>
            </a:r>
            <a:br>
              <a:rPr lang="fa-IR" sz="2100" dirty="0">
                <a:solidFill>
                  <a:srgbClr val="002060"/>
                </a:solidFill>
                <a:cs typeface="B Titr" pitchFamily="2" charset="-78"/>
              </a:rPr>
            </a:br>
            <a:r>
              <a:rPr lang="fa-IR" sz="2100" dirty="0" smtClean="0">
                <a:solidFill>
                  <a:srgbClr val="C00000"/>
                </a:solidFill>
                <a:cs typeface="B Titr" pitchFamily="2" charset="-78"/>
              </a:rPr>
              <a:t>5.</a:t>
            </a:r>
            <a:r>
              <a:rPr lang="fa-IR" sz="2100" dirty="0" smtClean="0">
                <a:solidFill>
                  <a:srgbClr val="002060"/>
                </a:solidFill>
                <a:cs typeface="B Titr" pitchFamily="2" charset="-78"/>
              </a:rPr>
              <a:t>سوم </a:t>
            </a:r>
            <a:r>
              <a:rPr lang="fa-IR" sz="2100" dirty="0">
                <a:solidFill>
                  <a:srgbClr val="002060"/>
                </a:solidFill>
                <a:cs typeface="B Titr" pitchFamily="2" charset="-78"/>
              </a:rPr>
              <a:t>آبان، خرمشهر بعد از 34 روز به اشغال دشمن درآمده و با اقدام رزمندگان اسلام و </a:t>
            </a:r>
            <a:r>
              <a:rPr lang="fa-IR" sz="2100" dirty="0" smtClean="0">
                <a:solidFill>
                  <a:srgbClr val="002060"/>
                </a:solidFill>
                <a:cs typeface="B Titr" pitchFamily="2" charset="-78"/>
              </a:rPr>
              <a:t>اشغال سواحل </a:t>
            </a:r>
            <a:r>
              <a:rPr lang="fa-IR" sz="2100" dirty="0">
                <a:solidFill>
                  <a:srgbClr val="002060"/>
                </a:solidFill>
                <a:cs typeface="B Titr" pitchFamily="2" charset="-78"/>
              </a:rPr>
              <a:t>بهمن شیر در روز9 آبان ، دشمن با دادن تعدادی کشته و زخمی به چهار </a:t>
            </a:r>
            <a:r>
              <a:rPr lang="fa-IR" sz="2100" dirty="0" smtClean="0">
                <a:solidFill>
                  <a:srgbClr val="002060"/>
                </a:solidFill>
                <a:cs typeface="B Titr" pitchFamily="2" charset="-78"/>
              </a:rPr>
              <a:t>  کیلومتری پشت </a:t>
            </a:r>
            <a:r>
              <a:rPr lang="fa-IR" sz="2100" dirty="0">
                <a:solidFill>
                  <a:srgbClr val="002060"/>
                </a:solidFill>
                <a:cs typeface="B Titr" pitchFamily="2" charset="-78"/>
              </a:rPr>
              <a:t>آبادان رانده شد.</a:t>
            </a:r>
            <a:br>
              <a:rPr lang="fa-IR" sz="2100" dirty="0">
                <a:solidFill>
                  <a:srgbClr val="002060"/>
                </a:solidFill>
                <a:cs typeface="B Titr" pitchFamily="2" charset="-78"/>
              </a:rPr>
            </a:br>
            <a:r>
              <a:rPr lang="fa-IR" sz="2100" dirty="0" smtClean="0">
                <a:solidFill>
                  <a:srgbClr val="002060"/>
                </a:solidFill>
                <a:cs typeface="B Titr" pitchFamily="2" charset="-78"/>
              </a:rPr>
              <a:t>در </a:t>
            </a:r>
            <a:r>
              <a:rPr lang="fa-IR" sz="2100" dirty="0">
                <a:solidFill>
                  <a:srgbClr val="002060"/>
                </a:solidFill>
                <a:cs typeface="B Titr" pitchFamily="2" charset="-78"/>
              </a:rPr>
              <a:t>نتیجه عراق بعد از 56 روز تلاش نتوانست به اهداف خود و دسترسی به ذخایر خوزستان </a:t>
            </a:r>
            <a:r>
              <a:rPr lang="fa-IR" sz="2100" dirty="0" smtClean="0">
                <a:solidFill>
                  <a:srgbClr val="002060"/>
                </a:solidFill>
                <a:cs typeface="B Titr" pitchFamily="2" charset="-78"/>
              </a:rPr>
              <a:t>     دست </a:t>
            </a:r>
            <a:r>
              <a:rPr lang="fa-IR" sz="2100" dirty="0">
                <a:solidFill>
                  <a:srgbClr val="002060"/>
                </a:solidFill>
                <a:cs typeface="B Titr" pitchFamily="2" charset="-78"/>
              </a:rPr>
              <a:t>یابد </a:t>
            </a:r>
            <a:br>
              <a:rPr lang="fa-IR" sz="2100" dirty="0">
                <a:solidFill>
                  <a:srgbClr val="002060"/>
                </a:solidFill>
                <a:cs typeface="B Titr" pitchFamily="2" charset="-78"/>
              </a:rPr>
            </a:br>
            <a:r>
              <a:rPr lang="fa-IR" sz="2100" dirty="0">
                <a:solidFill>
                  <a:srgbClr val="002060"/>
                </a:solidFill>
                <a:cs typeface="B Titr" pitchFamily="2" charset="-78"/>
              </a:rPr>
              <a:t>و صرفاً 12000 ک.م .م از 64236 ک.م.م«کمتر از 12%» از سرزمین خوزستان را اشغال کند.</a:t>
            </a:r>
            <a:br>
              <a:rPr lang="fa-IR" sz="2100" dirty="0">
                <a:solidFill>
                  <a:srgbClr val="002060"/>
                </a:solidFill>
                <a:cs typeface="B Titr" pitchFamily="2" charset="-78"/>
              </a:rPr>
            </a:br>
            <a:r>
              <a:rPr lang="fa-IR" sz="2100" dirty="0">
                <a:solidFill>
                  <a:srgbClr val="002060"/>
                </a:solidFill>
                <a:cs typeface="B Titr" pitchFamily="2" charset="-78"/>
              </a:rPr>
              <a:t/>
            </a:r>
            <a:br>
              <a:rPr lang="fa-IR" sz="2100" dirty="0">
                <a:solidFill>
                  <a:srgbClr val="002060"/>
                </a:solidFill>
                <a:cs typeface="B Titr" pitchFamily="2" charset="-78"/>
              </a:rPr>
            </a:br>
            <a:endParaRPr lang="fa-IR" sz="2100" dirty="0">
              <a:solidFill>
                <a:srgbClr val="002060"/>
              </a:solidFill>
            </a:endParaRPr>
          </a:p>
        </p:txBody>
      </p:sp>
    </p:spTree>
    <p:extLst>
      <p:ext uri="{BB962C8B-B14F-4D97-AF65-F5344CB8AC3E}">
        <p14:creationId xmlns:p14="http://schemas.microsoft.com/office/powerpoint/2010/main" val="29822319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96752"/>
            <a:ext cx="8305800" cy="5605232"/>
          </a:xfrm>
        </p:spPr>
        <p:txBody>
          <a:bodyPr>
            <a:noAutofit/>
          </a:bodyPr>
          <a:lstStyle/>
          <a:p>
            <a:pPr algn="r">
              <a:lnSpc>
                <a:spcPct val="150000"/>
              </a:lnSpc>
            </a:pPr>
            <a:r>
              <a:rPr lang="fa-IR" sz="2400" dirty="0" smtClean="0">
                <a:solidFill>
                  <a:srgbClr val="7030A0"/>
                </a:solidFill>
                <a:cs typeface="B Titr" pitchFamily="2" charset="-78"/>
              </a:rPr>
              <a:t/>
            </a:r>
            <a:br>
              <a:rPr lang="fa-IR" sz="2400" dirty="0" smtClean="0">
                <a:solidFill>
                  <a:srgbClr val="7030A0"/>
                </a:solidFill>
                <a:cs typeface="B Titr" pitchFamily="2" charset="-78"/>
              </a:rPr>
            </a:br>
            <a:r>
              <a:rPr lang="fa-IR" sz="2400" dirty="0" smtClean="0">
                <a:solidFill>
                  <a:srgbClr val="00B050"/>
                </a:solidFill>
                <a:cs typeface="B Titr" pitchFamily="2" charset="-78"/>
              </a:rPr>
              <a:t>ویژگیهای مرحله اول جنگ«31شهریور تا9 مهر»</a:t>
            </a:r>
            <a:r>
              <a:rPr lang="fa-IR" sz="2400" dirty="0" smtClean="0">
                <a:cs typeface="B Titr" pitchFamily="2" charset="-78"/>
              </a:rPr>
              <a:t/>
            </a:r>
            <a:br>
              <a:rPr lang="fa-IR" sz="2400" dirty="0" smtClean="0">
                <a:cs typeface="B Titr" pitchFamily="2" charset="-78"/>
              </a:rPr>
            </a:br>
            <a:r>
              <a:rPr lang="fa-IR" sz="2000" dirty="0">
                <a:solidFill>
                  <a:schemeClr val="tx1"/>
                </a:solidFill>
                <a:cs typeface="B Titr" pitchFamily="2" charset="-78"/>
              </a:rPr>
              <a:t> </a:t>
            </a:r>
            <a:r>
              <a:rPr lang="fa-IR" sz="2000" dirty="0" smtClean="0">
                <a:solidFill>
                  <a:schemeClr val="tx1"/>
                </a:solidFill>
                <a:cs typeface="B Titr" pitchFamily="2" charset="-78"/>
              </a:rPr>
              <a:t> </a:t>
            </a:r>
            <a:r>
              <a:rPr lang="fa-IR" sz="2000" dirty="0" smtClean="0">
                <a:solidFill>
                  <a:srgbClr val="002060"/>
                </a:solidFill>
                <a:cs typeface="B Titr" pitchFamily="2" charset="-78"/>
              </a:rPr>
              <a:t>    </a:t>
            </a:r>
            <a:r>
              <a:rPr lang="fa-IR" sz="2400" dirty="0" smtClean="0">
                <a:solidFill>
                  <a:srgbClr val="C00000"/>
                </a:solidFill>
                <a:cs typeface="B Titr" pitchFamily="2" charset="-78"/>
              </a:rPr>
              <a:t>1. </a:t>
            </a:r>
            <a:r>
              <a:rPr lang="fa-IR" sz="2400" dirty="0" smtClean="0">
                <a:solidFill>
                  <a:srgbClr val="002060"/>
                </a:solidFill>
                <a:cs typeface="B Titr" pitchFamily="2" charset="-78"/>
              </a:rPr>
              <a:t>ناکامی نیروهای هوایی عراق.</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2. </a:t>
            </a:r>
            <a:r>
              <a:rPr lang="fa-IR" sz="2400" dirty="0" smtClean="0">
                <a:solidFill>
                  <a:srgbClr val="002060"/>
                </a:solidFill>
                <a:cs typeface="B Titr" pitchFamily="2" charset="-78"/>
              </a:rPr>
              <a:t>ناکامی در اشغال سرزمین و دفاع شدید ایرانی ها از شهرهای دزفول، اهواز، آبادان و خرمشهر.</a:t>
            </a:r>
            <a:br>
              <a:rPr lang="fa-IR" sz="2400" dirty="0" smtClean="0">
                <a:solidFill>
                  <a:srgbClr val="002060"/>
                </a:solidFill>
                <a:cs typeface="B Titr" pitchFamily="2" charset="-78"/>
              </a:rPr>
            </a:br>
            <a:r>
              <a:rPr lang="fa-IR" sz="2400" dirty="0" smtClean="0">
                <a:solidFill>
                  <a:srgbClr val="002060"/>
                </a:solidFill>
                <a:cs typeface="B Titr" pitchFamily="2" charset="-78"/>
              </a:rPr>
              <a:t>     </a:t>
            </a:r>
            <a:r>
              <a:rPr lang="fa-IR" sz="2400" dirty="0" smtClean="0">
                <a:solidFill>
                  <a:srgbClr val="C00000"/>
                </a:solidFill>
                <a:cs typeface="B Titr" pitchFamily="2" charset="-78"/>
              </a:rPr>
              <a:t>3. </a:t>
            </a:r>
            <a:r>
              <a:rPr lang="fa-IR" sz="2400" dirty="0" smtClean="0">
                <a:solidFill>
                  <a:srgbClr val="002060"/>
                </a:solidFill>
                <a:cs typeface="B Titr" pitchFamily="2" charset="-78"/>
              </a:rPr>
              <a:t>گسترش سازمان سپاه پاسداران انقلاب اسلامی.</a:t>
            </a:r>
            <a:br>
              <a:rPr lang="fa-IR" sz="2400" dirty="0" smtClean="0">
                <a:solidFill>
                  <a:srgbClr val="002060"/>
                </a:solidFill>
                <a:cs typeface="B Titr" pitchFamily="2" charset="-78"/>
              </a:rPr>
            </a:br>
            <a:r>
              <a:rPr lang="fa-IR" sz="2400" dirty="0" smtClean="0">
                <a:solidFill>
                  <a:srgbClr val="002060"/>
                </a:solidFill>
                <a:cs typeface="B Titr" pitchFamily="2" charset="-78"/>
              </a:rPr>
              <a:t>      </a:t>
            </a:r>
            <a:r>
              <a:rPr lang="fa-IR" sz="2400" dirty="0" smtClean="0">
                <a:solidFill>
                  <a:srgbClr val="C00000"/>
                </a:solidFill>
                <a:cs typeface="B Titr" pitchFamily="2" charset="-78"/>
              </a:rPr>
              <a:t>4. </a:t>
            </a:r>
            <a:r>
              <a:rPr lang="fa-IR" sz="2400" dirty="0" smtClean="0">
                <a:solidFill>
                  <a:srgbClr val="002060"/>
                </a:solidFill>
                <a:cs typeface="B Titr" pitchFamily="2" charset="-78"/>
              </a:rPr>
              <a:t>تغییر رویه از عقب نشینی به حمله و بدست گرفتن ابتکار عمل با جنگهای چریکی به فرماندهی شهید دکتر مصطفی چمران.</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 5. </a:t>
            </a:r>
            <a:r>
              <a:rPr lang="fa-IR" sz="2400" dirty="0" smtClean="0">
                <a:solidFill>
                  <a:srgbClr val="002060"/>
                </a:solidFill>
                <a:cs typeface="B Titr" pitchFamily="2" charset="-78"/>
              </a:rPr>
              <a:t>حضور روحانیون طراز بالا در جنگ.</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6. </a:t>
            </a:r>
            <a:r>
              <a:rPr lang="fa-IR" sz="2400" dirty="0" smtClean="0">
                <a:solidFill>
                  <a:srgbClr val="002060"/>
                </a:solidFill>
                <a:cs typeface="B Titr" pitchFamily="2" charset="-78"/>
              </a:rPr>
              <a:t>دست یابی نیروهای خودی«ایرانی» در بکاگیری و گسترش توپخانه و انجام دیدبانی و هدایت آتش.</a:t>
            </a:r>
            <a:r>
              <a:rPr lang="fa-IR" sz="2000" dirty="0" smtClean="0">
                <a:cs typeface="B Titr" pitchFamily="2" charset="-78"/>
              </a:rPr>
              <a:t/>
            </a:r>
            <a:br>
              <a:rPr lang="fa-IR" sz="2000" dirty="0" smtClean="0">
                <a:cs typeface="B Titr" pitchFamily="2" charset="-78"/>
              </a:rPr>
            </a:br>
            <a:r>
              <a:rPr lang="fa-IR" sz="2000" dirty="0" smtClean="0">
                <a:cs typeface="B Titr" pitchFamily="2" charset="-78"/>
              </a:rPr>
              <a:t/>
            </a:r>
            <a:br>
              <a:rPr lang="fa-IR" sz="2000" dirty="0" smtClean="0">
                <a:cs typeface="B Titr" pitchFamily="2" charset="-78"/>
              </a:rPr>
            </a:br>
            <a:r>
              <a:rPr lang="fa-IR" sz="2000" dirty="0" smtClean="0">
                <a:cs typeface="B Titr" pitchFamily="2" charset="-78"/>
              </a:rPr>
              <a:t> </a:t>
            </a:r>
            <a:endParaRPr lang="en-US" sz="2000" dirty="0">
              <a:cs typeface="B Titr" pitchFamily="2" charset="-78"/>
            </a:endParaRPr>
          </a:p>
        </p:txBody>
      </p:sp>
    </p:spTree>
    <p:extLst>
      <p:ext uri="{BB962C8B-B14F-4D97-AF65-F5344CB8AC3E}">
        <p14:creationId xmlns:p14="http://schemas.microsoft.com/office/powerpoint/2010/main" val="62303129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305800" cy="5544616"/>
          </a:xfrm>
        </p:spPr>
        <p:txBody>
          <a:bodyPr>
            <a:noAutofit/>
          </a:bodyPr>
          <a:lstStyle/>
          <a:p>
            <a:pPr algn="ctr"/>
            <a:r>
              <a:rPr lang="fa-IR" sz="4800" dirty="0" smtClean="0">
                <a:solidFill>
                  <a:srgbClr val="00B050"/>
                </a:solidFill>
                <a:cs typeface="B Titr" pitchFamily="2" charset="-78"/>
              </a:rPr>
              <a:t>نظرات و تدابیر</a:t>
            </a:r>
            <a:br>
              <a:rPr lang="fa-IR" sz="4800" dirty="0" smtClean="0">
                <a:solidFill>
                  <a:srgbClr val="00B050"/>
                </a:solidFill>
                <a:cs typeface="B Titr" pitchFamily="2" charset="-78"/>
              </a:rPr>
            </a:br>
            <a:r>
              <a:rPr lang="fa-IR" sz="4800" dirty="0" smtClean="0">
                <a:solidFill>
                  <a:srgbClr val="00B050"/>
                </a:solidFill>
                <a:cs typeface="B Titr" pitchFamily="2" charset="-78"/>
              </a:rPr>
              <a:t> حضرت امام خمینی(ره)</a:t>
            </a:r>
            <a:br>
              <a:rPr lang="fa-IR" sz="4800" dirty="0" smtClean="0">
                <a:solidFill>
                  <a:srgbClr val="00B050"/>
                </a:solidFill>
                <a:cs typeface="B Titr" pitchFamily="2" charset="-78"/>
              </a:rPr>
            </a:br>
            <a:r>
              <a:rPr lang="fa-IR" sz="4800" dirty="0" smtClean="0">
                <a:solidFill>
                  <a:srgbClr val="FF0000"/>
                </a:solidFill>
                <a:cs typeface="B Titr" pitchFamily="2" charset="-78"/>
              </a:rPr>
              <a:t/>
            </a:r>
            <a:br>
              <a:rPr lang="fa-IR" sz="4800" dirty="0" smtClean="0">
                <a:solidFill>
                  <a:srgbClr val="FF0000"/>
                </a:solidFill>
                <a:cs typeface="B Titr" pitchFamily="2" charset="-78"/>
              </a:rPr>
            </a:br>
            <a:r>
              <a:rPr lang="fa-IR" sz="2000" dirty="0" smtClean="0">
                <a:solidFill>
                  <a:schemeClr val="accent3"/>
                </a:solidFill>
                <a:cs typeface="B Titr" pitchFamily="2" charset="-78"/>
              </a:rPr>
              <a:t>«مقاومت مردمی،نیروهای مسلح، متوقف کردن جنگ»</a:t>
            </a: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fa-IR" sz="2000" dirty="0" smtClean="0">
                <a:solidFill>
                  <a:schemeClr val="tx1"/>
                </a:solidFill>
                <a:cs typeface="B Titr" pitchFamily="2" charset="-78"/>
              </a:rPr>
              <a:t/>
            </a:r>
            <a:br>
              <a:rPr lang="fa-IR" sz="2000" dirty="0" smtClean="0">
                <a:solidFill>
                  <a:schemeClr val="tx1"/>
                </a:solidFill>
                <a:cs typeface="B Titr" pitchFamily="2" charset="-78"/>
              </a:rPr>
            </a:br>
            <a:r>
              <a:rPr lang="fa-IR" sz="2000" dirty="0" smtClean="0">
                <a:solidFill>
                  <a:srgbClr val="7030A0"/>
                </a:solidFill>
                <a:cs typeface="B Titr" pitchFamily="2" charset="-78"/>
              </a:rPr>
              <a:t>«فصل هفتم»</a:t>
            </a:r>
            <a:endParaRPr lang="en-US" sz="2000" dirty="0">
              <a:solidFill>
                <a:srgbClr val="7030A0"/>
              </a:solidFill>
              <a:cs typeface="B Titr" pitchFamily="2" charset="-78"/>
            </a:endParaRPr>
          </a:p>
        </p:txBody>
      </p:sp>
    </p:spTree>
    <p:extLst>
      <p:ext uri="{BB962C8B-B14F-4D97-AF65-F5344CB8AC3E}">
        <p14:creationId xmlns:p14="http://schemas.microsoft.com/office/powerpoint/2010/main" val="329841443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496176"/>
            <a:ext cx="8712968" cy="5821256"/>
          </a:xfrm>
        </p:spPr>
        <p:txBody>
          <a:bodyPr>
            <a:noAutofit/>
          </a:bodyPr>
          <a:lstStyle/>
          <a:p>
            <a:pPr algn="r">
              <a:lnSpc>
                <a:spcPct val="200000"/>
              </a:lnSpc>
            </a:pPr>
            <a:r>
              <a:rPr lang="fa-IR" sz="2400" b="1" dirty="0" smtClean="0">
                <a:cs typeface="B Titr" pitchFamily="2" charset="-78"/>
              </a:rPr>
              <a:t> </a:t>
            </a:r>
            <a:r>
              <a:rPr lang="fa-IR" sz="2400" b="1" dirty="0" smtClean="0">
                <a:solidFill>
                  <a:srgbClr val="00B050"/>
                </a:solidFill>
                <a:cs typeface="B Titr" pitchFamily="2" charset="-78"/>
              </a:rPr>
              <a:t>امام خمینی(ره)و دفاع</a:t>
            </a:r>
            <a:r>
              <a:rPr lang="fa-IR" sz="2400" dirty="0" smtClean="0">
                <a:solidFill>
                  <a:srgbClr val="002060"/>
                </a:solidFill>
                <a:cs typeface="B Titr" pitchFamily="2" charset="-78"/>
              </a:rPr>
              <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000" dirty="0" smtClean="0">
                <a:solidFill>
                  <a:srgbClr val="002060"/>
                </a:solidFill>
                <a:cs typeface="B Titr" pitchFamily="2" charset="-78"/>
              </a:rPr>
              <a:t>باتوجه به قابل پیش بینی وحجیم بودن حمله به ایران، امام(ره) در دو مقطع  آمادگی و دفاع را مدیریت فرمودند.</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400" b="1" dirty="0" smtClean="0">
                <a:solidFill>
                  <a:srgbClr val="00B050"/>
                </a:solidFill>
                <a:cs typeface="B Titr" pitchFamily="2" charset="-78"/>
              </a:rPr>
              <a:t>الف)قبل از شروع جنگ، شامل:</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1.</a:t>
            </a:r>
            <a:r>
              <a:rPr lang="fa-IR" sz="2000" dirty="0" smtClean="0">
                <a:solidFill>
                  <a:srgbClr val="002060"/>
                </a:solidFill>
                <a:cs typeface="B Titr" pitchFamily="2" charset="-78"/>
              </a:rPr>
              <a:t>استقلال طلبی ، نفی سلطه و وابستگی به بلوک شرق و غرب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2. </a:t>
            </a:r>
            <a:r>
              <a:rPr lang="fa-IR" sz="2000" dirty="0" smtClean="0">
                <a:solidFill>
                  <a:srgbClr val="002060"/>
                </a:solidFill>
                <a:cs typeface="B Titr" pitchFamily="2" charset="-78"/>
              </a:rPr>
              <a:t>جلو گیری از تضعیف و انحلال ارتش در مقابل شعار احزاب«وابسته» داخلی.</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3. </a:t>
            </a:r>
            <a:r>
              <a:rPr lang="fa-IR" sz="2000" dirty="0" smtClean="0">
                <a:solidFill>
                  <a:srgbClr val="002060"/>
                </a:solidFill>
                <a:cs typeface="B Titr" pitchFamily="2" charset="-78"/>
              </a:rPr>
              <a:t>تقویت«معنوی» ارتش.</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4. </a:t>
            </a:r>
            <a:r>
              <a:rPr lang="fa-IR" sz="2000" dirty="0" smtClean="0">
                <a:solidFill>
                  <a:srgbClr val="002060"/>
                </a:solidFill>
                <a:cs typeface="B Titr" pitchFamily="2" charset="-78"/>
              </a:rPr>
              <a:t>ایجاد سپاه پاسداران انقلاب اسلامی ایران در1358/2/2.</a:t>
            </a:r>
            <a:br>
              <a:rPr lang="fa-IR" sz="2000" dirty="0" smtClean="0">
                <a:solidFill>
                  <a:srgbClr val="002060"/>
                </a:solidFill>
                <a:cs typeface="B Titr" pitchFamily="2" charset="-78"/>
              </a:rPr>
            </a:br>
            <a:r>
              <a:rPr lang="fa-IR" sz="2000" dirty="0" smtClean="0">
                <a:solidFill>
                  <a:srgbClr val="002060"/>
                </a:solidFill>
                <a:cs typeface="B Titr" pitchFamily="2" charset="-78"/>
              </a:rPr>
              <a:t>            </a:t>
            </a:r>
            <a:r>
              <a:rPr lang="fa-IR" sz="2000" dirty="0" smtClean="0">
                <a:solidFill>
                  <a:srgbClr val="C00000"/>
                </a:solidFill>
                <a:cs typeface="B Titr" pitchFamily="2" charset="-78"/>
              </a:rPr>
              <a:t>5. </a:t>
            </a:r>
            <a:r>
              <a:rPr lang="fa-IR" sz="2000" dirty="0" smtClean="0">
                <a:solidFill>
                  <a:srgbClr val="002060"/>
                </a:solidFill>
                <a:cs typeface="B Titr" pitchFamily="2" charset="-78"/>
              </a:rPr>
              <a:t>تشکیل ارتش بیست میلیونی«بسیج مردمی» در 1358/9/5. </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6. </a:t>
            </a:r>
            <a:r>
              <a:rPr lang="fa-IR" sz="2000" dirty="0" smtClean="0">
                <a:solidFill>
                  <a:srgbClr val="002060"/>
                </a:solidFill>
                <a:cs typeface="B Titr" pitchFamily="2" charset="-78"/>
              </a:rPr>
              <a:t>مشکلات امنیتی و نظامی کشور را متوجه بلوک شرق و غرب و دفاع را مردمی نمودند .</a:t>
            </a:r>
            <a:r>
              <a:rPr lang="fa-IR" sz="1400" dirty="0" smtClean="0">
                <a:solidFill>
                  <a:schemeClr val="tx1"/>
                </a:solidFill>
                <a:cs typeface="B Titr" pitchFamily="2" charset="-78"/>
              </a:rPr>
              <a:t/>
            </a:r>
            <a:br>
              <a:rPr lang="fa-IR" sz="1400" dirty="0" smtClean="0">
                <a:solidFill>
                  <a:schemeClr val="tx1"/>
                </a:solidFill>
                <a:cs typeface="B Titr" pitchFamily="2" charset="-78"/>
              </a:rPr>
            </a:br>
            <a:r>
              <a:rPr lang="fa-IR" sz="1400" dirty="0" smtClean="0">
                <a:solidFill>
                  <a:schemeClr val="tx1"/>
                </a:solidFill>
                <a:cs typeface="B Titr" pitchFamily="2" charset="-78"/>
              </a:rPr>
              <a:t/>
            </a:r>
            <a:br>
              <a:rPr lang="fa-IR" sz="1400" dirty="0" smtClean="0">
                <a:solidFill>
                  <a:schemeClr val="tx1"/>
                </a:solidFill>
                <a:cs typeface="B Titr" pitchFamily="2" charset="-78"/>
              </a:rPr>
            </a:br>
            <a:r>
              <a:rPr lang="fa-IR" sz="1600" b="1" dirty="0">
                <a:solidFill>
                  <a:schemeClr val="tx1"/>
                </a:solidFill>
                <a:cs typeface="B Titr" pitchFamily="2" charset="-78"/>
              </a:rPr>
              <a:t>    </a:t>
            </a:r>
            <a:endParaRPr lang="en-US" sz="1400" dirty="0">
              <a:solidFill>
                <a:schemeClr val="tx1"/>
              </a:solidFill>
              <a:cs typeface="B Titr" pitchFamily="2" charset="-78"/>
            </a:endParaRPr>
          </a:p>
        </p:txBody>
      </p:sp>
    </p:spTree>
    <p:extLst>
      <p:ext uri="{BB962C8B-B14F-4D97-AF65-F5344CB8AC3E}">
        <p14:creationId xmlns:p14="http://schemas.microsoft.com/office/powerpoint/2010/main" val="11617677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280920" cy="6140142"/>
          </a:xfrm>
          <a:prstGeom prst="rect">
            <a:avLst/>
          </a:prstGeom>
        </p:spPr>
        <p:txBody>
          <a:bodyPr wrap="square">
            <a:spAutoFit/>
          </a:bodyPr>
          <a:lstStyle/>
          <a:p>
            <a:pPr>
              <a:lnSpc>
                <a:spcPct val="150000"/>
              </a:lnSpc>
            </a:pPr>
            <a:r>
              <a:rPr lang="fa-IR" sz="2400" b="1" dirty="0">
                <a:solidFill>
                  <a:srgbClr val="00B050"/>
                </a:solidFill>
                <a:cs typeface="B Titr" pitchFamily="2" charset="-78"/>
              </a:rPr>
              <a:t>ب) بعد از شروع جنگ علیه ایران</a:t>
            </a:r>
            <a:r>
              <a:rPr lang="fa-IR" sz="2400" dirty="0">
                <a:solidFill>
                  <a:srgbClr val="00B050"/>
                </a:solidFill>
                <a:cs typeface="B Titr" pitchFamily="2" charset="-78"/>
              </a:rPr>
              <a:t>:</a:t>
            </a:r>
            <a:r>
              <a:rPr lang="fa-IR" sz="2400" dirty="0">
                <a:solidFill>
                  <a:srgbClr val="002060"/>
                </a:solidFill>
                <a:cs typeface="B Titr" pitchFamily="2" charset="-78"/>
              </a:rPr>
              <a:t/>
            </a:r>
            <a:br>
              <a:rPr lang="fa-IR" sz="2400" dirty="0">
                <a:solidFill>
                  <a:srgbClr val="002060"/>
                </a:solidFill>
                <a:cs typeface="B Titr" pitchFamily="2" charset="-78"/>
              </a:rPr>
            </a:br>
            <a:r>
              <a:rPr lang="fa-IR" sz="2400" dirty="0" smtClean="0">
                <a:solidFill>
                  <a:srgbClr val="C00000"/>
                </a:solidFill>
                <a:cs typeface="B Titr" pitchFamily="2" charset="-78"/>
              </a:rPr>
              <a:t>1</a:t>
            </a:r>
            <a:r>
              <a:rPr lang="fa-IR" sz="2400" dirty="0">
                <a:solidFill>
                  <a:srgbClr val="C00000"/>
                </a:solidFill>
                <a:cs typeface="B Titr" pitchFamily="2" charset="-78"/>
              </a:rPr>
              <a:t>. </a:t>
            </a:r>
            <a:r>
              <a:rPr lang="fa-IR" sz="2400" dirty="0">
                <a:solidFill>
                  <a:srgbClr val="002060"/>
                </a:solidFill>
                <a:cs typeface="B Titr" pitchFamily="2" charset="-78"/>
              </a:rPr>
              <a:t>ابتدا(1359/6/31) جنگ را متوجه امریکا و صدام را سرسپرده امریکا اعلام کردند.</a:t>
            </a:r>
            <a:br>
              <a:rPr lang="fa-IR" sz="2400" dirty="0">
                <a:solidFill>
                  <a:srgbClr val="002060"/>
                </a:solidFill>
                <a:cs typeface="B Titr" pitchFamily="2" charset="-78"/>
              </a:rPr>
            </a:br>
            <a:r>
              <a:rPr lang="fa-IR" sz="2400" dirty="0" smtClean="0">
                <a:solidFill>
                  <a:srgbClr val="C00000"/>
                </a:solidFill>
                <a:cs typeface="B Titr" pitchFamily="2" charset="-78"/>
              </a:rPr>
              <a:t>2</a:t>
            </a:r>
            <a:r>
              <a:rPr lang="fa-IR" sz="2400" dirty="0">
                <a:solidFill>
                  <a:srgbClr val="C00000"/>
                </a:solidFill>
                <a:cs typeface="B Titr" pitchFamily="2" charset="-78"/>
              </a:rPr>
              <a:t>. </a:t>
            </a:r>
            <a:r>
              <a:rPr lang="fa-IR" sz="2400" dirty="0">
                <a:solidFill>
                  <a:srgbClr val="002060"/>
                </a:solidFill>
                <a:cs typeface="B Titr" pitchFamily="2" charset="-78"/>
              </a:rPr>
              <a:t>با تشکیل شورای عالی دفاع ، بین نیروهای مسلح ایران وحدت ایجاد کردند.                            </a:t>
            </a:r>
            <a:endParaRPr lang="fa-IR" sz="2400" dirty="0" smtClean="0">
              <a:solidFill>
                <a:srgbClr val="002060"/>
              </a:solidFill>
              <a:cs typeface="B Titr" pitchFamily="2" charset="-78"/>
            </a:endParaRPr>
          </a:p>
          <a:p>
            <a:pPr>
              <a:lnSpc>
                <a:spcPct val="150000"/>
              </a:lnSpc>
            </a:pPr>
            <a:r>
              <a:rPr lang="fa-IR" sz="2400" dirty="0" smtClean="0">
                <a:solidFill>
                  <a:srgbClr val="C00000"/>
                </a:solidFill>
                <a:cs typeface="B Titr" pitchFamily="2" charset="-78"/>
              </a:rPr>
              <a:t>3</a:t>
            </a:r>
            <a:r>
              <a:rPr lang="fa-IR" sz="2400" dirty="0">
                <a:solidFill>
                  <a:srgbClr val="C00000"/>
                </a:solidFill>
                <a:cs typeface="B Titr" pitchFamily="2" charset="-78"/>
              </a:rPr>
              <a:t>. </a:t>
            </a:r>
            <a:r>
              <a:rPr lang="fa-IR" sz="2400" dirty="0">
                <a:solidFill>
                  <a:srgbClr val="002060"/>
                </a:solidFill>
                <a:cs typeface="B Titr" pitchFamily="2" charset="-78"/>
              </a:rPr>
              <a:t>دشمن را خفیف و خار جلوه داد و درمقابل مردم را به توکل و اتصال به قدرت لایزال الهی دعوت کردند.</a:t>
            </a:r>
            <a:br>
              <a:rPr lang="fa-IR" sz="2400" dirty="0">
                <a:solidFill>
                  <a:srgbClr val="002060"/>
                </a:solidFill>
                <a:cs typeface="B Titr" pitchFamily="2" charset="-78"/>
              </a:rPr>
            </a:br>
            <a:r>
              <a:rPr lang="fa-IR" sz="2400" dirty="0" smtClean="0">
                <a:solidFill>
                  <a:srgbClr val="C00000"/>
                </a:solidFill>
                <a:cs typeface="B Titr" pitchFamily="2" charset="-78"/>
              </a:rPr>
              <a:t>4</a:t>
            </a:r>
            <a:r>
              <a:rPr lang="fa-IR" sz="2400" dirty="0">
                <a:solidFill>
                  <a:srgbClr val="C00000"/>
                </a:solidFill>
                <a:cs typeface="B Titr" pitchFamily="2" charset="-78"/>
              </a:rPr>
              <a:t>. </a:t>
            </a:r>
            <a:r>
              <a:rPr lang="fa-IR" sz="2400" dirty="0">
                <a:solidFill>
                  <a:srgbClr val="002060"/>
                </a:solidFill>
                <a:cs typeface="B Titr" pitchFamily="2" charset="-78"/>
              </a:rPr>
              <a:t>با تکیه بر توکل الهی و وحدت ، به طریق مختلف به مردم وعده پیروزی دادند.</a:t>
            </a:r>
            <a:br>
              <a:rPr lang="fa-IR" sz="2400" dirty="0">
                <a:solidFill>
                  <a:srgbClr val="002060"/>
                </a:solidFill>
                <a:cs typeface="B Titr" pitchFamily="2" charset="-78"/>
              </a:rPr>
            </a:br>
            <a:r>
              <a:rPr lang="fa-IR" sz="2400" dirty="0" smtClean="0">
                <a:solidFill>
                  <a:srgbClr val="C00000"/>
                </a:solidFill>
                <a:cs typeface="B Titr" pitchFamily="2" charset="-78"/>
              </a:rPr>
              <a:t>5</a:t>
            </a:r>
            <a:r>
              <a:rPr lang="fa-IR" sz="2400" dirty="0">
                <a:solidFill>
                  <a:srgbClr val="C00000"/>
                </a:solidFill>
                <a:cs typeface="B Titr" pitchFamily="2" charset="-78"/>
              </a:rPr>
              <a:t>. </a:t>
            </a:r>
            <a:r>
              <a:rPr lang="fa-IR" sz="2400" dirty="0">
                <a:solidFill>
                  <a:srgbClr val="002060"/>
                </a:solidFill>
                <a:cs typeface="B Titr" pitchFamily="2" charset="-78"/>
              </a:rPr>
              <a:t>بادعوت مردم به آرامش، از بی ثباتی ایجاد شده در روزهای اول جنگ جلوگیری کردند.</a:t>
            </a:r>
            <a:endParaRPr lang="fa-IR" sz="2400" dirty="0">
              <a:solidFill>
                <a:srgbClr val="002060"/>
              </a:solidFill>
            </a:endParaRPr>
          </a:p>
        </p:txBody>
      </p:sp>
    </p:spTree>
    <p:extLst>
      <p:ext uri="{BB962C8B-B14F-4D97-AF65-F5344CB8AC3E}">
        <p14:creationId xmlns:p14="http://schemas.microsoft.com/office/powerpoint/2010/main" val="22944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04864"/>
            <a:ext cx="8229600" cy="5965272"/>
          </a:xfrm>
        </p:spPr>
        <p:txBody>
          <a:bodyPr>
            <a:normAutofit fontScale="90000"/>
          </a:bodyPr>
          <a:lstStyle/>
          <a:p>
            <a:pPr algn="r"/>
            <a:r>
              <a:rPr lang="fa-IR" sz="4400" b="1" dirty="0" smtClean="0">
                <a:solidFill>
                  <a:srgbClr val="00B050"/>
                </a:solidFill>
                <a:cs typeface="B Titr" pitchFamily="2" charset="-78"/>
              </a:rPr>
              <a:t>جهاد:</a:t>
            </a:r>
            <a:r>
              <a:rPr lang="fa-IR" sz="4400" dirty="0">
                <a:solidFill>
                  <a:srgbClr val="92D050"/>
                </a:solidFill>
                <a:cs typeface="B Titr" pitchFamily="2" charset="-78"/>
              </a:rPr>
              <a:t/>
            </a:r>
            <a:br>
              <a:rPr lang="fa-IR" sz="4400" dirty="0">
                <a:solidFill>
                  <a:srgbClr val="92D050"/>
                </a:solidFill>
                <a:cs typeface="B Titr" pitchFamily="2" charset="-78"/>
              </a:rPr>
            </a:br>
            <a:r>
              <a:rPr lang="fa-IR" sz="2700" dirty="0" smtClean="0">
                <a:solidFill>
                  <a:srgbClr val="002060"/>
                </a:solidFill>
                <a:cs typeface="B Titr" pitchFamily="2" charset="-78"/>
              </a:rPr>
              <a:t>در</a:t>
            </a:r>
            <a:r>
              <a:rPr lang="fa-IR" sz="2700" u="sng" dirty="0" smtClean="0">
                <a:solidFill>
                  <a:srgbClr val="002060"/>
                </a:solidFill>
                <a:cs typeface="B Titr" pitchFamily="2" charset="-78"/>
              </a:rPr>
              <a:t>لغت</a:t>
            </a:r>
            <a:r>
              <a:rPr lang="fa-IR" sz="2700" dirty="0" smtClean="0">
                <a:solidFill>
                  <a:srgbClr val="002060"/>
                </a:solidFill>
                <a:cs typeface="B Titr" pitchFamily="2" charset="-78"/>
              </a:rPr>
              <a:t> </a:t>
            </a:r>
            <a:r>
              <a:rPr lang="fa-IR" sz="2700" dirty="0">
                <a:solidFill>
                  <a:srgbClr val="002060"/>
                </a:solidFill>
                <a:cs typeface="B Titr" pitchFamily="2" charset="-78"/>
              </a:rPr>
              <a:t>از ریشة </a:t>
            </a:r>
            <a:r>
              <a:rPr lang="fa-IR" sz="2700" dirty="0" smtClean="0">
                <a:solidFill>
                  <a:srgbClr val="002060"/>
                </a:solidFill>
                <a:cs typeface="B Titr" pitchFamily="2" charset="-78"/>
              </a:rPr>
              <a:t>ج</a:t>
            </a:r>
            <a:r>
              <a:rPr lang="fa-IR" sz="2700" u="sng" dirty="0" smtClean="0">
                <a:solidFill>
                  <a:srgbClr val="002060"/>
                </a:solidFill>
                <a:cs typeface="B Titr" pitchFamily="2" charset="-78"/>
              </a:rPr>
              <a:t>ُهد</a:t>
            </a:r>
            <a:r>
              <a:rPr lang="fa-IR" sz="2700" dirty="0" smtClean="0">
                <a:solidFill>
                  <a:srgbClr val="002060"/>
                </a:solidFill>
                <a:cs typeface="B Titr" pitchFamily="2" charset="-78"/>
              </a:rPr>
              <a:t> یاج</a:t>
            </a:r>
            <a:r>
              <a:rPr lang="fa-IR" sz="2700" u="sng" dirty="0" smtClean="0">
                <a:solidFill>
                  <a:srgbClr val="002060"/>
                </a:solidFill>
                <a:cs typeface="B Titr" pitchFamily="2" charset="-78"/>
              </a:rPr>
              <a:t>َهد</a:t>
            </a:r>
            <a:r>
              <a:rPr lang="fa-IR" sz="2700" dirty="0" smtClean="0">
                <a:solidFill>
                  <a:srgbClr val="002060"/>
                </a:solidFill>
                <a:cs typeface="B Titr" pitchFamily="2" charset="-78"/>
              </a:rPr>
              <a:t> به معنی زحمت و مشقّت و کوشش و تلاش بسیار توأم با سختی است</a:t>
            </a:r>
            <a:r>
              <a:rPr lang="fa-IR" sz="2700" dirty="0">
                <a:solidFill>
                  <a:srgbClr val="002060"/>
                </a:solidFill>
                <a:cs typeface="B Titr" pitchFamily="2" charset="-78"/>
              </a:rPr>
              <a:t>.</a:t>
            </a:r>
            <a:r>
              <a:rPr lang="fa-IR" sz="2200" dirty="0">
                <a:solidFill>
                  <a:srgbClr val="002060"/>
                </a:solidFill>
                <a:cs typeface="B Titr" pitchFamily="2" charset="-78"/>
              </a:rPr>
              <a:t/>
            </a:r>
            <a:br>
              <a:rPr lang="fa-IR" sz="2200" dirty="0">
                <a:solidFill>
                  <a:srgbClr val="002060"/>
                </a:solidFill>
                <a:cs typeface="B Titr" pitchFamily="2" charset="-78"/>
              </a:rPr>
            </a:br>
            <a:r>
              <a:rPr lang="fa-IR" sz="2700" dirty="0" smtClean="0">
                <a:solidFill>
                  <a:srgbClr val="002060"/>
                </a:solidFill>
                <a:cs typeface="B Titr" pitchFamily="2" charset="-78"/>
              </a:rPr>
              <a:t>در</a:t>
            </a:r>
            <a:r>
              <a:rPr lang="fa-IR" sz="3100" dirty="0" smtClean="0">
                <a:solidFill>
                  <a:srgbClr val="002060"/>
                </a:solidFill>
                <a:cs typeface="B Titr" pitchFamily="2" charset="-78"/>
              </a:rPr>
              <a:t> </a:t>
            </a:r>
            <a:r>
              <a:rPr lang="fa-IR" sz="3100" u="sng" dirty="0">
                <a:solidFill>
                  <a:srgbClr val="002060"/>
                </a:solidFill>
                <a:cs typeface="B Titr" pitchFamily="2" charset="-78"/>
              </a:rPr>
              <a:t>اصطلاح</a:t>
            </a:r>
            <a:r>
              <a:rPr lang="fa-IR" sz="3100" dirty="0">
                <a:solidFill>
                  <a:srgbClr val="002060"/>
                </a:solidFill>
                <a:cs typeface="B Titr" pitchFamily="2" charset="-78"/>
              </a:rPr>
              <a:t> </a:t>
            </a:r>
            <a:r>
              <a:rPr lang="fa-IR" sz="3100" dirty="0" smtClean="0">
                <a:solidFill>
                  <a:srgbClr val="002060"/>
                </a:solidFill>
                <a:cs typeface="B Titr" pitchFamily="2" charset="-78"/>
              </a:rPr>
              <a:t>عبارت از ایثار جان و مال در اعتلای پایگاه اسلام، پایداری در راه اقامة شعائر دینی باتحمل مشکلات است</a:t>
            </a:r>
            <a:r>
              <a:rPr lang="fa-IR" sz="1600" dirty="0" smtClean="0">
                <a:solidFill>
                  <a:srgbClr val="002060"/>
                </a:solidFill>
                <a:cs typeface="B Titr" pitchFamily="2" charset="-78"/>
              </a:rPr>
              <a:t>.</a:t>
            </a:r>
            <a:br>
              <a:rPr lang="fa-IR" sz="1600" dirty="0" smtClean="0">
                <a:solidFill>
                  <a:srgbClr val="002060"/>
                </a:solidFill>
                <a:cs typeface="B Titr" pitchFamily="2" charset="-78"/>
              </a:rPr>
            </a:br>
            <a:r>
              <a:rPr lang="fa-IR" sz="1600" dirty="0" smtClean="0">
                <a:solidFill>
                  <a:srgbClr val="00B050"/>
                </a:solidFill>
                <a:cs typeface="B Titr" pitchFamily="2" charset="-78"/>
              </a:rPr>
              <a:t>«آیت الله حسن نوری»</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3100" dirty="0" smtClean="0">
                <a:solidFill>
                  <a:srgbClr val="002060"/>
                </a:solidFill>
                <a:cs typeface="B Titr" pitchFamily="2" charset="-78"/>
              </a:rPr>
              <a:t>جهاد، فقط دفاع و در واقع مبارزه با یک نوع تجاوز(تهاجم) است.</a:t>
            </a:r>
            <a:r>
              <a:rPr lang="fa-IR" sz="3100" dirty="0">
                <a:solidFill>
                  <a:srgbClr val="002060"/>
                </a:solidFill>
                <a:cs typeface="B Titr" pitchFamily="2" charset="-78"/>
              </a:rPr>
              <a:t> </a:t>
            </a:r>
            <a:r>
              <a:rPr lang="fa-IR" sz="3100" dirty="0" smtClean="0">
                <a:solidFill>
                  <a:srgbClr val="002060"/>
                </a:solidFill>
                <a:cs typeface="B Titr" pitchFamily="2" charset="-78"/>
              </a:rPr>
              <a:t/>
            </a:r>
            <a:br>
              <a:rPr lang="fa-IR" sz="3100" dirty="0" smtClean="0">
                <a:solidFill>
                  <a:srgbClr val="002060"/>
                </a:solidFill>
                <a:cs typeface="B Titr" pitchFamily="2" charset="-78"/>
              </a:rPr>
            </a:br>
            <a:r>
              <a:rPr lang="fa-IR" sz="1600" dirty="0" smtClean="0">
                <a:solidFill>
                  <a:srgbClr val="00B050"/>
                </a:solidFill>
                <a:cs typeface="B Titr" pitchFamily="2" charset="-78"/>
              </a:rPr>
              <a:t>« علامه شهید استاد مرتضی مطهری»</a:t>
            </a:r>
            <a:r>
              <a:rPr lang="fa-IR" sz="3600" dirty="0">
                <a:solidFill>
                  <a:srgbClr val="002060"/>
                </a:solidFill>
                <a:cs typeface="B Titr" pitchFamily="2" charset="-78"/>
              </a:rPr>
              <a:t/>
            </a:r>
            <a:br>
              <a:rPr lang="fa-IR" sz="3600" dirty="0">
                <a:solidFill>
                  <a:srgbClr val="002060"/>
                </a:solidFill>
                <a:cs typeface="B Titr" pitchFamily="2" charset="-78"/>
              </a:rPr>
            </a:br>
            <a:r>
              <a:rPr lang="fa-IR" sz="3200" dirty="0" smtClean="0">
                <a:solidFill>
                  <a:srgbClr val="002060"/>
                </a:solidFill>
                <a:cs typeface="B Titr" pitchFamily="2" charset="-78"/>
              </a:rPr>
              <a:t/>
            </a:r>
            <a:br>
              <a:rPr lang="fa-IR" sz="3200" dirty="0" smtClean="0">
                <a:solidFill>
                  <a:srgbClr val="002060"/>
                </a:solidFill>
                <a:cs typeface="B Titr" pitchFamily="2" charset="-78"/>
              </a:rPr>
            </a:br>
            <a:r>
              <a:rPr lang="fa-IR" sz="3200" dirty="0">
                <a:solidFill>
                  <a:srgbClr val="002060"/>
                </a:solidFill>
                <a:cs typeface="B Titr" pitchFamily="2" charset="-78"/>
              </a:rPr>
              <a:t/>
            </a:r>
            <a:br>
              <a:rPr lang="fa-IR" sz="3200" dirty="0">
                <a:solidFill>
                  <a:srgbClr val="002060"/>
                </a:solidFill>
                <a:cs typeface="B Titr" pitchFamily="2" charset="-78"/>
              </a:rPr>
            </a:br>
            <a:endParaRPr lang="en-US" sz="1800" dirty="0">
              <a:cs typeface="B Titr" pitchFamily="2" charset="-78"/>
            </a:endParaRPr>
          </a:p>
        </p:txBody>
      </p:sp>
    </p:spTree>
    <p:extLst>
      <p:ext uri="{BB962C8B-B14F-4D97-AF65-F5344CB8AC3E}">
        <p14:creationId xmlns:p14="http://schemas.microsoft.com/office/powerpoint/2010/main" val="106412885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344048"/>
            <a:ext cx="9036496" cy="5821256"/>
          </a:xfrm>
        </p:spPr>
        <p:txBody>
          <a:bodyPr>
            <a:noAutofit/>
          </a:bodyPr>
          <a:lstStyle/>
          <a:p>
            <a:pPr algn="r">
              <a:lnSpc>
                <a:spcPct val="200000"/>
              </a:lnSpc>
            </a:pPr>
            <a:r>
              <a:rPr lang="fa-IR" sz="2400" dirty="0" smtClean="0">
                <a:solidFill>
                  <a:srgbClr val="00B050"/>
                </a:solidFill>
                <a:cs typeface="B Titr" pitchFamily="2" charset="-78"/>
              </a:rPr>
              <a:t>نتایج تدابیر و رهبری امام خمینی(ره) در ماه های اولیه جنگ</a:t>
            </a:r>
            <a:r>
              <a:rPr lang="fa-IR" sz="2400" dirty="0" smtClean="0">
                <a:cs typeface="B Titr" pitchFamily="2" charset="-78"/>
              </a:rPr>
              <a:t/>
            </a:r>
            <a:br>
              <a:rPr lang="fa-IR" sz="2400" dirty="0" smtClean="0">
                <a:cs typeface="B Titr" pitchFamily="2" charset="-78"/>
              </a:rPr>
            </a:br>
            <a:r>
              <a:rPr lang="fa-IR" sz="2800" dirty="0" smtClean="0">
                <a:cs typeface="B Titr" pitchFamily="2" charset="-78"/>
              </a:rPr>
              <a:t>  </a:t>
            </a:r>
            <a:r>
              <a:rPr lang="fa-IR" sz="1800" dirty="0" smtClean="0">
                <a:cs typeface="B Titr" pitchFamily="2" charset="-78"/>
              </a:rPr>
              <a:t>  </a:t>
            </a:r>
            <a:r>
              <a:rPr lang="fa-IR" sz="1800" dirty="0" smtClean="0">
                <a:solidFill>
                  <a:srgbClr val="002060"/>
                </a:solidFill>
                <a:cs typeface="B Titr" pitchFamily="2" charset="-78"/>
              </a:rPr>
              <a:t>گرچه عدم آمادگی ایران ولی آمادگی عراق با ایجاد زیرساخت ها و سازماندهی های نظامی موجب شد عراق در روزهای اول موفقیت و  پیشروی هایی«خصوصاًَ در خوزستان» داشته باشد اما تدابیر امام(ره) نتایج </a:t>
            </a:r>
            <a:br>
              <a:rPr lang="fa-IR" sz="1800" dirty="0" smtClean="0">
                <a:solidFill>
                  <a:srgbClr val="002060"/>
                </a:solidFill>
                <a:cs typeface="B Titr" pitchFamily="2" charset="-78"/>
              </a:rPr>
            </a:br>
            <a:r>
              <a:rPr lang="fa-IR" sz="1800" dirty="0" smtClean="0">
                <a:solidFill>
                  <a:srgbClr val="002060"/>
                </a:solidFill>
                <a:cs typeface="B Titr" pitchFamily="2" charset="-78"/>
              </a:rPr>
              <a:t>چشم گیری داشت ازجمله:</a:t>
            </a:r>
            <a:br>
              <a:rPr lang="fa-IR" sz="1800" dirty="0" smtClean="0">
                <a:solidFill>
                  <a:srgbClr val="002060"/>
                </a:solidFill>
                <a:cs typeface="B Titr" pitchFamily="2" charset="-78"/>
              </a:rPr>
            </a:br>
            <a:r>
              <a:rPr lang="fa-IR" sz="1800" dirty="0" smtClean="0">
                <a:solidFill>
                  <a:srgbClr val="002060"/>
                </a:solidFill>
                <a:cs typeface="B Titr" pitchFamily="2" charset="-78"/>
              </a:rPr>
              <a:t>              </a:t>
            </a:r>
            <a:r>
              <a:rPr lang="fa-IR" sz="1800" dirty="0" smtClean="0">
                <a:solidFill>
                  <a:srgbClr val="C00000"/>
                </a:solidFill>
                <a:cs typeface="B Titr" pitchFamily="2" charset="-78"/>
              </a:rPr>
              <a:t>1. </a:t>
            </a:r>
            <a:r>
              <a:rPr lang="fa-IR" sz="1800" dirty="0" smtClean="0">
                <a:solidFill>
                  <a:srgbClr val="002060"/>
                </a:solidFill>
                <a:cs typeface="B Titr" pitchFamily="2" charset="-78"/>
              </a:rPr>
              <a:t>واکنش نیروهای ایرانی«مقاومت های زمینی در داخل خاک ایران و حمله گسترده هوایی به پایگاه هوایی الحریه(کرکوک)، بصره، ناصریه،البکر و الکوت و ... با 140 فروند هواپیمای شکاری» وناکامی اولیه عراق موجب شد اولین قطعنامه «آتش بس» شورای امنیت صادر شود که ایران منطقاً آن را نپذیرفت.</a:t>
            </a:r>
            <a:br>
              <a:rPr lang="fa-IR" sz="1800" dirty="0" smtClean="0">
                <a:solidFill>
                  <a:srgbClr val="002060"/>
                </a:solidFill>
                <a:cs typeface="B Titr" pitchFamily="2" charset="-78"/>
              </a:rPr>
            </a:br>
            <a:r>
              <a:rPr lang="fa-IR" sz="1800" dirty="0" smtClean="0">
                <a:solidFill>
                  <a:srgbClr val="002060"/>
                </a:solidFill>
                <a:cs typeface="B Titr" pitchFamily="2" charset="-78"/>
              </a:rPr>
              <a:t>              </a:t>
            </a:r>
            <a:r>
              <a:rPr lang="fa-IR" sz="1800" dirty="0" smtClean="0">
                <a:solidFill>
                  <a:srgbClr val="C00000"/>
                </a:solidFill>
                <a:cs typeface="B Titr" pitchFamily="2" charset="-78"/>
              </a:rPr>
              <a:t>2. </a:t>
            </a:r>
            <a:r>
              <a:rPr lang="fa-IR" sz="1800" dirty="0" smtClean="0">
                <a:solidFill>
                  <a:srgbClr val="002060"/>
                </a:solidFill>
                <a:cs typeface="B Titr" pitchFamily="2" charset="-78"/>
              </a:rPr>
              <a:t>دفاع نیروهای مسلح و نیروهای مردمی ایران موجب شد عراق 34روز پشت شهر خرمشهر متوقف شود.</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1600" dirty="0" smtClean="0">
                <a:solidFill>
                  <a:schemeClr val="tx1"/>
                </a:solidFill>
                <a:cs typeface="B Titr" pitchFamily="2" charset="-78"/>
              </a:rPr>
              <a:t>             </a:t>
            </a:r>
            <a:endParaRPr lang="en-US" sz="1400" dirty="0">
              <a:solidFill>
                <a:schemeClr val="tx1"/>
              </a:solidFill>
              <a:cs typeface="B Titr" pitchFamily="2" charset="-78"/>
            </a:endParaRPr>
          </a:p>
        </p:txBody>
      </p:sp>
    </p:spTree>
    <p:extLst>
      <p:ext uri="{BB962C8B-B14F-4D97-AF65-F5344CB8AC3E}">
        <p14:creationId xmlns:p14="http://schemas.microsoft.com/office/powerpoint/2010/main" val="382132073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48327"/>
            <a:ext cx="8856984" cy="5816977"/>
          </a:xfrm>
          <a:prstGeom prst="rect">
            <a:avLst/>
          </a:prstGeom>
        </p:spPr>
        <p:txBody>
          <a:bodyPr wrap="square">
            <a:spAutoFit/>
          </a:bodyPr>
          <a:lstStyle/>
          <a:p>
            <a:pPr>
              <a:lnSpc>
                <a:spcPct val="200000"/>
              </a:lnSpc>
            </a:pPr>
            <a:r>
              <a:rPr lang="fa-IR" sz="2100" dirty="0">
                <a:solidFill>
                  <a:srgbClr val="C00000"/>
                </a:solidFill>
                <a:cs typeface="B Titr" pitchFamily="2" charset="-78"/>
              </a:rPr>
              <a:t>3. </a:t>
            </a:r>
            <a:r>
              <a:rPr lang="fa-IR" sz="2100" dirty="0">
                <a:solidFill>
                  <a:srgbClr val="002060"/>
                </a:solidFill>
                <a:cs typeface="B Titr" pitchFamily="2" charset="-78"/>
              </a:rPr>
              <a:t>تمام تلاشهای عراق برای تصرف آبادان و دزفول«در جنوب و شمال اهواز» برای محاصره و سپس اشغال اهواز با هدف اشغال و جداسازی خوزستان با تلاش نیروهای بومی و مردمی و سپاه و ارتش ناکام ماند«4تا9آبان 1359».</a:t>
            </a:r>
            <a:br>
              <a:rPr lang="fa-IR" sz="2100" dirty="0">
                <a:solidFill>
                  <a:srgbClr val="002060"/>
                </a:solidFill>
                <a:cs typeface="B Titr" pitchFamily="2" charset="-78"/>
              </a:rPr>
            </a:br>
            <a:r>
              <a:rPr lang="fa-IR" sz="2100" dirty="0" smtClean="0">
                <a:solidFill>
                  <a:srgbClr val="C00000"/>
                </a:solidFill>
                <a:cs typeface="B Titr" pitchFamily="2" charset="-78"/>
              </a:rPr>
              <a:t>4</a:t>
            </a:r>
            <a:r>
              <a:rPr lang="fa-IR" sz="2100" dirty="0">
                <a:solidFill>
                  <a:srgbClr val="C00000"/>
                </a:solidFill>
                <a:cs typeface="B Titr" pitchFamily="2" charset="-78"/>
              </a:rPr>
              <a:t>. </a:t>
            </a:r>
            <a:r>
              <a:rPr lang="fa-IR" sz="2100" dirty="0">
                <a:solidFill>
                  <a:srgbClr val="002060"/>
                </a:solidFill>
                <a:cs typeface="B Titr" pitchFamily="2" charset="-78"/>
              </a:rPr>
              <a:t>باتلاش و دفاع تن به تن نیروهای سپاه و ژاندارمری در داخل سوسنگرد موجب شد علیرغم محاصره کامل سوسنگرد این شهر بعد از 2 روز«24تا26 آبان 1359» آزاد شد                                                   </a:t>
            </a:r>
            <a:r>
              <a:rPr lang="fa-IR" sz="2100" dirty="0">
                <a:solidFill>
                  <a:srgbClr val="C00000"/>
                </a:solidFill>
                <a:cs typeface="B Titr" pitchFamily="2" charset="-78"/>
              </a:rPr>
              <a:t>5.  </a:t>
            </a:r>
            <a:r>
              <a:rPr lang="fa-IR" sz="2100" dirty="0">
                <a:solidFill>
                  <a:srgbClr val="002060"/>
                </a:solidFill>
                <a:cs typeface="B Titr" pitchFamily="2" charset="-78"/>
              </a:rPr>
              <a:t>نتیجه نهایی : در این مقطع«54روز» با پایمردی همة رزمندگان اسلام ، عراق به جز دستیابی به اندکی از اهداف خود«اشغال یک پنجم خوزستان ، دو شهر از26 شهر» از اهداف کلی خویش«اشغال خوزستان، دسیابی به ذخایر زیرزمینی این استان و ... </a:t>
            </a:r>
            <a:r>
              <a:rPr lang="fa-IR" sz="2100" dirty="0" smtClean="0">
                <a:solidFill>
                  <a:srgbClr val="002060"/>
                </a:solidFill>
                <a:cs typeface="B Titr" pitchFamily="2" charset="-78"/>
              </a:rPr>
              <a:t>» ناکام </a:t>
            </a:r>
            <a:r>
              <a:rPr lang="fa-IR" sz="2100" dirty="0">
                <a:solidFill>
                  <a:srgbClr val="002060"/>
                </a:solidFill>
                <a:cs typeface="B Titr" pitchFamily="2" charset="-78"/>
              </a:rPr>
              <a:t>ماند.</a:t>
            </a:r>
            <a:r>
              <a:rPr lang="fa-IR" sz="1600" dirty="0">
                <a:solidFill>
                  <a:srgbClr val="002060"/>
                </a:solidFill>
                <a:cs typeface="B Titr" pitchFamily="2" charset="-78"/>
              </a:rPr>
              <a:t/>
            </a:r>
            <a:br>
              <a:rPr lang="fa-IR" sz="1600" dirty="0">
                <a:solidFill>
                  <a:srgbClr val="002060"/>
                </a:solidFill>
                <a:cs typeface="B Titr" pitchFamily="2" charset="-78"/>
              </a:rPr>
            </a:br>
            <a:endParaRPr lang="fa-IR" dirty="0">
              <a:solidFill>
                <a:srgbClr val="002060"/>
              </a:solidFill>
            </a:endParaRPr>
          </a:p>
        </p:txBody>
      </p:sp>
    </p:spTree>
    <p:extLst>
      <p:ext uri="{BB962C8B-B14F-4D97-AF65-F5344CB8AC3E}">
        <p14:creationId xmlns:p14="http://schemas.microsoft.com/office/powerpoint/2010/main" val="40399837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656" y="1628800"/>
            <a:ext cx="8305800" cy="3744416"/>
          </a:xfrm>
        </p:spPr>
        <p:txBody>
          <a:bodyPr>
            <a:normAutofit fontScale="90000"/>
          </a:bodyPr>
          <a:lstStyle/>
          <a:p>
            <a:pPr algn="ctr"/>
            <a:r>
              <a:rPr lang="fa-IR" sz="6000" dirty="0" smtClean="0">
                <a:solidFill>
                  <a:srgbClr val="00B050"/>
                </a:solidFill>
                <a:cs typeface="B Titr" pitchFamily="2" charset="-78"/>
              </a:rPr>
              <a:t>اقدامات سیاسی و نظامی ایران</a:t>
            </a:r>
            <a:r>
              <a:rPr lang="fa-IR" sz="4400" dirty="0" smtClean="0">
                <a:solidFill>
                  <a:srgbClr val="FF0000"/>
                </a:solidFill>
                <a:cs typeface="B Titr" pitchFamily="2" charset="-78"/>
              </a:rPr>
              <a:t/>
            </a:r>
            <a:br>
              <a:rPr lang="fa-IR" sz="4400" dirty="0" smtClean="0">
                <a:solidFill>
                  <a:srgbClr val="FF0000"/>
                </a:solidFill>
                <a:cs typeface="B Titr" pitchFamily="2" charset="-78"/>
              </a:rPr>
            </a:br>
            <a:r>
              <a:rPr lang="fa-IR" sz="4400" dirty="0" smtClean="0">
                <a:solidFill>
                  <a:srgbClr val="FF0000"/>
                </a:solidFill>
                <a:cs typeface="B Titr" pitchFamily="2" charset="-78"/>
              </a:rPr>
              <a:t/>
            </a:r>
            <a:br>
              <a:rPr lang="fa-IR" sz="4400" dirty="0" smtClean="0">
                <a:solidFill>
                  <a:srgbClr val="FF0000"/>
                </a:solidFill>
                <a:cs typeface="B Titr" pitchFamily="2" charset="-78"/>
              </a:rPr>
            </a:br>
            <a:r>
              <a:rPr lang="fa-IR" sz="2700" dirty="0" smtClean="0">
                <a:solidFill>
                  <a:schemeClr val="accent3"/>
                </a:solidFill>
                <a:cs typeface="B Titr" pitchFamily="2" charset="-78"/>
              </a:rPr>
              <a:t>«برای متوقف کردن دشمن تا پایان یک سال اول جنگ»</a:t>
            </a:r>
            <a:r>
              <a:rPr lang="fa-IR" sz="2400" dirty="0" smtClean="0">
                <a:solidFill>
                  <a:schemeClr val="tx1"/>
                </a:solidFill>
                <a:cs typeface="B Titr" pitchFamily="2" charset="-78"/>
              </a:rPr>
              <a:t/>
            </a:r>
            <a:br>
              <a:rPr lang="fa-IR" sz="2400" dirty="0" smtClean="0">
                <a:solidFill>
                  <a:schemeClr val="tx1"/>
                </a:solidFill>
                <a:cs typeface="B Titr" pitchFamily="2" charset="-78"/>
              </a:rPr>
            </a:br>
            <a:r>
              <a:rPr lang="fa-IR" sz="2400" dirty="0">
                <a:solidFill>
                  <a:schemeClr val="tx1"/>
                </a:solidFill>
                <a:cs typeface="B Titr" pitchFamily="2" charset="-78"/>
              </a:rPr>
              <a:t/>
            </a:r>
            <a:br>
              <a:rPr lang="fa-IR" sz="2400" dirty="0">
                <a:solidFill>
                  <a:schemeClr val="tx1"/>
                </a:solidFill>
                <a:cs typeface="B Titr" pitchFamily="2" charset="-78"/>
              </a:rPr>
            </a:br>
            <a:r>
              <a:rPr lang="fa-IR" sz="3600" dirty="0">
                <a:solidFill>
                  <a:srgbClr val="7030A0"/>
                </a:solidFill>
                <a:cs typeface="B Lotus" pitchFamily="2" charset="-78"/>
              </a:rPr>
              <a:t>«فصل </a:t>
            </a:r>
            <a:r>
              <a:rPr lang="fa-IR" sz="3600" dirty="0" smtClean="0">
                <a:solidFill>
                  <a:srgbClr val="7030A0"/>
                </a:solidFill>
                <a:cs typeface="B Lotus" pitchFamily="2" charset="-78"/>
              </a:rPr>
              <a:t>هشتم</a:t>
            </a:r>
            <a:r>
              <a:rPr lang="fa-IR" sz="3600" dirty="0">
                <a:solidFill>
                  <a:srgbClr val="7030A0"/>
                </a:solidFill>
                <a:cs typeface="B Lotus" pitchFamily="2" charset="-78"/>
              </a:rPr>
              <a:t>»</a:t>
            </a:r>
            <a:endParaRPr lang="en-US" sz="3600" dirty="0">
              <a:solidFill>
                <a:srgbClr val="7030A0"/>
              </a:solidFill>
              <a:cs typeface="B Lotus" pitchFamily="2" charset="-78"/>
            </a:endParaRPr>
          </a:p>
        </p:txBody>
      </p:sp>
    </p:spTree>
    <p:extLst>
      <p:ext uri="{BB962C8B-B14F-4D97-AF65-F5344CB8AC3E}">
        <p14:creationId xmlns:p14="http://schemas.microsoft.com/office/powerpoint/2010/main" val="237145631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340768"/>
            <a:ext cx="8305800" cy="5893264"/>
          </a:xfrm>
        </p:spPr>
        <p:txBody>
          <a:bodyPr>
            <a:noAutofit/>
          </a:bodyPr>
          <a:lstStyle/>
          <a:p>
            <a:pPr algn="r">
              <a:lnSpc>
                <a:spcPct val="150000"/>
              </a:lnSpc>
            </a:pPr>
            <a:r>
              <a:rPr lang="fa-IR" sz="2400" b="1" dirty="0" smtClean="0">
                <a:solidFill>
                  <a:srgbClr val="002060"/>
                </a:solidFill>
                <a:cs typeface="B Titr" pitchFamily="2" charset="-78"/>
              </a:rPr>
              <a:t>طی یک سال اول جنگ</a:t>
            </a:r>
            <a:r>
              <a:rPr lang="fa-IR" sz="2000" b="1" dirty="0" smtClean="0">
                <a:solidFill>
                  <a:srgbClr val="002060"/>
                </a:solidFill>
                <a:cs typeface="B Titr" pitchFamily="2" charset="-78"/>
              </a:rPr>
              <a:t>«شهریور 59 تا شهریور 60»</a:t>
            </a:r>
            <a:r>
              <a:rPr lang="fa-IR" sz="2400" b="1" dirty="0" smtClean="0">
                <a:solidFill>
                  <a:srgbClr val="002060"/>
                </a:solidFill>
                <a:cs typeface="B Titr" pitchFamily="2" charset="-78"/>
              </a:rPr>
              <a:t> اوضاع سیاسی و نظامی ایران دچار تحولات و تغییرات فاحشی شد.</a:t>
            </a:r>
            <a:br>
              <a:rPr lang="fa-IR" sz="2400" b="1" dirty="0" smtClean="0">
                <a:solidFill>
                  <a:srgbClr val="002060"/>
                </a:solidFill>
                <a:cs typeface="B Titr" pitchFamily="2" charset="-78"/>
              </a:rPr>
            </a:br>
            <a:r>
              <a:rPr lang="fa-IR" sz="2400" b="1" dirty="0" smtClean="0">
                <a:solidFill>
                  <a:srgbClr val="00B050"/>
                </a:solidFill>
                <a:cs typeface="B Titr" pitchFamily="2" charset="-78"/>
              </a:rPr>
              <a:t>الف)سیاسی:</a:t>
            </a:r>
            <a:r>
              <a:rPr lang="fa-IR" sz="2400" b="1" dirty="0" smtClean="0">
                <a:solidFill>
                  <a:srgbClr val="002060"/>
                </a:solidFill>
                <a:cs typeface="B Titr" pitchFamily="2" charset="-78"/>
              </a:rPr>
              <a:t/>
            </a:r>
            <a:br>
              <a:rPr lang="fa-IR" sz="2400" b="1" dirty="0" smtClean="0">
                <a:solidFill>
                  <a:srgbClr val="002060"/>
                </a:solidFill>
                <a:cs typeface="B Titr" pitchFamily="2" charset="-78"/>
              </a:rPr>
            </a:br>
            <a:r>
              <a:rPr lang="fa-IR" sz="2000" b="1" dirty="0" smtClean="0">
                <a:solidFill>
                  <a:srgbClr val="C00000"/>
                </a:solidFill>
                <a:cs typeface="B Titr" pitchFamily="2" charset="-78"/>
              </a:rPr>
              <a:t>1. </a:t>
            </a:r>
            <a:r>
              <a:rPr lang="fa-IR" sz="2000" b="1" dirty="0" smtClean="0">
                <a:solidFill>
                  <a:srgbClr val="002060"/>
                </a:solidFill>
                <a:cs typeface="B Titr" pitchFamily="2" charset="-78"/>
              </a:rPr>
              <a:t>اقدامات منافقین: </a:t>
            </a:r>
            <a:r>
              <a:rPr lang="fa-IR" sz="1800" dirty="0" smtClean="0">
                <a:solidFill>
                  <a:srgbClr val="002060"/>
                </a:solidFill>
                <a:cs typeface="B Titr" pitchFamily="2" charset="-78"/>
              </a:rPr>
              <a:t>«</a:t>
            </a:r>
            <a:r>
              <a:rPr lang="fa-IR" sz="2000" dirty="0" smtClean="0">
                <a:solidFill>
                  <a:srgbClr val="002060"/>
                </a:solidFill>
                <a:cs typeface="B Titr" pitchFamily="2" charset="-78"/>
              </a:rPr>
              <a:t> ترور مردم و مسئولین و رجال سیاسی کشور، اعلام جنگ مسلحانه علیه نظام جمهوری اسلامی ایران».</a:t>
            </a:r>
            <a:br>
              <a:rPr lang="fa-IR" sz="2000" dirty="0" smtClean="0">
                <a:solidFill>
                  <a:srgbClr val="002060"/>
                </a:solidFill>
                <a:cs typeface="B Titr" pitchFamily="2" charset="-78"/>
              </a:rPr>
            </a:br>
            <a:r>
              <a:rPr lang="fa-IR" sz="2000" b="1" dirty="0" smtClean="0">
                <a:solidFill>
                  <a:srgbClr val="C00000"/>
                </a:solidFill>
                <a:cs typeface="B Titr" pitchFamily="2" charset="-78"/>
              </a:rPr>
              <a:t>2</a:t>
            </a:r>
            <a:r>
              <a:rPr lang="fa-IR" sz="2000" b="1" dirty="0">
                <a:solidFill>
                  <a:srgbClr val="C00000"/>
                </a:solidFill>
                <a:cs typeface="B Titr" pitchFamily="2" charset="-78"/>
              </a:rPr>
              <a:t>. </a:t>
            </a:r>
            <a:r>
              <a:rPr lang="fa-IR" sz="2000" b="1" dirty="0">
                <a:solidFill>
                  <a:srgbClr val="002060"/>
                </a:solidFill>
                <a:cs typeface="B Titr" pitchFamily="2" charset="-78"/>
              </a:rPr>
              <a:t>عزل و فرار بنی صدر«رییس جمهور و فرمانده کل قوا»: </a:t>
            </a:r>
            <a:r>
              <a:rPr lang="fa-IR" sz="2000" dirty="0" smtClean="0">
                <a:solidFill>
                  <a:srgbClr val="002060"/>
                </a:solidFill>
                <a:cs typeface="B Titr" pitchFamily="2" charset="-78"/>
              </a:rPr>
              <a:t>با پی بردن مردم به ماهیت بنی صدر در هم پیمانی وی با جبهه ملی و منافقین، رأی مجلس شورای اسلامی به عدم کفایت سیاسی وی و تایید حضرت امام(ره) وی عزل و درنهایت وی به همراهی رجوی«سرکرده منافقین و کمک همدیگر» از کشور به فرانسه گریختند.</a:t>
            </a:r>
            <a:br>
              <a:rPr lang="fa-IR" sz="2000" dirty="0" smtClean="0">
                <a:solidFill>
                  <a:srgbClr val="002060"/>
                </a:solidFill>
                <a:cs typeface="B Titr" pitchFamily="2" charset="-78"/>
              </a:rPr>
            </a:br>
            <a:r>
              <a:rPr lang="fa-IR" sz="2000" b="1" dirty="0" smtClean="0">
                <a:solidFill>
                  <a:srgbClr val="C00000"/>
                </a:solidFill>
                <a:cs typeface="B Titr" pitchFamily="2" charset="-78"/>
              </a:rPr>
              <a:t>3</a:t>
            </a:r>
            <a:r>
              <a:rPr lang="fa-IR" sz="2000" b="1" dirty="0">
                <a:solidFill>
                  <a:srgbClr val="C00000"/>
                </a:solidFill>
                <a:cs typeface="B Titr" pitchFamily="2" charset="-78"/>
              </a:rPr>
              <a:t>. </a:t>
            </a:r>
            <a:r>
              <a:rPr lang="fa-IR" sz="2000" b="1" dirty="0">
                <a:solidFill>
                  <a:srgbClr val="002060"/>
                </a:solidFill>
                <a:cs typeface="B Titr" pitchFamily="2" charset="-78"/>
              </a:rPr>
              <a:t>اقدامات جبهه ملی و منافقین: </a:t>
            </a:r>
            <a:r>
              <a:rPr lang="fa-IR" sz="2000" dirty="0" smtClean="0">
                <a:solidFill>
                  <a:srgbClr val="002060"/>
                </a:solidFill>
                <a:cs typeface="B Titr" pitchFamily="2" charset="-78"/>
              </a:rPr>
              <a:t>باعزل بنی صدر جبهه ملی در محکومیت لایحه قصاص فراخوان راه پیمایی داد که با اشاره امام(ره) بی نتیجه ماند ولی در راه پیمایی منافقین مردم عده زیادی ازمردم کشته شدند</a:t>
            </a:r>
            <a:r>
              <a:rPr lang="fa-IR" sz="1800" dirty="0" smtClean="0">
                <a:solidFill>
                  <a:srgbClr val="002060"/>
                </a:solidFill>
                <a:cs typeface="B Titr" pitchFamily="2" charset="-78"/>
              </a:rPr>
              <a:t>.</a:t>
            </a: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1800" dirty="0">
                <a:solidFill>
                  <a:schemeClr val="tx1"/>
                </a:solidFill>
                <a:cs typeface="B Titr" pitchFamily="2" charset="-78"/>
              </a:rPr>
              <a:t/>
            </a:r>
            <a:br>
              <a:rPr lang="fa-IR" sz="1800" dirty="0">
                <a:solidFill>
                  <a:schemeClr val="tx1"/>
                </a:solidFill>
                <a:cs typeface="B Titr" pitchFamily="2" charset="-78"/>
              </a:rPr>
            </a:br>
            <a:r>
              <a:rPr lang="fa-IR" sz="1800" dirty="0" smtClean="0">
                <a:solidFill>
                  <a:schemeClr val="tx1"/>
                </a:solidFill>
                <a:cs typeface="B Titr" pitchFamily="2" charset="-78"/>
              </a:rPr>
              <a:t>    </a:t>
            </a:r>
            <a:endParaRPr lang="en-US" sz="1800" dirty="0">
              <a:solidFill>
                <a:schemeClr val="tx1"/>
              </a:solidFill>
              <a:cs typeface="B Titr" pitchFamily="2" charset="-78"/>
            </a:endParaRPr>
          </a:p>
        </p:txBody>
      </p:sp>
    </p:spTree>
    <p:extLst>
      <p:ext uri="{BB962C8B-B14F-4D97-AF65-F5344CB8AC3E}">
        <p14:creationId xmlns:p14="http://schemas.microsoft.com/office/powerpoint/2010/main" val="159553296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305800" cy="6037280"/>
          </a:xfrm>
        </p:spPr>
        <p:txBody>
          <a:bodyPr>
            <a:noAutofit/>
          </a:bodyPr>
          <a:lstStyle/>
          <a:p>
            <a:pPr algn="r">
              <a:lnSpc>
                <a:spcPct val="200000"/>
              </a:lnSpc>
            </a:pPr>
            <a:r>
              <a:rPr lang="fa-IR" sz="1800" b="1" dirty="0">
                <a:solidFill>
                  <a:srgbClr val="00B050"/>
                </a:solidFill>
                <a:cs typeface="B Titr" pitchFamily="2" charset="-78"/>
              </a:rPr>
              <a:t> </a:t>
            </a:r>
            <a:r>
              <a:rPr lang="fa-IR" sz="2000" b="1" dirty="0">
                <a:solidFill>
                  <a:srgbClr val="00B050"/>
                </a:solidFill>
                <a:cs typeface="B Titr" pitchFamily="2" charset="-78"/>
              </a:rPr>
              <a:t>ب) نظامی</a:t>
            </a:r>
            <a:r>
              <a:rPr lang="fa-IR" sz="1800" b="1" dirty="0">
                <a:solidFill>
                  <a:srgbClr val="00B050"/>
                </a:solidFill>
                <a:cs typeface="B Titr" pitchFamily="2" charset="-78"/>
              </a:rPr>
              <a:t>:</a:t>
            </a:r>
            <a:r>
              <a:rPr lang="fa-IR" sz="1600" dirty="0">
                <a:solidFill>
                  <a:schemeClr val="tx1"/>
                </a:solidFill>
                <a:cs typeface="B Titr" pitchFamily="2" charset="-78"/>
              </a:rPr>
              <a:t/>
            </a:r>
            <a:br>
              <a:rPr lang="fa-IR" sz="1600" dirty="0">
                <a:solidFill>
                  <a:schemeClr val="tx1"/>
                </a:solidFill>
                <a:cs typeface="B Titr" pitchFamily="2" charset="-78"/>
              </a:rPr>
            </a:br>
            <a:r>
              <a:rPr lang="fa-IR" sz="1600" dirty="0">
                <a:solidFill>
                  <a:srgbClr val="C00000"/>
                </a:solidFill>
                <a:cs typeface="B Titr" pitchFamily="2" charset="-78"/>
              </a:rPr>
              <a:t>         </a:t>
            </a:r>
            <a:r>
              <a:rPr lang="fa-IR" sz="1800" dirty="0">
                <a:solidFill>
                  <a:srgbClr val="C00000"/>
                </a:solidFill>
                <a:cs typeface="B Titr" pitchFamily="2" charset="-78"/>
              </a:rPr>
              <a:t> </a:t>
            </a:r>
            <a:r>
              <a:rPr lang="fa-IR" sz="2000" dirty="0">
                <a:solidFill>
                  <a:srgbClr val="C00000"/>
                </a:solidFill>
                <a:cs typeface="B Titr" pitchFamily="2" charset="-78"/>
              </a:rPr>
              <a:t> </a:t>
            </a:r>
            <a:r>
              <a:rPr lang="fa-IR" sz="2000" b="1" dirty="0">
                <a:solidFill>
                  <a:srgbClr val="C00000"/>
                </a:solidFill>
                <a:cs typeface="B Titr" pitchFamily="2" charset="-78"/>
              </a:rPr>
              <a:t>1. </a:t>
            </a:r>
            <a:r>
              <a:rPr lang="fa-IR" sz="2000" b="1" dirty="0">
                <a:solidFill>
                  <a:srgbClr val="002060"/>
                </a:solidFill>
                <a:cs typeface="B Titr" pitchFamily="2" charset="-78"/>
              </a:rPr>
              <a:t>عدم کفایت نظامی بنی صدر</a:t>
            </a:r>
            <a:r>
              <a:rPr lang="fa-IR" sz="2000" dirty="0">
                <a:solidFill>
                  <a:srgbClr val="002060"/>
                </a:solidFill>
                <a:cs typeface="B Titr" pitchFamily="2" charset="-78"/>
              </a:rPr>
              <a:t>: « ناآشنایی به فنون رزم و نظامی، عدم اعتقاد وی به نیروهای مردمی و نیروهای سپاه ، بکارگیری نامناسب توانمندیهای نظامی و هدر رفت عِدّه و عُدّه نظامی».</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b="1" dirty="0">
                <a:solidFill>
                  <a:srgbClr val="C00000"/>
                </a:solidFill>
                <a:cs typeface="B Titr" pitchFamily="2" charset="-78"/>
              </a:rPr>
              <a:t>2. </a:t>
            </a:r>
            <a:r>
              <a:rPr lang="fa-IR" sz="2000" b="1" dirty="0">
                <a:solidFill>
                  <a:srgbClr val="002060"/>
                </a:solidFill>
                <a:cs typeface="B Titr" pitchFamily="2" charset="-78"/>
              </a:rPr>
              <a:t>بازسازی ارتش: </a:t>
            </a:r>
            <a:r>
              <a:rPr lang="fa-IR" sz="2000" dirty="0">
                <a:solidFill>
                  <a:srgbClr val="002060"/>
                </a:solidFill>
                <a:cs typeface="B Titr" pitchFamily="2" charset="-78"/>
              </a:rPr>
              <a:t>با متوقف شدن دشمن، ارتش با فراخوان نیروهای ذخیره و پرداختن به آموزش به بازسازی </a:t>
            </a:r>
            <a:r>
              <a:rPr lang="fa-IR" sz="2000" dirty="0" smtClean="0">
                <a:solidFill>
                  <a:srgbClr val="002060"/>
                </a:solidFill>
                <a:cs typeface="B Titr" pitchFamily="2" charset="-78"/>
              </a:rPr>
              <a:t>خویش </a:t>
            </a:r>
            <a:r>
              <a:rPr lang="fa-IR" sz="2000" dirty="0">
                <a:solidFill>
                  <a:srgbClr val="002060"/>
                </a:solidFill>
                <a:cs typeface="B Titr" pitchFamily="2" charset="-78"/>
              </a:rPr>
              <a:t>پرداخت.</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b="1" dirty="0">
                <a:solidFill>
                  <a:srgbClr val="C00000"/>
                </a:solidFill>
                <a:cs typeface="B Titr" pitchFamily="2" charset="-78"/>
              </a:rPr>
              <a:t>3. </a:t>
            </a:r>
            <a:r>
              <a:rPr lang="fa-IR" sz="2000" b="1" dirty="0">
                <a:solidFill>
                  <a:srgbClr val="002060"/>
                </a:solidFill>
                <a:cs typeface="B Titr" pitchFamily="2" charset="-78"/>
              </a:rPr>
              <a:t>فعال شدن سپاه</a:t>
            </a:r>
            <a:r>
              <a:rPr lang="fa-IR" sz="2000" dirty="0">
                <a:solidFill>
                  <a:srgbClr val="002060"/>
                </a:solidFill>
                <a:cs typeface="B Titr" pitchFamily="2" charset="-78"/>
              </a:rPr>
              <a:t>: با عزل و فرار بنی صدر سپاه به تقویت سازمان و سازماندهی نیروهای مردمی </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2000" dirty="0" smtClean="0">
                <a:solidFill>
                  <a:srgbClr val="002060"/>
                </a:solidFill>
                <a:cs typeface="B Titr" pitchFamily="2" charset="-78"/>
              </a:rPr>
              <a:t>«بسیج»پرداخت وبا انتقال از جبهه های داخلی و غرب کشور به مناطق میانی و جنوب ، عملاً در سراسر جبهه ها حضور فعال پیدا کرد.</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endParaRPr lang="en-US" sz="1200" dirty="0">
              <a:cs typeface="B Titr" pitchFamily="2" charset="-78"/>
            </a:endParaRPr>
          </a:p>
        </p:txBody>
      </p:sp>
    </p:spTree>
    <p:extLst>
      <p:ext uri="{BB962C8B-B14F-4D97-AF65-F5344CB8AC3E}">
        <p14:creationId xmlns:p14="http://schemas.microsoft.com/office/powerpoint/2010/main" val="60011289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221" y="332656"/>
            <a:ext cx="8568952" cy="6309420"/>
          </a:xfrm>
          <a:prstGeom prst="rect">
            <a:avLst/>
          </a:prstGeom>
        </p:spPr>
        <p:txBody>
          <a:bodyPr wrap="square">
            <a:spAutoFit/>
          </a:bodyPr>
          <a:lstStyle/>
          <a:p>
            <a:pPr>
              <a:lnSpc>
                <a:spcPct val="200000"/>
              </a:lnSpc>
            </a:pPr>
            <a:r>
              <a:rPr lang="fa-IR" sz="2400" b="1" dirty="0">
                <a:solidFill>
                  <a:srgbClr val="00B050"/>
                </a:solidFill>
                <a:cs typeface="B Titr" pitchFamily="2" charset="-78"/>
              </a:rPr>
              <a:t>ج)اجرای عملیات</a:t>
            </a:r>
            <a:r>
              <a:rPr lang="fa-IR" sz="2000" dirty="0">
                <a:solidFill>
                  <a:srgbClr val="00B050"/>
                </a:solidFill>
                <a:cs typeface="B Titr" pitchFamily="2" charset="-78"/>
              </a:rPr>
              <a:t>:</a:t>
            </a:r>
            <a:r>
              <a:rPr lang="fa-IR" sz="2000" dirty="0">
                <a:cs typeface="B Titr" pitchFamily="2" charset="-78"/>
              </a:rPr>
              <a:t/>
            </a:r>
            <a:br>
              <a:rPr lang="fa-IR" sz="2000" dirty="0">
                <a:cs typeface="B Titr" pitchFamily="2" charset="-78"/>
              </a:rPr>
            </a:br>
            <a:r>
              <a:rPr lang="fa-IR" sz="2000" b="1" dirty="0">
                <a:solidFill>
                  <a:srgbClr val="002060"/>
                </a:solidFill>
                <a:cs typeface="B Titr" pitchFamily="2" charset="-78"/>
              </a:rPr>
              <a:t>      </a:t>
            </a:r>
            <a:r>
              <a:rPr lang="fa-IR" sz="2000" b="1" dirty="0">
                <a:solidFill>
                  <a:srgbClr val="C00000"/>
                </a:solidFill>
                <a:cs typeface="B Titr" pitchFamily="2" charset="-78"/>
              </a:rPr>
              <a:t> </a:t>
            </a:r>
            <a:r>
              <a:rPr lang="fa-IR" sz="2000" b="1" dirty="0">
                <a:solidFill>
                  <a:srgbClr val="00B050"/>
                </a:solidFill>
                <a:cs typeface="B Titr" pitchFamily="2" charset="-78"/>
              </a:rPr>
              <a:t>1. عملیات زمینی:</a:t>
            </a:r>
            <a:r>
              <a:rPr lang="fa-IR" sz="2000" dirty="0">
                <a:solidFill>
                  <a:srgbClr val="002060"/>
                </a:solidFill>
                <a:cs typeface="B Titr" pitchFamily="2" charset="-78"/>
              </a:rPr>
              <a:t/>
            </a:r>
            <a:br>
              <a:rPr lang="fa-IR" sz="2000" dirty="0">
                <a:solidFill>
                  <a:srgbClr val="002060"/>
                </a:solidFill>
                <a:cs typeface="B Titr" pitchFamily="2" charset="-78"/>
              </a:rPr>
            </a:br>
            <a:r>
              <a:rPr lang="fa-IR" sz="2000" dirty="0">
                <a:solidFill>
                  <a:srgbClr val="C00000"/>
                </a:solidFill>
                <a:cs typeface="B Titr" pitchFamily="2" charset="-78"/>
              </a:rPr>
              <a:t>          1.1- </a:t>
            </a:r>
            <a:r>
              <a:rPr lang="fa-IR" sz="2000" dirty="0">
                <a:solidFill>
                  <a:srgbClr val="002060"/>
                </a:solidFill>
                <a:cs typeface="B Titr" pitchFamily="2" charset="-78"/>
              </a:rPr>
              <a:t>عملیات تنگه حاجیان(گیلانغرب)«59/10/14» باهمکاری ارتش و سپاه.</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1.2-</a:t>
            </a:r>
            <a:r>
              <a:rPr lang="fa-IR" sz="2000" dirty="0">
                <a:solidFill>
                  <a:srgbClr val="002060"/>
                </a:solidFill>
                <a:cs typeface="B Titr" pitchFamily="2" charset="-78"/>
              </a:rPr>
              <a:t> عملیات بازی دراز(منطقه سرپل ذهاب)«60/2/2».</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1.3-</a:t>
            </a:r>
            <a:r>
              <a:rPr lang="fa-IR" sz="2000" dirty="0">
                <a:solidFill>
                  <a:srgbClr val="002060"/>
                </a:solidFill>
                <a:cs typeface="B Titr" pitchFamily="2" charset="-78"/>
              </a:rPr>
              <a:t> عملیات نصر(کرخه نور- منطقه عمومی هویزه«59/10/15».گرچه بعد از 8روز نبرد مجبور به عقب نشینی و بازگشت به محل اولیه شدند.</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C00000"/>
                </a:solidFill>
                <a:cs typeface="B Titr" pitchFamily="2" charset="-78"/>
              </a:rPr>
              <a:t>1.4-</a:t>
            </a:r>
            <a:r>
              <a:rPr lang="fa-IR" sz="2000" dirty="0" smtClean="0">
                <a:solidFill>
                  <a:srgbClr val="002060"/>
                </a:solidFill>
                <a:cs typeface="B Titr" pitchFamily="2" charset="-78"/>
              </a:rPr>
              <a:t>عملیات </a:t>
            </a:r>
            <a:r>
              <a:rPr lang="fa-IR" sz="2000" dirty="0">
                <a:solidFill>
                  <a:srgbClr val="002060"/>
                </a:solidFill>
                <a:cs typeface="B Titr" pitchFamily="2" charset="-78"/>
              </a:rPr>
              <a:t>توکل(شرق رودخانه کارون«59/10/20».</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 </a:t>
            </a:r>
            <a:r>
              <a:rPr lang="fa-IR" sz="2000" dirty="0" smtClean="0">
                <a:solidFill>
                  <a:srgbClr val="C00000"/>
                </a:solidFill>
                <a:cs typeface="B Titr" pitchFamily="2" charset="-78"/>
              </a:rPr>
              <a:t>1.5-</a:t>
            </a:r>
            <a:r>
              <a:rPr lang="fa-IR" sz="2000" dirty="0" smtClean="0">
                <a:solidFill>
                  <a:srgbClr val="002060"/>
                </a:solidFill>
                <a:cs typeface="B Titr" pitchFamily="2" charset="-78"/>
              </a:rPr>
              <a:t> </a:t>
            </a:r>
            <a:r>
              <a:rPr lang="fa-IR" sz="2000" dirty="0">
                <a:solidFill>
                  <a:srgbClr val="002060"/>
                </a:solidFill>
                <a:cs typeface="B Titr" pitchFamily="2" charset="-78"/>
              </a:rPr>
              <a:t>عملیات تپه چشمه(غرب پل نادری)«60/1/15».</a:t>
            </a:r>
            <a:br>
              <a:rPr lang="fa-IR" sz="2000" dirty="0">
                <a:solidFill>
                  <a:srgbClr val="002060"/>
                </a:solidFill>
                <a:cs typeface="B Titr" pitchFamily="2" charset="-78"/>
              </a:rPr>
            </a:br>
            <a:r>
              <a:rPr lang="fa-IR" sz="2000" dirty="0">
                <a:solidFill>
                  <a:srgbClr val="002060"/>
                </a:solidFill>
                <a:cs typeface="B Titr" pitchFamily="2" charset="-78"/>
              </a:rPr>
              <a:t>        </a:t>
            </a:r>
            <a:r>
              <a:rPr lang="fa-IR" sz="2000" dirty="0">
                <a:solidFill>
                  <a:srgbClr val="C00000"/>
                </a:solidFill>
                <a:cs typeface="B Titr" pitchFamily="2" charset="-78"/>
              </a:rPr>
              <a:t> 1.6-</a:t>
            </a:r>
            <a:r>
              <a:rPr lang="fa-IR" sz="2000" dirty="0">
                <a:solidFill>
                  <a:srgbClr val="002060"/>
                </a:solidFill>
                <a:cs typeface="B Titr" pitchFamily="2" charset="-78"/>
              </a:rPr>
              <a:t> عملیات فرمانده کل قوا ، خمینی روح خدا(دارخوین)«60/3/21».   </a:t>
            </a:r>
            <a:r>
              <a:rPr lang="fa-IR" sz="1600" dirty="0">
                <a:solidFill>
                  <a:srgbClr val="002060"/>
                </a:solidFill>
                <a:cs typeface="B Titr" pitchFamily="2" charset="-78"/>
              </a:rPr>
              <a:t/>
            </a:r>
            <a:br>
              <a:rPr lang="fa-IR" sz="1600" dirty="0">
                <a:solidFill>
                  <a:srgbClr val="002060"/>
                </a:solidFill>
                <a:cs typeface="B Titr" pitchFamily="2" charset="-78"/>
              </a:rPr>
            </a:br>
            <a:endParaRPr lang="fa-IR" dirty="0">
              <a:solidFill>
                <a:srgbClr val="002060"/>
              </a:solidFill>
            </a:endParaRPr>
          </a:p>
        </p:txBody>
      </p:sp>
    </p:spTree>
    <p:extLst>
      <p:ext uri="{BB962C8B-B14F-4D97-AF65-F5344CB8AC3E}">
        <p14:creationId xmlns:p14="http://schemas.microsoft.com/office/powerpoint/2010/main" val="22693589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5893264"/>
          </a:xfrm>
        </p:spPr>
        <p:txBody>
          <a:bodyPr>
            <a:noAutofit/>
          </a:bodyPr>
          <a:lstStyle/>
          <a:p>
            <a:pPr algn="r">
              <a:lnSpc>
                <a:spcPct val="150000"/>
              </a:lnSpc>
            </a:pPr>
            <a:r>
              <a:rPr lang="fa-IR" sz="2400" b="1" dirty="0" smtClean="0">
                <a:solidFill>
                  <a:srgbClr val="00B050"/>
                </a:solidFill>
                <a:cs typeface="B Titr" pitchFamily="2" charset="-78"/>
              </a:rPr>
              <a:t>   2. عملیات هوایی:</a:t>
            </a:r>
            <a:r>
              <a:rPr lang="fa-IR" sz="2400" b="1" dirty="0" smtClean="0">
                <a:solidFill>
                  <a:schemeClr val="tx1"/>
                </a:solidFill>
                <a:cs typeface="B Titr" pitchFamily="2" charset="-78"/>
              </a:rPr>
              <a:t/>
            </a:r>
            <a:br>
              <a:rPr lang="fa-IR" sz="2400" b="1" dirty="0" smtClean="0">
                <a:solidFill>
                  <a:schemeClr val="tx1"/>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 </a:t>
            </a:r>
            <a:r>
              <a:rPr lang="fa-IR" sz="2000" dirty="0" smtClean="0">
                <a:solidFill>
                  <a:srgbClr val="C00000"/>
                </a:solidFill>
                <a:cs typeface="B Titr" pitchFamily="2" charset="-78"/>
              </a:rPr>
              <a:t>2.1-</a:t>
            </a:r>
            <a:r>
              <a:rPr lang="fa-IR" sz="2000" dirty="0" smtClean="0">
                <a:solidFill>
                  <a:srgbClr val="002060"/>
                </a:solidFill>
                <a:cs typeface="B Titr" pitchFamily="2" charset="-78"/>
              </a:rPr>
              <a:t> اجرای ماموریتهای شناسایی هوایی بصری و فیلم برداری ، کشف و شناسایی هواپیماهای دشمن.</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 2.2-</a:t>
            </a:r>
            <a:r>
              <a:rPr lang="fa-IR" sz="2000" dirty="0" smtClean="0">
                <a:solidFill>
                  <a:srgbClr val="002060"/>
                </a:solidFill>
                <a:cs typeface="B Titr" pitchFamily="2" charset="-78"/>
              </a:rPr>
              <a:t> عملیات های آتش پشتیبانی «اجرای آتش هوایی».</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2.3-</a:t>
            </a:r>
            <a:r>
              <a:rPr lang="fa-IR" sz="2000" dirty="0" smtClean="0">
                <a:solidFill>
                  <a:srgbClr val="002060"/>
                </a:solidFill>
                <a:cs typeface="B Titr" pitchFamily="2" charset="-78"/>
              </a:rPr>
              <a:t> عملیات تامین هوایی خلیج فارس و دریای عمان.</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2.4-</a:t>
            </a:r>
            <a:r>
              <a:rPr lang="fa-IR" sz="2000" dirty="0" smtClean="0">
                <a:solidFill>
                  <a:srgbClr val="002060"/>
                </a:solidFill>
                <a:cs typeface="B Titr" pitchFamily="2" charset="-78"/>
              </a:rPr>
              <a:t> عملیات مروارید«سه فروند ناوچه موشک انداز، یک فروند کشتی هزارتنی، سه فروند ناوچه تندرو</a:t>
            </a:r>
            <a:r>
              <a:rPr lang="en-US" sz="2000" dirty="0" smtClean="0">
                <a:solidFill>
                  <a:srgbClr val="002060"/>
                </a:solidFill>
                <a:cs typeface="B Titr" pitchFamily="2" charset="-78"/>
              </a:rPr>
              <a:t/>
            </a:r>
            <a:br>
              <a:rPr lang="en-US" sz="2000" dirty="0" smtClean="0">
                <a:solidFill>
                  <a:srgbClr val="002060"/>
                </a:solidFill>
                <a:cs typeface="B Titr" pitchFamily="2" charset="-78"/>
              </a:rPr>
            </a:br>
            <a:r>
              <a:rPr lang="en-US" sz="2000" dirty="0" smtClean="0">
                <a:solidFill>
                  <a:srgbClr val="002060"/>
                </a:solidFill>
                <a:cs typeface="B Titr" pitchFamily="2" charset="-78"/>
              </a:rPr>
              <a:t>  </a:t>
            </a:r>
            <a:r>
              <a:rPr lang="fa-IR" sz="2000" dirty="0" smtClean="0">
                <a:solidFill>
                  <a:srgbClr val="002060"/>
                </a:solidFill>
                <a:cs typeface="B Titr" pitchFamily="2" charset="-78"/>
              </a:rPr>
              <a:t>، سرنگونی 5فروند هواپیمای عراق».</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a:t>
            </a:r>
            <a:r>
              <a:rPr lang="fa-IR" sz="2000" dirty="0" smtClean="0">
                <a:solidFill>
                  <a:srgbClr val="C00000"/>
                </a:solidFill>
                <a:cs typeface="B Titr" pitchFamily="2" charset="-78"/>
              </a:rPr>
              <a:t>2.5-</a:t>
            </a:r>
            <a:r>
              <a:rPr lang="fa-IR" sz="2000" dirty="0" smtClean="0">
                <a:solidFill>
                  <a:srgbClr val="002060"/>
                </a:solidFill>
                <a:cs typeface="B Titr" pitchFamily="2" charset="-78"/>
              </a:rPr>
              <a:t> عملیات الولید(اچ 3) که با با 8 فروند هواپیمای شکاری اف4 با 13فروند هواپیمای شکاری،سوخت رسان و گشتی در عملیاتی حماسی 48 فروند هواپیمای عراق را به انضمام پالایشگاه کرکوک«با4فروند هواپیمای شکاری» بمباران کردند</a:t>
            </a:r>
            <a:r>
              <a:rPr lang="fa-IR" sz="2000" dirty="0">
                <a:solidFill>
                  <a:srgbClr val="002060"/>
                </a:solidFill>
                <a:cs typeface="B Titr" pitchFamily="2" charset="-78"/>
              </a:rPr>
              <a:t>.</a:t>
            </a: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fa-IR" sz="1600" dirty="0" smtClean="0">
                <a:solidFill>
                  <a:srgbClr val="002060"/>
                </a:solidFill>
                <a:cs typeface="B Titr" pitchFamily="2" charset="-78"/>
              </a:rPr>
              <a:t/>
            </a:r>
            <a:br>
              <a:rPr lang="fa-IR" sz="1600" dirty="0" smtClean="0">
                <a:solidFill>
                  <a:srgbClr val="002060"/>
                </a:solidFill>
                <a:cs typeface="B Titr" pitchFamily="2" charset="-78"/>
              </a:rPr>
            </a:br>
            <a:r>
              <a:rPr lang="en-US" sz="1600" dirty="0" smtClean="0">
                <a:solidFill>
                  <a:schemeClr val="tx1"/>
                </a:solidFill>
                <a:cs typeface="B Titr" pitchFamily="2" charset="-78"/>
              </a:rPr>
              <a:t>   </a:t>
            </a:r>
            <a:endParaRPr lang="en-US" sz="1600" dirty="0">
              <a:solidFill>
                <a:schemeClr val="tx1"/>
              </a:solidFill>
              <a:cs typeface="B Titr" pitchFamily="2" charset="-78"/>
            </a:endParaRPr>
          </a:p>
        </p:txBody>
      </p:sp>
    </p:spTree>
    <p:extLst>
      <p:ext uri="{BB962C8B-B14F-4D97-AF65-F5344CB8AC3E}">
        <p14:creationId xmlns:p14="http://schemas.microsoft.com/office/powerpoint/2010/main" val="282342669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72816"/>
            <a:ext cx="8305800" cy="4021056"/>
          </a:xfrm>
        </p:spPr>
        <p:txBody>
          <a:bodyPr>
            <a:normAutofit fontScale="90000"/>
          </a:bodyPr>
          <a:lstStyle/>
          <a:p>
            <a:pPr algn="ctr">
              <a:lnSpc>
                <a:spcPct val="150000"/>
              </a:lnSpc>
            </a:pPr>
            <a:r>
              <a:rPr lang="fa-IR" sz="4900" dirty="0" smtClean="0">
                <a:solidFill>
                  <a:srgbClr val="00B050"/>
                </a:solidFill>
                <a:cs typeface="B Titr" pitchFamily="2" charset="-78"/>
              </a:rPr>
              <a:t>آزاد سازی مناطق اشغالی </a:t>
            </a:r>
            <a:br>
              <a:rPr lang="fa-IR" sz="4900" dirty="0" smtClean="0">
                <a:solidFill>
                  <a:srgbClr val="00B050"/>
                </a:solidFill>
                <a:cs typeface="B Titr" pitchFamily="2" charset="-78"/>
              </a:rPr>
            </a:br>
            <a:r>
              <a:rPr lang="fa-IR" sz="4900" dirty="0" smtClean="0">
                <a:solidFill>
                  <a:srgbClr val="00B050"/>
                </a:solidFill>
                <a:cs typeface="B Titr" pitchFamily="2" charset="-78"/>
              </a:rPr>
              <a:t>جمهوری اسلامی ایران</a:t>
            </a:r>
            <a:r>
              <a:rPr lang="fa-IR" sz="3600" dirty="0" smtClean="0">
                <a:solidFill>
                  <a:srgbClr val="FF0000"/>
                </a:solidFill>
                <a:cs typeface="B Titr" pitchFamily="2" charset="-78"/>
              </a:rPr>
              <a:t/>
            </a:r>
            <a:br>
              <a:rPr lang="fa-IR" sz="3600" dirty="0" smtClean="0">
                <a:solidFill>
                  <a:srgbClr val="FF0000"/>
                </a:solidFill>
                <a:cs typeface="B Titr" pitchFamily="2" charset="-78"/>
              </a:rPr>
            </a:br>
            <a:r>
              <a:rPr lang="fa-IR" sz="1400" dirty="0" smtClean="0">
                <a:solidFill>
                  <a:srgbClr val="FF0000"/>
                </a:solidFill>
                <a:cs typeface="B Titr" pitchFamily="2" charset="-78"/>
              </a:rPr>
              <a:t/>
            </a:r>
            <a:br>
              <a:rPr lang="fa-IR" sz="1400" dirty="0" smtClean="0">
                <a:solidFill>
                  <a:srgbClr val="FF0000"/>
                </a:solidFill>
                <a:cs typeface="B Titr" pitchFamily="2" charset="-78"/>
              </a:rPr>
            </a:br>
            <a:r>
              <a:rPr lang="fa-IR" sz="1400" dirty="0" smtClean="0">
                <a:solidFill>
                  <a:srgbClr val="FF0000"/>
                </a:solidFill>
                <a:cs typeface="B Titr" pitchFamily="2" charset="-78"/>
              </a:rPr>
              <a:t/>
            </a:r>
            <a:br>
              <a:rPr lang="fa-IR" sz="1400" dirty="0" smtClean="0">
                <a:solidFill>
                  <a:srgbClr val="FF0000"/>
                </a:solidFill>
                <a:cs typeface="B Titr" pitchFamily="2" charset="-78"/>
              </a:rPr>
            </a:br>
            <a:r>
              <a:rPr lang="fa-IR" sz="1400" dirty="0">
                <a:solidFill>
                  <a:srgbClr val="FF0000"/>
                </a:solidFill>
                <a:cs typeface="B Titr" pitchFamily="2" charset="-78"/>
              </a:rPr>
              <a:t/>
            </a:r>
            <a:br>
              <a:rPr lang="fa-IR" sz="1400" dirty="0">
                <a:solidFill>
                  <a:srgbClr val="FF0000"/>
                </a:solidFill>
                <a:cs typeface="B Titr" pitchFamily="2" charset="-78"/>
              </a:rPr>
            </a:br>
            <a:r>
              <a:rPr lang="fa-IR" sz="1400" dirty="0" smtClean="0">
                <a:solidFill>
                  <a:srgbClr val="FF0000"/>
                </a:solidFill>
                <a:cs typeface="B Titr" pitchFamily="2" charset="-78"/>
              </a:rPr>
              <a:t/>
            </a:r>
            <a:br>
              <a:rPr lang="fa-IR" sz="1400" dirty="0" smtClean="0">
                <a:solidFill>
                  <a:srgbClr val="FF0000"/>
                </a:solidFill>
                <a:cs typeface="B Titr" pitchFamily="2" charset="-78"/>
              </a:rPr>
            </a:br>
            <a:r>
              <a:rPr lang="fa-IR" sz="1400" dirty="0">
                <a:solidFill>
                  <a:srgbClr val="FF0000"/>
                </a:solidFill>
                <a:cs typeface="B Titr" pitchFamily="2" charset="-78"/>
              </a:rPr>
              <a:t/>
            </a:r>
            <a:br>
              <a:rPr lang="fa-IR" sz="1400" dirty="0">
                <a:solidFill>
                  <a:srgbClr val="FF0000"/>
                </a:solidFill>
                <a:cs typeface="B Titr" pitchFamily="2" charset="-78"/>
              </a:rPr>
            </a:br>
            <a:r>
              <a:rPr lang="fa-IR" sz="1400" dirty="0" smtClean="0">
                <a:solidFill>
                  <a:srgbClr val="FF0000"/>
                </a:solidFill>
                <a:cs typeface="B Titr" pitchFamily="2" charset="-78"/>
              </a:rPr>
              <a:t/>
            </a:r>
            <a:br>
              <a:rPr lang="fa-IR" sz="1400" dirty="0" smtClean="0">
                <a:solidFill>
                  <a:srgbClr val="FF0000"/>
                </a:solidFill>
                <a:cs typeface="B Titr" pitchFamily="2" charset="-78"/>
              </a:rPr>
            </a:br>
            <a:r>
              <a:rPr lang="fa-IR" sz="2200" dirty="0">
                <a:solidFill>
                  <a:schemeClr val="tx1"/>
                </a:solidFill>
                <a:cs typeface="B Titr" pitchFamily="2" charset="-78"/>
              </a:rPr>
              <a:t/>
            </a:r>
            <a:br>
              <a:rPr lang="fa-IR" sz="2200" dirty="0">
                <a:solidFill>
                  <a:schemeClr val="tx1"/>
                </a:solidFill>
                <a:cs typeface="B Titr" pitchFamily="2" charset="-78"/>
              </a:rPr>
            </a:br>
            <a:r>
              <a:rPr lang="fa-IR" sz="2200" dirty="0">
                <a:solidFill>
                  <a:srgbClr val="7030A0"/>
                </a:solidFill>
                <a:cs typeface="B Titr" pitchFamily="2" charset="-78"/>
              </a:rPr>
              <a:t>«فصل </a:t>
            </a:r>
            <a:r>
              <a:rPr lang="fa-IR" sz="2200" dirty="0" smtClean="0">
                <a:solidFill>
                  <a:srgbClr val="7030A0"/>
                </a:solidFill>
                <a:cs typeface="B Titr" pitchFamily="2" charset="-78"/>
              </a:rPr>
              <a:t>نهم</a:t>
            </a:r>
            <a:r>
              <a:rPr lang="fa-IR" sz="2200" dirty="0">
                <a:solidFill>
                  <a:srgbClr val="7030A0"/>
                </a:solidFill>
                <a:cs typeface="B Titr" pitchFamily="2" charset="-78"/>
              </a:rPr>
              <a:t>»</a:t>
            </a:r>
            <a:endParaRPr lang="en-US" sz="2200" dirty="0">
              <a:solidFill>
                <a:srgbClr val="7030A0"/>
              </a:solidFill>
              <a:cs typeface="B Titr" pitchFamily="2" charset="-78"/>
            </a:endParaRPr>
          </a:p>
        </p:txBody>
      </p:sp>
    </p:spTree>
    <p:extLst>
      <p:ext uri="{BB962C8B-B14F-4D97-AF65-F5344CB8AC3E}">
        <p14:creationId xmlns:p14="http://schemas.microsoft.com/office/powerpoint/2010/main" val="30854616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052736"/>
            <a:ext cx="8305800" cy="5965272"/>
          </a:xfrm>
        </p:spPr>
        <p:txBody>
          <a:bodyPr>
            <a:noAutofit/>
          </a:bodyPr>
          <a:lstStyle/>
          <a:p>
            <a:pPr algn="r">
              <a:lnSpc>
                <a:spcPct val="150000"/>
              </a:lnSpc>
            </a:pPr>
            <a:r>
              <a:rPr lang="fa-IR" sz="2800" b="1" dirty="0" smtClean="0">
                <a:cs typeface="B Titr" pitchFamily="2" charset="-78"/>
              </a:rPr>
              <a:t>                        </a:t>
            </a:r>
            <a:r>
              <a:rPr lang="fa-IR" sz="2800" b="1" dirty="0" smtClean="0">
                <a:solidFill>
                  <a:srgbClr val="00B050"/>
                </a:solidFill>
                <a:cs typeface="B Titr" pitchFamily="2" charset="-78"/>
              </a:rPr>
              <a:t>مقدمات و اقدامات اولیه</a:t>
            </a:r>
            <a:r>
              <a:rPr lang="fa-IR" sz="2800" b="1" dirty="0" smtClean="0">
                <a:cs typeface="B Titr" pitchFamily="2" charset="-78"/>
              </a:rPr>
              <a:t/>
            </a:r>
            <a:br>
              <a:rPr lang="fa-IR" sz="2800" b="1" dirty="0" smtClean="0">
                <a:cs typeface="B Titr" pitchFamily="2" charset="-78"/>
              </a:rPr>
            </a:br>
            <a:r>
              <a:rPr lang="fa-IR" sz="2400" b="1" dirty="0" smtClean="0">
                <a:solidFill>
                  <a:srgbClr val="00B050"/>
                </a:solidFill>
                <a:cs typeface="B Titr" pitchFamily="2" charset="-78"/>
              </a:rPr>
              <a:t>الف)تغییردر فرماندهی جنگ:</a:t>
            </a:r>
            <a:r>
              <a:rPr lang="fa-IR" sz="2000" b="1" dirty="0" smtClean="0">
                <a:cs typeface="B Titr" pitchFamily="2" charset="-78"/>
              </a:rPr>
              <a:t/>
            </a:r>
            <a:br>
              <a:rPr lang="fa-IR" sz="2000" b="1" dirty="0" smtClean="0">
                <a:cs typeface="B Titr" pitchFamily="2" charset="-78"/>
              </a:rPr>
            </a:br>
            <a:r>
              <a:rPr lang="fa-IR" sz="2000" dirty="0" smtClean="0">
                <a:solidFill>
                  <a:srgbClr val="C00000"/>
                </a:solidFill>
                <a:cs typeface="B Titr" pitchFamily="2" charset="-78"/>
              </a:rPr>
              <a:t>1. </a:t>
            </a:r>
            <a:r>
              <a:rPr lang="fa-IR" sz="2000" dirty="0" smtClean="0">
                <a:solidFill>
                  <a:srgbClr val="002060"/>
                </a:solidFill>
                <a:cs typeface="B Titr" pitchFamily="2" charset="-78"/>
              </a:rPr>
              <a:t>از سوی امام خمینی(ره) اختیار و مأوریت فرماندهی کل قوا به </a:t>
            </a:r>
            <a:r>
              <a:rPr lang="fa-IR" sz="2000" dirty="0">
                <a:solidFill>
                  <a:srgbClr val="002060"/>
                </a:solidFill>
                <a:cs typeface="B Titr" pitchFamily="2" charset="-78"/>
              </a:rPr>
              <a:t>تیمسار ولی الله فلاحی </a:t>
            </a:r>
            <a:r>
              <a:rPr lang="fa-IR" sz="2000" dirty="0" smtClean="0">
                <a:solidFill>
                  <a:srgbClr val="002060"/>
                </a:solidFill>
                <a:cs typeface="B Titr" pitchFamily="2" charset="-78"/>
              </a:rPr>
              <a:t>داده شد«با عزل بنی صدر در 60/3/21».</a:t>
            </a:r>
            <a:r>
              <a:rPr lang="fa-IR" sz="2000" dirty="0" smtClean="0">
                <a:cs typeface="B Titr" pitchFamily="2" charset="-78"/>
              </a:rPr>
              <a:t/>
            </a:r>
            <a:br>
              <a:rPr lang="fa-IR" sz="2000" dirty="0" smtClean="0">
                <a:cs typeface="B Titr" pitchFamily="2" charset="-78"/>
              </a:rPr>
            </a:br>
            <a:r>
              <a:rPr lang="fa-IR" sz="2000" dirty="0" smtClean="0">
                <a:solidFill>
                  <a:srgbClr val="C00000"/>
                </a:solidFill>
                <a:cs typeface="B Titr" pitchFamily="2" charset="-78"/>
              </a:rPr>
              <a:t>2. </a:t>
            </a:r>
            <a:r>
              <a:rPr lang="fa-IR" sz="2000" dirty="0" smtClean="0">
                <a:solidFill>
                  <a:srgbClr val="002060"/>
                </a:solidFill>
                <a:cs typeface="B Titr" pitchFamily="2" charset="-78"/>
              </a:rPr>
              <a:t>سرهنگ علی صیاد شیرازی «که از توسط بنی صدر خلع درجه و تبعید شده بود» به سمت فرماندهی قرارگاه غرب نیروی زمینی برگزیده شد.</a:t>
            </a:r>
            <a:r>
              <a:rPr lang="fa-IR" sz="1800" dirty="0" smtClean="0">
                <a:cs typeface="B Titr" pitchFamily="2" charset="-78"/>
              </a:rPr>
              <a:t/>
            </a:r>
            <a:br>
              <a:rPr lang="fa-IR" sz="1800" dirty="0" smtClean="0">
                <a:cs typeface="B Titr" pitchFamily="2" charset="-78"/>
              </a:rPr>
            </a:br>
            <a:r>
              <a:rPr lang="fa-IR" sz="1800" dirty="0" smtClean="0">
                <a:cs typeface="B Titr" pitchFamily="2" charset="-78"/>
              </a:rPr>
              <a:t/>
            </a:r>
            <a:br>
              <a:rPr lang="fa-IR" sz="1800" dirty="0" smtClean="0">
                <a:cs typeface="B Titr" pitchFamily="2" charset="-78"/>
              </a:rPr>
            </a:br>
            <a:r>
              <a:rPr lang="fa-IR" sz="2400" b="1" dirty="0">
                <a:solidFill>
                  <a:srgbClr val="00B050"/>
                </a:solidFill>
                <a:cs typeface="B Titr" pitchFamily="2" charset="-78"/>
              </a:rPr>
              <a:t>  ب) هماهنگی و همکاری ارتش و سپاه پاسداران انقلاب اسلامی</a:t>
            </a:r>
            <a:r>
              <a:rPr lang="fa-IR" sz="1800" dirty="0" smtClean="0">
                <a:solidFill>
                  <a:srgbClr val="00B050"/>
                </a:solidFill>
                <a:cs typeface="B Titr" pitchFamily="2" charset="-78"/>
              </a:rPr>
              <a:t>:</a:t>
            </a:r>
            <a:r>
              <a:rPr lang="fa-IR" sz="1800" dirty="0" smtClean="0">
                <a:cs typeface="B Titr" pitchFamily="2" charset="-78"/>
              </a:rPr>
              <a:t/>
            </a:r>
            <a:br>
              <a:rPr lang="fa-IR" sz="1800" dirty="0" smtClean="0">
                <a:cs typeface="B Titr" pitchFamily="2" charset="-78"/>
              </a:rPr>
            </a:br>
            <a:r>
              <a:rPr lang="fa-IR" sz="2000" dirty="0" smtClean="0">
                <a:solidFill>
                  <a:srgbClr val="002060"/>
                </a:solidFill>
                <a:cs typeface="B Titr" pitchFamily="2" charset="-78"/>
              </a:rPr>
              <a:t>برداشته شدن مانع اصلی«بنی صدر» و کسب تجارب عدم موفقیت ها و لزوم هماهنگی و تلفیق این دو مجموعه اصلی جنگ«ارتش و سپاه» ، همکاری بین این دو برقرار و نتایج شایانی در انجام ماموریتها حاصل شد.</a:t>
            </a:r>
            <a:r>
              <a:rPr lang="fa-IR" sz="1600" dirty="0" smtClean="0">
                <a:cs typeface="B Titr" pitchFamily="2" charset="-78"/>
              </a:rPr>
              <a:t/>
            </a:r>
            <a:br>
              <a:rPr lang="fa-IR" sz="1600" dirty="0" smtClean="0">
                <a:cs typeface="B Titr" pitchFamily="2" charset="-78"/>
              </a:rPr>
            </a:br>
            <a:r>
              <a:rPr lang="fa-IR" sz="1600" dirty="0" smtClean="0">
                <a:cs typeface="B Titr" pitchFamily="2" charset="-78"/>
              </a:rPr>
              <a:t/>
            </a:r>
            <a:br>
              <a:rPr lang="fa-IR" sz="1600" dirty="0" smtClean="0">
                <a:cs typeface="B Titr" pitchFamily="2" charset="-78"/>
              </a:rPr>
            </a:br>
            <a:r>
              <a:rPr lang="fa-IR" sz="1600" dirty="0">
                <a:cs typeface="B Titr" pitchFamily="2" charset="-78"/>
              </a:rPr>
              <a:t/>
            </a:r>
            <a:br>
              <a:rPr lang="fa-IR" sz="1600" dirty="0">
                <a:cs typeface="B Titr" pitchFamily="2" charset="-78"/>
              </a:rPr>
            </a:br>
            <a:r>
              <a:rPr lang="fa-IR" sz="1600" dirty="0" smtClean="0">
                <a:cs typeface="B Titr" pitchFamily="2" charset="-78"/>
              </a:rPr>
              <a:t> </a:t>
            </a:r>
            <a:r>
              <a:rPr lang="fa-IR" sz="2800" dirty="0" smtClean="0">
                <a:cs typeface="B Titr" pitchFamily="2" charset="-78"/>
              </a:rPr>
              <a:t> </a:t>
            </a:r>
            <a:endParaRPr lang="en-US" sz="2800" dirty="0">
              <a:cs typeface="B Titr" pitchFamily="2" charset="-78"/>
            </a:endParaRPr>
          </a:p>
        </p:txBody>
      </p:sp>
    </p:spTree>
    <p:extLst>
      <p:ext uri="{BB962C8B-B14F-4D97-AF65-F5344CB8AC3E}">
        <p14:creationId xmlns:p14="http://schemas.microsoft.com/office/powerpoint/2010/main" val="99983766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96752"/>
            <a:ext cx="8305800" cy="5893264"/>
          </a:xfrm>
        </p:spPr>
        <p:txBody>
          <a:bodyPr>
            <a:noAutofit/>
          </a:bodyPr>
          <a:lstStyle/>
          <a:p>
            <a:pPr algn="r">
              <a:lnSpc>
                <a:spcPct val="200000"/>
              </a:lnSpc>
            </a:pPr>
            <a:r>
              <a:rPr lang="fa-IR" sz="2400" b="1" dirty="0" smtClean="0">
                <a:solidFill>
                  <a:srgbClr val="00B050"/>
                </a:solidFill>
                <a:cs typeface="B Titr" pitchFamily="2" charset="-78"/>
              </a:rPr>
              <a:t>آزاد سازی مناطق اشغالی</a:t>
            </a:r>
            <a:r>
              <a:rPr lang="fa-IR" sz="1600" b="1" dirty="0" smtClean="0">
                <a:solidFill>
                  <a:srgbClr val="00B050"/>
                </a:solidFill>
                <a:cs typeface="B Titr" pitchFamily="2" charset="-78"/>
              </a:rPr>
              <a:t>«عملیاتهای مشترک ارتش و سپاه»</a:t>
            </a:r>
            <a:r>
              <a:rPr lang="fa-IR" sz="4800" dirty="0">
                <a:solidFill>
                  <a:srgbClr val="00B050"/>
                </a:solidFill>
                <a:cs typeface="B Titr" pitchFamily="2" charset="-78"/>
              </a:rPr>
              <a:t/>
            </a:r>
            <a:br>
              <a:rPr lang="fa-IR" sz="4800" dirty="0">
                <a:solidFill>
                  <a:srgbClr val="00B050"/>
                </a:solidFill>
                <a:cs typeface="B Titr" pitchFamily="2" charset="-78"/>
              </a:rPr>
            </a:br>
            <a:r>
              <a:rPr lang="fa-IR" sz="2400" b="1" dirty="0" smtClean="0">
                <a:solidFill>
                  <a:srgbClr val="C00000"/>
                </a:solidFill>
                <a:cs typeface="B Titr" pitchFamily="2" charset="-78"/>
              </a:rPr>
              <a:t>1. </a:t>
            </a:r>
            <a:r>
              <a:rPr lang="fa-IR" sz="2400" b="1" dirty="0" smtClean="0">
                <a:solidFill>
                  <a:srgbClr val="00B050"/>
                </a:solidFill>
                <a:cs typeface="B Titr" pitchFamily="2" charset="-78"/>
              </a:rPr>
              <a:t>عملیات ثامن الائمه(شکست حصر آبادان): </a:t>
            </a:r>
            <a:r>
              <a:rPr lang="fa-IR" sz="2000" dirty="0" smtClean="0">
                <a:solidFill>
                  <a:srgbClr val="002060"/>
                </a:solidFill>
                <a:cs typeface="B Titr" pitchFamily="2" charset="-78"/>
              </a:rPr>
              <a:t>این عملیات با رمز «نصر من الله و فتحٌ قریب» منجر به برداشته شدن محاصره آبادان پس از 349 روز و آزاد شدن جاده اهواز آبادان و آبادان ماهشهر شد«از 4تا7مهر 1360».</a:t>
            </a:r>
            <a:br>
              <a:rPr lang="fa-IR" sz="2000" dirty="0" smtClean="0">
                <a:solidFill>
                  <a:srgbClr val="002060"/>
                </a:solidFill>
                <a:cs typeface="B Titr" pitchFamily="2" charset="-78"/>
              </a:rPr>
            </a:br>
            <a:r>
              <a:rPr lang="fa-IR" sz="2400" b="1" dirty="0" smtClean="0">
                <a:solidFill>
                  <a:srgbClr val="C00000"/>
                </a:solidFill>
                <a:cs typeface="B Titr" pitchFamily="2" charset="-78"/>
              </a:rPr>
              <a:t>2</a:t>
            </a:r>
            <a:r>
              <a:rPr lang="fa-IR" sz="2400" b="1" dirty="0">
                <a:solidFill>
                  <a:srgbClr val="C00000"/>
                </a:solidFill>
                <a:cs typeface="B Titr" pitchFamily="2" charset="-78"/>
              </a:rPr>
              <a:t>. </a:t>
            </a:r>
            <a:r>
              <a:rPr lang="fa-IR" sz="2400" b="1" dirty="0">
                <a:solidFill>
                  <a:srgbClr val="00B050"/>
                </a:solidFill>
                <a:cs typeface="B Titr" pitchFamily="2" charset="-78"/>
              </a:rPr>
              <a:t>عملیات طریق القدس </a:t>
            </a:r>
            <a:r>
              <a:rPr lang="fa-IR" sz="2800" dirty="0" smtClean="0">
                <a:solidFill>
                  <a:srgbClr val="00B050"/>
                </a:solidFill>
                <a:cs typeface="B Titr" pitchFamily="2" charset="-78"/>
              </a:rPr>
              <a:t>:</a:t>
            </a:r>
            <a:r>
              <a:rPr lang="fa-IR" sz="2000" dirty="0" smtClean="0">
                <a:solidFill>
                  <a:srgbClr val="002060"/>
                </a:solidFill>
                <a:cs typeface="B Titr" pitchFamily="2" charset="-78"/>
              </a:rPr>
              <a:t>این </a:t>
            </a:r>
            <a:r>
              <a:rPr lang="fa-IR" sz="2000" dirty="0">
                <a:solidFill>
                  <a:srgbClr val="002060"/>
                </a:solidFill>
                <a:cs typeface="B Titr" pitchFamily="2" charset="-78"/>
              </a:rPr>
              <a:t>عملیات با رمز </a:t>
            </a:r>
            <a:r>
              <a:rPr lang="fa-IR" sz="2000" dirty="0" smtClean="0">
                <a:solidFill>
                  <a:srgbClr val="002060"/>
                </a:solidFill>
                <a:cs typeface="B Titr" pitchFamily="2" charset="-78"/>
              </a:rPr>
              <a:t>«یاحسین(ع)» در8 آذر 1360 انجام شد که نتیجه آن آزاد سازی شهر بستان «پس از 427 روز اسارت» و هفتاد روستای بین سوسنگرد تا بستان و اطراف منطقه چزابه و دسترسی به قسمتی از مرز بین المللی شد</a:t>
            </a:r>
            <a:r>
              <a:rPr lang="fa-IR" sz="2800" dirty="0" smtClean="0">
                <a:solidFill>
                  <a:srgbClr val="002060"/>
                </a:solidFill>
                <a:cs typeface="B Titr" pitchFamily="2" charset="-78"/>
              </a:rPr>
              <a:t>.</a:t>
            </a:r>
            <a:r>
              <a:rPr lang="fa-IR" sz="2000" dirty="0" smtClean="0">
                <a:solidFill>
                  <a:srgbClr val="002060"/>
                </a:solidFill>
                <a:cs typeface="B Titr" pitchFamily="2" charset="-78"/>
              </a:rPr>
              <a:t/>
            </a:r>
            <a:br>
              <a:rPr lang="fa-IR" sz="2000" dirty="0" smtClean="0">
                <a:solidFill>
                  <a:srgbClr val="002060"/>
                </a:solidFill>
                <a:cs typeface="B Titr" pitchFamily="2" charset="-78"/>
              </a:rPr>
            </a:br>
            <a:r>
              <a:rPr lang="fa-IR" sz="1400" b="1" dirty="0" smtClean="0">
                <a:solidFill>
                  <a:schemeClr val="tx1"/>
                </a:solidFill>
                <a:cs typeface="B Titr" pitchFamily="2" charset="-78"/>
              </a:rPr>
              <a:t/>
            </a:r>
            <a:br>
              <a:rPr lang="fa-IR" sz="1400" b="1" dirty="0" smtClean="0">
                <a:solidFill>
                  <a:schemeClr val="tx1"/>
                </a:solidFill>
                <a:cs typeface="B Titr" pitchFamily="2" charset="-78"/>
              </a:rPr>
            </a:br>
            <a:endParaRPr lang="en-US" sz="4400" dirty="0">
              <a:solidFill>
                <a:schemeClr val="tx1"/>
              </a:solidFill>
              <a:cs typeface="B Titr" pitchFamily="2" charset="-78"/>
            </a:endParaRPr>
          </a:p>
        </p:txBody>
      </p:sp>
    </p:spTree>
    <p:extLst>
      <p:ext uri="{BB962C8B-B14F-4D97-AF65-F5344CB8AC3E}">
        <p14:creationId xmlns:p14="http://schemas.microsoft.com/office/powerpoint/2010/main" val="3340164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232480"/>
            <a:ext cx="8373616" cy="3949048"/>
          </a:xfrm>
        </p:spPr>
        <p:txBody>
          <a:bodyPr>
            <a:normAutofit fontScale="90000"/>
          </a:bodyPr>
          <a:lstStyle/>
          <a:p>
            <a:pPr algn="r"/>
            <a:r>
              <a:rPr lang="fa-IR" sz="3600" b="1" dirty="0" smtClean="0">
                <a:solidFill>
                  <a:srgbClr val="00B050"/>
                </a:solidFill>
                <a:cs typeface="B Titr" pitchFamily="2" charset="-78"/>
              </a:rPr>
              <a:t>دفاع مقدّس:</a:t>
            </a:r>
            <a:r>
              <a:rPr lang="fa-IR" sz="4900" dirty="0" smtClean="0">
                <a:solidFill>
                  <a:srgbClr val="00B050"/>
                </a:solidFill>
                <a:cs typeface="B Titr" pitchFamily="2" charset="-78"/>
              </a:rPr>
              <a:t/>
            </a:r>
            <a:br>
              <a:rPr lang="fa-IR" sz="4900" dirty="0" smtClean="0">
                <a:solidFill>
                  <a:srgbClr val="00B050"/>
                </a:solidFill>
                <a:cs typeface="B Titr" pitchFamily="2" charset="-78"/>
              </a:rPr>
            </a:br>
            <a:r>
              <a:rPr lang="fa-IR" sz="4000" dirty="0" smtClean="0">
                <a:solidFill>
                  <a:srgbClr val="002060"/>
                </a:solidFill>
                <a:cs typeface="B Titr" pitchFamily="2" charset="-78"/>
              </a:rPr>
              <a:t>مجموعة مجاهدت ها،حماسه ها، پایمردی و      فعالیت های متنوعی که ملت شریف و مسلمان ایران و نیروهای مسلّح طی  8سال دربرابر تهاجم رژیم بعث عراق به خاک ایران اسلامی انجام داده اند.      </a:t>
            </a:r>
            <a:r>
              <a:rPr lang="fa-IR" sz="2000" dirty="0" smtClean="0">
                <a:solidFill>
                  <a:srgbClr val="00B050"/>
                </a:solidFill>
                <a:cs typeface="B Titr" pitchFamily="2" charset="-78"/>
              </a:rPr>
              <a:t>«نوروزی،1385،ص 346»</a:t>
            </a:r>
            <a:r>
              <a:rPr lang="fa-IR" sz="3600" dirty="0" smtClean="0">
                <a:solidFill>
                  <a:srgbClr val="0070C0"/>
                </a:solidFill>
                <a:cs typeface="B Lotus" pitchFamily="2" charset="-78"/>
              </a:rPr>
              <a:t/>
            </a:r>
            <a:br>
              <a:rPr lang="fa-IR" sz="3600" dirty="0" smtClean="0">
                <a:solidFill>
                  <a:srgbClr val="0070C0"/>
                </a:solidFill>
                <a:cs typeface="B Lotus" pitchFamily="2" charset="-78"/>
              </a:rPr>
            </a:br>
            <a:r>
              <a:rPr lang="fa-IR" sz="3600" dirty="0">
                <a:solidFill>
                  <a:srgbClr val="0070C0"/>
                </a:solidFill>
                <a:cs typeface="B Lotus" pitchFamily="2" charset="-78"/>
              </a:rPr>
              <a:t/>
            </a:r>
            <a:br>
              <a:rPr lang="fa-IR" sz="3600" dirty="0">
                <a:solidFill>
                  <a:srgbClr val="0070C0"/>
                </a:solidFill>
                <a:cs typeface="B Lotus" pitchFamily="2" charset="-78"/>
              </a:rPr>
            </a:br>
            <a:r>
              <a:rPr lang="fa-IR" sz="3600" dirty="0" smtClean="0">
                <a:solidFill>
                  <a:srgbClr val="0070C0"/>
                </a:solidFill>
                <a:cs typeface="B Lotus" pitchFamily="2" charset="-78"/>
              </a:rPr>
              <a:t/>
            </a:r>
            <a:br>
              <a:rPr lang="fa-IR" sz="3600" dirty="0" smtClean="0">
                <a:solidFill>
                  <a:srgbClr val="0070C0"/>
                </a:solidFill>
                <a:cs typeface="B Lotus" pitchFamily="2" charset="-78"/>
              </a:rPr>
            </a:br>
            <a:r>
              <a:rPr lang="fa-IR" sz="3600" dirty="0">
                <a:solidFill>
                  <a:srgbClr val="0070C0"/>
                </a:solidFill>
                <a:cs typeface="B Lotus" pitchFamily="2" charset="-78"/>
              </a:rPr>
              <a:t/>
            </a:r>
            <a:br>
              <a:rPr lang="fa-IR" sz="3600" dirty="0">
                <a:solidFill>
                  <a:srgbClr val="0070C0"/>
                </a:solidFill>
                <a:cs typeface="B Lotus" pitchFamily="2" charset="-78"/>
              </a:rPr>
            </a:br>
            <a:endParaRPr lang="en-US" sz="3600" dirty="0">
              <a:solidFill>
                <a:srgbClr val="0070C0"/>
              </a:solidFill>
              <a:cs typeface="B Lotus" pitchFamily="2" charset="-78"/>
            </a:endParaRPr>
          </a:p>
        </p:txBody>
      </p:sp>
    </p:spTree>
    <p:extLst>
      <p:ext uri="{BB962C8B-B14F-4D97-AF65-F5344CB8AC3E}">
        <p14:creationId xmlns:p14="http://schemas.microsoft.com/office/powerpoint/2010/main" val="404743198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568952" cy="4278094"/>
          </a:xfrm>
          <a:prstGeom prst="rect">
            <a:avLst/>
          </a:prstGeom>
        </p:spPr>
        <p:txBody>
          <a:bodyPr wrap="square">
            <a:spAutoFit/>
          </a:bodyPr>
          <a:lstStyle/>
          <a:p>
            <a:pPr>
              <a:lnSpc>
                <a:spcPct val="200000"/>
              </a:lnSpc>
            </a:pPr>
            <a:r>
              <a:rPr lang="fa-IR" sz="2800" dirty="0">
                <a:cs typeface="B Titr" pitchFamily="2" charset="-78"/>
              </a:rPr>
              <a:t> </a:t>
            </a:r>
            <a:r>
              <a:rPr lang="fa-IR" sz="2400" b="1" dirty="0">
                <a:solidFill>
                  <a:srgbClr val="C00000"/>
                </a:solidFill>
                <a:cs typeface="B Titr" pitchFamily="2" charset="-78"/>
              </a:rPr>
              <a:t>3. </a:t>
            </a:r>
            <a:r>
              <a:rPr lang="fa-IR" sz="2400" b="1" dirty="0">
                <a:solidFill>
                  <a:srgbClr val="00B050"/>
                </a:solidFill>
                <a:cs typeface="B Titr" pitchFamily="2" charset="-78"/>
              </a:rPr>
              <a:t>عملیات فتح المبین</a:t>
            </a:r>
            <a:r>
              <a:rPr lang="fa-IR" sz="2000" dirty="0" smtClean="0">
                <a:solidFill>
                  <a:srgbClr val="00B050"/>
                </a:solidFill>
                <a:cs typeface="B Titr" pitchFamily="2" charset="-78"/>
              </a:rPr>
              <a:t>: </a:t>
            </a:r>
            <a:r>
              <a:rPr lang="fa-IR" sz="2000" dirty="0" smtClean="0">
                <a:solidFill>
                  <a:srgbClr val="002060"/>
                </a:solidFill>
                <a:cs typeface="B Titr" pitchFamily="2" charset="-78"/>
              </a:rPr>
              <a:t>این </a:t>
            </a:r>
            <a:r>
              <a:rPr lang="fa-IR" sz="2000" dirty="0">
                <a:solidFill>
                  <a:srgbClr val="002060"/>
                </a:solidFill>
                <a:cs typeface="B Titr" pitchFamily="2" charset="-78"/>
              </a:rPr>
              <a:t>عملیات در گستره ای به طول و عرض 80 و </a:t>
            </a:r>
            <a:r>
              <a:rPr lang="fa-IR" sz="2000" dirty="0" smtClean="0">
                <a:solidFill>
                  <a:srgbClr val="002060"/>
                </a:solidFill>
                <a:cs typeface="B Titr" pitchFamily="2" charset="-78"/>
              </a:rPr>
              <a:t>30کیلومتر</a:t>
            </a:r>
          </a:p>
          <a:p>
            <a:pPr>
              <a:lnSpc>
                <a:spcPct val="200000"/>
              </a:lnSpc>
            </a:pPr>
            <a:r>
              <a:rPr lang="fa-IR" sz="2000" dirty="0" smtClean="0">
                <a:solidFill>
                  <a:srgbClr val="002060"/>
                </a:solidFill>
                <a:cs typeface="B Titr" pitchFamily="2" charset="-78"/>
              </a:rPr>
              <a:t>«</a:t>
            </a:r>
            <a:r>
              <a:rPr lang="fa-IR" sz="2000" dirty="0">
                <a:solidFill>
                  <a:srgbClr val="002060"/>
                </a:solidFill>
                <a:cs typeface="B Titr" pitchFamily="2" charset="-78"/>
              </a:rPr>
              <a:t>2400 ک.م.م» انجام شد که آزاد سازی ارتفاعات عین خوش،علی گره زد،تینه،ابوغُرَیب،تنگه رقابیه،دشت عباس،تپه های ابوصلیبی خات و پایگاه های راداری4و5 نیروی هوایی ارتش ازچنگ دشمن آزاد و شهرهای شوش ، اندیمشک و دزفول و جاده اندیمشک اهواز از آتش توپخانه دشمن خارج شدند</a:t>
            </a:r>
            <a:r>
              <a:rPr lang="fa-IR" sz="2800" dirty="0" smtClean="0">
                <a:solidFill>
                  <a:srgbClr val="002060"/>
                </a:solidFill>
                <a:cs typeface="B Titr" pitchFamily="2" charset="-78"/>
              </a:rPr>
              <a:t>.</a:t>
            </a:r>
          </a:p>
          <a:p>
            <a:pPr>
              <a:lnSpc>
                <a:spcPct val="200000"/>
              </a:lnSpc>
            </a:pPr>
            <a:r>
              <a:rPr lang="fa-IR" sz="2000" b="1" dirty="0" smtClean="0">
                <a:solidFill>
                  <a:srgbClr val="002060"/>
                </a:solidFill>
                <a:cs typeface="B Titr" pitchFamily="2" charset="-78"/>
              </a:rPr>
              <a:t>«</a:t>
            </a:r>
            <a:r>
              <a:rPr lang="fa-IR" sz="2000" b="1" dirty="0">
                <a:solidFill>
                  <a:srgbClr val="002060"/>
                </a:solidFill>
                <a:cs typeface="B Titr" pitchFamily="2" charset="-78"/>
              </a:rPr>
              <a:t>این عملیات بصورت خاص مورد تقدیر امام خمین(ره) از رزمندگان اسلام واقع شد».</a:t>
            </a:r>
            <a:endParaRPr lang="fa-IR" sz="2000" dirty="0">
              <a:solidFill>
                <a:srgbClr val="002060"/>
              </a:solidFill>
            </a:endParaRPr>
          </a:p>
        </p:txBody>
      </p:sp>
    </p:spTree>
    <p:extLst>
      <p:ext uri="{BB962C8B-B14F-4D97-AF65-F5344CB8AC3E}">
        <p14:creationId xmlns:p14="http://schemas.microsoft.com/office/powerpoint/2010/main" val="1910768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24744"/>
            <a:ext cx="8655496" cy="5893264"/>
          </a:xfrm>
        </p:spPr>
        <p:txBody>
          <a:bodyPr>
            <a:noAutofit/>
          </a:bodyPr>
          <a:lstStyle/>
          <a:p>
            <a:pPr algn="r">
              <a:lnSpc>
                <a:spcPct val="200000"/>
              </a:lnSpc>
            </a:pPr>
            <a:r>
              <a:rPr lang="fa-IR" sz="1800" b="1" dirty="0" smtClean="0">
                <a:solidFill>
                  <a:srgbClr val="C00000"/>
                </a:solidFill>
                <a:cs typeface="B Titr" pitchFamily="2" charset="-78"/>
              </a:rPr>
              <a:t>4</a:t>
            </a:r>
            <a:r>
              <a:rPr lang="fa-IR" sz="1800" b="1" dirty="0">
                <a:solidFill>
                  <a:srgbClr val="C00000"/>
                </a:solidFill>
                <a:cs typeface="B Titr" pitchFamily="2" charset="-78"/>
              </a:rPr>
              <a:t>.</a:t>
            </a:r>
            <a:r>
              <a:rPr lang="fa-IR" sz="2000" b="1" dirty="0">
                <a:solidFill>
                  <a:srgbClr val="C00000"/>
                </a:solidFill>
                <a:cs typeface="B Titr" pitchFamily="2" charset="-78"/>
              </a:rPr>
              <a:t> </a:t>
            </a:r>
            <a:r>
              <a:rPr lang="fa-IR" sz="2000" b="1" dirty="0">
                <a:solidFill>
                  <a:srgbClr val="00B050"/>
                </a:solidFill>
                <a:cs typeface="B Titr" pitchFamily="2" charset="-78"/>
              </a:rPr>
              <a:t>عملیات بیت المقدس(الی بیت المقدس):</a:t>
            </a:r>
            <a:r>
              <a:rPr lang="fa-IR" b="1" dirty="0">
                <a:solidFill>
                  <a:srgbClr val="00B050"/>
                </a:solidFill>
                <a:cs typeface="B Titr" pitchFamily="2" charset="-78"/>
              </a:rPr>
              <a:t> </a:t>
            </a:r>
            <a:r>
              <a:rPr lang="fa-IR" sz="1800" dirty="0">
                <a:solidFill>
                  <a:srgbClr val="002060"/>
                </a:solidFill>
                <a:cs typeface="B Titr" pitchFamily="2" charset="-78"/>
              </a:rPr>
              <a:t>این عملیات بین شهر اهواز تاخرمشهر و محدود به مرز بین المللی و یکی از باارزش ترین عملیات از 12 عملیات هشت سال دفاع مقدس بود که در چند مرحله انجام شد که هر مرحله آن به اندازه یک عملیات مستقل مانند فتح المبین و ... بود.</a:t>
            </a:r>
            <a:br>
              <a:rPr lang="fa-IR" sz="1800" dirty="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محصور </a:t>
            </a:r>
            <a:r>
              <a:rPr lang="fa-IR" sz="1800" dirty="0">
                <a:solidFill>
                  <a:srgbClr val="002060"/>
                </a:solidFill>
                <a:cs typeface="B Titr" pitchFamily="2" charset="-78"/>
              </a:rPr>
              <a:t>بودن منطقه عملیاتی به موانع طبیعی«رودخانه کرخه نور درشمال منطقه،کارون در شرق و هورالهویزه درغرب» از دیگر مشکلات و خصیصه عملیات بود</a:t>
            </a:r>
            <a:r>
              <a:rPr lang="fa-IR" sz="1800" dirty="0" smtClean="0">
                <a:solidFill>
                  <a:srgbClr val="002060"/>
                </a:solidFill>
                <a:cs typeface="B Titr" pitchFamily="2" charset="-78"/>
              </a:rPr>
              <a:t>.</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هدف نهایی عملیات آزادسازی خرمشهربود که دشمن در این منطقه 2700 دستگاه تانک و نفربر، 500 قبضه توپ و قریب به 40000 نفر نیرو در قالب 41 گردان زرهی، 40 گردان پیاده و 30 گردان توپخانه صحرایی مستقر کرده و برای شهر خرمشهر پدافند 180درجه ای تشکیل داده و بخشی از شهر را میله کوبی و ایجاد موانع ضد هلی برن کرده بود.</a:t>
            </a:r>
            <a:br>
              <a:rPr lang="fa-IR" sz="1800" dirty="0" smtClean="0">
                <a:solidFill>
                  <a:srgbClr val="002060"/>
                </a:solidFill>
                <a:cs typeface="B Titr" pitchFamily="2" charset="-78"/>
              </a:rPr>
            </a:br>
            <a:endParaRPr lang="en-US" sz="4800" dirty="0">
              <a:solidFill>
                <a:srgbClr val="002060"/>
              </a:solidFill>
              <a:cs typeface="B Titr" pitchFamily="2" charset="-78"/>
            </a:endParaRPr>
          </a:p>
        </p:txBody>
      </p:sp>
    </p:spTree>
    <p:extLst>
      <p:ext uri="{BB962C8B-B14F-4D97-AF65-F5344CB8AC3E}">
        <p14:creationId xmlns:p14="http://schemas.microsoft.com/office/powerpoint/2010/main" val="313818315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144000" cy="6247864"/>
          </a:xfrm>
          <a:prstGeom prst="rect">
            <a:avLst/>
          </a:prstGeom>
        </p:spPr>
        <p:txBody>
          <a:bodyPr wrap="square">
            <a:spAutoFit/>
          </a:bodyPr>
          <a:lstStyle/>
          <a:p>
            <a:pPr>
              <a:lnSpc>
                <a:spcPct val="200000"/>
              </a:lnSpc>
            </a:pPr>
            <a:r>
              <a:rPr lang="fa-IR" sz="1600" dirty="0">
                <a:cs typeface="B Titr" pitchFamily="2" charset="-78"/>
              </a:rPr>
              <a:t> </a:t>
            </a:r>
            <a:r>
              <a:rPr lang="fa-IR" sz="2000" dirty="0">
                <a:solidFill>
                  <a:srgbClr val="002060"/>
                </a:solidFill>
                <a:cs typeface="B Titr" pitchFamily="2" charset="-78"/>
              </a:rPr>
              <a:t>بنا به اهمیت و گستردگی عملیات ، استعداد نیروی سپاه اسلام شامل 14تیپ پیاده«هریک 8تا9گردان» ویک تیپ زرهی شامل 120 گردان از سپاه پاسداران انقلاب اسلامی و 3 لشکر و 5تیپ از ارتش شامل 24گردان زرهی و 36 گردان پیاده که در مجموع با 96 فروند بالگرد ازانواع مختلف پشتیبانی </a:t>
            </a:r>
            <a:endParaRPr lang="fa-IR" sz="2000" dirty="0" smtClean="0">
              <a:solidFill>
                <a:srgbClr val="002060"/>
              </a:solidFill>
              <a:cs typeface="B Titr" pitchFamily="2" charset="-78"/>
            </a:endParaRPr>
          </a:p>
          <a:p>
            <a:pPr>
              <a:lnSpc>
                <a:spcPct val="200000"/>
              </a:lnSpc>
            </a:pPr>
            <a:r>
              <a:rPr lang="fa-IR" sz="2000" dirty="0" smtClean="0">
                <a:solidFill>
                  <a:srgbClr val="002060"/>
                </a:solidFill>
                <a:cs typeface="B Titr" pitchFamily="2" charset="-78"/>
              </a:rPr>
              <a:t>می </a:t>
            </a:r>
            <a:r>
              <a:rPr lang="fa-IR" sz="2000" dirty="0">
                <a:solidFill>
                  <a:srgbClr val="002060"/>
                </a:solidFill>
                <a:cs typeface="B Titr" pitchFamily="2" charset="-78"/>
              </a:rPr>
              <a:t>شدند.</a:t>
            </a:r>
            <a:br>
              <a:rPr lang="fa-IR" sz="2000" dirty="0">
                <a:solidFill>
                  <a:srgbClr val="002060"/>
                </a:solidFill>
                <a:cs typeface="B Titr" pitchFamily="2" charset="-78"/>
              </a:rPr>
            </a:br>
            <a:r>
              <a:rPr lang="fa-IR" sz="2000" dirty="0" smtClean="0">
                <a:solidFill>
                  <a:srgbClr val="002060"/>
                </a:solidFill>
                <a:cs typeface="B Titr" pitchFamily="2" charset="-78"/>
              </a:rPr>
              <a:t>نیروی </a:t>
            </a:r>
            <a:r>
              <a:rPr lang="fa-IR" sz="2000" dirty="0">
                <a:solidFill>
                  <a:srgbClr val="002060"/>
                </a:solidFill>
                <a:cs typeface="B Titr" pitchFamily="2" charset="-78"/>
              </a:rPr>
              <a:t>هوایی ارتش با 2161 سورتی پرواز این عملیات را پشتیبانی می کرد.</a:t>
            </a:r>
            <a:br>
              <a:rPr lang="fa-IR" sz="2000" dirty="0">
                <a:solidFill>
                  <a:srgbClr val="002060"/>
                </a:solidFill>
                <a:cs typeface="B Titr" pitchFamily="2" charset="-78"/>
              </a:rPr>
            </a:br>
            <a:r>
              <a:rPr lang="fa-IR" sz="2000" dirty="0" smtClean="0">
                <a:solidFill>
                  <a:srgbClr val="002060"/>
                </a:solidFill>
                <a:cs typeface="B Titr" pitchFamily="2" charset="-78"/>
              </a:rPr>
              <a:t>بعلاوه </a:t>
            </a:r>
            <a:r>
              <a:rPr lang="fa-IR" sz="2000" dirty="0">
                <a:solidFill>
                  <a:srgbClr val="002060"/>
                </a:solidFill>
                <a:cs typeface="B Titr" pitchFamily="2" charset="-78"/>
              </a:rPr>
              <a:t>این عملیات با 29 گردان توپخانه صحرایی ارتش پشتیبانی می شد.</a:t>
            </a:r>
            <a:br>
              <a:rPr lang="fa-IR" sz="2000" dirty="0">
                <a:solidFill>
                  <a:srgbClr val="002060"/>
                </a:solidFill>
                <a:cs typeface="B Titr" pitchFamily="2" charset="-78"/>
              </a:rPr>
            </a:br>
            <a:r>
              <a:rPr lang="fa-IR" sz="2000" dirty="0" smtClean="0">
                <a:solidFill>
                  <a:srgbClr val="002060"/>
                </a:solidFill>
                <a:cs typeface="B Titr" pitchFamily="2" charset="-78"/>
              </a:rPr>
              <a:t>این </a:t>
            </a:r>
            <a:r>
              <a:rPr lang="fa-IR" sz="2000" dirty="0">
                <a:solidFill>
                  <a:srgbClr val="002060"/>
                </a:solidFill>
                <a:cs typeface="B Titr" pitchFamily="2" charset="-78"/>
              </a:rPr>
              <a:t>عملیات در30دقیقه بامداد 1361/2/10با رمز یا علی بن ابیطالب آغاز و در ساعت 10 دوشنبه سوم خرداد با آزاد سازی خرمشهر «پس از 576 روز»پایان پذیرفت.</a:t>
            </a:r>
            <a:br>
              <a:rPr lang="fa-IR" sz="2000" dirty="0">
                <a:solidFill>
                  <a:srgbClr val="002060"/>
                </a:solidFill>
                <a:cs typeface="B Titr" pitchFamily="2" charset="-78"/>
              </a:rPr>
            </a:br>
            <a:r>
              <a:rPr lang="fa-IR" sz="2000" dirty="0" smtClean="0">
                <a:solidFill>
                  <a:srgbClr val="002060"/>
                </a:solidFill>
                <a:cs typeface="B Titr" pitchFamily="2" charset="-78"/>
              </a:rPr>
              <a:t>امام </a:t>
            </a:r>
            <a:r>
              <a:rPr lang="fa-IR" sz="2000" dirty="0">
                <a:solidFill>
                  <a:srgbClr val="002060"/>
                </a:solidFill>
                <a:cs typeface="B Titr" pitchFamily="2" charset="-78"/>
              </a:rPr>
              <a:t>خمینی (ره) ضمن تقدیر از رزمندگان و برشماری اهمیت عملیات و پیروزی آن فرمود«خرمشهر را خدا آزاد کرد – وَمَا النَّصرُ اِلَّا مِن عِندِالله»</a:t>
            </a:r>
            <a:endParaRPr lang="fa-IR" sz="2000" dirty="0">
              <a:solidFill>
                <a:srgbClr val="002060"/>
              </a:solidFill>
            </a:endParaRPr>
          </a:p>
        </p:txBody>
      </p:sp>
    </p:spTree>
    <p:extLst>
      <p:ext uri="{BB962C8B-B14F-4D97-AF65-F5344CB8AC3E}">
        <p14:creationId xmlns:p14="http://schemas.microsoft.com/office/powerpoint/2010/main" val="18248479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060848"/>
            <a:ext cx="8305800" cy="5893264"/>
          </a:xfrm>
        </p:spPr>
        <p:txBody>
          <a:bodyPr>
            <a:noAutofit/>
          </a:bodyPr>
          <a:lstStyle/>
          <a:p>
            <a:pPr algn="r">
              <a:lnSpc>
                <a:spcPct val="150000"/>
              </a:lnSpc>
            </a:pPr>
            <a:r>
              <a:rPr lang="fa-IR" sz="2400" b="1" dirty="0" smtClean="0">
                <a:solidFill>
                  <a:schemeClr val="tx1"/>
                </a:solidFill>
                <a:cs typeface="B Titr" pitchFamily="2" charset="-78"/>
              </a:rPr>
              <a:t>                                  </a:t>
            </a:r>
            <a:r>
              <a:rPr lang="fa-IR" sz="2400" b="1" dirty="0" smtClean="0">
                <a:solidFill>
                  <a:srgbClr val="00B050"/>
                </a:solidFill>
                <a:cs typeface="B Titr" pitchFamily="2" charset="-78"/>
              </a:rPr>
              <a:t>دلایل پیروزی نیروهای اسلام</a:t>
            </a:r>
            <a:r>
              <a:rPr lang="fa-IR" sz="2400" b="1" dirty="0" smtClean="0">
                <a:solidFill>
                  <a:schemeClr val="tx1"/>
                </a:solidFill>
                <a:cs typeface="B Titr" pitchFamily="2" charset="-78"/>
              </a:rPr>
              <a:t/>
            </a:r>
            <a:br>
              <a:rPr lang="fa-IR" sz="2400" b="1" dirty="0" smtClean="0">
                <a:solidFill>
                  <a:schemeClr val="tx1"/>
                </a:solidFill>
                <a:cs typeface="B Titr" pitchFamily="2" charset="-78"/>
              </a:rPr>
            </a:br>
            <a:r>
              <a:rPr lang="fa-IR" sz="2800" b="1" dirty="0" smtClean="0">
                <a:solidFill>
                  <a:schemeClr val="tx1"/>
                </a:solidFill>
                <a:cs typeface="B Titr" pitchFamily="2" charset="-78"/>
              </a:rPr>
              <a:t>     </a:t>
            </a:r>
            <a:r>
              <a:rPr lang="fa-IR" sz="2400" dirty="0" smtClean="0">
                <a:solidFill>
                  <a:srgbClr val="C00000"/>
                </a:solidFill>
                <a:cs typeface="B Titr" pitchFamily="2" charset="-78"/>
              </a:rPr>
              <a:t>1. </a:t>
            </a:r>
            <a:r>
              <a:rPr lang="fa-IR" sz="2400" dirty="0" smtClean="0">
                <a:solidFill>
                  <a:srgbClr val="002060"/>
                </a:solidFill>
                <a:cs typeface="B Titr" pitchFamily="2" charset="-78"/>
              </a:rPr>
              <a:t>رهبری و مدیریت مدبرانه حضرت امام خمینی(ره).</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2. </a:t>
            </a:r>
            <a:r>
              <a:rPr lang="fa-IR" sz="2400" dirty="0" smtClean="0">
                <a:solidFill>
                  <a:srgbClr val="002060"/>
                </a:solidFill>
                <a:cs typeface="B Titr" pitchFamily="2" charset="-78"/>
              </a:rPr>
              <a:t>برنامه ریزی صحیح و علمی در سطح کشور و عملیات ها.</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3. </a:t>
            </a:r>
            <a:r>
              <a:rPr lang="fa-IR" sz="2400" dirty="0" smtClean="0">
                <a:solidFill>
                  <a:srgbClr val="002060"/>
                </a:solidFill>
                <a:cs typeface="B Titr" pitchFamily="2" charset="-78"/>
              </a:rPr>
              <a:t>ایمان و انگیزه رزمندگان اسلام.</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4. </a:t>
            </a:r>
            <a:r>
              <a:rPr lang="fa-IR" sz="2400" dirty="0" smtClean="0">
                <a:solidFill>
                  <a:srgbClr val="002060"/>
                </a:solidFill>
                <a:cs typeface="B Titr" pitchFamily="2" charset="-78"/>
              </a:rPr>
              <a:t>ابتکار عمل و نوآوری.</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5. </a:t>
            </a:r>
            <a:r>
              <a:rPr lang="fa-IR" sz="2400" dirty="0" smtClean="0">
                <a:solidFill>
                  <a:srgbClr val="002060"/>
                </a:solidFill>
                <a:cs typeface="B Titr" pitchFamily="2" charset="-78"/>
              </a:rPr>
              <a:t>ترکیب تدبّر و عقلانیت با روحیه شهادت طلبی.</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6. </a:t>
            </a:r>
            <a:r>
              <a:rPr lang="fa-IR" sz="2400" dirty="0" smtClean="0">
                <a:solidFill>
                  <a:srgbClr val="002060"/>
                </a:solidFill>
                <a:cs typeface="B Titr" pitchFamily="2" charset="-78"/>
              </a:rPr>
              <a:t>افزایش همکاری و همدلی بین ارتش و سپاه پاسداران انقلاب اسلامی.</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7. </a:t>
            </a:r>
            <a:r>
              <a:rPr lang="fa-IR" sz="2400" dirty="0" smtClean="0">
                <a:solidFill>
                  <a:srgbClr val="002060"/>
                </a:solidFill>
                <a:cs typeface="B Titr" pitchFamily="2" charset="-78"/>
              </a:rPr>
              <a:t>انسجام و وحدت ملی در کشور پس از فرار بنی صدر.</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8.  </a:t>
            </a:r>
            <a:r>
              <a:rPr lang="fa-IR" sz="2400" dirty="0" smtClean="0">
                <a:solidFill>
                  <a:srgbClr val="002060"/>
                </a:solidFill>
                <a:cs typeface="B Titr" pitchFamily="2" charset="-78"/>
              </a:rPr>
              <a:t>استفاده بهینه از ظرفیت ها و منابع ملی.</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9. </a:t>
            </a:r>
            <a:r>
              <a:rPr lang="fa-IR" sz="2400" dirty="0" smtClean="0">
                <a:solidFill>
                  <a:srgbClr val="002060"/>
                </a:solidFill>
                <a:cs typeface="B Titr" pitchFamily="2" charset="-78"/>
              </a:rPr>
              <a:t>شناسایی و کسب اطلاعات دقیق از دشمن.</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10. </a:t>
            </a:r>
            <a:r>
              <a:rPr lang="fa-IR" sz="2400" dirty="0" smtClean="0">
                <a:solidFill>
                  <a:srgbClr val="002060"/>
                </a:solidFill>
                <a:cs typeface="B Titr" pitchFamily="2" charset="-78"/>
              </a:rPr>
              <a:t>استفاده گسترده از ظرفیت داوطلبان نیروهای یبسیجی و مردمی.</a:t>
            </a:r>
            <a:br>
              <a:rPr lang="fa-IR" sz="2400" dirty="0" smtClean="0">
                <a:solidFill>
                  <a:srgbClr val="002060"/>
                </a:solidFill>
                <a:cs typeface="B Titr" pitchFamily="2" charset="-78"/>
              </a:rPr>
            </a:br>
            <a:r>
              <a:rPr lang="fa-IR" sz="2400" dirty="0">
                <a:solidFill>
                  <a:srgbClr val="002060"/>
                </a:solidFill>
                <a:cs typeface="B Titr" pitchFamily="2" charset="-78"/>
              </a:rPr>
              <a:t> </a:t>
            </a:r>
            <a:r>
              <a:rPr lang="fa-IR" sz="2400" dirty="0" smtClean="0">
                <a:solidFill>
                  <a:srgbClr val="002060"/>
                </a:solidFill>
                <a:cs typeface="B Titr" pitchFamily="2" charset="-78"/>
              </a:rPr>
              <a:t>     </a:t>
            </a:r>
            <a:r>
              <a:rPr lang="fa-IR" sz="2400" dirty="0" smtClean="0">
                <a:solidFill>
                  <a:srgbClr val="C00000"/>
                </a:solidFill>
                <a:cs typeface="B Titr" pitchFamily="2" charset="-78"/>
              </a:rPr>
              <a:t>11. </a:t>
            </a:r>
            <a:r>
              <a:rPr lang="fa-IR" sz="2400" dirty="0" smtClean="0">
                <a:solidFill>
                  <a:srgbClr val="002060"/>
                </a:solidFill>
                <a:cs typeface="B Titr" pitchFamily="2" charset="-78"/>
              </a:rPr>
              <a:t>بکارپیری تجربه عملیات های قبلی.</a:t>
            </a:r>
            <a:r>
              <a:rPr lang="fa-IR" sz="1800" dirty="0" smtClean="0">
                <a:solidFill>
                  <a:srgbClr val="002060"/>
                </a:solidFill>
                <a:cs typeface="B Titr" pitchFamily="2" charset="-78"/>
              </a:rPr>
              <a:t/>
            </a:r>
            <a:br>
              <a:rPr lang="fa-IR" sz="1800" dirty="0" smtClean="0">
                <a:solidFill>
                  <a:srgbClr val="002060"/>
                </a:solidFill>
                <a:cs typeface="B Titr" pitchFamily="2" charset="-78"/>
              </a:rPr>
            </a:br>
            <a:r>
              <a:rPr lang="fa-IR" sz="1800" dirty="0">
                <a:solidFill>
                  <a:schemeClr val="tx1"/>
                </a:solidFill>
                <a:cs typeface="B Titr" pitchFamily="2" charset="-78"/>
              </a:rPr>
              <a:t/>
            </a:r>
            <a:br>
              <a:rPr lang="fa-IR" sz="1800" dirty="0">
                <a:solidFill>
                  <a:schemeClr val="tx1"/>
                </a:solidFill>
                <a:cs typeface="B Titr" pitchFamily="2" charset="-78"/>
              </a:rPr>
            </a:b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1800" dirty="0" smtClean="0">
                <a:solidFill>
                  <a:schemeClr val="tx1"/>
                </a:solidFill>
                <a:cs typeface="B Titr" pitchFamily="2" charset="-78"/>
              </a:rPr>
              <a:t>   </a:t>
            </a:r>
            <a:endParaRPr lang="en-US" sz="1800" dirty="0">
              <a:cs typeface="B Titr" pitchFamily="2" charset="-78"/>
            </a:endParaRPr>
          </a:p>
        </p:txBody>
      </p:sp>
    </p:spTree>
    <p:extLst>
      <p:ext uri="{BB962C8B-B14F-4D97-AF65-F5344CB8AC3E}">
        <p14:creationId xmlns:p14="http://schemas.microsoft.com/office/powerpoint/2010/main" val="7993275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305800" cy="5893264"/>
          </a:xfrm>
        </p:spPr>
        <p:txBody>
          <a:bodyPr/>
          <a:lstStyle/>
          <a:p>
            <a:pPr algn="ctr"/>
            <a:r>
              <a:rPr lang="fa-IR" sz="4800" dirty="0" smtClean="0">
                <a:solidFill>
                  <a:srgbClr val="00B050"/>
                </a:solidFill>
                <a:cs typeface="B Titr" pitchFamily="2" charset="-78"/>
              </a:rPr>
              <a:t>راهبرد تعقیب و تنبیه متجاوز</a:t>
            </a:r>
            <a:r>
              <a:rPr lang="fa-IR" sz="4800" dirty="0" smtClean="0">
                <a:solidFill>
                  <a:srgbClr val="FF0000"/>
                </a:solidFill>
                <a:cs typeface="B Titr" pitchFamily="2" charset="-78"/>
              </a:rPr>
              <a:t/>
            </a:r>
            <a:br>
              <a:rPr lang="fa-IR" sz="4800" dirty="0" smtClean="0">
                <a:solidFill>
                  <a:srgbClr val="FF0000"/>
                </a:solidFill>
                <a:cs typeface="B Titr" pitchFamily="2" charset="-78"/>
              </a:rPr>
            </a:br>
            <a:r>
              <a:rPr lang="fa-IR" sz="4800" dirty="0">
                <a:solidFill>
                  <a:srgbClr val="FF0000"/>
                </a:solidFill>
                <a:cs typeface="B Titr" pitchFamily="2" charset="-78"/>
              </a:rPr>
              <a:t/>
            </a:r>
            <a:br>
              <a:rPr lang="fa-IR" sz="4800" dirty="0">
                <a:solidFill>
                  <a:srgbClr val="FF0000"/>
                </a:solidFill>
                <a:cs typeface="B Titr" pitchFamily="2" charset="-78"/>
              </a:rPr>
            </a:br>
            <a:r>
              <a:rPr lang="fa-IR" sz="4800" dirty="0" smtClean="0">
                <a:solidFill>
                  <a:srgbClr val="FF0000"/>
                </a:solidFill>
                <a:cs typeface="B Titr" pitchFamily="2" charset="-78"/>
              </a:rPr>
              <a:t/>
            </a:r>
            <a:br>
              <a:rPr lang="fa-IR" sz="4800" dirty="0" smtClean="0">
                <a:solidFill>
                  <a:srgbClr val="FF0000"/>
                </a:solidFill>
                <a:cs typeface="B Titr" pitchFamily="2" charset="-78"/>
              </a:rPr>
            </a:br>
            <a:r>
              <a:rPr lang="fa-IR" sz="3600" dirty="0" smtClean="0">
                <a:solidFill>
                  <a:srgbClr val="00B050"/>
                </a:solidFill>
                <a:cs typeface="B Titr" pitchFamily="2" charset="-78"/>
              </a:rPr>
              <a:t>«چرایی ادامه جنگ بعد از فتح خرمشهر»</a:t>
            </a:r>
            <a:r>
              <a:rPr lang="fa-IR" sz="4800" dirty="0" smtClean="0">
                <a:solidFill>
                  <a:srgbClr val="FF0000"/>
                </a:solidFill>
                <a:cs typeface="B Titr" pitchFamily="2" charset="-78"/>
              </a:rPr>
              <a:t/>
            </a:r>
            <a:br>
              <a:rPr lang="fa-IR" sz="4800" dirty="0" smtClean="0">
                <a:solidFill>
                  <a:srgbClr val="FF0000"/>
                </a:solidFill>
                <a:cs typeface="B Titr" pitchFamily="2" charset="-78"/>
              </a:rPr>
            </a:br>
            <a:r>
              <a:rPr lang="fa-IR" sz="2000" dirty="0">
                <a:solidFill>
                  <a:srgbClr val="FF0000"/>
                </a:solidFill>
                <a:cs typeface="B Titr" pitchFamily="2" charset="-78"/>
              </a:rPr>
              <a:t/>
            </a:r>
            <a:br>
              <a:rPr lang="fa-IR" sz="2000" dirty="0">
                <a:solidFill>
                  <a:srgbClr val="FF0000"/>
                </a:solidFill>
                <a:cs typeface="B Titr" pitchFamily="2" charset="-78"/>
              </a:rPr>
            </a:br>
            <a:r>
              <a:rPr lang="fa-IR" sz="2000" dirty="0">
                <a:solidFill>
                  <a:schemeClr val="tx1"/>
                </a:solidFill>
                <a:cs typeface="B Titr" pitchFamily="2" charset="-78"/>
              </a:rPr>
              <a:t/>
            </a:r>
            <a:br>
              <a:rPr lang="fa-IR" sz="2000" dirty="0">
                <a:solidFill>
                  <a:schemeClr val="tx1"/>
                </a:solidFill>
                <a:cs typeface="B Titr" pitchFamily="2" charset="-78"/>
              </a:rPr>
            </a:br>
            <a:r>
              <a:rPr lang="fa-IR" sz="2000" dirty="0">
                <a:solidFill>
                  <a:srgbClr val="7030A0"/>
                </a:solidFill>
                <a:cs typeface="B Titr" pitchFamily="2" charset="-78"/>
              </a:rPr>
              <a:t>«فصل</a:t>
            </a:r>
            <a:r>
              <a:rPr lang="fa-IR" sz="2400" dirty="0">
                <a:solidFill>
                  <a:srgbClr val="7030A0"/>
                </a:solidFill>
                <a:cs typeface="B Titr" pitchFamily="2" charset="-78"/>
              </a:rPr>
              <a:t> </a:t>
            </a:r>
            <a:r>
              <a:rPr lang="fa-IR" sz="2400" dirty="0" smtClean="0">
                <a:solidFill>
                  <a:srgbClr val="7030A0"/>
                </a:solidFill>
                <a:cs typeface="B Titr" pitchFamily="2" charset="-78"/>
              </a:rPr>
              <a:t>دهم»</a:t>
            </a:r>
            <a:endParaRPr lang="en-US" sz="4800" dirty="0">
              <a:solidFill>
                <a:srgbClr val="7030A0"/>
              </a:solidFill>
              <a:cs typeface="B Titr" pitchFamily="2" charset="-78"/>
            </a:endParaRPr>
          </a:p>
        </p:txBody>
      </p:sp>
    </p:spTree>
    <p:extLst>
      <p:ext uri="{BB962C8B-B14F-4D97-AF65-F5344CB8AC3E}">
        <p14:creationId xmlns:p14="http://schemas.microsoft.com/office/powerpoint/2010/main" val="20462430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9392"/>
            <a:ext cx="8748464" cy="5893264"/>
          </a:xfrm>
        </p:spPr>
        <p:txBody>
          <a:bodyPr>
            <a:noAutofit/>
          </a:bodyPr>
          <a:lstStyle/>
          <a:p>
            <a:pPr algn="r">
              <a:lnSpc>
                <a:spcPct val="150000"/>
              </a:lnSpc>
            </a:pPr>
            <a:r>
              <a:rPr lang="fa-IR" sz="2000" b="1" dirty="0" smtClean="0">
                <a:solidFill>
                  <a:srgbClr val="002060"/>
                </a:solidFill>
                <a:cs typeface="B Titr" pitchFamily="2" charset="-78"/>
              </a:rPr>
              <a:t>آزادسازی خرمشهر ، در عین ناباوری عراق و حیرت جهانی و بخصوص حامیان رژیم بعثی عراق صورت گرفت .</a:t>
            </a:r>
            <a:r>
              <a:rPr lang="fa-IR" sz="2000" dirty="0" smtClean="0">
                <a:solidFill>
                  <a:srgbClr val="002060"/>
                </a:solidFill>
                <a:cs typeface="B Titr" pitchFamily="2" charset="-78"/>
              </a:rPr>
              <a:t> </a:t>
            </a:r>
            <a:br>
              <a:rPr lang="fa-IR" sz="2000" dirty="0" smtClean="0">
                <a:solidFill>
                  <a:srgbClr val="002060"/>
                </a:solidFill>
                <a:cs typeface="B Titr" pitchFamily="2" charset="-78"/>
              </a:rPr>
            </a:br>
            <a:r>
              <a:rPr lang="fa-IR" sz="2000" dirty="0" smtClean="0">
                <a:solidFill>
                  <a:srgbClr val="002060"/>
                </a:solidFill>
                <a:cs typeface="B Titr" pitchFamily="2" charset="-78"/>
              </a:rPr>
              <a:t>      چگونگی ادامه جنگ از سوی ایران از دو نگاه حائز اهمیت است «به شرح زیر(1)».</a:t>
            </a:r>
            <a:br>
              <a:rPr lang="fa-IR" sz="2000" dirty="0" smtClean="0">
                <a:solidFill>
                  <a:srgbClr val="002060"/>
                </a:solidFill>
                <a:cs typeface="B Titr" pitchFamily="2" charset="-78"/>
              </a:rPr>
            </a:br>
            <a:r>
              <a:rPr lang="fa-IR" sz="2000" dirty="0">
                <a:solidFill>
                  <a:srgbClr val="002060"/>
                </a:solidFill>
                <a:cs typeface="B Titr" pitchFamily="2" charset="-78"/>
              </a:rPr>
              <a:t> </a:t>
            </a:r>
            <a:r>
              <a:rPr lang="fa-IR" sz="2000" dirty="0" smtClean="0">
                <a:solidFill>
                  <a:srgbClr val="002060"/>
                </a:solidFill>
                <a:cs typeface="B Titr" pitchFamily="2" charset="-78"/>
              </a:rPr>
              <a:t>      جهان به فکر نجات عراق افتاد و از طریق سازمان ملل اقدام به صدور قطعنامه و پایان جنگ و     برقراری صلح کردند که منطقاً مورد پذیرش ایران واقع نشد </a:t>
            </a:r>
            <a:r>
              <a:rPr lang="fa-IR" sz="2000" dirty="0">
                <a:solidFill>
                  <a:srgbClr val="002060"/>
                </a:solidFill>
                <a:cs typeface="B Titr" pitchFamily="2" charset="-78"/>
              </a:rPr>
              <a:t>«به شرح </a:t>
            </a:r>
            <a:r>
              <a:rPr lang="fa-IR" sz="2000" dirty="0" smtClean="0">
                <a:solidFill>
                  <a:srgbClr val="002060"/>
                </a:solidFill>
                <a:cs typeface="B Titr" pitchFamily="2" charset="-78"/>
              </a:rPr>
              <a:t>زیر(2)».</a:t>
            </a:r>
            <a:r>
              <a:rPr lang="fa-IR" sz="2400" dirty="0">
                <a:solidFill>
                  <a:srgbClr val="002060"/>
                </a:solidFill>
                <a:cs typeface="B Titr" pitchFamily="2" charset="-78"/>
              </a:rPr>
              <a:t/>
            </a:r>
            <a:br>
              <a:rPr lang="fa-IR" sz="2400" dirty="0">
                <a:solidFill>
                  <a:srgbClr val="002060"/>
                </a:solidFill>
                <a:cs typeface="B Titr" pitchFamily="2" charset="-78"/>
              </a:rPr>
            </a:br>
            <a:r>
              <a:rPr lang="fa-IR" sz="2400" dirty="0" smtClean="0">
                <a:solidFill>
                  <a:srgbClr val="002060"/>
                </a:solidFill>
                <a:cs typeface="B Titr" pitchFamily="2" charset="-78"/>
              </a:rPr>
              <a:t>   </a:t>
            </a:r>
            <a:r>
              <a:rPr lang="fa-IR" sz="1800" dirty="0" smtClean="0">
                <a:solidFill>
                  <a:srgbClr val="002060"/>
                </a:solidFill>
                <a:cs typeface="B Titr" pitchFamily="2" charset="-78"/>
              </a:rPr>
              <a:t> </a:t>
            </a:r>
            <a:r>
              <a:rPr lang="fa-IR" sz="1800" b="1" dirty="0" smtClean="0">
                <a:solidFill>
                  <a:srgbClr val="C00000"/>
                </a:solidFill>
                <a:cs typeface="B Titr" pitchFamily="2" charset="-78"/>
              </a:rPr>
              <a:t>1. </a:t>
            </a:r>
            <a:r>
              <a:rPr lang="fa-IR" sz="1800" b="1" dirty="0" smtClean="0">
                <a:solidFill>
                  <a:srgbClr val="002060"/>
                </a:solidFill>
                <a:cs typeface="B Titr" pitchFamily="2" charset="-78"/>
              </a:rPr>
              <a:t>حضرت امام(ره) به دلایل زیرموافق ورود به خاک عراق نبودند</a:t>
            </a:r>
            <a:r>
              <a:rPr lang="fa-IR" sz="1800" dirty="0" smtClean="0">
                <a:solidFill>
                  <a:srgbClr val="002060"/>
                </a:solidFill>
                <a:cs typeface="B Titr" pitchFamily="2" charset="-78"/>
              </a:rPr>
              <a:t>.</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1.1- </a:t>
            </a:r>
            <a:r>
              <a:rPr lang="fa-IR" sz="1800" dirty="0" smtClean="0">
                <a:solidFill>
                  <a:srgbClr val="002060"/>
                </a:solidFill>
                <a:cs typeface="B Titr" pitchFamily="2" charset="-78"/>
              </a:rPr>
              <a:t>مردم عراق ورود به خاک خود را تحمل نمی کنند و موافقین ما در عراق مخالف ما خواهند شد.</a:t>
            </a:r>
            <a:br>
              <a:rPr lang="fa-IR" sz="1800" dirty="0" smtClean="0">
                <a:solidFill>
                  <a:srgbClr val="002060"/>
                </a:solidFill>
                <a:cs typeface="B Titr" pitchFamily="2" charset="-78"/>
              </a:rPr>
            </a:br>
            <a:r>
              <a:rPr lang="fa-IR" sz="1800" dirty="0">
                <a:solidFill>
                  <a:srgbClr val="C00000"/>
                </a:solidFill>
                <a:cs typeface="B Titr" pitchFamily="2" charset="-78"/>
              </a:rPr>
              <a:t> </a:t>
            </a:r>
            <a:r>
              <a:rPr lang="fa-IR" sz="1800" dirty="0" smtClean="0">
                <a:solidFill>
                  <a:srgbClr val="C00000"/>
                </a:solidFill>
                <a:cs typeface="B Titr" pitchFamily="2" charset="-78"/>
              </a:rPr>
              <a:t>     1.2- </a:t>
            </a:r>
            <a:r>
              <a:rPr lang="fa-IR" sz="1800" dirty="0" smtClean="0">
                <a:solidFill>
                  <a:srgbClr val="002060"/>
                </a:solidFill>
                <a:cs typeface="B Titr" pitchFamily="2" charset="-78"/>
              </a:rPr>
              <a:t> از لحاظ بین المللی«بعلت حضور عراق در خاک ما»موضع برحق داریم ولی با ورود به عراق متهم به اشغالگری می شویم.</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1.3-</a:t>
            </a:r>
            <a:r>
              <a:rPr lang="fa-IR" sz="1800" dirty="0" smtClean="0">
                <a:solidFill>
                  <a:srgbClr val="002060"/>
                </a:solidFill>
                <a:cs typeface="B Titr" pitchFamily="2" charset="-78"/>
              </a:rPr>
              <a:t> باورود به عراق مردم بی گناه آسیب می بینند و اذیت می شوند.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a:solidFill>
                  <a:srgbClr val="002060"/>
                </a:solidFill>
                <a:cs typeface="B Titr" pitchFamily="2" charset="-78"/>
              </a:rPr>
              <a:t> </a:t>
            </a:r>
            <a:r>
              <a:rPr lang="fa-IR" sz="1800" dirty="0" smtClean="0">
                <a:solidFill>
                  <a:srgbClr val="002060"/>
                </a:solidFill>
                <a:cs typeface="B Titr" pitchFamily="2" charset="-78"/>
              </a:rPr>
              <a:t> </a:t>
            </a:r>
            <a:r>
              <a:rPr lang="fa-IR" sz="1800" dirty="0" smtClean="0">
                <a:solidFill>
                  <a:srgbClr val="C00000"/>
                </a:solidFill>
                <a:cs typeface="B Titr" pitchFamily="2" charset="-78"/>
              </a:rPr>
              <a:t>1.4 – </a:t>
            </a:r>
            <a:r>
              <a:rPr lang="fa-IR" sz="1800" dirty="0" smtClean="0">
                <a:solidFill>
                  <a:srgbClr val="002060"/>
                </a:solidFill>
                <a:cs typeface="B Titr" pitchFamily="2" charset="-78"/>
              </a:rPr>
              <a:t>نضامیان معتقد بودند عدم ورود به خاک عراق ، ایجادفضای امن برای عراق تلقی شده و به ادامه آرایش نظامی و ایجاد</a:t>
            </a:r>
            <a:endParaRPr lang="en-US" sz="1800" b="1" dirty="0">
              <a:solidFill>
                <a:srgbClr val="002060"/>
              </a:solidFill>
              <a:cs typeface="B Titr" pitchFamily="2" charset="-78"/>
            </a:endParaRPr>
          </a:p>
        </p:txBody>
      </p:sp>
    </p:spTree>
    <p:extLst>
      <p:ext uri="{BB962C8B-B14F-4D97-AF65-F5344CB8AC3E}">
        <p14:creationId xmlns:p14="http://schemas.microsoft.com/office/powerpoint/2010/main" val="413205831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784976" cy="6567182"/>
          </a:xfrm>
          <a:prstGeom prst="rect">
            <a:avLst/>
          </a:prstGeom>
        </p:spPr>
        <p:txBody>
          <a:bodyPr wrap="square">
            <a:spAutoFit/>
          </a:bodyPr>
          <a:lstStyle/>
          <a:p>
            <a:pPr>
              <a:lnSpc>
                <a:spcPct val="150000"/>
              </a:lnSpc>
            </a:pPr>
            <a:r>
              <a:rPr lang="fa-IR" sz="2200" dirty="0">
                <a:solidFill>
                  <a:srgbClr val="002060"/>
                </a:solidFill>
                <a:cs typeface="B Titr" pitchFamily="2" charset="-78"/>
              </a:rPr>
              <a:t>آمادگی و حملات بعدی به ایران می پردازد لذا نظرات کارشناسی نظامی مورد پذیرش امام واقع شد.   </a:t>
            </a:r>
            <a:endParaRPr lang="fa-IR" sz="2200" dirty="0" smtClean="0">
              <a:solidFill>
                <a:srgbClr val="002060"/>
              </a:solidFill>
              <a:cs typeface="B Titr" pitchFamily="2" charset="-78"/>
            </a:endParaRPr>
          </a:p>
          <a:p>
            <a:pPr>
              <a:lnSpc>
                <a:spcPct val="150000"/>
              </a:lnSpc>
            </a:pPr>
            <a:r>
              <a:rPr lang="fa-IR" sz="2200" dirty="0" smtClean="0">
                <a:solidFill>
                  <a:srgbClr val="C00000"/>
                </a:solidFill>
                <a:cs typeface="B Titr" pitchFamily="2" charset="-78"/>
              </a:rPr>
              <a:t> </a:t>
            </a:r>
            <a:r>
              <a:rPr lang="fa-IR" sz="2200" dirty="0">
                <a:solidFill>
                  <a:srgbClr val="C00000"/>
                </a:solidFill>
                <a:cs typeface="B Titr" pitchFamily="2" charset="-78"/>
              </a:rPr>
              <a:t>2. </a:t>
            </a:r>
            <a:r>
              <a:rPr lang="fa-IR" sz="2200" b="1" dirty="0">
                <a:solidFill>
                  <a:srgbClr val="C00000"/>
                </a:solidFill>
                <a:cs typeface="B Titr" pitchFamily="2" charset="-78"/>
              </a:rPr>
              <a:t> </a:t>
            </a:r>
            <a:r>
              <a:rPr lang="fa-IR" sz="2200" b="1" dirty="0">
                <a:solidFill>
                  <a:srgbClr val="002060"/>
                </a:solidFill>
                <a:cs typeface="B Titr" pitchFamily="2" charset="-78"/>
              </a:rPr>
              <a:t>دلایل ادامه جنگ پس از فتح خرمشهر و عدم پذیرش قطعنامه صلح:</a:t>
            </a:r>
            <a:br>
              <a:rPr lang="fa-IR" sz="2200" b="1" dirty="0">
                <a:solidFill>
                  <a:srgbClr val="002060"/>
                </a:solidFill>
                <a:cs typeface="B Titr" pitchFamily="2" charset="-78"/>
              </a:rPr>
            </a:br>
            <a:r>
              <a:rPr lang="fa-IR" sz="2200" dirty="0" smtClean="0">
                <a:solidFill>
                  <a:srgbClr val="C00000"/>
                </a:solidFill>
                <a:cs typeface="B Titr" pitchFamily="2" charset="-78"/>
              </a:rPr>
              <a:t>2.1-</a:t>
            </a:r>
            <a:r>
              <a:rPr lang="fa-IR" sz="2200" dirty="0" smtClean="0">
                <a:solidFill>
                  <a:srgbClr val="002060"/>
                </a:solidFill>
                <a:cs typeface="B Titr" pitchFamily="2" charset="-78"/>
              </a:rPr>
              <a:t> </a:t>
            </a:r>
            <a:r>
              <a:rPr lang="fa-IR" sz="2200" dirty="0">
                <a:solidFill>
                  <a:srgbClr val="002060"/>
                </a:solidFill>
                <a:cs typeface="B Titr" pitchFamily="2" charset="-78"/>
              </a:rPr>
              <a:t>عدم پذیرش معاهده 1975 و ادامه حضور ارتش عراق در بخشی از خاک ایران.</a:t>
            </a:r>
            <a:br>
              <a:rPr lang="fa-IR" sz="2200" dirty="0">
                <a:solidFill>
                  <a:srgbClr val="002060"/>
                </a:solidFill>
                <a:cs typeface="B Titr" pitchFamily="2" charset="-78"/>
              </a:rPr>
            </a:br>
            <a:r>
              <a:rPr lang="fa-IR" sz="2200" dirty="0" smtClean="0">
                <a:solidFill>
                  <a:srgbClr val="C00000"/>
                </a:solidFill>
                <a:cs typeface="B Titr" pitchFamily="2" charset="-78"/>
              </a:rPr>
              <a:t>2.2-</a:t>
            </a:r>
            <a:r>
              <a:rPr lang="fa-IR" sz="2200" dirty="0" smtClean="0">
                <a:solidFill>
                  <a:srgbClr val="002060"/>
                </a:solidFill>
                <a:cs typeface="B Titr" pitchFamily="2" charset="-78"/>
              </a:rPr>
              <a:t> </a:t>
            </a:r>
            <a:r>
              <a:rPr lang="fa-IR" sz="2200" dirty="0">
                <a:solidFill>
                  <a:srgbClr val="002060"/>
                </a:solidFill>
                <a:cs typeface="B Titr" pitchFamily="2" charset="-78"/>
              </a:rPr>
              <a:t>برتری نظامی ایران نسبت به ارتش عراق.</a:t>
            </a:r>
            <a:br>
              <a:rPr lang="fa-IR" sz="2200" dirty="0">
                <a:solidFill>
                  <a:srgbClr val="002060"/>
                </a:solidFill>
                <a:cs typeface="B Titr" pitchFamily="2" charset="-78"/>
              </a:rPr>
            </a:br>
            <a:r>
              <a:rPr lang="fa-IR" sz="2200" dirty="0" smtClean="0">
                <a:solidFill>
                  <a:srgbClr val="C00000"/>
                </a:solidFill>
                <a:cs typeface="B Titr" pitchFamily="2" charset="-78"/>
              </a:rPr>
              <a:t>2.3-</a:t>
            </a:r>
            <a:r>
              <a:rPr lang="fa-IR" sz="2200" dirty="0" smtClean="0">
                <a:solidFill>
                  <a:srgbClr val="002060"/>
                </a:solidFill>
                <a:cs typeface="B Titr" pitchFamily="2" charset="-78"/>
              </a:rPr>
              <a:t> </a:t>
            </a:r>
            <a:r>
              <a:rPr lang="fa-IR" sz="2200" dirty="0">
                <a:solidFill>
                  <a:srgbClr val="002060"/>
                </a:solidFill>
                <a:cs typeface="B Titr" pitchFamily="2" charset="-78"/>
              </a:rPr>
              <a:t>عدم پیشنهاد هیچ گونه پیشنهاد صلح عادلانه از سوی رژیم بعثی عراق به مراجع </a:t>
            </a:r>
            <a:r>
              <a:rPr lang="fa-IR" sz="2200" dirty="0" smtClean="0">
                <a:solidFill>
                  <a:srgbClr val="002060"/>
                </a:solidFill>
                <a:cs typeface="B Titr" pitchFamily="2" charset="-78"/>
              </a:rPr>
              <a:t>   بین </a:t>
            </a:r>
            <a:r>
              <a:rPr lang="fa-IR" sz="2200" dirty="0">
                <a:solidFill>
                  <a:srgbClr val="002060"/>
                </a:solidFill>
                <a:cs typeface="B Titr" pitchFamily="2" charset="-78"/>
              </a:rPr>
              <a:t>المللی.</a:t>
            </a:r>
            <a:br>
              <a:rPr lang="fa-IR" sz="2200" dirty="0">
                <a:solidFill>
                  <a:srgbClr val="002060"/>
                </a:solidFill>
                <a:cs typeface="B Titr" pitchFamily="2" charset="-78"/>
              </a:rPr>
            </a:br>
            <a:r>
              <a:rPr lang="fa-IR" sz="2200" dirty="0" smtClean="0">
                <a:solidFill>
                  <a:srgbClr val="C00000"/>
                </a:solidFill>
                <a:cs typeface="B Titr" pitchFamily="2" charset="-78"/>
              </a:rPr>
              <a:t>2.4-</a:t>
            </a:r>
            <a:r>
              <a:rPr lang="fa-IR" sz="2200" dirty="0" smtClean="0">
                <a:solidFill>
                  <a:srgbClr val="002060"/>
                </a:solidFill>
                <a:cs typeface="B Titr" pitchFamily="2" charset="-78"/>
              </a:rPr>
              <a:t> </a:t>
            </a:r>
            <a:r>
              <a:rPr lang="fa-IR" sz="2200" dirty="0">
                <a:solidFill>
                  <a:srgbClr val="002060"/>
                </a:solidFill>
                <a:cs typeface="B Titr" pitchFamily="2" charset="-78"/>
              </a:rPr>
              <a:t>عدم اعتماد به تعهدات صدام و حزب بعث عراق.</a:t>
            </a:r>
            <a:br>
              <a:rPr lang="fa-IR" sz="2200" dirty="0">
                <a:solidFill>
                  <a:srgbClr val="002060"/>
                </a:solidFill>
                <a:cs typeface="B Titr" pitchFamily="2" charset="-78"/>
              </a:rPr>
            </a:br>
            <a:r>
              <a:rPr lang="fa-IR" sz="2200" dirty="0" smtClean="0">
                <a:solidFill>
                  <a:srgbClr val="C00000"/>
                </a:solidFill>
                <a:cs typeface="B Titr" pitchFamily="2" charset="-78"/>
              </a:rPr>
              <a:t>2.5-</a:t>
            </a:r>
            <a:r>
              <a:rPr lang="fa-IR" sz="2200" dirty="0" smtClean="0">
                <a:solidFill>
                  <a:srgbClr val="002060"/>
                </a:solidFill>
                <a:cs typeface="B Titr" pitchFamily="2" charset="-78"/>
              </a:rPr>
              <a:t> </a:t>
            </a:r>
            <a:r>
              <a:rPr lang="fa-IR" sz="2200" dirty="0">
                <a:solidFill>
                  <a:srgbClr val="002060"/>
                </a:solidFill>
                <a:cs typeface="B Titr" pitchFamily="2" charset="-78"/>
              </a:rPr>
              <a:t>شرایط نامساعد دفاعی و شکنندگی مرزهای جنوب غربی«خوزستان» در مرزهای جنوبی کشور.</a:t>
            </a:r>
            <a:br>
              <a:rPr lang="fa-IR" sz="2200" dirty="0">
                <a:solidFill>
                  <a:srgbClr val="002060"/>
                </a:solidFill>
                <a:cs typeface="B Titr" pitchFamily="2" charset="-78"/>
              </a:rPr>
            </a:br>
            <a:r>
              <a:rPr lang="fa-IR" sz="2200" dirty="0" smtClean="0">
                <a:solidFill>
                  <a:srgbClr val="C00000"/>
                </a:solidFill>
                <a:cs typeface="B Titr" pitchFamily="2" charset="-78"/>
              </a:rPr>
              <a:t>1.6- </a:t>
            </a:r>
            <a:r>
              <a:rPr lang="fa-IR" sz="2200" dirty="0">
                <a:solidFill>
                  <a:srgbClr val="002060"/>
                </a:solidFill>
                <a:cs typeface="B Titr" pitchFamily="2" charset="-78"/>
              </a:rPr>
              <a:t>انتظار مردم «بویژه خانوده های شهداء ، جانبازان و ایثارگران»از سرکوبی کامل دشمن.</a:t>
            </a:r>
            <a:r>
              <a:rPr lang="fa-IR" dirty="0">
                <a:cs typeface="B Titr" pitchFamily="2" charset="-78"/>
              </a:rPr>
              <a:t/>
            </a:r>
            <a:br>
              <a:rPr lang="fa-IR" dirty="0">
                <a:cs typeface="B Titr" pitchFamily="2" charset="-78"/>
              </a:rPr>
            </a:br>
            <a:r>
              <a:rPr lang="fa-IR" b="1" dirty="0">
                <a:cs typeface="B Titr" pitchFamily="2" charset="-78"/>
              </a:rPr>
              <a:t> </a:t>
            </a:r>
            <a:endParaRPr lang="fa-IR" dirty="0"/>
          </a:p>
        </p:txBody>
      </p:sp>
    </p:spTree>
    <p:extLst>
      <p:ext uri="{BB962C8B-B14F-4D97-AF65-F5344CB8AC3E}">
        <p14:creationId xmlns:p14="http://schemas.microsoft.com/office/powerpoint/2010/main" val="1128045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3986"/>
            <a:ext cx="8496944" cy="6001643"/>
          </a:xfrm>
          <a:prstGeom prst="rect">
            <a:avLst/>
          </a:prstGeom>
        </p:spPr>
        <p:txBody>
          <a:bodyPr wrap="square">
            <a:spAutoFit/>
          </a:bodyPr>
          <a:lstStyle/>
          <a:p>
            <a:pPr>
              <a:lnSpc>
                <a:spcPct val="200000"/>
              </a:lnSpc>
            </a:pPr>
            <a:r>
              <a:rPr lang="fa-IR" sz="2400" b="1" dirty="0">
                <a:solidFill>
                  <a:srgbClr val="002060"/>
                </a:solidFill>
                <a:cs typeface="B Titr" pitchFamily="2" charset="-78"/>
              </a:rPr>
              <a:t> </a:t>
            </a:r>
            <a:r>
              <a:rPr lang="fa-IR" sz="2400" b="1" dirty="0">
                <a:solidFill>
                  <a:srgbClr val="00B050"/>
                </a:solidFill>
                <a:cs typeface="B Titr" pitchFamily="2" charset="-78"/>
              </a:rPr>
              <a:t>راهبرد جمهوری اسلامی ایران پس از آزادی </a:t>
            </a:r>
            <a:r>
              <a:rPr lang="fa-IR" sz="2400" b="1" dirty="0" smtClean="0">
                <a:solidFill>
                  <a:srgbClr val="00B050"/>
                </a:solidFill>
                <a:cs typeface="B Titr" pitchFamily="2" charset="-78"/>
              </a:rPr>
              <a:t>خرمشهر</a:t>
            </a:r>
            <a:r>
              <a:rPr lang="fa-IR" sz="700" b="1" dirty="0">
                <a:solidFill>
                  <a:srgbClr val="002060"/>
                </a:solidFill>
                <a:cs typeface="B Titr" pitchFamily="2" charset="-78"/>
              </a:rPr>
              <a:t/>
            </a:r>
            <a:br>
              <a:rPr lang="fa-IR" sz="700" b="1" dirty="0">
                <a:solidFill>
                  <a:srgbClr val="002060"/>
                </a:solidFill>
                <a:cs typeface="B Titr" pitchFamily="2" charset="-78"/>
              </a:rPr>
            </a:br>
            <a:r>
              <a:rPr lang="fa-IR" sz="2400" b="1" dirty="0">
                <a:solidFill>
                  <a:srgbClr val="002060"/>
                </a:solidFill>
                <a:cs typeface="B Titr" pitchFamily="2" charset="-78"/>
              </a:rPr>
              <a:t>    </a:t>
            </a:r>
            <a:r>
              <a:rPr lang="fa-IR" sz="2400" b="1" dirty="0">
                <a:solidFill>
                  <a:srgbClr val="C00000"/>
                </a:solidFill>
                <a:cs typeface="B Titr" pitchFamily="2" charset="-78"/>
              </a:rPr>
              <a:t>1. </a:t>
            </a:r>
            <a:r>
              <a:rPr lang="fa-IR" sz="2400" b="1" dirty="0">
                <a:solidFill>
                  <a:srgbClr val="002060"/>
                </a:solidFill>
                <a:cs typeface="B Titr" pitchFamily="2" charset="-78"/>
              </a:rPr>
              <a:t>دفع کامل تهاجم سرزمینی: </a:t>
            </a:r>
            <a:r>
              <a:rPr lang="fa-IR" sz="2400" dirty="0">
                <a:solidFill>
                  <a:srgbClr val="002060"/>
                </a:solidFill>
                <a:cs typeface="B Titr" pitchFamily="2" charset="-78"/>
              </a:rPr>
              <a:t>درپی تلاش رزمندگان ایران در دفع ارتش و حفظ تمامیت ارتش، مردم نیز شعار«جنگ جنگ تا پیروزی » در حمایت از فرزندان رزمندشان داشتند.</a:t>
            </a:r>
            <a:br>
              <a:rPr lang="fa-IR" sz="2400" dirty="0">
                <a:solidFill>
                  <a:srgbClr val="002060"/>
                </a:solidFill>
                <a:cs typeface="B Titr" pitchFamily="2" charset="-78"/>
              </a:rPr>
            </a:br>
            <a:r>
              <a:rPr lang="fa-IR" sz="2400" dirty="0">
                <a:solidFill>
                  <a:srgbClr val="002060"/>
                </a:solidFill>
                <a:cs typeface="B Titr" pitchFamily="2" charset="-78"/>
              </a:rPr>
              <a:t>     </a:t>
            </a:r>
            <a:r>
              <a:rPr lang="fa-IR" sz="2400" b="1" dirty="0">
                <a:solidFill>
                  <a:srgbClr val="C00000"/>
                </a:solidFill>
                <a:cs typeface="B Titr" pitchFamily="2" charset="-78"/>
              </a:rPr>
              <a:t>2. </a:t>
            </a:r>
            <a:r>
              <a:rPr lang="fa-IR" sz="2400" b="1" dirty="0">
                <a:solidFill>
                  <a:srgbClr val="002060"/>
                </a:solidFill>
                <a:cs typeface="B Titr" pitchFamily="2" charset="-78"/>
              </a:rPr>
              <a:t>محدود نگه داشتن دامنه جنگ:</a:t>
            </a:r>
            <a:r>
              <a:rPr lang="fa-IR" sz="2400" dirty="0">
                <a:solidFill>
                  <a:srgbClr val="002060"/>
                </a:solidFill>
                <a:cs typeface="B Titr" pitchFamily="2" charset="-78"/>
              </a:rPr>
              <a:t> گرچه دشمن با حمله به مناطق شهری، مراکز اقتصادی و جنگ نفت کش ها سعی بر توسعه دامنه جنگ داشت.</a:t>
            </a:r>
            <a:r>
              <a:rPr lang="en-US" sz="2400" dirty="0">
                <a:solidFill>
                  <a:srgbClr val="002060"/>
                </a:solidFill>
                <a:cs typeface="B Titr" pitchFamily="2" charset="-78"/>
              </a:rPr>
              <a:t/>
            </a:r>
            <a:br>
              <a:rPr lang="en-US" sz="2400" dirty="0">
                <a:solidFill>
                  <a:srgbClr val="002060"/>
                </a:solidFill>
                <a:cs typeface="B Titr" pitchFamily="2" charset="-78"/>
              </a:rPr>
            </a:br>
            <a:r>
              <a:rPr lang="fa-IR" sz="2400" dirty="0">
                <a:solidFill>
                  <a:srgbClr val="002060"/>
                </a:solidFill>
                <a:cs typeface="B Titr" pitchFamily="2" charset="-78"/>
              </a:rPr>
              <a:t>     </a:t>
            </a:r>
            <a:r>
              <a:rPr lang="fa-IR" sz="2400" dirty="0">
                <a:solidFill>
                  <a:srgbClr val="C00000"/>
                </a:solidFill>
                <a:cs typeface="B Titr" pitchFamily="2" charset="-78"/>
              </a:rPr>
              <a:t>3</a:t>
            </a:r>
            <a:r>
              <a:rPr lang="fa-IR" sz="2400" b="1" dirty="0">
                <a:solidFill>
                  <a:srgbClr val="C00000"/>
                </a:solidFill>
                <a:cs typeface="B Titr" pitchFamily="2" charset="-78"/>
              </a:rPr>
              <a:t>. </a:t>
            </a:r>
            <a:r>
              <a:rPr lang="fa-IR" sz="2400" b="1" dirty="0">
                <a:solidFill>
                  <a:srgbClr val="002060"/>
                </a:solidFill>
                <a:cs typeface="B Titr" pitchFamily="2" charset="-78"/>
              </a:rPr>
              <a:t>توسعه توان دفاعی کشور برای پشیمان کردن دشمن از حمله به ایران: </a:t>
            </a:r>
            <a:r>
              <a:rPr lang="fa-IR" sz="2400" dirty="0">
                <a:solidFill>
                  <a:srgbClr val="002060"/>
                </a:solidFill>
                <a:cs typeface="B Titr" pitchFamily="2" charset="-78"/>
              </a:rPr>
              <a:t>تاکید ایران و رهبری نظام بر تکیه بر توان و نیروهای خودی بود.</a:t>
            </a:r>
            <a:endParaRPr lang="fa-IR" sz="2400" dirty="0">
              <a:solidFill>
                <a:srgbClr val="002060"/>
              </a:solidFill>
            </a:endParaRPr>
          </a:p>
        </p:txBody>
      </p:sp>
    </p:spTree>
    <p:extLst>
      <p:ext uri="{BB962C8B-B14F-4D97-AF65-F5344CB8AC3E}">
        <p14:creationId xmlns:p14="http://schemas.microsoft.com/office/powerpoint/2010/main" val="22991655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859560"/>
            <a:ext cx="9001000" cy="5965272"/>
          </a:xfrm>
        </p:spPr>
        <p:txBody>
          <a:bodyPr>
            <a:noAutofit/>
          </a:bodyPr>
          <a:lstStyle/>
          <a:p>
            <a:pPr algn="r"/>
            <a:r>
              <a:rPr lang="fa-IR" sz="2000" b="1" dirty="0" smtClean="0">
                <a:solidFill>
                  <a:schemeClr val="tx1"/>
                </a:solidFill>
                <a:cs typeface="B Titr" pitchFamily="2" charset="-78"/>
              </a:rPr>
              <a:t>                     </a:t>
            </a:r>
            <a:r>
              <a:rPr lang="fa-IR" sz="1800" dirty="0" smtClean="0">
                <a:solidFill>
                  <a:schemeClr val="tx1"/>
                </a:solidFill>
                <a:cs typeface="B Titr" pitchFamily="2" charset="-78"/>
              </a:rPr>
              <a:t/>
            </a:r>
            <a:br>
              <a:rPr lang="fa-IR" sz="1800" dirty="0" smtClean="0">
                <a:solidFill>
                  <a:schemeClr val="tx1"/>
                </a:solidFill>
                <a:cs typeface="B Titr" pitchFamily="2" charset="-78"/>
              </a:rPr>
            </a:br>
            <a:r>
              <a:rPr lang="fa-IR" sz="1800" dirty="0">
                <a:solidFill>
                  <a:schemeClr val="tx1"/>
                </a:solidFill>
                <a:cs typeface="B Titr" pitchFamily="2" charset="-78"/>
              </a:rPr>
              <a:t> </a:t>
            </a:r>
            <a:r>
              <a:rPr lang="fa-IR" sz="1800" dirty="0" smtClean="0">
                <a:solidFill>
                  <a:schemeClr val="tx1"/>
                </a:solidFill>
                <a:cs typeface="B Titr" pitchFamily="2" charset="-78"/>
              </a:rPr>
              <a:t>    </a:t>
            </a:r>
            <a:r>
              <a:rPr lang="fa-IR" sz="1800" dirty="0">
                <a:solidFill>
                  <a:schemeClr val="tx1"/>
                </a:solidFill>
                <a:cs typeface="B Titr" pitchFamily="2" charset="-78"/>
              </a:rPr>
              <a:t/>
            </a:r>
            <a:br>
              <a:rPr lang="fa-IR" sz="1800" dirty="0">
                <a:solidFill>
                  <a:schemeClr val="tx1"/>
                </a:solidFill>
                <a:cs typeface="B Titr" pitchFamily="2" charset="-78"/>
              </a:rPr>
            </a:br>
            <a:r>
              <a:rPr lang="fa-IR" sz="2000" b="1" dirty="0" smtClean="0">
                <a:solidFill>
                  <a:srgbClr val="00B050"/>
                </a:solidFill>
                <a:cs typeface="B Titr" pitchFamily="2" charset="-78"/>
              </a:rPr>
              <a:t>اجرای </a:t>
            </a:r>
            <a:r>
              <a:rPr lang="fa-IR" sz="2000" b="1" dirty="0">
                <a:solidFill>
                  <a:srgbClr val="00B050"/>
                </a:solidFill>
                <a:cs typeface="B Titr" pitchFamily="2" charset="-78"/>
              </a:rPr>
              <a:t>عملیات برون مرزی   </a:t>
            </a:r>
            <a:r>
              <a:rPr lang="fa-IR" sz="2000" dirty="0">
                <a:cs typeface="B Titr" pitchFamily="2" charset="-78"/>
              </a:rPr>
              <a:t/>
            </a:r>
            <a:br>
              <a:rPr lang="fa-IR" sz="2000" dirty="0">
                <a:cs typeface="B Titr" pitchFamily="2" charset="-78"/>
              </a:rPr>
            </a:br>
            <a:r>
              <a:rPr lang="fa-IR" sz="2000" dirty="0" smtClean="0">
                <a:cs typeface="B Titr" pitchFamily="2" charset="-78"/>
              </a:rPr>
              <a:t> </a:t>
            </a:r>
            <a:r>
              <a:rPr lang="fa-IR" sz="1800" dirty="0" smtClean="0">
                <a:solidFill>
                  <a:schemeClr val="tx1"/>
                </a:solidFill>
                <a:cs typeface="B Titr" pitchFamily="2" charset="-78"/>
              </a:rPr>
              <a:t>    </a:t>
            </a:r>
            <a:r>
              <a:rPr lang="fa-IR" sz="1800" dirty="0" smtClean="0">
                <a:solidFill>
                  <a:srgbClr val="002060"/>
                </a:solidFill>
                <a:cs typeface="B Titr" pitchFamily="2" charset="-78"/>
              </a:rPr>
              <a:t>از طرفی عراق تصور می کرد ادامه جنگ موجب تسلیم شدن ایران و پیروزی آن کشور بر ایران می شود.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عمده عملیات های ایران طی دو سال در حواشی مرز«داخل خاک ایران»  عملیاتهای رمضان ، مسلم بن عقیل، محرم، والفجر، مقدماتی و والفجرهای4،3،2،1 وخیبر و بدر بود.</a:t>
            </a:r>
            <a:br>
              <a:rPr lang="fa-IR" sz="1800" dirty="0" smtClean="0">
                <a:solidFill>
                  <a:srgbClr val="002060"/>
                </a:solidFill>
                <a:cs typeface="B Titr" pitchFamily="2" charset="-78"/>
              </a:rPr>
            </a:br>
            <a:r>
              <a:rPr lang="fa-IR" sz="1800" dirty="0">
                <a:solidFill>
                  <a:srgbClr val="002060"/>
                </a:solidFill>
                <a:cs typeface="B Titr" pitchFamily="2" charset="-78"/>
              </a:rPr>
              <a:t> </a:t>
            </a:r>
            <a:r>
              <a:rPr lang="fa-IR" sz="1800" dirty="0" smtClean="0">
                <a:solidFill>
                  <a:srgbClr val="002060"/>
                </a:solidFill>
                <a:cs typeface="B Titr" pitchFamily="2" charset="-78"/>
              </a:rPr>
              <a:t>     پیچیدگیهای جنگ و کاربردهای سلاح های نظامی موجب شکست و تحمل تلفات روز افزون عراق می شد.</a:t>
            </a:r>
            <a:br>
              <a:rPr lang="fa-IR" sz="1800" dirty="0" smtClean="0">
                <a:solidFill>
                  <a:srgbClr val="002060"/>
                </a:solidFill>
                <a:cs typeface="B Titr" pitchFamily="2" charset="-78"/>
              </a:rPr>
            </a:br>
            <a:r>
              <a:rPr lang="fa-IR" sz="1800" dirty="0" smtClean="0">
                <a:solidFill>
                  <a:srgbClr val="002060"/>
                </a:solidFill>
                <a:cs typeface="B Titr" pitchFamily="2" charset="-78"/>
              </a:rPr>
              <a:t>     بنابه </a:t>
            </a:r>
            <a:r>
              <a:rPr lang="fa-IR" sz="1800" dirty="0">
                <a:solidFill>
                  <a:srgbClr val="002060"/>
                </a:solidFill>
                <a:cs typeface="B Titr" pitchFamily="2" charset="-78"/>
              </a:rPr>
              <a:t>نظر کارشناسان و اعمال فشار بر دشمن و جهت وادار نمودن دشمن «متقاعد کردن مجامع بین المللی وحامیان رژیم بعث»به قبول شرایط جمهوری اسلامی ایران ، اجرای عملیات در خاک عراق «برون مرزی»لازم ، ضروری و گریز ناپذیر </a:t>
            </a:r>
            <a:r>
              <a:rPr lang="fa-IR" sz="1800" dirty="0" smtClean="0">
                <a:solidFill>
                  <a:srgbClr val="002060"/>
                </a:solidFill>
                <a:cs typeface="B Titr" pitchFamily="2" charset="-78"/>
              </a:rPr>
              <a:t>بود..</a:t>
            </a:r>
            <a:br>
              <a:rPr lang="fa-IR" sz="1800" dirty="0" smtClean="0">
                <a:solidFill>
                  <a:srgbClr val="002060"/>
                </a:solidFill>
                <a:cs typeface="B Titr" pitchFamily="2" charset="-78"/>
              </a:rPr>
            </a:br>
            <a:endParaRPr lang="en-US" sz="1800" dirty="0">
              <a:solidFill>
                <a:srgbClr val="002060"/>
              </a:solidFill>
              <a:cs typeface="B Titr" pitchFamily="2" charset="-78"/>
            </a:endParaRPr>
          </a:p>
        </p:txBody>
      </p:sp>
    </p:spTree>
    <p:extLst>
      <p:ext uri="{BB962C8B-B14F-4D97-AF65-F5344CB8AC3E}">
        <p14:creationId xmlns:p14="http://schemas.microsoft.com/office/powerpoint/2010/main" val="18706977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44824"/>
            <a:ext cx="8640960" cy="5965272"/>
          </a:xfrm>
        </p:spPr>
        <p:txBody>
          <a:bodyPr/>
          <a:lstStyle/>
          <a:p>
            <a:pPr algn="r">
              <a:lnSpc>
                <a:spcPct val="200000"/>
              </a:lnSpc>
            </a:pPr>
            <a:r>
              <a:rPr lang="fa-IR" sz="4400" dirty="0">
                <a:solidFill>
                  <a:srgbClr val="00B050"/>
                </a:solidFill>
                <a:cs typeface="B Titr" pitchFamily="2" charset="-78"/>
              </a:rPr>
              <a:t> </a:t>
            </a:r>
            <a:r>
              <a:rPr lang="fa-IR" sz="2400" b="1" dirty="0" smtClean="0">
                <a:solidFill>
                  <a:srgbClr val="00B050"/>
                </a:solidFill>
                <a:cs typeface="B Titr" pitchFamily="2" charset="-78"/>
              </a:rPr>
              <a:t> 1) عملیات والفجر 8   </a:t>
            </a:r>
            <a:r>
              <a:rPr lang="fa-IR" sz="4800" dirty="0">
                <a:cs typeface="B Titr" pitchFamily="2" charset="-78"/>
              </a:rPr>
              <a:t/>
            </a:r>
            <a:br>
              <a:rPr lang="fa-IR" sz="4800" dirty="0">
                <a:cs typeface="B Titr" pitchFamily="2" charset="-78"/>
              </a:rPr>
            </a:br>
            <a:r>
              <a:rPr lang="fa-IR" sz="1600" dirty="0">
                <a:cs typeface="B Titr" pitchFamily="2" charset="-78"/>
              </a:rPr>
              <a:t> </a:t>
            </a:r>
            <a:r>
              <a:rPr lang="fa-IR" sz="1600" dirty="0">
                <a:solidFill>
                  <a:schemeClr val="tx1"/>
                </a:solidFill>
                <a:cs typeface="B Titr" pitchFamily="2" charset="-78"/>
              </a:rPr>
              <a:t>  </a:t>
            </a:r>
            <a:r>
              <a:rPr lang="fa-IR" sz="1600" dirty="0" smtClean="0">
                <a:solidFill>
                  <a:schemeClr val="tx1"/>
                </a:solidFill>
                <a:cs typeface="B Titr" pitchFamily="2" charset="-78"/>
              </a:rPr>
              <a:t>   </a:t>
            </a:r>
            <a:r>
              <a:rPr lang="fa-IR" sz="1600" dirty="0" smtClean="0">
                <a:solidFill>
                  <a:srgbClr val="002060"/>
                </a:solidFill>
                <a:cs typeface="B Titr" pitchFamily="2" charset="-78"/>
              </a:rPr>
              <a:t> </a:t>
            </a:r>
            <a:r>
              <a:rPr lang="fa-IR" sz="2000" dirty="0" smtClean="0">
                <a:solidFill>
                  <a:srgbClr val="002060"/>
                </a:solidFill>
                <a:cs typeface="B Titr" pitchFamily="2" charset="-78"/>
              </a:rPr>
              <a:t>  عملیات والفجر 8 (عملیات فاو) اولین عملیات گسترده در داخل خاک عراق در ساعت 2210تاریخ 1364/11/20 با رمز مقدس یا فاطمه الزّهراء(س) در منطقه عمومی جنوب خسروآباد تا انتهای جزیره آبادان و با عبور از رودخانه اروند به عرض 600تا1000متر با عمق 10تا15متر و با دوجریان هم زمان مخالف و با 4 مرحله جذر و مد در طول شبانه روز و با هدف اشغال شهربندری فاو محصور به رودخانه اروند«جنوب خوزستان»، خورعبدالله«مرزکویت» و کشور عراق است آغاز شد.</a:t>
            </a:r>
            <a:br>
              <a:rPr lang="fa-IR" sz="2000" dirty="0" smtClean="0">
                <a:solidFill>
                  <a:srgbClr val="002060"/>
                </a:solidFill>
                <a:cs typeface="B Titr" pitchFamily="2" charset="-78"/>
              </a:rPr>
            </a:br>
            <a:r>
              <a:rPr lang="fa-IR" sz="2000" dirty="0" smtClean="0">
                <a:solidFill>
                  <a:srgbClr val="002060"/>
                </a:solidFill>
                <a:cs typeface="B Titr" pitchFamily="2" charset="-78"/>
              </a:rPr>
              <a:t>قرار شد عملیات مذکور هم زمان با عملیات ارتش در شلمچه انجام شود و همزمان سپاه نیزعملیات ایذایی «فریب» را هم زمان با مرحله اول عملیات فاو در منطقه ام الخصیب در جزیره ام الرصاص واقع در خاک  عراق، روبه روی شهر خرمشهر و جزیره مینو به اجرا گذاشت.</a:t>
            </a: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smtClean="0">
                <a:solidFill>
                  <a:schemeClr val="tx1"/>
                </a:solidFill>
                <a:cs typeface="B Titr" pitchFamily="2" charset="-78"/>
              </a:rPr>
              <a:t/>
            </a:r>
            <a:br>
              <a:rPr lang="fa-IR" sz="1600" dirty="0" smtClean="0">
                <a:solidFill>
                  <a:schemeClr val="tx1"/>
                </a:solidFill>
                <a:cs typeface="B Titr" pitchFamily="2" charset="-78"/>
              </a:rPr>
            </a:br>
            <a:r>
              <a:rPr lang="fa-IR" sz="1600" dirty="0">
                <a:solidFill>
                  <a:schemeClr val="tx1"/>
                </a:solidFill>
                <a:cs typeface="B Titr" pitchFamily="2" charset="-78"/>
              </a:rPr>
              <a:t/>
            </a:r>
            <a:br>
              <a:rPr lang="fa-IR" sz="1600" dirty="0">
                <a:solidFill>
                  <a:schemeClr val="tx1"/>
                </a:solidFill>
                <a:cs typeface="B Titr" pitchFamily="2" charset="-78"/>
              </a:rPr>
            </a:br>
            <a:endParaRPr lang="en-US" sz="1600" dirty="0">
              <a:cs typeface="B Titr" pitchFamily="2" charset="-78"/>
            </a:endParaRPr>
          </a:p>
        </p:txBody>
      </p:sp>
    </p:spTree>
    <p:extLst>
      <p:ext uri="{BB962C8B-B14F-4D97-AF65-F5344CB8AC3E}">
        <p14:creationId xmlns:p14="http://schemas.microsoft.com/office/powerpoint/2010/main" val="157370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11671</TotalTime>
  <Words>1770</Words>
  <Application>Microsoft Office PowerPoint</Application>
  <PresentationFormat>On-screen Show (4:3)</PresentationFormat>
  <Paragraphs>223</Paragraphs>
  <Slides>153</Slides>
  <Notes>24</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153</vt:i4>
      </vt:variant>
    </vt:vector>
  </HeadingPairs>
  <TitlesOfParts>
    <vt:vector size="167" baseType="lpstr">
      <vt:lpstr>_MRT_Khodkar</vt:lpstr>
      <vt:lpstr>2  Aseman</vt:lpstr>
      <vt:lpstr>2  Farnaz</vt:lpstr>
      <vt:lpstr>2  Mah</vt:lpstr>
      <vt:lpstr>Arial</vt:lpstr>
      <vt:lpstr>B Lotus</vt:lpstr>
      <vt:lpstr>B Titr</vt:lpstr>
      <vt:lpstr>Calibri</vt:lpstr>
      <vt:lpstr>Century Gothic</vt:lpstr>
      <vt:lpstr>Courier New</vt:lpstr>
      <vt:lpstr>Palatino Linotype</vt:lpstr>
      <vt:lpstr>Tahoma</vt:lpstr>
      <vt:lpstr>Times New Roman</vt:lpstr>
      <vt:lpstr>Executive</vt:lpstr>
      <vt:lpstr>PowerPoint Presentation</vt:lpstr>
      <vt:lpstr>بسم الله الرحمن الرحيم  دفــــــاع مـقـــدس    بررسی اجمالی و تحلیلی از جنگ       عراق علیه ایران</vt:lpstr>
      <vt:lpstr>                                                                 </vt:lpstr>
      <vt:lpstr>مقدمه هدف اصلی و تغییرناپذیرهرحکومت:  - حفظ بقای ملی.- حفظ تمامیت ارزی.- حفظ هویت ملی و ارزشها.  - حفظ منافع ملی.  ویژگیهای جنگ هشت ساله رژیم بعث عراق علیه ایران: - طولانی ترین و پرهزینه ترین جنگ در منطقه «بعدازجنگ جهانی دوم ». - توافق دوبلوک شرق و غرب در حمایت از عراق علیه ایران. - حمایت برخی ازکشورهای اروپایی و عرب منطقه از عراق. - تنهاجنگی که در200سال گذشته نتوانست قسمتی از سرزمین ایران را به تسخیر درآورد. - عدم توان دشمن در تحمیل ارادة خود و پذیرش ذلیلانه قطعنامة 1975الجزایر. - تغییر معادله قدرت سیاسی نظامی منطقه(غرب آسیا) به نفع ایران با پیروزی سیاسی و نظامی ایران بر عراق.  </vt:lpstr>
      <vt:lpstr>تعاریف و اصطلاحات  «فصل اول»  </vt:lpstr>
      <vt:lpstr>جنگ: درلغت به معنی: جدال،قتال،نبرد،زد و خورد، کشتارجمعی و ... . دراصطلاح به معنی : 1-نزاع بین دویاچند حکومت با استفاده از نیروهای مسلّح باهدف غلبه و تحمیل اراده بر طرف مقابل.«حسنی – 1366» 2-برخورد خشونت آمیز نیروهای مسلح دویا چند کشور پس از به بن بست رسیدن راه حلهای سیاسی«دکتر پیری-1372»  </vt:lpstr>
      <vt:lpstr>دفاع: درلغت از ریشة دَفَعَ یعنی عقب راندن و عقب زدن است. در اصطلاح تدابیری اتخاذی توسط یک  یا چند کشور مؤتلفه برای مقاومت در مقابل حملات سیاسی، نظامی، اقتصادی ، اجتماعی ، روانی یا فناوری اتخاذ می شود. تواناییهای دفاعی و بازدارندگی که تأثیر و تقویت کنندگی متقابل دارند. بعلاوه دفاع حفاظت و حمایت از آزادی،هویت ملی، تمامیت ارضی و در برابر تهدیدات گوناگون داخلی و خارجی است «نوروزی – 1385»  </vt:lpstr>
      <vt:lpstr>جهاد: درلغت از ریشة جُهد یاجَهد به معنی زحمت و مشقّت و کوشش و تلاش بسیار توأم با سختی است. در اصطلاح عبارت از ایثار جان و مال در اعتلای پایگاه اسلام، پایداری در راه اقامة شعائر دینی باتحمل مشکلات است. «آیت الله حسن نوری» جهاد، فقط دفاع و در واقع مبارزه با یک نوع تجاوز(تهاجم) است.  « علامه شهید استاد مرتضی مطهری»   </vt:lpstr>
      <vt:lpstr>دفاع مقدّس: مجموعة مجاهدت ها،حماسه ها، پایمردی و      فعالیت های متنوعی که ملت شریف و مسلمان ایران و نیروهای مسلّح طی  8سال دربرابر تهاجم رژیم بعث عراق به خاک ایران اسلامی انجام داده اند.      «نوروزی،1385،ص 346»    </vt:lpstr>
      <vt:lpstr>انواع جنگ: جنگ بر اساس و معیارهای؛ 1.هدف«عادلانه و غیر عادلانه» 2.جغرافیا«محلی،منطقه ای،فرامنطقه ای،جهانی(عمومی)» 3.انظباط و تاکتیک«منظم(کلاسیک)، نامنظم(چریکی)» 4.سطح جغرافیا«دریایی، هوایی، زمینی» 5.قلمرو«داخلی، خارجی» 6.نوع ابزار«متعارف(غیرهسته ای)،نامتعارف(هسته ای)».      «نطاق پور نوری، 1386، ص 36»    </vt:lpstr>
      <vt:lpstr>انواع جهاد: 1. ابتدایی«برای ازبین بردن شرک و کفر،باهدایت و حضور امام عادل یا نمایندة وی»که نوعی دفاع از حقوق بشر و پیشگیری از ظلم ستم و دفاع از سنگرهای انسانی است. 2.جهاد دفاعی، درمقابله با هجوم کفار و مشرکین و منافقین که بر هر مرد و زن و حتی مریض واجب است.  </vt:lpstr>
      <vt:lpstr>PowerPoint Presentation</vt:lpstr>
      <vt:lpstr>ویژگیهای «عمومی» جنگ:     1.قهرآمیز است.         2.دسته جمعی و گروهی است.             3.سازمان یافته و تشکیلاتی است.                 4.دارای هدف است.                      5.دارای ضوابط قانونی وحقوقی است.        ویژگیهای جنگ:   «ازدیدگاه اسلام»     1. درراه خدا باشد.          2.برای رعایت عدالت باشد«رفع تجاوز، بدور از عمل ستمگرانه».                3.برای حفظ ارزشهای اسلامی باشد.  </vt:lpstr>
      <vt:lpstr>علل وقوع جنگ: علل کلی وقوع جنگ که میتواند ناشی از اختلافات مرزی،مسابقات تسلیحاتی، تضادهای عقیدتی، بهره برداری از منابع و ثروتها، بازپس گیری ایالات ومناطق ازدست رفته و ... مجتمع برعوامل :  سیاسی ، اقتصادی ، اجتماعي و فرهنگي است.  </vt:lpstr>
      <vt:lpstr>PowerPoint Presentation</vt:lpstr>
      <vt:lpstr>جغرافیای مناطق مرزی  ایران و عراق «ایـــــران»  «فصل دوم»</vt:lpstr>
      <vt:lpstr>    ایـران موقعیتها: بخش عمده این کشور فلات، که 90درصد آن در غرب ایران است. بعلاوه دارای موقعیتهای: 1.متصل به اوراسیا. 2.دارای موقعیت بحری«دارای سواحل طولانی در خلیج فارس و دریای عمان» 3.دارای موقعیت گذرگاهی«دراختیار داشتن تنگة هرمز» مرزها؛ بالغ بر 8731کیلومتر شامل: 4113 ک. م. مرز خشکی. 1918ک.م. مرز رودخانه ای. 2700ک.م. مرز دریایی«خلیج فارس، دریای عمان، دریای مازندران» توضیح:مرز سیاسی در 12مایلی ساحل قرار دارد. جزایر دارای 6مایل مرز دریایی هستند«بجز جزیره فارسی بین ایران و عربستان» </vt:lpstr>
      <vt:lpstr>وسعت،شکل و جمعیت وسعت 1648195کیلومترمربع «شانزدهمین کشورجهان» دارای شکل چهار ضلعی نامنظم «قطر بزرگ2250 ک.م، ازشمال غرب به جنوب شرقی- آرارات تا خلیج گواتر- قطرکوچک1400ک.م، شمال شرقی تا جنوب غربی-از سرخس تا دهانة اروند رود» دارای جمعیت75149669 نفر «مرکز آمار ایران -1390»  </vt:lpstr>
      <vt:lpstr>توپوگرافی ایران:  کوهستانی«رشته کوه های البرز و زاگرس با ارتفاعات متفاوت».  جلگه ای و هموار«شمال و جنوب، دشت لوت و دشت کویر».  آب و هوا: ایران در نیمکره شمالی و منطقة معتدل واقع و دارای اقلیم خاص تحت چهار عامل عمدة جغرافیایی است  1. عرض جغرافیایی.  2. ارتفاعات.  3. موقعیت جغرافیایی. 4. توده های هوا با منشأ بیرونی.    </vt:lpstr>
      <vt:lpstr>آشنایی اجمالی با جغرافیای استانهای مناطق مرزی ایران با عراق    </vt:lpstr>
      <vt:lpstr>منطقة شمال غربی«آذربایجان» یکی از مناطق  - حساس - مرتفع - دارای عوارض حساس در داخل و خارج و با اهمیت از لحاظ نظامی. باهمسایگان «جمهوری آذربایجان ، ارمنستان ، ترکیه ، عراق» </vt:lpstr>
      <vt:lpstr>مناطق مرزی«آذربایجان»: - محل تلاقی قره سوی سفلی و ارس، مرز مشترک {ایران، ترکیه، جمهوری های آذربایجان، ارمنستان، خودمختار نخجوان}. - آذربایجان باختری با عبور از خط الرأس ارتفاعات مرز مشترک{ایران، ترکیه،عراق}و دارای موقعیتهای عملیاتی           به سه بخش:   1. تمرچین تا دالامپر.    2.دالامپر تا درةقطور.  3.از درةقطور تا دارکلان.    </vt:lpstr>
      <vt:lpstr>PowerPoint Presentation</vt:lpstr>
      <vt:lpstr>  منطقة غربی ایران«کردستان،کرمانشاه، قسمتی از ایلام»: - منطقه ای کوهستانی «بصورت محدّب و مقعّر» - منطقه ای حساس بلحاظ بهترین سد دفاعی. - به طول 600 و عرض 150 کیلومتر.   مشخصات ویژه«منطقه»: - شمال منطقه کوهستانی - جنوب کم ارتفاع. - میانی«کرمانشاه» نیمه کوهستانی«بلندترین ارتفاع آن 3580.م در اسدآباد و پست ترین نقطه در باختر پاطاق قرار دارد». - رشته ارتفاع کبیرکوه در ایلام به طول200 و عرض 60تا70.ک.م از ارتفاعات منظم و عظیم منطقه است. </vt:lpstr>
      <vt:lpstr>مذاهب ساکنان منطقه غرب - کردستان: شمال و جنوب سنی«شافعی»، مذهب شیعه نیز دیده می شود. - کرمانشاه: سنی، شیعه، علی اللهی وسایر مذاهب مذهبی. - ایلام: شیعه و سنی«حنفی».      </vt:lpstr>
      <vt:lpstr>منطقة جنوب غربی ایران«خوزستان»: - منطقه ای خارج از سد کوهستان. - منطقه ای جلگه ای، صاف و بی عارضه«تنها ارتفاع آن متجاوز از یکصد متر نیست» - منطقه ای حدوداً به طول300وعرض200 ک.م«چهاربرابر کشور کویت». - طول منطقه از اندیمشک تا دهانه اروند و عرض آن از خرمشهرتا بهبهان. خطوط مرزی: - حدود 630ک.م. شامل«420.ک.م. مرز زمینی و 210 .ک.م. مرز باطلاقی ، رودخانه ای و دریایی»  </vt:lpstr>
      <vt:lpstr>محورهای وصولی جنوب غربی«تهدید زا»: محور دریایی«1-خورموسی تابندر امام خمینی(ره)2-اروند رود و دهانه فاو». محور رودخانه ای«1-دهانه فاو و اروند رود تا خرمشهر 2- طلائیه تا چزابه». محور خشکی «1- شلمچه تا طلائیه 2- چزابه تا موسیان».     تذکر: 1. محور چیلات-دهلران«واقع در بالای موسیان از استان ایلام، قابل بررسی است» 2. رودخانه های «کارون،کرخه، جراحی، شاپور، دویرج، بالارود، هندیان و اروند رود»                               ازشبکه های آبی منطقه هستند. 3. مردم منطقه از نژاد اصیل ایرانی هستند که «به مرور زمان در اثر کوچ»  نژادها و طوایف متعدد در آن بوجود آمد </vt:lpstr>
      <vt:lpstr>خلیج فارس و جزایر آن: خلیج فارس داری اهمیت استراتژی و بهره برداری صحیح از امکانات نظامی و اقتصادی آن ارتباط مستقیم با ثبات سیاسی و امنیت کشور ایران دارد. خلیج فارس در حاشیه غربی اقیانوس هند، بین شبه جزیره عربستان و جنوب ایران واقع و دارای 239000ک.م.م وسعت است. خلیج فارس دارای 1375 ک.م.طول و 180تا250ک.م.عرض، عمیق ترین نقطه آن 182متر است. جزایرخلیج فارس عبارتند از: -خارک و خارکو، لاوان، فارور بزرگ وکوچک، کیش، تنب بزرگ و کوچک، ابوموسی، هندورایی، سیری، قشم، هنگام، هرمز، لارَک، فارسی.   </vt:lpstr>
      <vt:lpstr>جغرافیای مناطق مرزی  ایران و عراق «عــــــراق»  </vt:lpstr>
      <vt:lpstr> شناخت کلی عراق:   وسعت: 434924ک.م.م.«چهارمین کشور بین ایران، عربستان، ترکیه و عراق» که ازاین وسعت 4910ک.م.م. شامل دریاچه ها، باطلاق ها و سایر پهنه های آبی است. همسایگان: کویت وعربستان«جنوب»، اردن و سوریه«غرب»، ترکیه«شمال»، ایران «شرق».    جمعیت: 28000000نفر در سال2010.م.    قومیت، دین و مذهب:77-80درصدعرب، از نژادسامی«بیشترشان شیعه»، 19درصد  کُرد، 1تا2درصد ترکمن ها و مسیحیان، آسوریان و ارامنه 1درصد و ایرانیان  مقیم عراق 1درصد.    </vt:lpstr>
      <vt:lpstr>رودخانه های عراق: دجله و فرات«از مرزهای ترکیه و سوریه سرازیر و در القرنه به هم می پیوندند».  شط العرب «بابه هم پیوستن دجله و فرات در القرنه»  به طول 80 ک.م.داخل خاک عراق قرار دارد«القرنه تا نهرخیّن»،  اروندرود«به عرض500تا700متر و عمق10تا15متر» بابه هم پیوستن شط العرب و کارون، به طول84ک.م.«مرز بین المللی ایران و عراق». مهم ترین رودخانه های عراق دجله، فرات، دیاله، اروند و... .  سواحل عراق: 48کیلومتر«ازدهانه فاو(رأس البیشه) تا بندر ام القصر».     بنادر عمده عراق: بصره، ام القصر، فاو و سکوهای نفتی الامیه و البصره. </vt:lpstr>
      <vt:lpstr>  مناقشات مرزی ایران و عراق   «فصل سوم»</vt:lpstr>
      <vt:lpstr>  علل اولیه: تشکیل دولت صفوی«شیعه مذهب» و تضاد عقیدتی با دولت عثمانی «سنی مذهب».   نتیجه: 24 جنگ « از زمان تشکیل دولت صفوی تا انقراض امپراتوری عثمانی» و از دوران سلسله های صفویه، زندیه، افشاریه و قاجاریه.     علل عمده جنگها: باقدرت گرفتن طرف متخاصم جنگ آغاز«و بخشهایی از ولایات قفقاز، آذربایجان و کردستان» تصرف و با قدرت گرفتن طرف ایرانی«باعقب راندن دشمن و تسلط بر بین النهرین(عراق) و بخشهایی از ترکیه» بازپس گرفته می شد.     </vt:lpstr>
      <vt:lpstr>   مهم ترین علل جنگ ها و انعقاد قراردادها(صلح).   1.اختلاف مرزی و توسعه طلبی.   2.اختلاف مذهبی«شیعه و سنی».   3.بدرفتاری عثمانی ها با زوّار ایرانی.   4.تحریک و آتش افروزی کشورهای اروپایی.   5.اوضاع نابسامان وبی ثباتی ایران«بی لیاقتی حکومت های مستبدّ ایرانی».    6. پناهندگی«ایرانی ها» شاهزادگان ناراضی و یاغی.   7.ایلات و عشایر سرحدی و مرزنشینان بخاطر ییلاق و قشلاق کردن ،     مرتع داری و چرای اهشام.  </vt:lpstr>
      <vt:lpstr>                      قراردادها     ارز روم1:درپی آخرین جنگ ایران و عثمانی          «1920.م(1238ه.ش)-پایان حکومت امپراتوری عثمانی»        منعقد شد لکن توان پایان دادن به اختلافات هفتگانه فوق را نداشت.      </vt:lpstr>
      <vt:lpstr>ارزم2:درپی حمله علیرضاپاشا«والی بغداد»به خرمشهر(محمّره) ،غارت این شهر و کشتار شیعیان کربلا، بی احترامی عثمانی به بقاء متبرکه، اعتراض شدید دولت ایران و احتمال وقوع جنگ بین دو دولت«ایران و عثمانی» ، جهت جلوگیری ازشعله ور شدن جنگ، با وساطت روس و انگلیس در شهر ارز روم منعقد شد«ارض روم شهری بود در دااخل خاک عثمانی«ترکیه فعلی»».   تذکر: 1. علیرغم دخالت دول مذکور با درایت امیرکبیر«میرزا تقی خان فراهانی»                  نه تنهاموجب نشد حقی از ایران ضایع شود بلکه ایران کلیه حقوق خودرا ابقاءکرد«نواحی واقع درشرق دشت ذهاب و شرق اروندرود وبندر خرمشهر متعلق به ایران، حق کشتیرانی آزاد در اروند رود برای ایران و عراق محفوظ، ازکلیه دعاوی عرضی دوطرف صرف نظر و از اذیت و ازار زوّار ایرانی خودداری شود». </vt:lpstr>
      <vt:lpstr>3.پروتکل1913«متمم ارزروم2»وصورت جلسات 1914: درپی تضییع حق ایران«خدشه دار کردن مفاد ارزروم2» ازسوی دولت عثمانی در خصوص کشتیرانی در اروند رود و عدم امضاء قرارداد ازسوی شاه ایران«محمد شاه قاجار»، 70سال بعد«زمان احمد شاه قاجار» بامیانجی گری روس و انگلیس مذاکراتی بین ایران و عثمانی آغازشد«1913» وتا یک سال«1914»ادامه یافت. نتیجه اقدامات بعمل آمده پروتکل1913«متمم ارزروم2»وصورت جلسات 1914بود که در آن مرزهای ایران و عثمانی«عراق و ترکیه فعلی» برای چندمین بار تعیین ولی بعلت عدم رعایت حق کامل ایران به تصویب مجلس شورای ملی ایران نرسید. همچنین به علت شروع جنگ جهانی دوم«1914.م» و درگیر شدن دولت عثمانی در این جنگ، ضمن طرح در مجلس مبعوثان ،به تصویب نرسید. تاپایان دوره قاجار و عثمانی مرزهای خاکی و آبی مورد رضایت ایران تعیین نشد.</vt:lpstr>
      <vt:lpstr>  مفاد بیانیه1975 الجزایر:    1. مرزهای دو کشور براساس پروتکل 1913 و صورت جلسات 1914تعیین شود.   2. دو کشورمرزهای آبی«رودخانه ای» خود را بر اساس خط تالوگ«خط قعر                 رودخانه ای» تعیین کنند.   3. دوکشور ضمن برقراری امنیت و اعتماد متقابل، نسبت به کنترل مرزها و جلوگیری از             هرگونه نفوذ اقدام نمایند.   4. مقررات فوق تجزیه ناپذیر و نقض هریک از مفاد فوق مغایر با روح توافق الجزایر است.     بیانیه(توافق نامه) مذکور بین محمدرضا«شاه ایران» و صدام حسین «معاون وقت رییس جمهور عراق» و با میانجی گیری الجزایر در پی دو روز مذاکره «درحاشیه اجلاس سران کشورهای تولید کنند نفت«اوپک»»و ادامه آن بین وزرای خارجه دوکشور و در ژوئن 1975.م به امضاء رسید.    این قرارداد مشتمل بر 8ماده و چندین الحاقیه و موافقت نامه است.</vt:lpstr>
      <vt:lpstr>                                           تشکیل دولت عراق پس از جنگ جهانی اول«1914تا 1918»و با فروپاشی دولت عثمانی«بعنوان مغلوب جنگ» و تقسیم آن به چند کشور، دولت عراق تحت قیمومیت انگلستان به مدت 12سال«تازمان دست یابی به تجارب و قوام لازم»  تشکیل شد. مرزهای عراق با کشورهای هم جوار وجدید الایجاد«ترکیه، اردن، عربستان، کویت» توسط فرانسه و انگلیس تعیین و مبنای تعیین مرز ایران و عراق پروتکل 1913 و صورتجلسات 1914 قرار داده شد که مورد تصویب قرار نگرفته و همان اختلافات مرزی بین ایران و عثمانی بود. بعلت اختلافات مرزی، دولت ایران ازپذیرش دولت عراق خود داری کرد. باعلاقه مندی دولت انگلستان به رسمیت شمردن دولت عراق و دادن وعده حل اختلافات مرزی، از ایران خواست تا دولت عراق را به رسمیت بشناسد. این وعده  موجب شد تا ایران درسال 1929عراق را به رسمیت بشمارد که خلف وعده عراق«دولت انگلستان» در حل اختلافات مرزی ، دولت ایران در سال 1931 رسماً بی اعتباری تعیین حدود مرزی 1913 و به رسمیت نشناختن دولت عراق را اعلام کرد که موجب تیرگی روابط این دوکشور شد.           نهایتاً عراق در سال 1932 از قیمومیت انگلستان خارج و مستقل شد. </vt:lpstr>
      <vt:lpstr>      ادامه اختلافات دولت عراق و ایران    عراق هم زمان با استقلال«1932»و سالهای بعد با ارائه یاداشت تندی خواستار عمل برابر پروتکل 1913وصورت جلسات 1914شد که موردتوافق ایران واقع نشد.  عراق ازایران به جامعه بین الملل شکایت کرد. جامعه مذکور موفق به یافتن را ه حل نشد لکن دوطرف را دعوت به مذاکره مستقیم کرد که نتیجه ای حاصل نشد. باقدرت گرفتن آلمان درسال 1935«سه سال بعد» به بعد طی مذاکرات مفصل مقرر شد پروتکل 1913و صورتجلسات 1914ملاک عمل واقع و حق کشتیرانی در اروند رود برای دو تشکیل دولت عراق محترم شمرده شود و ظرف یکسال آینده جزئیات و نحوه کار روشن شود. </vt:lpstr>
      <vt:lpstr>PowerPoint Presentation</vt:lpstr>
      <vt:lpstr>وضعیت محیط داخلی و بین المللی ایران و عراق                             «مقایسه تطبیقی»   «فصل چهارم» </vt:lpstr>
      <vt:lpstr>وضعیت سیاسی ایران:   هم زمان با اوج گیری و پیروزی انقلاب و در ماه های اول پیروزی احزاب قدیمی«جبهه ملی،نهضت آزادی، گروه فدائیان اسلام، حزب ملت ایران و حزب توده سازمان مجاهدین انقلاب اسلامی» فعال و احزاب جدید«حزب جمهوری اسلامی، جنبش مسلمانان مبارز، حزب خلق مسلمان و...» ایجاد شدند.    ایجاد آشوب و بلوا در سیستان و بلوچستان«خلق بلوچ»در شرق کشور که با حکم حضرت امام خمینی(ره) و حضور حجت الاسلام سید علی خامنه ای و رسیدگی و برآوردن خواسته های مردم مرتفع شد.    فعال شدن گروه فرقان که سابقه فعالیت پنهانی قبل از انقلاب داشت و ترور افراد شاخص مانند :  علامه مرتضی مطهری«رییس شورای انقلاب » در 1358/2/12،  حاج مهدی عراقی«ازیاران امام خمینی(ره)» و فرزندش. آیت الله سید محمد علی قاضی طباطبایی« از علمای برجسته و امام جمعه تبریز».    </vt:lpstr>
      <vt:lpstr>         برجسته ترین شاخصه های وضعیت سیاسی ایران:  *ترور علمای تأثیر گذار.  *تلاش و تبلیغات گسترده برای انحلال ارتش و جلوگیری از تشکیل       سپاه پاسداران انقلاب اسلامی.   *توسعه اختلافات قومی و واگرایی اقوام ایرانی از یکدیگر.  *تلاش برای جلوگیری از ایجاد یک دولت مقتدر در ایران.</vt:lpstr>
      <vt:lpstr>وضعیت اقتصادی ایران:  ایجاد آشفتگی اقتصادی در زمان دولت موقت«مهدی بازرگان». کشور درگیر همه پرسی تعیین شکل و ماهیت نظام و استقرار نهادهای انقلابی و تثبیت نظام بود.  گرچه درآمدهای نفتی وضع مناسبی داشت اما نسبت به دوسال قبل از شروع جنگ کمترشده بود « از 6میلیون بشکه در روز به 2.5میلیون،حدود 1/3کاهش یافت». </vt:lpstr>
      <vt:lpstr>وضعیت فرهنگی ایران   اوضاع فرهنگی با توجه خواسته های مردم و شاخصه های زیر به عنوان ملاک های وحدت و یکپارچگی بسیار مناسب بود:     1.پای بندی به شعار«استقلال، آزادی، جمهوری اسلامی».     2. بیگانه ستیزی و نفرت داشتن از دخالت قدرتهای بیگانه.     3. بازگشت به هویت ملی و اسلامی خود.     4. اطاعت از رهبری«انقلاب و نظام».     5. مشارکت در زمینه های اجتماعی.     6. کمک به یکدیگر«دگر دوستی». </vt:lpstr>
      <vt:lpstr>                                          وضعیت نظامی ایران ارتش:    1. عدم مراجعه اعضای ارتش به پادگان ها «به علت مشخص نبودن وضعیت».     2. به هم ریختگی سلسله فرماندهی در ارتش«فرارکردن، دستگیر شدن، اعدام-اخراج-بازخرید شدن بعضی از فرماندهان»    3. کاهش استعداد نیروی انسانی ارتش«بنابه دلایل بند 2».    4. انتقال غیر کارشناسانه اعضای ثابت ارتش از یگانهای خدمتی«تخصصی»به پادگان های محل سکونت خویش.    5. کاهش مدت خدمت سربازی که ریزش نیروی انسانی ارتش را به 25000نفر کاهش داده بود.     علیرغم اینکه ارتش ایران دارای تجهیزات پیشرفته بود اما در چهار رکن«ساختار و سازمان، نیروی انسانی، تجهیزات، آموزش» دچار مشکل بود.    </vt:lpstr>
      <vt:lpstr>PowerPoint Presentation</vt:lpstr>
      <vt:lpstr>وضعیت سیاسی عراق    اوضاع سیاسی عراق به دلایل زیرثبات لازم را برای حزب بعث به همراه داشت ازجمله:   1.رئیس جمهور اختیار مطلق داشت و همه کاره«نخست وزیر، فرمانده کل نیروهای مسلح، رئیس شورای فرماندهی انقلاب عراق» بود.   2. رئیس جمهور ـ صدام حسین ـ «که بالاجبار حسن البکر را وادار به استعفا کرد»                با فرماندهی در تمام سطوح ارتش ارتباط داشت.   3. اعمال دیکتاتور در داخل«دستگیری، زندان و کشتن مخالفان ازجمله شهادت شهید صدر و خواهرش»به یک ثبات سیاسی دست یافت. گرچه زمان استیلای حزب بعث ، دوران خفقان کشور عراق بود ولی  ثبات سیاسی نسبی بر این کشور حاکم بود. </vt:lpstr>
      <vt:lpstr>وضعیت اقتصادی عراق کشوری تک محصولی و نفت پایه است که در اوایل جنگ با صدور 2.5 میلیون بشکه در روز از درآمد خوبی برخوردار بود که از این رهگذر توانست به تقویت ارتش بپردازد.  وضعیت اجتماعی و فرهنگی    عراق دارای 13میلیون نفر جمعیت«در آغاز جنگ» از اقوام عرب، کرد و ترکمن و 96درصد مسلمان بود که سعی شد شیعیان را در جنوب و کردها را در شمال مستقر تا  از نظر سیاسی ، اقتصادی، و اجتماعی عقب نگاه داشته شوند.    اقلیت«حدود 27درصدی» اعراب سنی بیشتر منافع مالی و اقتصادی را در بر داشته و از قدرت اداری و حاکمیت سیاسی برخوردار بودند.  </vt:lpstr>
      <vt:lpstr>وضعیت نظامی عراق    حزب بعث عراق از بدو ایجاد در پی تقویت ارتش بعث بود که این وضعیت در زمان شروع و ادامه جنگ علیه ایران اد امه یافت ازجمله:   1. پیمان 15ساله نظامی با شوروی و تجهیز کامل ارتش از این طریق.   2. انعقاد قراد نظامی با دولت های فرانسه و ایتالیا و تامین جنگ افزارها.   3. تکیه قدرت نظامی بر یگانهای زرهی وقدرت تحرّک واحدهای مکانیزه «بااستعداد 5450 تانک و نفربر، 150 قبضه توپخانه صحرایی، 12لشکر زرهی، مکانیزه و پیاده، 2تیپ مستقل و 20 تیپ گارد مرزی، 10 تیپ آموزشی، 336فروند هواپیما«250 فروند آن جنگی بود» و 330 فروند بالگرد».  </vt:lpstr>
      <vt:lpstr>         نقش نظام بین المللی           در وقوع جنگ ایران و عراق    </vt:lpstr>
      <vt:lpstr>کشورهای منطقه  عراق قبل ، زمان شروع و حین جنگ با ایران، ازحمایت های کشورهای «عرب» منطقه برخوردار بود ازجمله:     1. جلب حمایت سران کشورهای عربی با ارائه گزارش از سوی صدام حسین علیه ایران«1359/3/4، نشست سران کشورهای عربی».     2. کمکهای اقتصادی و نیروی انسانی کشورهای عربی خلیج فارس، اردون و مصر به عراق«مصر تامین نیروی انسانی و عربستان و کویت با فروش اضافه نفت کمک مالی کردند».     3. کویت با فشاربر ایرانیان مقیم آن کشور و اردن با دراختیار گذاشتن بندر عقبه                   « برای تدارک ارتش عراق».     تنها کشور الجزایر بی طرف، کشورهای لیبی و سوریه این جنگ را محکوم کردند. </vt:lpstr>
      <vt:lpstr>ایالات متحده امریکا گرچه امریکا مدّعی است در جنگ عراق علیه ایران بی طرف بوده ، قبل ازشروع جنگ موضوع را به اطلاع ایران رسانده است و کشور عمان را در حمایت از عراق برحذر داشته است اما شواهد خلاف آن را ثابت می کنند.    1. تصمیم شروع جنگ در جلسه برژینسکی «مشاور امنیتی رئیس جمهور امریکا» و صدام حسین در مرز اردن قطعی شد.   2. ایران از سوی امریکا در تحریم تسلیحاتی قرار داشت.   3. وضعیت سیاسی ایران و امریکا بر سر موضوع گروگان گیری جاسوسان امریکایی در ایران، تیره بود.   4. امریکا رژیم عراق را در حمایت خود داشت.   5. امریکا تمایل داشت دو طرف ایران و عراق را در کنترل خود داشته باشد، عراق پیروز میدان شود ولی بر منطقه خلیج فار مسلّط نشود. </vt:lpstr>
      <vt:lpstr>اتحاد جماهیر شوروی عراق به عنوان یکی از کشورهای بلوک شرق ، روابط سیاسی و نظامی این کشور با شوروی برقرار بود. گرچه شوروی ارسال سلاح به عراق را در آغاز جنگ« بعلت حزب توده عراق از سوی این کشورمحدود شد» وقفه 8ماهه ایجاد کرد ولی از کشورهای شرق اروپا خواست تا نسبت به تامین سلاح و تجهیزات عراق اقدام کنند.    باتوجه به اینکه سفارتخانه ها و کنسول گری های ایران و شوروی در دو کشور فعال بود ولی با دستگیری و ازهم پاشیدگی حزب توده ایران و عدم سکوت ایران در قبال حمله شوروی به افغانستان و محکوم شدن آن از سوی ایران، روابط ایران و شوروی به تاریکی گرایید.</vt:lpstr>
      <vt:lpstr>رژیم صهیونیستی   با پیروزی انقلاب،  سفارت این رژیم در ایران تعطیل و سفارت فلسطین جایگزین آن شد.  شعارهای امروز ایران، فردا فلسطین. موجب شد تا نظر رژیم صهیونیستی از کشورهای عربی به ایران جلب شود. به هر حال جنگ ایران و عراق به نفع رژیم صهیونیستی بود چراکه  موجب شد مسئله فلسطین در جهان اولویت خود را از دست بدهد.      </vt:lpstr>
      <vt:lpstr>سازمان بین الملل برابر ماده 51 منشور سازمان ملل:   کشوری که مورد تجاوز قرار می گیرد می تواند ازهمه توان و تجهیزات خود برای دفاع     استفاده کند. موضوع را به سازمان ملل اطلاع دهد. ازسازمان ملل در خواست تشکیل جلسه شورای امنیت بکند.    ولی ایران نه تنها بعلت نداشتن وزیر خارجه این تقاضا را نکرد حتی نماینده ایران در سازمان ملل و متعاقب آن دولت ایران نیز به سوال(درخواست) دبیر کل«مبنی بر تشکیل جلسه» پاسخ منفی داد. اقدامات دبیرکل سازمان بین الملل دبیرکل در روزآغاز جنگ«1359/6/31» دو طرف درگیر را دعوت به خویشتن داری کرد.    دبیرکل در روز دوم جنگ«1359/7/1» براساس ماده 99 منشور سازمان ملل در خواست تشکیل جلسه شورای امنیت کرد. </vt:lpstr>
      <vt:lpstr>     علل؛ اهداف؛ زمینه سازی   رژیم بعث عراق    در تهاجم علیه     جمهوری اسلامی ایران  «فصل پنجم»</vt:lpstr>
      <vt:lpstr> علل سیاسی 1. جلوگیری از نفوذ و صدور انقلاب شیعی در عراق: «همسایگان ایران بویژه عراق با داشتن جمعیت 62 در صدی شیعه در معرض خطر این نفوذ بودند». 2. براندازی نظام جمهوری اسلامی ایران :« این جنگ برای عهد نامة 1975 و یا چند صد کیلو متر خاک و... نیست این جنگ به پایان نخواهد رسید مگر اینکه رژیم حاکم برایران از بین برود-طاها یاسین رمضان». 3. خروج از تنگنای ژئوپلیتیک عراق و دسترسی بیشتر به آب های آزاد: «خوزستان نوک حمله عراق به ایران».         - ازدیاد مرز دریایی با اشغال خوزستان و بوشهر. - دسترسی به معادن عظیم نفت و گاز در دشت حاصلخیز خوزستان. - برخوردار شدن از استقبال مردم عرب زبان خوزستان. </vt:lpstr>
      <vt:lpstr>PowerPoint Presentation</vt:lpstr>
      <vt:lpstr>علل نظامی تضعیف ارتش ایران به دلایل گوناگون از جمله: - کاهش نیروهای ارتش توسط دولت مهندس مهدی بازرگان«دولت موقت (انتقالی)». - لغو قرادادهای نظامی«زیر دریایی ها، تانک های شیر 1و2 ، هواپیماهای پیشرفته و ناوچه های موشک انداز مدرن» توسط دولت مهندس مهدی بازرگان. - کاهش مدت سربازی از 24به 12 ماه«کم شدن 50% نیروی انسانی». - شعار انحلال ارتش از سوی گروه های ضد انقلاب.  </vt:lpstr>
      <vt:lpstr>PowerPoint Presentation</vt:lpstr>
      <vt:lpstr>علل اقتصادی    همان گونه در بخش مقایسه وضعیت ایران و عراق بیان شد         - مشکل فروش نفت ایران و کاهش قیمت نفت.         - ضبط دارائیهای ایران در بانک های امریکا و تحریم اقتصادی.          - کند شدن چرخه اقتصادی ایران.          - نبود راه حل های اقتصادی مناسب در ایران.          - تعلیق و بلاتکلیف ماندن قراردادهای اقتصادی ایران با خارج.          - تقویت بنیه اقتصادی عراق از طریق کمک مالی کشورهای عربی.   </vt:lpstr>
      <vt:lpstr> زمینه سازی رژیم عراق برای حمله به ایران       - اخراج ایرانی های مقیم عراق و مصادره اموال آنها.           - محاصره منازل علمای شیعه و آزار و اذیت آنها در عراق.           - پناه دادن به ضد انقلابیون و وابستگان رژیم قبلی ایران از سوی عراق.           - تأسیس رادیو به زبانهای متعدد ایرانی.           - ایجاد دفتر آزادی بخش خوزستان در عراق جهت تحریک ایرانیان عرب زبان.           - چاپ نقشه های جعلی و تغییر نام شهرها«بخصوص خوزستان» ایران.  </vt:lpstr>
      <vt:lpstr>PowerPoint Presentation</vt:lpstr>
      <vt:lpstr>هجوم سراسری  و  اشغال مناطق مرزی  جمهوری اسلامی ایران چگونگی«کمیت و کیفیت» هجوم به ایران اسلامی  «فصل ششم»</vt:lpstr>
      <vt:lpstr>                      شروع حمله(تهاجم به ایران)  - آغاز حمله سراسری هوایی«ساعت 12 روز 59/6/31» - بمباران پایگاه های هوایی«تهران، تبریز، دزفول، همدان، بوشهر، شیراز، اصفهان». - بمباران فرودگاه های« کرمانشاه و ارومیه».     نتیجه: انهدام یک فروند هواپیمای جنگی و مسافربری ایران و سرنگونی یک فروند هواپیمای جنگی«توپولوف شانزده» عراق.   </vt:lpstr>
      <vt:lpstr>محورهای پیشروی و اهداف عملیات ارتش عراق    منطقه شمال غرب«آذربایجان غربی و کردستان» دالامپرداغ«تلاغی مرز ایران،                   ترکیه و عراق» تا – باویسی«20 کیلومتری قصرشیرین»- با لشکر 7پیاده کوهستانی و لشکر 11 پیاده.      با هدف: کنترل محوراهی مرزی.       حمایت از شورشیان و تروریست های جدایی خواه ایرانی       تامین امنیت نقاط حیاتی و حساس عراق در مقابل تهدیدات حزب دمکرات.                </vt:lpstr>
      <vt:lpstr>PowerPoint Presentation</vt:lpstr>
      <vt:lpstr>        منطقه جنوب غربی: از چنگوله تا فاو«حدود 385 کیلومتر»ـ با بکارگیری لشکرهای مکانیزه، زرهی،تیپ های مستقل و نیروی مخصوص ، مکانیزه و گارد ریاست جمهوری و...ـ         محورهای حمله:                   علی غربی، ارتفاعات حمرین، عین خوش، تپه های علی گره زرد، پل نادری ، شهر دزفول.                   فکه، تپه برغازه، ارتفاعات ابوصلیبی خات، شهر شوش.                   سویله، تنگه چزابه، بستان، تپه های الله اکبر، شهر سوسنگرد.                   نشوه، طلایه، شهر سوسنگرد.                   تنومه، کوشک، شهر اهواز.                   شلمچه ، شهر خرمشهر.                   شلمچه، مارد، شرق کارون ، شهرآبادان.           </vt:lpstr>
      <vt:lpstr>PowerPoint Presentation</vt:lpstr>
      <vt:lpstr>  حد نهایی پیشروی عراق و مناطق اشغال شده«در روزهای اولیه جنگ» منطقه شمال غرب«آ.غربی و کردستان» : بدون برخورد با مشکلی و باحمایت ضدانقلابیون ایران از رهایی نیروهای مسلح ایران، توانست از درگیر نبرد ، جلوگیری کنند.    .   </vt:lpstr>
      <vt:lpstr>PowerPoint Presentation</vt:lpstr>
      <vt:lpstr> جنوب غربی«خوزستان»: 1.در 4و5 مهرماه دشمن به حوالی پل نادری و شوش در غرب رودخانه کرخه رسیده و متوقف شد. 2.ارتش عراق باپیشروی در روز سوم از مسیر چزابه تپه های سوسنگرد و الله اکبر موفق به اشغال بستان و در روز پنجم به حوالی سوسنگرد رسید. 3.در روز چهارم مهر پادگان حمید«حدفاصل اهواز و خرمشهر» اشغال و دشمن در روز5 مهر به دب حردان«20 کیلومتری اهواز» رسید.   </vt:lpstr>
      <vt:lpstr>PowerPoint Presentation</vt:lpstr>
      <vt:lpstr> ویژگیهای مرحله اول جنگ«31شهریور تا9 مهر»       1. ناکامی نیروهای هوایی عراق.      2. ناکامی در اشغال سرزمین و دفاع شدید ایرانی ها از شهرهای دزفول، اهواز، آبادان و خرمشهر.      3. گسترش سازمان سپاه پاسداران انقلاب اسلامی.       4. تغییر رویه از عقب نشینی به حمله و بدست گرفتن ابتکار عمل با جنگهای چریکی به فرماندهی شهید دکتر مصطفی چمران.       5. حضور روحانیون طراز بالا در جنگ.       6. دست یابی نیروهای خودی«ایرانی» در بکاگیری و گسترش توپخانه و انجام دیدبانی و هدایت آتش.   </vt:lpstr>
      <vt:lpstr>نظرات و تدابیر  حضرت امام خمینی(ره)  «مقاومت مردمی،نیروهای مسلح، متوقف کردن جنگ»  «فصل هفتم»</vt:lpstr>
      <vt:lpstr> امام خمینی(ره)و دفاع    باتوجه به قابل پیش بینی وحجیم بودن حمله به ایران، امام(ره) در دو مقطع  آمادگی و دفاع را مدیریت فرمودند.     الف)قبل از شروع جنگ، شامل:             1.استقلال طلبی ، نفی سلطه و وابستگی به بلوک شرق و غرب .             2. جلو گیری از تضعیف و انحلال ارتش در مقابل شعار احزاب«وابسته» داخلی.             3. تقویت«معنوی» ارتش.             4. ایجاد سپاه پاسداران انقلاب اسلامی ایران در1358/2/2.             5. تشکیل ارتش بیست میلیونی«بسیج مردمی» در 1358/9/5.              6. مشکلات امنیتی و نظامی کشور را متوجه بلوک شرق و غرب و دفاع را مردمی نمودند .      </vt:lpstr>
      <vt:lpstr>PowerPoint Presentation</vt:lpstr>
      <vt:lpstr>نتایج تدابیر و رهبری امام خمینی(ره) در ماه های اولیه جنگ     گرچه عدم آمادگی ایران ولی آمادگی عراق با ایجاد زیرساخت ها و سازماندهی های نظامی موجب شد عراق در روزهای اول موفقیت و  پیشروی هایی«خصوصاًَ در خوزستان» داشته باشد اما تدابیر امام(ره) نتایج  چشم گیری داشت ازجمله:               1. واکنش نیروهای ایرانی«مقاومت های زمینی در داخل خاک ایران و حمله گسترده هوایی به پایگاه هوایی الحریه(کرکوک)، بصره، ناصریه،البکر و الکوت و ... با 140 فروند هواپیمای شکاری» وناکامی اولیه عراق موجب شد اولین قطعنامه «آتش بس» شورای امنیت صادر شود که ایران منطقاً آن را نپذیرفت.               2. دفاع نیروهای مسلح و نیروهای مردمی ایران موجب شد عراق 34روز پشت شهر خرمشهر متوقف شود.              </vt:lpstr>
      <vt:lpstr>PowerPoint Presentation</vt:lpstr>
      <vt:lpstr>اقدامات سیاسی و نظامی ایران  «برای متوقف کردن دشمن تا پایان یک سال اول جنگ»  «فصل هشتم»</vt:lpstr>
      <vt:lpstr>طی یک سال اول جنگ«شهریور 59 تا شهریور 60» اوضاع سیاسی و نظامی ایران دچار تحولات و تغییرات فاحشی شد. الف)سیاسی: 1. اقدامات منافقین: « ترور مردم و مسئولین و رجال سیاسی کشور، اعلام جنگ مسلحانه علیه نظام جمهوری اسلامی ایران». 2. عزل و فرار بنی صدر«رییس جمهور و فرمانده کل قوا»: با پی بردن مردم به ماهیت بنی صدر در هم پیمانی وی با جبهه ملی و منافقین، رأی مجلس شورای اسلامی به عدم کفایت سیاسی وی و تایید حضرت امام(ره) وی عزل و درنهایت وی به همراهی رجوی«سرکرده منافقین و کمک همدیگر» از کشور به فرانسه گریختند. 3. اقدامات جبهه ملی و منافقین: باعزل بنی صدر جبهه ملی در محکومیت لایحه قصاص فراخوان راه پیمایی داد که با اشاره امام(ره) بی نتیجه ماند ولی در راه پیمایی منافقین مردم عده زیادی ازمردم کشته شدند.       </vt:lpstr>
      <vt:lpstr> ب) نظامی:            1. عدم کفایت نظامی بنی صدر: « ناآشنایی به فنون رزم و نظامی، عدم اعتقاد وی به نیروهای مردمی و نیروهای سپاه ، بکارگیری نامناسب توانمندیهای نظامی و هدر رفت عِدّه و عُدّه نظامی».           2. بازسازی ارتش: با متوقف شدن دشمن، ارتش با فراخوان نیروهای ذخیره و پرداختن به آموزش به بازسازی خویش پرداخت.           3. فعال شدن سپاه: با عزل و فرار بنی صدر سپاه به تقویت سازمان و سازماندهی نیروهای مردمی  «بسیج»پرداخت وبا انتقال از جبهه های داخلی و غرب کشور به مناطق میانی و جنوب ، عملاً در سراسر جبهه ها حضور فعال پیدا کرد.  </vt:lpstr>
      <vt:lpstr>PowerPoint Presentation</vt:lpstr>
      <vt:lpstr>   2. عملیات هوایی:     2.1- اجرای ماموریتهای شناسایی هوایی بصری و فیلم برداری ، کشف و شناسایی هواپیماهای دشمن.      2.2- عملیات های آتش پشتیبانی «اجرای آتش هوایی».      2.3- عملیات تامین هوایی خلیج فارس و دریای عمان.      2.4- عملیات مروارید«سه فروند ناوچه موشک انداز، یک فروند کشتی هزارتنی، سه فروند ناوچه تندرو   ، سرنگونی 5فروند هواپیمای عراق».      2.5- عملیات الولید(اچ 3) که با با 8 فروند هواپیمای شکاری اف4 با 13فروند هواپیمای شکاری،سوخت رسان و گشتی در عملیاتی حماسی 48 فروند هواپیمای عراق را به انضمام پالایشگاه کرکوک«با4فروند هواپیمای شکاری» بمباران کردند.     </vt:lpstr>
      <vt:lpstr>آزاد سازی مناطق اشغالی  جمهوری اسلامی ایران        «فصل نهم»</vt:lpstr>
      <vt:lpstr>                        مقدمات و اقدامات اولیه الف)تغییردر فرماندهی جنگ: 1. از سوی امام خمینی(ره) اختیار و مأوریت فرماندهی کل قوا به تیمسار ولی الله فلاحی داده شد«با عزل بنی صدر در 60/3/21». 2. سرهنگ علی صیاد شیرازی «که از توسط بنی صدر خلع درجه و تبعید شده بود» به سمت فرماندهی قرارگاه غرب نیروی زمینی برگزیده شد.    ب) هماهنگی و همکاری ارتش و سپاه پاسداران انقلاب اسلامی: برداشته شدن مانع اصلی«بنی صدر» و کسب تجارب عدم موفقیت ها و لزوم هماهنگی و تلفیق این دو مجموعه اصلی جنگ«ارتش و سپاه» ، همکاری بین این دو برقرار و نتایج شایانی در انجام ماموریتها حاصل شد.     </vt:lpstr>
      <vt:lpstr>آزاد سازی مناطق اشغالی«عملیاتهای مشترک ارتش و سپاه» 1. عملیات ثامن الائمه(شکست حصر آبادان): این عملیات با رمز «نصر من الله و فتحٌ قریب» منجر به برداشته شدن محاصره آبادان پس از 349 روز و آزاد شدن جاده اهواز آبادان و آبادان ماهشهر شد«از 4تا7مهر 1360». 2. عملیات طریق القدس :این عملیات با رمز «یاحسین(ع)» در8 آذر 1360 انجام شد که نتیجه آن آزاد سازی شهر بستان «پس از 427 روز اسارت» و هفتاد روستای بین سوسنگرد تا بستان و اطراف منطقه چزابه و دسترسی به قسمتی از مرز بین المللی شد.  </vt:lpstr>
      <vt:lpstr>PowerPoint Presentation</vt:lpstr>
      <vt:lpstr>4. عملیات بیت المقدس(الی بیت المقدس): این عملیات بین شهر اهواز تاخرمشهر و محدود به مرز بین المللی و یکی از باارزش ترین عملیات از 12 عملیات هشت سال دفاع مقدس بود که در چند مرحله انجام شد که هر مرحله آن به اندازه یک عملیات مستقل مانند فتح المبین و ... بود.      محصور بودن منطقه عملیاتی به موانع طبیعی«رودخانه کرخه نور درشمال منطقه،کارون در شرق و هورالهویزه درغرب» از دیگر مشکلات و خصیصه عملیات بود.      هدف نهایی عملیات آزادسازی خرمشهربود که دشمن در این منطقه 2700 دستگاه تانک و نفربر، 500 قبضه توپ و قریب به 40000 نفر نیرو در قالب 41 گردان زرهی، 40 گردان پیاده و 30 گردان توپخانه صحرایی مستقر کرده و برای شهر خرمشهر پدافند 180درجه ای تشکیل داده و بخشی از شهر را میله کوبی و ایجاد موانع ضد هلی برن کرده بود. </vt:lpstr>
      <vt:lpstr>PowerPoint Presentation</vt:lpstr>
      <vt:lpstr>                                  دلایل پیروزی نیروهای اسلام      1. رهبری و مدیریت مدبرانه حضرت امام خمینی(ره).       2. برنامه ریزی صحیح و علمی در سطح کشور و عملیات ها.       3. ایمان و انگیزه رزمندگان اسلام.       4. ابتکار عمل و نوآوری.       5. ترکیب تدبّر و عقلانیت با روحیه شهادت طلبی.       6. افزایش همکاری و همدلی بین ارتش و سپاه پاسداران انقلاب اسلامی.       7. انسجام و وحدت ملی در کشور پس از فرار بنی صدر.       8.  استفاده بهینه از ظرفیت ها و منابع ملی.       9. شناسایی و کسب اطلاعات دقیق از دشمن.       10. استفاده گسترده از ظرفیت داوطلبان نیروهای یبسیجی و مردمی.       11. بکارپیری تجربه عملیات های قبلی.      </vt:lpstr>
      <vt:lpstr>راهبرد تعقیب و تنبیه متجاوز   «چرایی ادامه جنگ بعد از فتح خرمشهر»   «فصل دهم»</vt:lpstr>
      <vt:lpstr>آزادسازی خرمشهر ، در عین ناباوری عراق و حیرت جهانی و بخصوص حامیان رژیم بعثی عراق صورت گرفت .        چگونگی ادامه جنگ از سوی ایران از دو نگاه حائز اهمیت است «به شرح زیر(1)».        جهان به فکر نجات عراق افتاد و از طریق سازمان ملل اقدام به صدور قطعنامه و پایان جنگ و     برقراری صلح کردند که منطقاً مورد پذیرش ایران واقع نشد «به شرح زیر(2)».     1. حضرت امام(ره) به دلایل زیرموافق ورود به خاک عراق نبودند.        1.1- مردم عراق ورود به خاک خود را تحمل نمی کنند و موافقین ما در عراق مخالف ما خواهند شد.       1.2-  از لحاظ بین المللی«بعلت حضور عراق در خاک ما»موضع برحق داریم ولی با ورود به عراق متهم به اشغالگری می شویم.       1.3- باورود به عراق مردم بی گناه آسیب می بینند و اذیت می شوند.       1.4 – نضامیان معتقد بودند عدم ورود به خاک عراق ، ایجادفضای امن برای عراق تلقی شده و به ادامه آرایش نظامی و ایجاد</vt:lpstr>
      <vt:lpstr>PowerPoint Presentation</vt:lpstr>
      <vt:lpstr>PowerPoint Presentation</vt:lpstr>
      <vt:lpstr>                            اجرای عملیات برون مرزی         از طرفی عراق تصور می کرد ادامه جنگ موجب تسلیم شدن ایران و پیروزی آن کشور بر ایران می شود.      عمده عملیات های ایران طی دو سال در حواشی مرز«داخل خاک ایران»  عملیاتهای رمضان ، مسلم بن عقیل، محرم، والفجر، مقدماتی و والفجرهای4،3،2،1 وخیبر و بدر بود.       پیچیدگیهای جنگ و کاربردهای سلاح های نظامی موجب شکست و تحمل تلفات روز افزون عراق می شد.      بنابه نظر کارشناسان و اعمال فشار بر دشمن و جهت وادار نمودن دشمن «متقاعد کردن مجامع بین المللی وحامیان رژیم بعث»به قبول شرایط جمهوری اسلامی ایران ، اجرای عملیات در خاک عراق «برون مرزی»لازم ، ضروری و گریز ناپذیر بود.. </vt:lpstr>
      <vt:lpstr>  1) عملیات والفجر 8             عملیات والفجر 8 (عملیات فاو) اولین عملیات گسترده در داخل خاک عراق در ساعت 2210تاریخ 1364/11/20 با رمز مقدس یا فاطمه الزّهراء(س) در منطقه عمومی جنوب خسروآباد تا انتهای جزیره آبادان و با عبور از رودخانه اروند به عرض 600تا1000متر با عمق 10تا15متر و با دوجریان هم زمان مخالف و با 4 مرحله جذر و مد در طول شبانه روز و با هدف اشغال شهربندری فاو محصور به رودخانه اروند«جنوب خوزستان»، خورعبدالله«مرزکویت» و کشور عراق است آغاز شد. قرار شد عملیات مذکور هم زمان با عملیات ارتش در شلمچه انجام شود و همزمان سپاه نیزعملیات ایذایی «فریب» را هم زمان با مرحله اول عملیات فاو در منطقه ام الخصیب در جزیره ام الرصاص واقع در خاک  عراق، روبه روی شهر خرمشهر و جزیره مینو به اجرا گذاشت.   </vt:lpstr>
      <vt:lpstr>PowerPoint Presentation</vt:lpstr>
      <vt:lpstr>   اقدامات غافلگیرانه: طرح ریزی عملیات فریب:وانمود کردن اجرای عملیات در هور «باتوجه به دستیابی دشمن به ضعف های سپاه اسلام در عملیات بدر و خیبر». اجرای عملیات ایذایی: اجرای عملیات در ام الرصاص. رعایت کامل حفاظت و اطلاعات. کنترل اطلاعاتی و شناسایی مواضع دشمن. انتخاب مسئله غافل گیر کننده: رودخانه اروند با خصوصیات منحصر به فرد و منطقه و تصور دشمن ازنفوذ ناپذیری شهر بندری فاو. </vt:lpstr>
      <vt:lpstr>PowerPoint Presentation</vt:lpstr>
      <vt:lpstr>نتایج عملیات والفجر 8    1. تصرف کامل بخشی از اروندرود. 2. تصرف شهر ساحلی فاو و تأسیسات بندری آن. 3. تصرف سکوهای موشکی و تأمین خورموسی و افزایش ضریب امنیتی در جزیره خارک. 4.کنترل خور عبدالله و تهدید بندر ام القصر. 5. ایجاد فشار به کشورهای عربی.  بعلاوه پشتیبانان منطقه ای و جهانی عراق عملاً به توان بالای ایران در ادامه نبرد و برخورداری از توان بالا پس از 5 سال فشارهای سنگین سیاسی، اقتصادی و نظامی اذعان نمودند.   </vt:lpstr>
      <vt:lpstr>2) عملیات کربلای 5 دوهفته بعد ازعملیات ناموفق کربلای 4، عملیات کربلای 5 درنیمه شب 1365/10/19، بارمز یا فاطمة زهراء ، در جبهه جنوب و در محور شلمچه و در منطقة شرق بصره به اجرا درآمد. ویژگی های سیاسی، جغرافیایی و نظامی عملیات: 1. از لحاظ سیاسی ؛ ضربه مهلکی«سنگین تر از عملیات والفجر8» بر رژیم بعث وارد شد. 2. ازلحاظ جغرابیایی ؛  2.1. منطقه دارای استحکامات«دژ» محکم بود. 2.2 . منطقه با سیم خاردار میادین مین«مثلثی»، تله های انفجاری و موانع متعدد ازجمله خورشیدی مسلح بود. 2.3 . ایجاد آبگرفتگی مصنوعی در منطقه«از سوی دشمن». 2.4. منطقه در دید و تیر مستقیم دشمن با استقرار دکلهای دیدبانی و سنگرهای تیربار و تانک. 2.5 .ایجاد ده ها ردیف موانع گوناگون در داخل منطقه آبگرفتگی «مصنوعی».        </vt:lpstr>
      <vt:lpstr>PowerPoint Presentation</vt:lpstr>
      <vt:lpstr>نتایج عملیات کربلای 5    1. تصرف 150 کیلومتر ازخاک عراق. 2. تصرف پاسگاه های بوبیان، شلمچه، کوت سواری و خیّن. 3. جزایر بوارین ،ام الطویل، شهرک و رودخانه دوئیجی، بهرجاسم ، 10 کیلومتر از جاده شلمچه بصره و 11 پاسگاه فرماندهی ارتش بعث به کنترل قوای اسلام «ایران»درآمد. 4.پس از 45 روز از شروع و ادامه جنگ، عراق بلحاظ ناتوانی و جلوگیری از انهدام بیشتر دست از چنگ کشید. 5. تقدیر حضرت امام(ره) از همه رزمندگان اسلام«بسیجیان، سپاهیان، ارتشیان و همه نیروهای مردمی» که مهر تأییدی بود بر حقانیت و درستی کار قوای اسلام.   </vt:lpstr>
      <vt:lpstr>PowerPoint Presentation</vt:lpstr>
      <vt:lpstr>اقدامات دشمن برای توسعه جنگ  «وادار کردن جمهوری اسلامی ایران به توقف اقدامات نظامی»  «فصل یازدهم» </vt:lpstr>
      <vt:lpstr>الف) استفاده از سلاح شیمیایی اولاً جنگ شیمیایی به کاربرد گازهای شیمیایی مانند گاز خردل، اشک آور، سیانور ، خفه کننده، تاول زا، ناتوان کننده و اعصاب اطلاق می شود   ثانیاً عوامل شیمیایی به گروه هایی از ترکیبات سمی و کشنده اطلاق می شود که بصورت جامد، مایع  و گاز تهیه شده و مورد استفاده واقع می گردد.  ثالثاً استفاده از سلاح شیمیایی از سوی رژیم بعث عراق از ابتدای جنگ به منظورهای مختلف متداول بوده است که عبارتند از 1. ابتدای جنگ تا آزاد سازی خرمشهر برای آزمایش سلاح های شیمیایی بکارگیری شد. 2. از تیرماه 1361 تا پایان 1365 بعنوان سلاح تدافعی ازآن ااستفاده کرد. 3. از سال 1366 تاپایان جنگ و بعنوان سلاح تهاجمی و به منظورهای زیر استفاده شد. 1) با هدف عملیات روانی و ایجاد رعب و وحشت و اضطراب. 2) کاهش توان رزمی و ایجاد اختلال در سازمان رزم حریف(دشمن). 3) مرعوب و زمین گیر کردند دشمن.     حملات شیمیایی عراق نه تنها در مناطق نبرد بلکه به مناطق مسکونی نیز کشیده شد «سردشت ایران با 200نفر شهید و 5000نفر مصدوم» وحتی مناطق مسکونی عراق«حلبچه با 5000شهید و 4000 مصدوم».            </vt:lpstr>
      <vt:lpstr>        ب) حملات هوایی و موشکی به شهرها و منابع حیاتی              اولاً بمباران شهرها هم زمان با آغاز جنگ علیه ایران آغاز شد.          ثانیاً علیرغم فراز و نشیبهای این حملات بیشترین حملات از سال 1364 به بعد صورت گرفت .          ثالثاً همانند حملات شیمیایی ، حملات هوایی نیز سه مرحله را طی کرد:          1. ابتدای جنگ تا سال 1361، 30%«روزانه 1.6 حمله».          2. از سال 1362 تا 1363 ،10.7%«روزانه 0.7 حمله».          3. ازسال 1364 تا پایان جنگ، 58.8%«روزانه 2.5 حمله».  اهداف عمده عراق از بمباران شهرها:         1. ایجاد رعب و وحشت در میان توده مردم.          2. خارج شدن از بن بست نبردهای زمینی.          3. وادارکردن ایران به پذیرش صلح مورد نظر عراق. </vt:lpstr>
      <vt:lpstr>PowerPoint Presentation</vt:lpstr>
      <vt:lpstr>     ج) جنگ نفت کشها          اولاً جنگ نفت کشها موجب شد جنگ از زمین به دریا «محل تردد نفت کشهای دو کشورو کشتیهای سایر کشورها»کشیده شد.          ثانیاً جنگ نفت کشها موجب می شد تا امریکا وارد منطقه شود« در تاریخ 1367/1/29 این طرح عملی شد».         حضور ناوهای امریکا در منطقه موجب می شد تا مستقیماً با ایران در گیر شود که سرنگونی هواپیمای مسافربری ایران در 67/4/12 نمونه بارز آن است.        د) تغییر روش عراق ازپدافندی(دفاعی) به آفندی(حمله).               1. بجز در تهاجم اولیه، عراق حالت پدافندی بخود گرفته بود.               2. دور دوم عملیات عراق اسفند 64 تا اردیبهشت 65 در 12 نقطه«6منطقه در خاک عراق و 6منطقه در خاک ایران».               3. از اوایل 1367 برای باز پس گیری خاک خودش و اشغال مناطقی از ایران جهت در دست داشتن امتیاز و اهرم فشار در پای میز مذاکره با ایران.         </vt:lpstr>
      <vt:lpstr>نقش کشورهای منطقه ای و فرا منطقه ای  «در جنگ رژیم بعث عراق علیه جمهوری سلامی ایران»  «فصل دوازدهم» </vt:lpstr>
      <vt:lpstr>بطور کلی همة کشورهای منطقه«خاورمیان و خلیج فارس» و کشورهای جهانی و بلوکهای دوگانه آنروز «امریکا و شوروی» به شکلهای مختلف از رژیم بعث عراق حمایت کردند. آندر فونتن، نویسنده و روزنامه نگار شهیر معاصر می نویسد «از شیخ نشین های خلیج فارس گرفته تا شوروی و امریکا... همه از پیدا کردن راهزنی مثل صدام حسین که در برابر آیت الله (خمینی) قد علم کند خوشحال بودند. در آن زمان ، آرزوی غربی ها این بود که دو طرف متخاصم هرچه بیشتر به کشتن یکدیگر ادامه دهند ـ فونتن، ص 178تا179».            </vt:lpstr>
      <vt:lpstr> الف) کشورهای حاشیه جنوبی: پس از تجاوز سراسری عراق به ایران دولت های منطقه بویژه کشورهای عربستان ، اردن و کویت حمایت خود از عراق را همراه با تشویق عراق اعلان داشتند.       شورای همکاری خلیج فارس ضمن تبریک به صدام حسین در مقابل ایران صف آرایی کردند      به طور کلی دولتهای منطقه با حراس از انقلاب اسلامی ایران و نفوذ در آن کشورها و جهت متزلزل دیدن حکومت های خویش، از عراق حمایت کردند.       ب) کشورهای بلوک غرب«با محوریت امریکا»: </vt:lpstr>
      <vt:lpstr>PowerPoint Presentation</vt:lpstr>
      <vt:lpstr> ب) کشورهای بلوک شرق«با محوریت شوروی»:      1. شوروی: این کشور به دلایل متعدد از عراق حمایت می کرد ازجمله؛                                                                 1) عراق متعهد نظامی این کشور«ازسال 1351»بود.         2) ازدست رفتن ایران به عنوان ژاندارم امریکا، فرصت خوبی برای مهار سیاست امریکا در منطقه بود.          3) عراق تولید کننده و صادر کننده مطمئن نفت به شوروی و متحدان شرقی اروپایی این کشور بود.        2. چین : گرچه موضع گیری چین در آن مقطع زمانی اهمیت چندانی نداشت لکن این کشور صرف نظر از آغاز کننده جنگ ، دوطرف را دعوت به مذاکره و صلح کرد.                در مجموع 36 کشور از کشورهای جهان به صدام کمک کردند.      </vt:lpstr>
      <vt:lpstr>رفتار سازمان ملل  « روند صدور قطعنامه ها در روزهای آغازین جنگ تا قطعنامه 598 »   «فصل سیزدهم» </vt:lpstr>
      <vt:lpstr>رفتار سازمان ملل متحد«بعنوان تنها مرجع عالی جهانی و تصمیم گیرنده در روابط بین کشورها و پایان دهنده مناقشات و منازعات»در طول جنگ تحمیلی تأمل برانگیز است.    1. در آغاز حمله عراق به ایران صرفاً به یک بیانیه اکتفا شد که:      1.1. دراین بیانیه از ایران و عراق یکجا نامبرده شد.      1.2. عمداً از بکاربردن عبارت«تجاوز مسلحانه» خود داری شد.      1.3. از ایران خواسته شد از اقدامات تلافی جویانه خود داری و با مذاکره پیگیر موضوع باشد.  </vt:lpstr>
      <vt:lpstr>PowerPoint Presentation</vt:lpstr>
      <vt:lpstr>         5. قطعنامه540«62/8/9»: با اجرای عملیاتهای محرم و والفجرهای 1تا4 این قطعنامه صادر و از دبیر کل سازمان ملل خواسته میشود به فعالیتهای خود ادامه دهد.         همچنین از طرفین خواسته میشود تا به عملیات در دریا و آبراهای بین المللی و جنگ شهرها خود داری کنند« درحالی که آغازگر و ادامه دهنده جنگ های شهری و دریایی رژیم بعث بود». 6. قطعنامه552«63/3/211»: این قطعنامه در پی شکایت کویت، عربستان، قطر، بحرین، امارات از ایران مبنی بر حملات علیه کشتی های بازرگانی بود.       این قطعنلمه حمله به کشتیهای بازرگانی را محکوم میکند.       در این قطعنامه برای اولین بار اسم خلیج به میان آمد و عمداً کلمه«فارس» از آن حذف شد. </vt:lpstr>
      <vt:lpstr>PowerPoint Presentation</vt:lpstr>
      <vt:lpstr>                             قطعنامه 598    الف) زمینه قطعنامه: 1. عدم پذیرش قطعنامه 588 از سوی ایران. 2. فشار سیاسی علیه شورای امنیت بعلت طولانی شدن جنگ. 4. افزایش حملات رزمندگان ایران علیه عراق و خصوصاً تهدید بصره. 5. رفت و آمدهای سیاسی و اصرار ایران بر حقوق حقه خویش.    </vt:lpstr>
      <vt:lpstr>PowerPoint Presentation</vt:lpstr>
      <vt:lpstr>   ویژگیهای قطعنامه 598 1. تغییر شکلی و محتوایی قطعنامه نسبت به 8 قطعنامه قبلی در خصوص جنگ عراق علیه ایران:         - بکار گیری لفظ«منازعه»بجای«وضعیت» .         - خروج از توصیه به دستور.         -  حجیم بودن محتوایی و متنی. 2. ظهور و بروز اراده ایران در تدوین وتصویب قطعنامه با پشتوانه استقامت و صلابت رزمندگان در جبهه های نبرد و سیاسیون در صحنه های بین المللی.       </vt:lpstr>
      <vt:lpstr>PowerPoint Presentation</vt:lpstr>
      <vt:lpstr>   شرایط داخلی و خارجی ایران در زمان پذیرش قطعنامه 598 «دلایل پذیرش قطعنامه»      1.  شرایط نامساعد اوضاع سیاسی جهان«جلوگری عراق بعنوان صلح طلب و ایران بعنوان جنگ طلب به دلیل پذیرش و عدم پذیرش قطعنامه». - ایران هیچوقت قطعنامه را رد نکرد بلکه شرایطی منطقی داشت.       2. حضور نظامی بی سابقه امریکا و متحدینش در منطقه.       3. بهره برداری بی سابق سلاح شیمیایی از سوی عراق و عکس العمل ضعیف مجامع بین المللی.       4. شرایط نامساعد اقتصادی ایران.       5. توسعه و گسترش عِدّه ای و عُدّه ای ارتش عراق.     </vt:lpstr>
      <vt:lpstr>PowerPoint Presentation</vt:lpstr>
      <vt:lpstr>پایان جنگ  « رخدادهای پس از پذیرش قطعنامه 598 از سوی ایران تا آتش بس »   «فصل چهاردهم» </vt:lpstr>
      <vt:lpstr>         چگونگی(روند کلی» پایان جنگ         اصولاً پایان جنگ سه حالت دارد              1. غلبه یک طرف درگیر بر طرف مقابل. 2. با آتش بس جنگ پایان پیدا کند«پایان موقتی». 3. با دخالت کشور ثالث یا نهاد یا سازمان بین المللی جنگ خاتمه پیدا کند.     </vt:lpstr>
      <vt:lpstr>PowerPoint Presentation</vt:lpstr>
      <vt:lpstr>               تهاجم گسترده و مجدد عراق به ایران 1. ایجاد زمینه بی اثر کردن قطعنامه و کارشکنی عراق با ایجاد تردید از سوی وزیر خارجه عراق . 2. حمله مجددبه ایران از سه محور: 2.1. در جنوب از دومحور جهت محاصره خرمشهر و اشغال جاده اهواز- خرمشهر. 2.2. در منطقه غرب باهدف اشغال شهرهای ایران تارسیدن به نزدیکی کرمانشاه. 2.3. درمنطقه شمال غرب که موفقیتی بدست نیاورد.       </vt:lpstr>
      <vt:lpstr>PowerPoint Presentation</vt:lpstr>
      <vt:lpstr>   عملیات فروغ جاویدان- عملیات مرصاد با ناکامی عراق در حمله مجدد به ایران، سازمان مجاهدین«منافقین» با پشتیبانی و تجهیز کامل از سوی عراق از سمت غرب «مسیری که از قبل عراق در حمله مجدد برایشان هموار کرده بود»به ایران حمله و با طرح ورود به تهران«اسلام آباد غرب_کرمانشاه-همدان-کرج-تهران»عملیات فروغ جاویدان را آغاز وتا کرند غرب وگردنه حسن آباد«قبل از کرمانشاه» پیشروی کردند.                 </vt:lpstr>
      <vt:lpstr>PowerPoint Presentation</vt:lpstr>
      <vt:lpstr>           پذیرش رسمی قطعنامه 598 ازسوی عراق       بااعلام پذیرش قطعنامه از سوی ایران، ایران خواهان اجرای هم زمان تمام بندهای قطعنامه و آتش بس در جنگ شد.        با تغییر اوضاع سیاسی علیه عراق و فشار ابرقدرتها و کشورهای منطقه و سازمان ملل ، مقامات عراق در 1367/5/15 رسماً طی نامه ای قطعنامه 598 را پذیرفت و با آتش بس موافقت کرد.        اعلام آتش بس از سوی سازمان ملل       بااعلام پذیرش آتش بس از سوی ایران«1367/5/16»و به دنبال مذاکرات دبیرکل با اعضای شورا امنیت سازمان ملل، ترکیب اعضای ناظر بر آتش بس«یونیماک» تعیین و تاریخ 20 اوت 1987«67/5/29» زمان برقراری آتش بس تعیین شد. تا پس از آن اجرای بندها4« »،6 « »، 7« » و 8« » قطعنامه به اجرا گذاشته شود.        بدین وسیله جنگ ایران و عراق پایان پذیرفت و عراق کمترین دست آوردی را نداشته است.       «در پی ناکامی عراق در جنگ، این کشور در پی جبران مافات حمله به کویت را آغازکرد».      </vt:lpstr>
      <vt:lpstr>دلایل و عوامل پیروزی  جمهوری اسلامی ایران در دفاع مقدس   «فصل پانزدهم» </vt:lpstr>
      <vt:lpstr>      علیرغم اینکه ایران فراز و نشیبها ، موفقیت ها و عدم موفقیت هایی درجنگ داشته است مانند عملیات هایی سرنوشت ساز مانند فتح المبین، بیت المقدس، کربلای 5 و ... و یا رمضان،و الفجر مقدماتی ، کربلای 4 و ...دلایل متعددی برای پیروزی ایران قابل برشماری است که به تعدادی از آنان اشاره می شود.          1.حفظ ، تثبیت و تدام انقلاب اسلامی       هدف اصلی عراق و حامیان منطقه ای و جهانی او از تحمیل جنگ به ایران مهار و در نهایت نابودی نظام و انقلاب اسلامی ایران بود که نه تنها این خواسته محقق نشد که ایران بالنده تر و با قدرت بیشتر به راه خود  ادامه داد.        2.شکست استراتژیک عراق       سابقه حمله به ایران حکایت از جدایی و تجزیه بخشی از ایران دارد و عراق برای خروج از مشکل زئوپلتیکی و تجزیه ایران«بعنوان یکی از اهداف ظاهری» به ایران حمله کرد و علیرغم تحمل همه مشکلات، زمانی عقب نشینی کرد و جنگ را خاتمه یافته دید که حتی یک وجب از خاک ایران تجزیه نشد.         </vt:lpstr>
      <vt:lpstr>             3.پذیرش مجدد قطعنامه 1975 الجزایر      یکی از دلایل حمله رژیم بعث«صدام حسین» عقده گشایی حقارت امضاء و پذیرش قطعنامه 1975 بود درحالی که بند اول قطعنامه 598 مبتنی بر قطعنامه الجزایر است که پذیرش قطعنامه 598 عملاً پذیرش مجدد قطعنامه 1975 الجزایر است که این موضوع در نامه صدام حسین«69/5/23»به رییس جمهور وقت ایران«حجت الاسلام هاشمی رفسنجانی» مشهود است.              4.معرفی رژیم بعث بعنوان متجاوز         سر انجام در تاریخ هیجدهم آذر 1370 رژیم بعث عراق از سوی دبیر کل سازمان ملل بعنوان متجاوز در جنگ عراق علیه ایران شناخته شد.        بنابراین ایران پیروز واقعی میدان جنگ شناخته شد.      </vt:lpstr>
      <vt:lpstr>             عوامل پیروزی ایران      1. رهبری: مدیریت ، معنویت، پرجاذبه بودن، دوراندیشی، نترس بودن، توانمندی و حکمت امام خمینی(ره) بالاترین نقطه قوت و عامل پیروزی ایران بود به گونه ای که تهدید جنگ را به فرصت وموفقیت تبدیل کردند.         2. پشتیبانی مردم از جنگ: ظرفیت وتوان روحی بالا، میل به فداکاری و ایستادگی در راستای پیروز شدن در مقابل دشمن و مشروعیت دفاع عامل وحدت بخش پیروزی بود.        3. اراده و تصمیم عمومی برای دفع تهاجم خارجی: حضور داوطلبانه  مردم در  جبهه های دفاع مقدس .                  </vt:lpstr>
      <vt:lpstr>PowerPoint Presentation</vt:lpstr>
      <vt:lpstr>ایثار، شهادت، تکریم   «فصل شانزدهم» </vt:lpstr>
      <vt:lpstr>      درمکتب اسلام عمل ماندگار و با ارزش عملی است که در راه خدا و برای خدا همراه با نیتی پاک و خالص باشد.      یکی از اعمال باخصیصه های مذکور جهاد در راه خدا و استادگی و مقاومت تا پای دادن جان و شهادت در را ه خداست.      شهادت ه نقطه اوج کمال انسانی است «که مورد تاکید خدا در قرآن کریم و پیامبر اسلام و ائمه طاهرین است» و عملی است داوطلبانه ، در نوع خود منحصرترین عمل ماندگار و عامل آن یعنی شهید جاویدان و شاهد همیشگی است لذا در مکتب الهی و اسلامی که انقلاب اسلامی ایران به رهبری امام خمینی (ره) برپایه اسلام ناب محمّدی است شهید و شهادت و آنچه که وابسته و متعاقب آنهاست از ارزش و جایگاه والایی برخوردار است.         </vt:lpstr>
      <vt:lpstr>                       وظیفه جامعه«مردم» نسبت به شهدا و خانواده های آنان گرچه شهید در اوج قله ایثار و اخلاص به بالاترین نقطه جاودانگی رسیده است اما:          اولاً ایثار جان را برای نجات جامعه و همنوعان خود داشته است. پس جامعه نسبت به آنان وظایف بسیاری دارد ازجمله ادامه راه و هدفشان، زنده نگه داشتن و تکریم نامشان و ... .          ثانیاً هر انسان دارای وابستگانی«در رأس آنان پدر و مادر» است که در پرورش شهید، غم وشادی شهید شریک و برای همیشه در غم از دست دادن«ظاهریش» متاثرند پس به همین نسبت حق تکریم و تمجید از جامعه و مردم دارند هرچند خود نخواهند یا عنوان نکنند.            </vt:lpstr>
      <vt:lpstr>PowerPoint Presentation</vt:lpstr>
      <vt:lpstr>  وجوه تشابه دفاع مقدس با عاشورای حسینی«درسال 61 ه.ق»        1. داشتن رهبری معنوی :که از فرزندان پیامبر اسلام بودند.         2. داشتن عرفان و محبت الهی:سرشار از شوق و شهادت و سیر در فضای معنوی و ذکر و مناجات شبانه و تلاش آگاهانه روزانه«زاهدان شب و شیران روز».         3. برملا سازی ماهیت دشمن «دین ستیزی و اعمال غیر انسانی دشمن».         4. مشابهت در پذیرش و تحمل سختیها« تشنگی، گرسنگی، محاصره، جان سپاری، اسارت ها و...».         5. همانندی در ادامه راه «راه و رسم و پیگیری هدف – نابودی دشمن ، کفرستیزی، گسترش اسلام و ...- همچنان بعد از دفاع ادامه دارد».         6. هر دوجریان تضمین کننده بقا و سلامت مکتب اسلام ناب محمدی است           </vt:lpstr>
      <vt:lpstr>                          آمار شهداء و ایثارگران               علیرغم دستاوردهای معنوی، سیاسی، اجتماعی، فرهنگی و ... ، جنگ تحمیلی بخشی از نیروهای فعال جامعه را را از ما جدا کرد و دشمن سعی کرده همواره بعنوان یک جنگ روانی آمار شهداء و ایثارگران «آزادگان و جانبازان» را چند برابر وانمود کند.                    1. آمار شهیدان: کل شهیدان حدود 208000 نفر.                1.1- حدود20000نفر شهداء درگیری با ضد انقلاب و ترورها.                1.2- شهدای درگیر مستقیم در جنگ حدود172000نفر.               1.3- شهدای بمباران دشمن حدود 16000نفر.           2. آمار جانبازان: 556339 نفر.        3. آمار آزادگان: 42978 نفر.              </vt:lpstr>
      <vt:lpstr>PowerPoint Presentation</vt:lpstr>
      <vt:lpstr>نتایج و دستاوردهای جنگ و دفاع مقدس در عرصه های داخلی و خارجی    «فصل هفدهم» </vt:lpstr>
      <vt:lpstr>             الف) عرصه های داخلی      1. سیاسی امنیتی:  مبارزه و مقابله هم زمان با ضد انقلابیون داخلی، مقابله با گروه های وابسته در کردستان«باحضور و جان فشانی رزمندگان اسلام و پایمردی پیش مرگها و مردم غیور کرد» سلاح های کومله و دمکرات بر زمین نهاده شده و ناامنی هایی که توسط  منافقین ایجاد می شد با پیروزی بر عراق منتفی شد.           2. اجتماعی و فرهنگی: تقویت اعتماد به نفس، خود باوری و تکیه بر توان خودی بخصوص جوانان، داشتن روحیه قناعت و توکل ، رشد فضایل و ...  از دستاوردهایی است که بعد از جنگ تداوم داشته و دارد.      </vt:lpstr>
      <vt:lpstr>PowerPoint Presentation</vt:lpstr>
      <vt:lpstr>             الف) عرصه های خارجی    1. سیاسی :                  تثبیت و اقتدار جمهوری اسلامی ایران و قطع چشم طمع جهانخواران و بدخواهان از ایران.                 با تردید مواجه شدن ابهت و شکست ناپذیری کشورهای بزرگ«بخصوص امریکا».                 بروز و ایجاد آشفتگی در رژیم صهیونیستی.                 با تردید مواجه شدن اقدامات شورای امنیت سازمان ملل در حل و فصل مسایل.                 تثبیت حقانیت ایران.      2. نظامی:                    ثابت شد هرکشوری که با تمام قوا حمله کننده باشد لزوماً پیروز میدان نخواهد بود و در مقابل کشور مورد حمله می تواند با مقاومت و پایمردی پیروز میدان باشد.                  تجربه و اثبات موفقیت نیروهای مسلح با همکاری، همراهی و وابستگی به مردم.                 بهره گیری از قدرت توامان نیروهای مسلح و مردم بعنوان پشتوانه مسئولان سیاسی در رسیدن به خواسته های بحق ملت خویش در مجامع بین المللی.          </vt:lpstr>
      <vt:lpstr>                                                             تعجیل در فرج حضرت بقیه اللهّ  شادی ارواح شهداء و امام خمینی(ره)سلامتی ایثارگران و جانبازان  موفقیت همة تلاش گران عرصه های اقتدار و موفقیت ایران اسلامی صحت،سلامت و طول بقاء مقام عظمای  ولایت صلوات  </vt:lpstr>
    </vt:vector>
  </TitlesOfParts>
  <Company>mohsen faraji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ert-1</dc:creator>
  <cp:lastModifiedBy>abbas</cp:lastModifiedBy>
  <cp:revision>1159</cp:revision>
  <cp:lastPrinted>2014-10-06T23:15:33Z</cp:lastPrinted>
  <dcterms:created xsi:type="dcterms:W3CDTF">2012-11-26T07:57:17Z</dcterms:created>
  <dcterms:modified xsi:type="dcterms:W3CDTF">2019-10-21T11:28:49Z</dcterms:modified>
</cp:coreProperties>
</file>