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9"/>
  </p:notesMasterIdLst>
  <p:sldIdLst>
    <p:sldId id="336" r:id="rId2"/>
    <p:sldId id="337" r:id="rId3"/>
    <p:sldId id="338" r:id="rId4"/>
    <p:sldId id="258" r:id="rId5"/>
    <p:sldId id="339" r:id="rId6"/>
    <p:sldId id="259" r:id="rId7"/>
    <p:sldId id="260" r:id="rId8"/>
    <p:sldId id="261" r:id="rId9"/>
    <p:sldId id="262" r:id="rId10"/>
    <p:sldId id="263" r:id="rId11"/>
    <p:sldId id="264" r:id="rId12"/>
    <p:sldId id="331" r:id="rId13"/>
    <p:sldId id="265" r:id="rId14"/>
    <p:sldId id="266" r:id="rId15"/>
    <p:sldId id="332" r:id="rId16"/>
    <p:sldId id="330" r:id="rId17"/>
    <p:sldId id="333" r:id="rId1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EE344AC-740B-4FF5-8C54-0DF201876969}" type="datetimeFigureOut">
              <a:rPr lang="fa-IR" smtClean="0"/>
              <a:t>08/11/1441</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014271D-248D-4482-9FF4-3EABC006DED5}" type="slidenum">
              <a:rPr lang="fa-IR" smtClean="0"/>
              <a:t>‹#›</a:t>
            </a:fld>
            <a:endParaRPr lang="fa-IR"/>
          </a:p>
        </p:txBody>
      </p:sp>
    </p:spTree>
    <p:extLst>
      <p:ext uri="{BB962C8B-B14F-4D97-AF65-F5344CB8AC3E}">
        <p14:creationId xmlns:p14="http://schemas.microsoft.com/office/powerpoint/2010/main" val="188712462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fa-IR"/>
          </a:p>
        </p:txBody>
      </p:sp>
      <p:sp>
        <p:nvSpPr>
          <p:cNvPr id="4" name="Date Placeholder 3"/>
          <p:cNvSpPr>
            <a:spLocks noGrp="1"/>
          </p:cNvSpPr>
          <p:nvPr>
            <p:ph type="dt" sz="half" idx="10"/>
          </p:nvPr>
        </p:nvSpPr>
        <p:spPr/>
        <p:txBody>
          <a:bodyPr/>
          <a:lstStyle/>
          <a:p>
            <a:fld id="{1F464730-2365-4F46-8702-7BF6FEF3B14F}" type="datetimeFigureOut">
              <a:rPr lang="fa-IR" smtClean="0"/>
              <a:t>08/11/1441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98E4497-C7AA-4209-A2F8-742DF347B664}" type="slidenum">
              <a:rPr lang="fa-IR" smtClean="0"/>
              <a:t>‹#›</a:t>
            </a:fld>
            <a:endParaRPr lang="fa-IR"/>
          </a:p>
        </p:txBody>
      </p:sp>
    </p:spTree>
    <p:extLst>
      <p:ext uri="{BB962C8B-B14F-4D97-AF65-F5344CB8AC3E}">
        <p14:creationId xmlns:p14="http://schemas.microsoft.com/office/powerpoint/2010/main" val="868865502"/>
      </p:ext>
    </p:extLst>
  </p:cSld>
  <p:clrMapOvr>
    <a:masterClrMapping/>
  </p:clrMapOvr>
  <mc:AlternateContent xmlns:mc="http://schemas.openxmlformats.org/markup-compatibility/2006" xmlns:p14="http://schemas.microsoft.com/office/powerpoint/2010/main">
    <mc:Choice Requires="p14">
      <p:transition spd="slow" p14:dur="2000" advTm="1294">
        <p:randomBar dir="vert"/>
      </p:transition>
    </mc:Choice>
    <mc:Fallback xmlns="">
      <p:transition spd="slow" advTm="1294">
        <p:randomBar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1F464730-2365-4F46-8702-7BF6FEF3B14F}" type="datetimeFigureOut">
              <a:rPr lang="fa-IR" smtClean="0"/>
              <a:t>08/11/1441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98E4497-C7AA-4209-A2F8-742DF347B664}" type="slidenum">
              <a:rPr lang="fa-IR" smtClean="0"/>
              <a:t>‹#›</a:t>
            </a:fld>
            <a:endParaRPr lang="fa-IR"/>
          </a:p>
        </p:txBody>
      </p:sp>
    </p:spTree>
    <p:extLst>
      <p:ext uri="{BB962C8B-B14F-4D97-AF65-F5344CB8AC3E}">
        <p14:creationId xmlns:p14="http://schemas.microsoft.com/office/powerpoint/2010/main" val="2854726481"/>
      </p:ext>
    </p:extLst>
  </p:cSld>
  <p:clrMapOvr>
    <a:masterClrMapping/>
  </p:clrMapOvr>
  <mc:AlternateContent xmlns:mc="http://schemas.openxmlformats.org/markup-compatibility/2006" xmlns:p14="http://schemas.microsoft.com/office/powerpoint/2010/main">
    <mc:Choice Requires="p14">
      <p:transition spd="slow" p14:dur="2000" advTm="1294">
        <p:randomBar dir="vert"/>
      </p:transition>
    </mc:Choice>
    <mc:Fallback xmlns="">
      <p:transition spd="slow" advTm="1294">
        <p:randomBar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1F464730-2365-4F46-8702-7BF6FEF3B14F}" type="datetimeFigureOut">
              <a:rPr lang="fa-IR" smtClean="0"/>
              <a:t>08/11/1441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98E4497-C7AA-4209-A2F8-742DF347B664}" type="slidenum">
              <a:rPr lang="fa-IR" smtClean="0"/>
              <a:t>‹#›</a:t>
            </a:fld>
            <a:endParaRPr lang="fa-IR"/>
          </a:p>
        </p:txBody>
      </p:sp>
    </p:spTree>
    <p:extLst>
      <p:ext uri="{BB962C8B-B14F-4D97-AF65-F5344CB8AC3E}">
        <p14:creationId xmlns:p14="http://schemas.microsoft.com/office/powerpoint/2010/main" val="3140300825"/>
      </p:ext>
    </p:extLst>
  </p:cSld>
  <p:clrMapOvr>
    <a:masterClrMapping/>
  </p:clrMapOvr>
  <mc:AlternateContent xmlns:mc="http://schemas.openxmlformats.org/markup-compatibility/2006" xmlns:p14="http://schemas.microsoft.com/office/powerpoint/2010/main">
    <mc:Choice Requires="p14">
      <p:transition spd="slow" p14:dur="2000" advTm="1294">
        <p:randomBar dir="vert"/>
      </p:transition>
    </mc:Choice>
    <mc:Fallback xmlns="">
      <p:transition spd="slow" advTm="1294">
        <p:randomBar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1F464730-2365-4F46-8702-7BF6FEF3B14F}" type="datetimeFigureOut">
              <a:rPr lang="fa-IR" smtClean="0"/>
              <a:t>08/11/1441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98E4497-C7AA-4209-A2F8-742DF347B664}" type="slidenum">
              <a:rPr lang="fa-IR" smtClean="0"/>
              <a:t>‹#›</a:t>
            </a:fld>
            <a:endParaRPr lang="fa-IR"/>
          </a:p>
        </p:txBody>
      </p:sp>
    </p:spTree>
    <p:extLst>
      <p:ext uri="{BB962C8B-B14F-4D97-AF65-F5344CB8AC3E}">
        <p14:creationId xmlns:p14="http://schemas.microsoft.com/office/powerpoint/2010/main" val="667896249"/>
      </p:ext>
    </p:extLst>
  </p:cSld>
  <p:clrMapOvr>
    <a:masterClrMapping/>
  </p:clrMapOvr>
  <mc:AlternateContent xmlns:mc="http://schemas.openxmlformats.org/markup-compatibility/2006" xmlns:p14="http://schemas.microsoft.com/office/powerpoint/2010/main">
    <mc:Choice Requires="p14">
      <p:transition spd="slow" p14:dur="2000" advTm="1294">
        <p:randomBar dir="vert"/>
      </p:transition>
    </mc:Choice>
    <mc:Fallback xmlns="">
      <p:transition spd="slow" advTm="1294">
        <p:randomBar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464730-2365-4F46-8702-7BF6FEF3B14F}" type="datetimeFigureOut">
              <a:rPr lang="fa-IR" smtClean="0"/>
              <a:t>08/11/1441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98E4497-C7AA-4209-A2F8-742DF347B664}" type="slidenum">
              <a:rPr lang="fa-IR" smtClean="0"/>
              <a:t>‹#›</a:t>
            </a:fld>
            <a:endParaRPr lang="fa-IR"/>
          </a:p>
        </p:txBody>
      </p:sp>
    </p:spTree>
    <p:extLst>
      <p:ext uri="{BB962C8B-B14F-4D97-AF65-F5344CB8AC3E}">
        <p14:creationId xmlns:p14="http://schemas.microsoft.com/office/powerpoint/2010/main" val="3505784973"/>
      </p:ext>
    </p:extLst>
  </p:cSld>
  <p:clrMapOvr>
    <a:masterClrMapping/>
  </p:clrMapOvr>
  <mc:AlternateContent xmlns:mc="http://schemas.openxmlformats.org/markup-compatibility/2006" xmlns:p14="http://schemas.microsoft.com/office/powerpoint/2010/main">
    <mc:Choice Requires="p14">
      <p:transition spd="slow" p14:dur="2000" advTm="1294">
        <p:randomBar dir="vert"/>
      </p:transition>
    </mc:Choice>
    <mc:Fallback xmlns="">
      <p:transition spd="slow" advTm="1294">
        <p:randomBar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p:cNvSpPr>
            <a:spLocks noGrp="1"/>
          </p:cNvSpPr>
          <p:nvPr>
            <p:ph type="dt" sz="half" idx="10"/>
          </p:nvPr>
        </p:nvSpPr>
        <p:spPr/>
        <p:txBody>
          <a:bodyPr/>
          <a:lstStyle/>
          <a:p>
            <a:fld id="{1F464730-2365-4F46-8702-7BF6FEF3B14F}" type="datetimeFigureOut">
              <a:rPr lang="fa-IR" smtClean="0"/>
              <a:t>08/11/1441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98E4497-C7AA-4209-A2F8-742DF347B664}" type="slidenum">
              <a:rPr lang="fa-IR" smtClean="0"/>
              <a:t>‹#›</a:t>
            </a:fld>
            <a:endParaRPr lang="fa-IR"/>
          </a:p>
        </p:txBody>
      </p:sp>
    </p:spTree>
    <p:extLst>
      <p:ext uri="{BB962C8B-B14F-4D97-AF65-F5344CB8AC3E}">
        <p14:creationId xmlns:p14="http://schemas.microsoft.com/office/powerpoint/2010/main" val="576260136"/>
      </p:ext>
    </p:extLst>
  </p:cSld>
  <p:clrMapOvr>
    <a:masterClrMapping/>
  </p:clrMapOvr>
  <mc:AlternateContent xmlns:mc="http://schemas.openxmlformats.org/markup-compatibility/2006" xmlns:p14="http://schemas.microsoft.com/office/powerpoint/2010/main">
    <mc:Choice Requires="p14">
      <p:transition spd="slow" p14:dur="2000" advTm="1294">
        <p:randomBar dir="vert"/>
      </p:transition>
    </mc:Choice>
    <mc:Fallback xmlns="">
      <p:transition spd="slow" advTm="1294">
        <p:randomBar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7" name="Date Placeholder 6"/>
          <p:cNvSpPr>
            <a:spLocks noGrp="1"/>
          </p:cNvSpPr>
          <p:nvPr>
            <p:ph type="dt" sz="half" idx="10"/>
          </p:nvPr>
        </p:nvSpPr>
        <p:spPr/>
        <p:txBody>
          <a:bodyPr/>
          <a:lstStyle/>
          <a:p>
            <a:fld id="{1F464730-2365-4F46-8702-7BF6FEF3B14F}" type="datetimeFigureOut">
              <a:rPr lang="fa-IR" smtClean="0"/>
              <a:t>08/11/1441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198E4497-C7AA-4209-A2F8-742DF347B664}" type="slidenum">
              <a:rPr lang="fa-IR" smtClean="0"/>
              <a:t>‹#›</a:t>
            </a:fld>
            <a:endParaRPr lang="fa-IR"/>
          </a:p>
        </p:txBody>
      </p:sp>
    </p:spTree>
    <p:extLst>
      <p:ext uri="{BB962C8B-B14F-4D97-AF65-F5344CB8AC3E}">
        <p14:creationId xmlns:p14="http://schemas.microsoft.com/office/powerpoint/2010/main" val="2236603569"/>
      </p:ext>
    </p:extLst>
  </p:cSld>
  <p:clrMapOvr>
    <a:masterClrMapping/>
  </p:clrMapOvr>
  <mc:AlternateContent xmlns:mc="http://schemas.openxmlformats.org/markup-compatibility/2006" xmlns:p14="http://schemas.microsoft.com/office/powerpoint/2010/main">
    <mc:Choice Requires="p14">
      <p:transition spd="slow" p14:dur="2000" advTm="1294">
        <p:randomBar dir="vert"/>
      </p:transition>
    </mc:Choice>
    <mc:Fallback xmlns="">
      <p:transition spd="slow" advTm="1294">
        <p:randomBar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Date Placeholder 2"/>
          <p:cNvSpPr>
            <a:spLocks noGrp="1"/>
          </p:cNvSpPr>
          <p:nvPr>
            <p:ph type="dt" sz="half" idx="10"/>
          </p:nvPr>
        </p:nvSpPr>
        <p:spPr/>
        <p:txBody>
          <a:bodyPr/>
          <a:lstStyle/>
          <a:p>
            <a:fld id="{1F464730-2365-4F46-8702-7BF6FEF3B14F}" type="datetimeFigureOut">
              <a:rPr lang="fa-IR" smtClean="0"/>
              <a:t>08/11/1441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198E4497-C7AA-4209-A2F8-742DF347B664}" type="slidenum">
              <a:rPr lang="fa-IR" smtClean="0"/>
              <a:t>‹#›</a:t>
            </a:fld>
            <a:endParaRPr lang="fa-IR"/>
          </a:p>
        </p:txBody>
      </p:sp>
    </p:spTree>
    <p:extLst>
      <p:ext uri="{BB962C8B-B14F-4D97-AF65-F5344CB8AC3E}">
        <p14:creationId xmlns:p14="http://schemas.microsoft.com/office/powerpoint/2010/main" val="2460525652"/>
      </p:ext>
    </p:extLst>
  </p:cSld>
  <p:clrMapOvr>
    <a:masterClrMapping/>
  </p:clrMapOvr>
  <mc:AlternateContent xmlns:mc="http://schemas.openxmlformats.org/markup-compatibility/2006" xmlns:p14="http://schemas.microsoft.com/office/powerpoint/2010/main">
    <mc:Choice Requires="p14">
      <p:transition spd="slow" p14:dur="2000" advTm="1294">
        <p:randomBar dir="vert"/>
      </p:transition>
    </mc:Choice>
    <mc:Fallback xmlns="">
      <p:transition spd="slow" advTm="1294">
        <p:randomBar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464730-2365-4F46-8702-7BF6FEF3B14F}" type="datetimeFigureOut">
              <a:rPr lang="fa-IR" smtClean="0"/>
              <a:t>08/11/1441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198E4497-C7AA-4209-A2F8-742DF347B664}" type="slidenum">
              <a:rPr lang="fa-IR" smtClean="0"/>
              <a:t>‹#›</a:t>
            </a:fld>
            <a:endParaRPr lang="fa-IR"/>
          </a:p>
        </p:txBody>
      </p:sp>
    </p:spTree>
    <p:extLst>
      <p:ext uri="{BB962C8B-B14F-4D97-AF65-F5344CB8AC3E}">
        <p14:creationId xmlns:p14="http://schemas.microsoft.com/office/powerpoint/2010/main" val="2585220388"/>
      </p:ext>
    </p:extLst>
  </p:cSld>
  <p:clrMapOvr>
    <a:masterClrMapping/>
  </p:clrMapOvr>
  <mc:AlternateContent xmlns:mc="http://schemas.openxmlformats.org/markup-compatibility/2006" xmlns:p14="http://schemas.microsoft.com/office/powerpoint/2010/main">
    <mc:Choice Requires="p14">
      <p:transition spd="slow" p14:dur="2000" advTm="1294">
        <p:randomBar dir="vert"/>
      </p:transition>
    </mc:Choice>
    <mc:Fallback xmlns="">
      <p:transition spd="slow" advTm="1294">
        <p:randomBar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464730-2365-4F46-8702-7BF6FEF3B14F}" type="datetimeFigureOut">
              <a:rPr lang="fa-IR" smtClean="0"/>
              <a:t>08/11/1441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98E4497-C7AA-4209-A2F8-742DF347B664}" type="slidenum">
              <a:rPr lang="fa-IR" smtClean="0"/>
              <a:t>‹#›</a:t>
            </a:fld>
            <a:endParaRPr lang="fa-IR"/>
          </a:p>
        </p:txBody>
      </p:sp>
    </p:spTree>
    <p:extLst>
      <p:ext uri="{BB962C8B-B14F-4D97-AF65-F5344CB8AC3E}">
        <p14:creationId xmlns:p14="http://schemas.microsoft.com/office/powerpoint/2010/main" val="1012337941"/>
      </p:ext>
    </p:extLst>
  </p:cSld>
  <p:clrMapOvr>
    <a:masterClrMapping/>
  </p:clrMapOvr>
  <mc:AlternateContent xmlns:mc="http://schemas.openxmlformats.org/markup-compatibility/2006" xmlns:p14="http://schemas.microsoft.com/office/powerpoint/2010/main">
    <mc:Choice Requires="p14">
      <p:transition spd="slow" p14:dur="2000" advTm="1294">
        <p:randomBar dir="vert"/>
      </p:transition>
    </mc:Choice>
    <mc:Fallback xmlns="">
      <p:transition spd="slow" advTm="1294">
        <p:randomBar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464730-2365-4F46-8702-7BF6FEF3B14F}" type="datetimeFigureOut">
              <a:rPr lang="fa-IR" smtClean="0"/>
              <a:t>08/11/1441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98E4497-C7AA-4209-A2F8-742DF347B664}" type="slidenum">
              <a:rPr lang="fa-IR" smtClean="0"/>
              <a:t>‹#›</a:t>
            </a:fld>
            <a:endParaRPr lang="fa-IR"/>
          </a:p>
        </p:txBody>
      </p:sp>
    </p:spTree>
    <p:extLst>
      <p:ext uri="{BB962C8B-B14F-4D97-AF65-F5344CB8AC3E}">
        <p14:creationId xmlns:p14="http://schemas.microsoft.com/office/powerpoint/2010/main" val="634857779"/>
      </p:ext>
    </p:extLst>
  </p:cSld>
  <p:clrMapOvr>
    <a:masterClrMapping/>
  </p:clrMapOvr>
  <mc:AlternateContent xmlns:mc="http://schemas.openxmlformats.org/markup-compatibility/2006" xmlns:p14="http://schemas.microsoft.com/office/powerpoint/2010/main">
    <mc:Choice Requires="p14">
      <p:transition spd="slow" p14:dur="2000" advTm="1294">
        <p:randomBar dir="vert"/>
      </p:transition>
    </mc:Choice>
    <mc:Fallback xmlns="">
      <p:transition spd="slow" advTm="1294">
        <p:randomBar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F464730-2365-4F46-8702-7BF6FEF3B14F}" type="datetimeFigureOut">
              <a:rPr lang="fa-IR" smtClean="0"/>
              <a:t>08/11/1441</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98E4497-C7AA-4209-A2F8-742DF347B664}" type="slidenum">
              <a:rPr lang="fa-IR" smtClean="0"/>
              <a:t>‹#›</a:t>
            </a:fld>
            <a:endParaRPr lang="fa-IR"/>
          </a:p>
        </p:txBody>
      </p:sp>
    </p:spTree>
    <p:extLst>
      <p:ext uri="{BB962C8B-B14F-4D97-AF65-F5344CB8AC3E}">
        <p14:creationId xmlns:p14="http://schemas.microsoft.com/office/powerpoint/2010/main" val="1995351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Tm="1294">
        <p:randomBar dir="vert"/>
      </p:transition>
    </mc:Choice>
    <mc:Fallback xmlns="">
      <p:transition spd="slow" advTm="1294">
        <p:randomBar dir="vert"/>
      </p:transition>
    </mc:Fallback>
  </mc:AlternateConten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480228"/>
            <a:ext cx="9468544" cy="7344816"/>
          </a:xfrm>
        </p:spPr>
      </p:pic>
      <p:sp>
        <p:nvSpPr>
          <p:cNvPr id="6" name="Rectangle 5"/>
          <p:cNvSpPr/>
          <p:nvPr/>
        </p:nvSpPr>
        <p:spPr>
          <a:xfrm>
            <a:off x="323528" y="1340768"/>
            <a:ext cx="8064896" cy="1569660"/>
          </a:xfrm>
          <a:prstGeom prst="rect">
            <a:avLst/>
          </a:prstGeom>
        </p:spPr>
        <p:txBody>
          <a:bodyPr wrap="square">
            <a:spAutoFit/>
          </a:bodyPr>
          <a:lstStyle/>
          <a:p>
            <a:r>
              <a:rPr lang="fa-IR" sz="9600" b="1" dirty="0">
                <a:solidFill>
                  <a:srgbClr val="FFFF00"/>
                </a:solidFill>
                <a:cs typeface="2  Aseman" pitchFamily="2" charset="-78"/>
              </a:rPr>
              <a:t>بسم الله الرحمن الرحیم</a:t>
            </a:r>
          </a:p>
        </p:txBody>
      </p:sp>
    </p:spTree>
    <p:extLst>
      <p:ext uri="{BB962C8B-B14F-4D97-AF65-F5344CB8AC3E}">
        <p14:creationId xmlns:p14="http://schemas.microsoft.com/office/powerpoint/2010/main" val="89068620"/>
      </p:ext>
    </p:extLst>
  </p:cSld>
  <p:clrMapOvr>
    <a:masterClrMapping/>
  </p:clrMapOvr>
  <mc:AlternateContent xmlns:mc="http://schemas.openxmlformats.org/markup-compatibility/2006" xmlns:p14="http://schemas.microsoft.com/office/powerpoint/2010/main">
    <mc:Choice Requires="p14">
      <p:transition spd="slow" p14:dur="2000" advTm="1294">
        <p:randomBar dir="vert"/>
      </p:transition>
    </mc:Choice>
    <mc:Fallback xmlns="">
      <p:transition spd="slow" advTm="1294">
        <p:randomBar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548680"/>
            <a:ext cx="8229600" cy="5328592"/>
          </a:xfrm>
        </p:spPr>
        <p:txBody>
          <a:bodyPr>
            <a:normAutofit fontScale="47500" lnSpcReduction="20000"/>
          </a:bodyPr>
          <a:lstStyle/>
          <a:p>
            <a:pPr marL="90170" indent="0" algn="just">
              <a:buNone/>
              <a:tabLst>
                <a:tab pos="3874135" algn="l"/>
              </a:tabLst>
            </a:pPr>
            <a:r>
              <a:rPr lang="fa-IR" sz="3800" b="1" dirty="0">
                <a:ea typeface="Times New Roman"/>
                <a:cs typeface="B Nazanin" pitchFamily="2" charset="-78"/>
              </a:rPr>
              <a:t>5.       </a:t>
            </a:r>
            <a:r>
              <a:rPr lang="fa-IR" sz="3800" b="1" dirty="0">
                <a:solidFill>
                  <a:srgbClr val="FF0000"/>
                </a:solidFill>
                <a:ea typeface="Times New Roman"/>
                <a:cs typeface="B Nazanin" pitchFamily="2" charset="-78"/>
              </a:rPr>
              <a:t>اوضاع طبیعی منطقه طرح </a:t>
            </a:r>
            <a:endParaRPr lang="en-US" sz="3800" b="1" dirty="0">
              <a:solidFill>
                <a:srgbClr val="FF0000"/>
              </a:solidFill>
              <a:cs typeface="B Nazanin" pitchFamily="2" charset="-78"/>
            </a:endParaRPr>
          </a:p>
          <a:p>
            <a:pPr marL="810260" indent="0" algn="just">
              <a:buNone/>
              <a:tabLst>
                <a:tab pos="3874135" algn="l"/>
              </a:tabLst>
            </a:pPr>
            <a:r>
              <a:rPr lang="en-US" sz="3800" dirty="0">
                <a:latin typeface="Wingdings"/>
                <a:ea typeface="Wingdings"/>
                <a:cs typeface="B Nazanin" pitchFamily="2" charset="-78"/>
              </a:rPr>
              <a:t>ü</a:t>
            </a:r>
            <a:r>
              <a:rPr lang="fa-IR" sz="3800" dirty="0">
                <a:ea typeface="Wingdings"/>
                <a:cs typeface="B Nazanin" pitchFamily="2" charset="-78"/>
              </a:rPr>
              <a:t>      </a:t>
            </a:r>
            <a:r>
              <a:rPr lang="fa-IR" sz="3800" b="1" dirty="0">
                <a:ea typeface="Times New Roman"/>
                <a:cs typeface="B Nazanin" pitchFamily="2" charset="-78"/>
              </a:rPr>
              <a:t>موقعیت جغرافیایی </a:t>
            </a:r>
            <a:r>
              <a:rPr lang="fa-IR" sz="3800" dirty="0">
                <a:ea typeface="Times New Roman"/>
                <a:cs typeface="B Nazanin" pitchFamily="2" charset="-78"/>
              </a:rPr>
              <a:t>شامل:</a:t>
            </a:r>
            <a:endParaRPr lang="en-US" sz="3800" dirty="0">
              <a:cs typeface="B Nazanin" pitchFamily="2" charset="-78"/>
            </a:endParaRPr>
          </a:p>
          <a:p>
            <a:pPr marL="467360" indent="0" algn="just">
              <a:lnSpc>
                <a:spcPct val="115000"/>
              </a:lnSpc>
              <a:spcAft>
                <a:spcPts val="1000"/>
              </a:spcAft>
              <a:buNone/>
              <a:tabLst>
                <a:tab pos="3874135" algn="l"/>
              </a:tabLst>
            </a:pPr>
            <a:r>
              <a:rPr lang="fa-IR" sz="3800" dirty="0">
                <a:ea typeface="Times New Roman"/>
                <a:cs typeface="B Nazanin" pitchFamily="2" charset="-78"/>
              </a:rPr>
              <a:t>  مساحت عرصه ی طرح،حدود اربعه طرح،طول وعرض جغرافیایی،فاصله طرح تا نزدیکترین روستا،بخش وشهر </a:t>
            </a:r>
            <a:endParaRPr lang="en-US" sz="3800" dirty="0">
              <a:ea typeface="Calibri"/>
              <a:cs typeface="B Nazanin" pitchFamily="2" charset="-78"/>
            </a:endParaRPr>
          </a:p>
          <a:p>
            <a:pPr marL="810260" indent="0" algn="just">
              <a:buNone/>
              <a:tabLst>
                <a:tab pos="3874135" algn="l"/>
              </a:tabLst>
            </a:pPr>
            <a:r>
              <a:rPr lang="en-US" sz="3800" dirty="0">
                <a:latin typeface="Wingdings"/>
                <a:ea typeface="Wingdings"/>
                <a:cs typeface="B Nazanin" pitchFamily="2" charset="-78"/>
              </a:rPr>
              <a:t>ü</a:t>
            </a:r>
            <a:r>
              <a:rPr lang="fa-IR" sz="3800" dirty="0">
                <a:ea typeface="Wingdings"/>
                <a:cs typeface="B Nazanin" pitchFamily="2" charset="-78"/>
              </a:rPr>
              <a:t>      </a:t>
            </a:r>
            <a:r>
              <a:rPr lang="fa-IR" sz="3800" b="1" dirty="0">
                <a:ea typeface="Times New Roman"/>
                <a:cs typeface="B Nazanin" pitchFamily="2" charset="-78"/>
              </a:rPr>
              <a:t>شرایط توپو گرافی </a:t>
            </a:r>
            <a:r>
              <a:rPr lang="fa-IR" sz="3800" dirty="0">
                <a:ea typeface="Times New Roman"/>
                <a:cs typeface="B Nazanin" pitchFamily="2" charset="-78"/>
              </a:rPr>
              <a:t>شامل:</a:t>
            </a:r>
            <a:endParaRPr lang="en-US" sz="3800" dirty="0">
              <a:cs typeface="B Nazanin" pitchFamily="2" charset="-78"/>
            </a:endParaRPr>
          </a:p>
          <a:p>
            <a:pPr marL="467360" indent="0" algn="just">
              <a:lnSpc>
                <a:spcPct val="115000"/>
              </a:lnSpc>
              <a:spcAft>
                <a:spcPts val="1000"/>
              </a:spcAft>
              <a:buNone/>
              <a:tabLst>
                <a:tab pos="3874135" algn="l"/>
              </a:tabLst>
            </a:pPr>
            <a:r>
              <a:rPr lang="fa-IR" sz="3800" dirty="0">
                <a:ea typeface="Times New Roman"/>
                <a:cs typeface="B Nazanin" pitchFamily="2" charset="-78"/>
              </a:rPr>
              <a:t>حداقل وحد اکثر ارتفاع، جهت شیب براساس نقشه 1:50000 </a:t>
            </a:r>
            <a:endParaRPr lang="en-US" sz="3800" dirty="0">
              <a:ea typeface="Calibri"/>
              <a:cs typeface="B Nazanin" pitchFamily="2" charset="-78"/>
            </a:endParaRPr>
          </a:p>
          <a:p>
            <a:pPr marL="810260" indent="0" algn="just">
              <a:buNone/>
              <a:tabLst>
                <a:tab pos="3874135" algn="l"/>
              </a:tabLst>
            </a:pPr>
            <a:r>
              <a:rPr lang="en-US" sz="3800" dirty="0">
                <a:latin typeface="Wingdings"/>
                <a:ea typeface="Wingdings"/>
                <a:cs typeface="B Nazanin" pitchFamily="2" charset="-78"/>
              </a:rPr>
              <a:t>ü</a:t>
            </a:r>
            <a:r>
              <a:rPr lang="fa-IR" sz="3800" dirty="0">
                <a:ea typeface="Wingdings"/>
                <a:cs typeface="B Nazanin" pitchFamily="2" charset="-78"/>
              </a:rPr>
              <a:t>      </a:t>
            </a:r>
            <a:r>
              <a:rPr lang="fa-IR" sz="3800" b="1" dirty="0">
                <a:ea typeface="Times New Roman"/>
                <a:cs typeface="B Nazanin" pitchFamily="2" charset="-78"/>
              </a:rPr>
              <a:t>وضعیت آب وهوایی </a:t>
            </a:r>
            <a:r>
              <a:rPr lang="fa-IR" sz="3800" dirty="0">
                <a:ea typeface="Times New Roman"/>
                <a:cs typeface="B Nazanin" pitchFamily="2" charset="-78"/>
              </a:rPr>
              <a:t>شامل:</a:t>
            </a:r>
            <a:endParaRPr lang="en-US" sz="3800" dirty="0">
              <a:cs typeface="B Nazanin" pitchFamily="2" charset="-78"/>
            </a:endParaRPr>
          </a:p>
          <a:p>
            <a:pPr marL="467360" indent="0" algn="just">
              <a:lnSpc>
                <a:spcPct val="115000"/>
              </a:lnSpc>
              <a:spcAft>
                <a:spcPts val="1000"/>
              </a:spcAft>
              <a:buNone/>
              <a:tabLst>
                <a:tab pos="3874135" algn="l"/>
              </a:tabLst>
            </a:pPr>
            <a:r>
              <a:rPr lang="fa-IR" sz="3800" dirty="0">
                <a:ea typeface="Times New Roman"/>
                <a:cs typeface="B Nazanin" pitchFamily="2" charset="-78"/>
              </a:rPr>
              <a:t>وضعیت بارندگی در ماه های مختلف وپراکنش آن حد اقل برای یک دوره10ساله ونوع نزولات آسمانی </a:t>
            </a:r>
            <a:endParaRPr lang="en-US" sz="3800" dirty="0">
              <a:ea typeface="Calibri"/>
              <a:cs typeface="B Nazanin" pitchFamily="2" charset="-78"/>
            </a:endParaRPr>
          </a:p>
          <a:p>
            <a:pPr marL="810260" indent="0" algn="just">
              <a:buNone/>
              <a:tabLst>
                <a:tab pos="3874135" algn="l"/>
              </a:tabLst>
            </a:pPr>
            <a:r>
              <a:rPr lang="en-US" sz="3800" dirty="0">
                <a:latin typeface="Wingdings"/>
                <a:ea typeface="Wingdings"/>
                <a:cs typeface="B Nazanin" pitchFamily="2" charset="-78"/>
              </a:rPr>
              <a:t>ü</a:t>
            </a:r>
            <a:r>
              <a:rPr lang="fa-IR" sz="3800" dirty="0">
                <a:ea typeface="Wingdings"/>
                <a:cs typeface="B Nazanin" pitchFamily="2" charset="-78"/>
              </a:rPr>
              <a:t>      </a:t>
            </a:r>
            <a:r>
              <a:rPr lang="fa-IR" sz="3800" b="1" dirty="0">
                <a:ea typeface="Times New Roman"/>
                <a:cs typeface="B Nazanin" pitchFamily="2" charset="-78"/>
              </a:rPr>
              <a:t>دما </a:t>
            </a:r>
            <a:r>
              <a:rPr lang="fa-IR" sz="3800" dirty="0">
                <a:ea typeface="Times New Roman"/>
                <a:cs typeface="B Nazanin" pitchFamily="2" charset="-78"/>
              </a:rPr>
              <a:t>شامل :</a:t>
            </a:r>
            <a:endParaRPr lang="en-US" sz="3800" dirty="0">
              <a:cs typeface="B Nazanin" pitchFamily="2" charset="-78"/>
            </a:endParaRPr>
          </a:p>
          <a:p>
            <a:pPr marL="467360" indent="0" algn="just">
              <a:lnSpc>
                <a:spcPct val="115000"/>
              </a:lnSpc>
              <a:spcAft>
                <a:spcPts val="1000"/>
              </a:spcAft>
              <a:buNone/>
              <a:tabLst>
                <a:tab pos="3874135" algn="l"/>
              </a:tabLst>
            </a:pPr>
            <a:r>
              <a:rPr lang="fa-IR" sz="3800" dirty="0">
                <a:ea typeface="Times New Roman"/>
                <a:cs typeface="B Nazanin" pitchFamily="2" charset="-78"/>
              </a:rPr>
              <a:t>حد اقل وحد اکثر میزان میانگین درجه حرارت، حداقل وحد اکثر سالیانه،زمان وطول دوره یخبندان برای یک دوره 10ساله.</a:t>
            </a:r>
            <a:endParaRPr lang="en-US" sz="3800" dirty="0">
              <a:ea typeface="Calibri"/>
              <a:cs typeface="B Nazanin" pitchFamily="2" charset="-78"/>
            </a:endParaRPr>
          </a:p>
          <a:p>
            <a:pPr marL="810260" indent="0" algn="just">
              <a:buNone/>
              <a:tabLst>
                <a:tab pos="3874135" algn="l"/>
              </a:tabLst>
            </a:pPr>
            <a:r>
              <a:rPr lang="en-US" sz="3800" dirty="0">
                <a:latin typeface="Wingdings"/>
                <a:ea typeface="Wingdings"/>
                <a:cs typeface="B Nazanin" pitchFamily="2" charset="-78"/>
              </a:rPr>
              <a:t>ü</a:t>
            </a:r>
            <a:r>
              <a:rPr lang="fa-IR" sz="3800" b="1" dirty="0">
                <a:ea typeface="Wingdings"/>
                <a:cs typeface="B Nazanin" pitchFamily="2" charset="-78"/>
              </a:rPr>
              <a:t>      </a:t>
            </a:r>
            <a:r>
              <a:rPr lang="fa-IR" sz="3800" b="1" dirty="0">
                <a:ea typeface="Times New Roman"/>
                <a:cs typeface="B Nazanin" pitchFamily="2" charset="-78"/>
              </a:rPr>
              <a:t>باد </a:t>
            </a:r>
            <a:r>
              <a:rPr lang="fa-IR" sz="3800" dirty="0">
                <a:ea typeface="Times New Roman"/>
                <a:cs typeface="B Nazanin" pitchFamily="2" charset="-78"/>
              </a:rPr>
              <a:t>شامل: </a:t>
            </a:r>
            <a:endParaRPr lang="en-US" sz="3800" dirty="0">
              <a:cs typeface="B Nazanin" pitchFamily="2" charset="-78"/>
            </a:endParaRPr>
          </a:p>
          <a:p>
            <a:pPr marL="467360" indent="0" algn="just">
              <a:lnSpc>
                <a:spcPct val="115000"/>
              </a:lnSpc>
              <a:spcAft>
                <a:spcPts val="1000"/>
              </a:spcAft>
              <a:buNone/>
              <a:tabLst>
                <a:tab pos="3874135" algn="l"/>
              </a:tabLst>
            </a:pPr>
            <a:r>
              <a:rPr lang="fa-IR" sz="3800" dirty="0">
                <a:ea typeface="Times New Roman"/>
                <a:cs typeface="B Nazanin" pitchFamily="2" charset="-78"/>
              </a:rPr>
              <a:t>باد های دائمی یا موسمی،آثار احتمالی آن بر روی گیاهان منطقه وبهره برداری محصول </a:t>
            </a:r>
            <a:endParaRPr lang="en-US" sz="3800" dirty="0">
              <a:ea typeface="Calibri"/>
              <a:cs typeface="B Nazanin" pitchFamily="2" charset="-78"/>
            </a:endParaRPr>
          </a:p>
          <a:p>
            <a:pPr marL="810260" indent="0" algn="just">
              <a:buNone/>
              <a:tabLst>
                <a:tab pos="3874135" algn="l"/>
              </a:tabLst>
            </a:pPr>
            <a:r>
              <a:rPr lang="en-US" sz="3800" dirty="0">
                <a:latin typeface="Wingdings"/>
                <a:ea typeface="Wingdings"/>
                <a:cs typeface="B Nazanin" pitchFamily="2" charset="-78"/>
              </a:rPr>
              <a:t>ü</a:t>
            </a:r>
            <a:r>
              <a:rPr lang="fa-IR" sz="3800" b="1" dirty="0">
                <a:ea typeface="Wingdings"/>
                <a:cs typeface="B Nazanin" pitchFamily="2" charset="-78"/>
              </a:rPr>
              <a:t>     </a:t>
            </a:r>
            <a:r>
              <a:rPr lang="fa-IR" sz="3800" b="1" dirty="0" smtClean="0">
                <a:ea typeface="Wingdings"/>
                <a:cs typeface="B Nazanin" pitchFamily="2" charset="-78"/>
              </a:rPr>
              <a:t> </a:t>
            </a:r>
            <a:r>
              <a:rPr lang="fa-IR" sz="3800" b="1" dirty="0">
                <a:ea typeface="Times New Roman"/>
                <a:cs typeface="B Nazanin" pitchFamily="2" charset="-78"/>
              </a:rPr>
              <a:t>وضعیت زمین شناسی وخاک شناسی </a:t>
            </a:r>
            <a:r>
              <a:rPr lang="fa-IR" sz="3800" dirty="0">
                <a:ea typeface="Times New Roman"/>
                <a:cs typeface="B Nazanin" pitchFamily="2" charset="-78"/>
              </a:rPr>
              <a:t>شامل : </a:t>
            </a:r>
            <a:endParaRPr lang="en-US" sz="3800" dirty="0">
              <a:cs typeface="B Nazanin" pitchFamily="2" charset="-78"/>
            </a:endParaRPr>
          </a:p>
          <a:p>
            <a:pPr marL="467360" indent="0" algn="just">
              <a:lnSpc>
                <a:spcPct val="115000"/>
              </a:lnSpc>
              <a:spcAft>
                <a:spcPts val="1000"/>
              </a:spcAft>
              <a:buNone/>
              <a:tabLst>
                <a:tab pos="3874135" algn="l"/>
              </a:tabLst>
            </a:pPr>
            <a:r>
              <a:rPr lang="fa-IR" sz="3800" dirty="0">
                <a:solidFill>
                  <a:srgbClr val="FF0000"/>
                </a:solidFill>
                <a:ea typeface="Times New Roman"/>
                <a:cs typeface="B Nazanin" pitchFamily="2" charset="-78"/>
              </a:rPr>
              <a:t>اختصاصات ساختمانی </a:t>
            </a:r>
            <a:r>
              <a:rPr lang="fa-IR" sz="3800" dirty="0">
                <a:ea typeface="Times New Roman"/>
                <a:cs typeface="B Nazanin" pitchFamily="2" charset="-78"/>
              </a:rPr>
              <a:t>زمین شناسی و </a:t>
            </a:r>
            <a:r>
              <a:rPr lang="fa-IR" sz="3800" dirty="0">
                <a:solidFill>
                  <a:srgbClr val="FF0000"/>
                </a:solidFill>
                <a:ea typeface="Times New Roman"/>
                <a:cs typeface="B Nazanin" pitchFamily="2" charset="-78"/>
              </a:rPr>
              <a:t>وضعیت عمومی خاک </a:t>
            </a:r>
            <a:r>
              <a:rPr lang="fa-IR" sz="3800" dirty="0">
                <a:ea typeface="Times New Roman"/>
                <a:cs typeface="B Nazanin" pitchFamily="2" charset="-78"/>
              </a:rPr>
              <a:t>از نظر </a:t>
            </a:r>
            <a:r>
              <a:rPr lang="fa-IR" sz="3800" dirty="0">
                <a:solidFill>
                  <a:srgbClr val="7030A0"/>
                </a:solidFill>
                <a:ea typeface="Times New Roman"/>
                <a:cs typeface="B Nazanin" pitchFamily="2" charset="-78"/>
              </a:rPr>
              <a:t>نفوذ پذیری </a:t>
            </a:r>
            <a:r>
              <a:rPr lang="fa-IR" sz="3800" dirty="0">
                <a:ea typeface="Times New Roman"/>
                <a:cs typeface="B Nazanin" pitchFamily="2" charset="-78"/>
              </a:rPr>
              <a:t>،</a:t>
            </a:r>
            <a:r>
              <a:rPr lang="fa-IR" sz="3800" dirty="0">
                <a:solidFill>
                  <a:srgbClr val="7030A0"/>
                </a:solidFill>
                <a:ea typeface="Times New Roman"/>
                <a:cs typeface="B Nazanin" pitchFamily="2" charset="-78"/>
              </a:rPr>
              <a:t>حاصلخیزی</a:t>
            </a:r>
            <a:r>
              <a:rPr lang="fa-IR" sz="3800" dirty="0">
                <a:ea typeface="Times New Roman"/>
                <a:cs typeface="B Nazanin" pitchFamily="2" charset="-78"/>
              </a:rPr>
              <a:t>،</a:t>
            </a:r>
            <a:r>
              <a:rPr lang="fa-IR" sz="3800" dirty="0">
                <a:solidFill>
                  <a:srgbClr val="7030A0"/>
                </a:solidFill>
                <a:ea typeface="Times New Roman"/>
                <a:cs typeface="B Nazanin" pitchFamily="2" charset="-78"/>
              </a:rPr>
              <a:t>عمق</a:t>
            </a:r>
            <a:r>
              <a:rPr lang="fa-IR" sz="3800" dirty="0">
                <a:ea typeface="Times New Roman"/>
                <a:cs typeface="B Nazanin" pitchFamily="2" charset="-78"/>
              </a:rPr>
              <a:t>، </a:t>
            </a:r>
            <a:r>
              <a:rPr lang="fa-IR" sz="3800" dirty="0">
                <a:solidFill>
                  <a:srgbClr val="7030A0"/>
                </a:solidFill>
                <a:ea typeface="Times New Roman"/>
                <a:cs typeface="B Nazanin" pitchFamily="2" charset="-78"/>
              </a:rPr>
              <a:t>جنس</a:t>
            </a:r>
            <a:r>
              <a:rPr lang="fa-IR" sz="3800" dirty="0">
                <a:ea typeface="Times New Roman"/>
                <a:cs typeface="B Nazanin" pitchFamily="2" charset="-78"/>
              </a:rPr>
              <a:t> و </a:t>
            </a:r>
            <a:r>
              <a:rPr lang="fa-IR" sz="3800" dirty="0">
                <a:solidFill>
                  <a:srgbClr val="7030A0"/>
                </a:solidFill>
                <a:ea typeface="Times New Roman"/>
                <a:cs typeface="B Nazanin" pitchFamily="2" charset="-78"/>
              </a:rPr>
              <a:t>فرسایش پذیری خاک</a:t>
            </a:r>
            <a:r>
              <a:rPr lang="fa-IR" sz="3800" dirty="0">
                <a:ea typeface="Times New Roman"/>
                <a:cs typeface="B Nazanin" pitchFamily="2" charset="-78"/>
              </a:rPr>
              <a:t>.</a:t>
            </a:r>
            <a:endParaRPr lang="en-US" sz="3800" dirty="0">
              <a:ea typeface="Calibri"/>
              <a:cs typeface="B Nazanin" pitchFamily="2" charset="-78"/>
            </a:endParaRPr>
          </a:p>
          <a:p>
            <a:endParaRPr lang="fa-IR" dirty="0"/>
          </a:p>
        </p:txBody>
      </p:sp>
    </p:spTree>
    <p:extLst>
      <p:ext uri="{BB962C8B-B14F-4D97-AF65-F5344CB8AC3E}">
        <p14:creationId xmlns:p14="http://schemas.microsoft.com/office/powerpoint/2010/main" val="1036631618"/>
      </p:ext>
    </p:extLst>
  </p:cSld>
  <p:clrMapOvr>
    <a:masterClrMapping/>
  </p:clrMapOvr>
  <p:transition spd="slow" advTm="1294">
    <p:cover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20688"/>
            <a:ext cx="8229600" cy="5328592"/>
          </a:xfrm>
        </p:spPr>
        <p:txBody>
          <a:bodyPr>
            <a:normAutofit fontScale="85000" lnSpcReduction="20000"/>
          </a:bodyPr>
          <a:lstStyle/>
          <a:p>
            <a:pPr marL="90170" indent="0" algn="just">
              <a:buNone/>
              <a:tabLst>
                <a:tab pos="3874135" algn="l"/>
              </a:tabLst>
            </a:pPr>
            <a:r>
              <a:rPr lang="fa-IR" sz="2600" b="1" dirty="0">
                <a:ea typeface="Times New Roman"/>
                <a:cs typeface="B Nazanin" pitchFamily="2" charset="-78"/>
              </a:rPr>
              <a:t>6.      </a:t>
            </a:r>
            <a:r>
              <a:rPr lang="fa-IR" sz="2600" b="1" dirty="0">
                <a:solidFill>
                  <a:srgbClr val="FF0000"/>
                </a:solidFill>
                <a:ea typeface="Times New Roman"/>
                <a:cs typeface="B Nazanin" pitchFamily="2" charset="-78"/>
              </a:rPr>
              <a:t> تشریح جامعه گیاهی </a:t>
            </a:r>
            <a:r>
              <a:rPr lang="fa-IR" sz="2600" b="1" dirty="0">
                <a:ea typeface="Times New Roman"/>
                <a:cs typeface="B Nazanin" pitchFamily="2" charset="-78"/>
              </a:rPr>
              <a:t>شامل :</a:t>
            </a:r>
            <a:endParaRPr lang="en-US" sz="2600" b="1" dirty="0">
              <a:cs typeface="B Nazanin" pitchFamily="2" charset="-78"/>
            </a:endParaRPr>
          </a:p>
          <a:p>
            <a:pPr marL="810260" indent="0" algn="just">
              <a:buNone/>
              <a:tabLst>
                <a:tab pos="3874135" algn="l"/>
              </a:tabLst>
            </a:pPr>
            <a:r>
              <a:rPr lang="en-US" sz="2600" dirty="0">
                <a:latin typeface="Wingdings"/>
                <a:ea typeface="Wingdings"/>
                <a:cs typeface="B Nazanin" pitchFamily="2" charset="-78"/>
              </a:rPr>
              <a:t>ü</a:t>
            </a:r>
            <a:r>
              <a:rPr lang="fa-IR" sz="2600" dirty="0">
                <a:ea typeface="Wingdings"/>
                <a:cs typeface="B Nazanin" pitchFamily="2" charset="-78"/>
              </a:rPr>
              <a:t>      </a:t>
            </a:r>
            <a:r>
              <a:rPr lang="fa-IR" sz="2600" dirty="0">
                <a:ea typeface="Times New Roman"/>
                <a:cs typeface="B Nazanin" pitchFamily="2" charset="-78"/>
              </a:rPr>
              <a:t>تیپ های غالب </a:t>
            </a:r>
            <a:endParaRPr lang="en-US" sz="2600" dirty="0">
              <a:cs typeface="B Nazanin" pitchFamily="2" charset="-78"/>
            </a:endParaRPr>
          </a:p>
          <a:p>
            <a:pPr marL="810260" indent="0" algn="just">
              <a:buNone/>
              <a:tabLst>
                <a:tab pos="3874135" algn="l"/>
              </a:tabLst>
            </a:pPr>
            <a:r>
              <a:rPr lang="en-US" sz="2600" dirty="0">
                <a:latin typeface="Wingdings"/>
                <a:ea typeface="Wingdings"/>
                <a:cs typeface="B Nazanin" pitchFamily="2" charset="-78"/>
              </a:rPr>
              <a:t>ü</a:t>
            </a:r>
            <a:r>
              <a:rPr lang="fa-IR" sz="2600" dirty="0">
                <a:ea typeface="Wingdings"/>
                <a:cs typeface="B Nazanin" pitchFamily="2" charset="-78"/>
              </a:rPr>
              <a:t>      </a:t>
            </a:r>
            <a:r>
              <a:rPr lang="fa-IR" sz="2600" dirty="0">
                <a:ea typeface="Times New Roman"/>
                <a:cs typeface="B Nazanin" pitchFamily="2" charset="-78"/>
              </a:rPr>
              <a:t>تقسیم پوشش گیاهی منطقه به فرم های اصلی رویشی شامل گونه های چوبی  شامل(درخت و درختچه وبوته) وگونه های علفی (فرب {گونه های پهن برگ علفی} گراس {گونه های نازک برگ} ) با ارائه نام فارسی، محلی، علمی وخانواده وتهیه نقشه ی تیپ بندی پوشش گیاهی در مقیاس1:50000 </a:t>
            </a:r>
            <a:endParaRPr lang="fa-IR" sz="2600" dirty="0" smtClean="0">
              <a:ea typeface="Times New Roman"/>
              <a:cs typeface="B Nazanin" pitchFamily="2" charset="-78"/>
            </a:endParaRPr>
          </a:p>
          <a:p>
            <a:pPr marL="810260" indent="0" algn="just">
              <a:buNone/>
              <a:tabLst>
                <a:tab pos="3874135" algn="l"/>
              </a:tabLst>
            </a:pPr>
            <a:endParaRPr lang="en-US" sz="2600" dirty="0">
              <a:cs typeface="B Nazanin" pitchFamily="2" charset="-78"/>
            </a:endParaRPr>
          </a:p>
          <a:p>
            <a:pPr marL="90170" indent="0" algn="just">
              <a:buNone/>
              <a:tabLst>
                <a:tab pos="3874135" algn="l"/>
              </a:tabLst>
            </a:pPr>
            <a:r>
              <a:rPr lang="fa-IR" sz="2600" b="1" dirty="0">
                <a:ea typeface="Times New Roman"/>
                <a:cs typeface="B Nazanin" pitchFamily="2" charset="-78"/>
              </a:rPr>
              <a:t>7.       </a:t>
            </a:r>
            <a:r>
              <a:rPr lang="fa-IR" sz="2600" b="1" dirty="0">
                <a:solidFill>
                  <a:srgbClr val="FF0000"/>
                </a:solidFill>
                <a:ea typeface="Times New Roman"/>
                <a:cs typeface="B Nazanin" pitchFamily="2" charset="-78"/>
              </a:rPr>
              <a:t>خصوصیات گیاه شناسی گیاه مورد بهره برداری </a:t>
            </a:r>
            <a:r>
              <a:rPr lang="fa-IR" sz="2600" b="1" dirty="0">
                <a:ea typeface="Times New Roman"/>
                <a:cs typeface="B Nazanin" pitchFamily="2" charset="-78"/>
              </a:rPr>
              <a:t>شامل:  </a:t>
            </a:r>
            <a:endParaRPr lang="en-US" sz="2600" b="1" dirty="0">
              <a:cs typeface="B Nazanin" pitchFamily="2" charset="-78"/>
            </a:endParaRPr>
          </a:p>
          <a:p>
            <a:pPr marL="771525" indent="0" algn="just">
              <a:buNone/>
              <a:tabLst>
                <a:tab pos="3874135" algn="l"/>
              </a:tabLst>
            </a:pPr>
            <a:r>
              <a:rPr lang="en-US" sz="2600" dirty="0">
                <a:latin typeface="Wingdings"/>
                <a:ea typeface="Wingdings"/>
                <a:cs typeface="B Nazanin" pitchFamily="2" charset="-78"/>
              </a:rPr>
              <a:t>ü</a:t>
            </a:r>
            <a:r>
              <a:rPr lang="fa-IR" sz="2600" dirty="0">
                <a:ea typeface="Wingdings"/>
                <a:cs typeface="B Nazanin" pitchFamily="2" charset="-78"/>
              </a:rPr>
              <a:t>  </a:t>
            </a:r>
            <a:r>
              <a:rPr lang="fa-IR" sz="2600" dirty="0">
                <a:solidFill>
                  <a:srgbClr val="00B050"/>
                </a:solidFill>
                <a:ea typeface="Wingdings"/>
                <a:cs typeface="B Nazanin" pitchFamily="2" charset="-78"/>
              </a:rPr>
              <a:t>    </a:t>
            </a:r>
            <a:r>
              <a:rPr lang="fa-IR" sz="2600" dirty="0">
                <a:solidFill>
                  <a:srgbClr val="00B050"/>
                </a:solidFill>
                <a:ea typeface="Times New Roman"/>
                <a:cs typeface="B Nazanin" pitchFamily="2" charset="-78"/>
              </a:rPr>
              <a:t>مورفولوژی</a:t>
            </a:r>
            <a:r>
              <a:rPr lang="fa-IR" sz="2600" dirty="0" smtClean="0">
                <a:solidFill>
                  <a:srgbClr val="00B050"/>
                </a:solidFill>
                <a:ea typeface="Times New Roman"/>
                <a:cs typeface="B Nazanin" pitchFamily="2" charset="-78"/>
              </a:rPr>
              <a:t>؛ </a:t>
            </a:r>
            <a:r>
              <a:rPr lang="fa-IR" sz="2600" dirty="0" smtClean="0">
                <a:ea typeface="Times New Roman"/>
                <a:cs typeface="B Nazanin" pitchFamily="2" charset="-78"/>
              </a:rPr>
              <a:t>تمام </a:t>
            </a:r>
            <a:r>
              <a:rPr lang="fa-IR" sz="2600" dirty="0">
                <a:ea typeface="Times New Roman"/>
                <a:cs typeface="B Nazanin" pitchFamily="2" charset="-78"/>
              </a:rPr>
              <a:t>ویژگی های مورفولوژی گیاه مورد نظر تشریح می گردد تا پس از اجرای طرح قابل مقایسه وارزیابی باشد .</a:t>
            </a:r>
            <a:endParaRPr lang="en-US" sz="2600" dirty="0">
              <a:cs typeface="B Nazanin" pitchFamily="2" charset="-78"/>
            </a:endParaRPr>
          </a:p>
          <a:p>
            <a:pPr marL="771525" indent="0" algn="just">
              <a:buNone/>
              <a:tabLst>
                <a:tab pos="3874135" algn="l"/>
              </a:tabLst>
            </a:pPr>
            <a:r>
              <a:rPr lang="en-US" sz="2600" dirty="0">
                <a:latin typeface="Wingdings"/>
                <a:ea typeface="Wingdings"/>
                <a:cs typeface="B Nazanin" pitchFamily="2" charset="-78"/>
              </a:rPr>
              <a:t>ü</a:t>
            </a:r>
            <a:r>
              <a:rPr lang="fa-IR" sz="2600" dirty="0">
                <a:ea typeface="Wingdings"/>
                <a:cs typeface="B Nazanin" pitchFamily="2" charset="-78"/>
              </a:rPr>
              <a:t>     </a:t>
            </a:r>
            <a:r>
              <a:rPr lang="fa-IR" sz="2600" dirty="0">
                <a:solidFill>
                  <a:srgbClr val="00B050"/>
                </a:solidFill>
                <a:ea typeface="Wingdings"/>
                <a:cs typeface="B Nazanin" pitchFamily="2" charset="-78"/>
              </a:rPr>
              <a:t> </a:t>
            </a:r>
            <a:r>
              <a:rPr lang="fa-IR" sz="2600" dirty="0">
                <a:solidFill>
                  <a:srgbClr val="00B050"/>
                </a:solidFill>
                <a:ea typeface="Times New Roman"/>
                <a:cs typeface="B Nazanin" pitchFamily="2" charset="-78"/>
              </a:rPr>
              <a:t>فنولوژی(مراحل رویشی گیاه</a:t>
            </a:r>
            <a:r>
              <a:rPr lang="fa-IR" sz="2600" dirty="0">
                <a:ea typeface="Times New Roman"/>
                <a:cs typeface="B Nazanin" pitchFamily="2" charset="-78"/>
              </a:rPr>
              <a:t>) دوره زیست ،فصل و طول زمان رویش سالانه فصل ومدت خواب، زمان گل دهی وبذر دادن وسایر ویژگی های گیاه را شامل می شود</a:t>
            </a:r>
            <a:r>
              <a:rPr lang="fa-IR" sz="2600" dirty="0" smtClean="0">
                <a:ea typeface="Times New Roman"/>
                <a:cs typeface="B Nazanin" pitchFamily="2" charset="-78"/>
              </a:rPr>
              <a:t>.</a:t>
            </a:r>
          </a:p>
          <a:p>
            <a:pPr marL="771525" indent="0" algn="just">
              <a:buNone/>
              <a:tabLst>
                <a:tab pos="3874135" algn="l"/>
              </a:tabLst>
            </a:pPr>
            <a:endParaRPr lang="en-US" sz="2600" dirty="0">
              <a:cs typeface="B Nazanin" pitchFamily="2" charset="-78"/>
            </a:endParaRPr>
          </a:p>
          <a:p>
            <a:pPr marL="0" marR="771525" indent="0" algn="just">
              <a:buNone/>
              <a:tabLst>
                <a:tab pos="3874135" algn="l"/>
              </a:tabLst>
            </a:pPr>
            <a:r>
              <a:rPr lang="en-US" sz="2600" dirty="0">
                <a:latin typeface="Wingdings"/>
                <a:ea typeface="Wingdings"/>
                <a:cs typeface="B Nazanin" pitchFamily="2" charset="-78"/>
              </a:rPr>
              <a:t>ü</a:t>
            </a:r>
            <a:r>
              <a:rPr lang="fa-IR" sz="2600" dirty="0">
                <a:ea typeface="Wingdings"/>
                <a:cs typeface="B Nazanin" pitchFamily="2" charset="-78"/>
              </a:rPr>
              <a:t>      </a:t>
            </a:r>
            <a:r>
              <a:rPr lang="fa-IR" sz="2600" dirty="0">
                <a:solidFill>
                  <a:srgbClr val="00B050"/>
                </a:solidFill>
                <a:ea typeface="Times New Roman"/>
                <a:cs typeface="B Nazanin" pitchFamily="2" charset="-78"/>
              </a:rPr>
              <a:t>خواص محصولات مورد بهره برداری </a:t>
            </a:r>
            <a:r>
              <a:rPr lang="fa-IR" sz="2600" dirty="0">
                <a:ea typeface="Times New Roman"/>
                <a:cs typeface="B Nazanin" pitchFamily="2" charset="-78"/>
              </a:rPr>
              <a:t>از نظر خواص شناخته شده در مصارف سنتی، انواع مواد یا ترکیبات قابل استخراج، موارد وطرز استفاده از آنها در حد اطلاعات موجود ذکر می شود. </a:t>
            </a:r>
            <a:endParaRPr lang="en-US" sz="2600" dirty="0">
              <a:cs typeface="B Nazanin" pitchFamily="2" charset="-78"/>
            </a:endParaRPr>
          </a:p>
          <a:p>
            <a:endParaRPr lang="fa-IR" dirty="0"/>
          </a:p>
        </p:txBody>
      </p:sp>
    </p:spTree>
    <p:extLst>
      <p:ext uri="{BB962C8B-B14F-4D97-AF65-F5344CB8AC3E}">
        <p14:creationId xmlns:p14="http://schemas.microsoft.com/office/powerpoint/2010/main" val="2663130374"/>
      </p:ext>
    </p:extLst>
  </p:cSld>
  <p:clrMapOvr>
    <a:masterClrMapping/>
  </p:clrMapOvr>
  <p:transition spd="slow" advTm="1294">
    <p:cover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Autofit/>
          </a:bodyPr>
          <a:lstStyle/>
          <a:p>
            <a:r>
              <a:rPr lang="fa-IR" sz="5400" dirty="0" smtClean="0">
                <a:cs typeface="2  Aseman" pitchFamily="2" charset="-78"/>
              </a:rPr>
              <a:t>دو تعریف مهم</a:t>
            </a:r>
            <a:endParaRPr lang="fa-IR" sz="5400" dirty="0">
              <a:cs typeface="2  Aseman" pitchFamily="2" charset="-78"/>
            </a:endParaRPr>
          </a:p>
        </p:txBody>
      </p:sp>
      <p:sp>
        <p:nvSpPr>
          <p:cNvPr id="3" name="Content Placeholder 2"/>
          <p:cNvSpPr>
            <a:spLocks noGrp="1"/>
          </p:cNvSpPr>
          <p:nvPr>
            <p:ph idx="1"/>
          </p:nvPr>
        </p:nvSpPr>
        <p:spPr/>
        <p:txBody>
          <a:bodyPr>
            <a:normAutofit fontScale="92500" lnSpcReduction="10000"/>
          </a:bodyPr>
          <a:lstStyle/>
          <a:p>
            <a:pPr marL="0" indent="0">
              <a:buNone/>
            </a:pPr>
            <a:r>
              <a:rPr lang="fa-IR" dirty="0" smtClean="0">
                <a:solidFill>
                  <a:srgbClr val="FF0000"/>
                </a:solidFill>
              </a:rPr>
              <a:t>مورفولوژی گیاه: (ریخت شناسی)</a:t>
            </a:r>
          </a:p>
          <a:p>
            <a:pPr marL="0" indent="0">
              <a:buNone/>
            </a:pPr>
            <a:r>
              <a:rPr lang="fa-IR" dirty="0" smtClean="0"/>
              <a:t>یک لغت فرانسوی،ساختمان بیرونی و شکل ظاهری اندامها و اعضای گیاه و نحوه رشد و نمو آن را بیان میکند.</a:t>
            </a:r>
          </a:p>
          <a:p>
            <a:pPr marL="0" indent="0">
              <a:buNone/>
            </a:pPr>
            <a:endParaRPr lang="fa-IR" dirty="0"/>
          </a:p>
          <a:p>
            <a:pPr marL="0" indent="0">
              <a:buNone/>
            </a:pPr>
            <a:r>
              <a:rPr lang="fa-IR" dirty="0" smtClean="0">
                <a:solidFill>
                  <a:srgbClr val="FF0000"/>
                </a:solidFill>
              </a:rPr>
              <a:t>فنولوژی:‌(مراحل رویشی)</a:t>
            </a:r>
          </a:p>
          <a:p>
            <a:pPr marL="0" indent="0">
              <a:buNone/>
            </a:pPr>
            <a:r>
              <a:rPr lang="fa-IR" dirty="0" smtClean="0"/>
              <a:t>دوره ی زیست، فصل و طول زمان سالانه، فصل و مدت خواب، زمان گلدهی و بذر دادن و سایر ویژگی های گیاه را شرح میدهد.</a:t>
            </a:r>
          </a:p>
          <a:p>
            <a:pPr marL="0" indent="0">
              <a:buNone/>
            </a:pPr>
            <a:r>
              <a:rPr lang="fa-IR" dirty="0" smtClean="0"/>
              <a:t>یا به عبارتی: مطالعه اثر عوامل طبیعی روی مراحل مختلف چرخه زندگی یک گیاه یا جانور</a:t>
            </a:r>
            <a:endParaRPr lang="fa-IR" dirty="0"/>
          </a:p>
        </p:txBody>
      </p:sp>
    </p:spTree>
    <p:extLst>
      <p:ext uri="{BB962C8B-B14F-4D97-AF65-F5344CB8AC3E}">
        <p14:creationId xmlns:p14="http://schemas.microsoft.com/office/powerpoint/2010/main" val="237028208"/>
      </p:ext>
    </p:extLst>
  </p:cSld>
  <p:clrMapOvr>
    <a:masterClrMapping/>
  </p:clrMapOvr>
  <mc:AlternateContent xmlns:mc="http://schemas.openxmlformats.org/markup-compatibility/2006" xmlns:p14="http://schemas.microsoft.com/office/powerpoint/2010/main">
    <mc:Choice Requires="p14">
      <p:transition spd="slow" p14:dur="800" advTm="1294">
        <p:circle/>
      </p:transition>
    </mc:Choice>
    <mc:Fallback xmlns="">
      <p:transition spd="slow" advTm="1294">
        <p:circl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76672"/>
            <a:ext cx="8229600" cy="4525963"/>
          </a:xfrm>
        </p:spPr>
        <p:txBody>
          <a:bodyPr>
            <a:noAutofit/>
          </a:bodyPr>
          <a:lstStyle/>
          <a:p>
            <a:pPr marL="0" indent="0" algn="just">
              <a:lnSpc>
                <a:spcPct val="115000"/>
              </a:lnSpc>
              <a:spcAft>
                <a:spcPts val="1000"/>
              </a:spcAft>
              <a:buNone/>
            </a:pPr>
            <a:r>
              <a:rPr lang="fa-IR" sz="2400" b="1" dirty="0">
                <a:ea typeface="Times New Roman"/>
                <a:cs typeface="B Nazanin" pitchFamily="2" charset="-78"/>
              </a:rPr>
              <a:t>8- </a:t>
            </a:r>
            <a:r>
              <a:rPr lang="fa-IR" sz="2400" b="1" dirty="0">
                <a:solidFill>
                  <a:srgbClr val="FF0000"/>
                </a:solidFill>
                <a:ea typeface="Times New Roman"/>
                <a:cs typeface="B Nazanin" pitchFamily="2" charset="-78"/>
              </a:rPr>
              <a:t>روش انجام مطالعات وعملیات صحرایی </a:t>
            </a:r>
            <a:endParaRPr lang="en-US" sz="2400" dirty="0">
              <a:solidFill>
                <a:srgbClr val="FF0000"/>
              </a:solidFill>
              <a:ea typeface="Calibri"/>
              <a:cs typeface="B Nazanin" pitchFamily="2" charset="-78"/>
            </a:endParaRPr>
          </a:p>
          <a:p>
            <a:pPr marL="0" indent="0" algn="just">
              <a:lnSpc>
                <a:spcPct val="115000"/>
              </a:lnSpc>
              <a:spcAft>
                <a:spcPts val="1000"/>
              </a:spcAft>
              <a:buNone/>
            </a:pPr>
            <a:r>
              <a:rPr lang="fa-IR" sz="2400" dirty="0">
                <a:ea typeface="Times New Roman"/>
                <a:cs typeface="B Nazanin" pitchFamily="2" charset="-78"/>
              </a:rPr>
              <a:t>در این قسمت </a:t>
            </a:r>
            <a:r>
              <a:rPr lang="fa-IR" sz="2400" dirty="0">
                <a:solidFill>
                  <a:srgbClr val="0070C0"/>
                </a:solidFill>
                <a:ea typeface="Times New Roman"/>
                <a:cs typeface="B Nazanin" pitchFamily="2" charset="-78"/>
              </a:rPr>
              <a:t>نحوه مطالعات برآورد تولید</a:t>
            </a:r>
            <a:r>
              <a:rPr lang="fa-IR" sz="2400" dirty="0">
                <a:ea typeface="Times New Roman"/>
                <a:cs typeface="B Nazanin" pitchFamily="2" charset="-78"/>
              </a:rPr>
              <a:t>، براساس تعیین سطح وتعداد قطعات نمونه ی آمار برداری،میانگین  تعدادپایه یا سطح تاج پوشش در قطعه ی نمونه تعیین می گردد ومیانگین تعداد پایه ویا سطح تاج پوشش گونه های قابل بهره برداری در قطعه نمونه ومقدار متوسط محصول هر پایه تشریح وجداولی حاوی اطلاعات فوق و تعمیم آن به منطقه ی بهره برداری بیان می شود وخلاصه آمارقطعات نمونه برداشته شده به صورت جدول ارائه وخطای نسبی قابل قبول در محاسبات آماری %10 منظور می شود.</a:t>
            </a:r>
            <a:endParaRPr lang="en-US" sz="2400" dirty="0">
              <a:ea typeface="Calibri"/>
              <a:cs typeface="B Nazanin" pitchFamily="2" charset="-78"/>
            </a:endParaRPr>
          </a:p>
          <a:p>
            <a:pPr marL="0" indent="0" algn="just">
              <a:lnSpc>
                <a:spcPct val="115000"/>
              </a:lnSpc>
              <a:spcAft>
                <a:spcPts val="1000"/>
              </a:spcAft>
              <a:buNone/>
            </a:pPr>
            <a:r>
              <a:rPr lang="en-US" sz="2400" dirty="0">
                <a:latin typeface="Wingdings"/>
                <a:ea typeface="Wingdings"/>
                <a:cs typeface="B Nazanin" pitchFamily="2" charset="-78"/>
              </a:rPr>
              <a:t>ü</a:t>
            </a:r>
            <a:r>
              <a:rPr lang="fa-IR" sz="2400" dirty="0">
                <a:ea typeface="Wingdings"/>
                <a:cs typeface="B Nazanin" pitchFamily="2" charset="-78"/>
              </a:rPr>
              <a:t>      </a:t>
            </a:r>
            <a:r>
              <a:rPr lang="fa-IR" sz="2400" dirty="0">
                <a:solidFill>
                  <a:srgbClr val="0070C0"/>
                </a:solidFill>
                <a:ea typeface="Times New Roman"/>
                <a:cs typeface="B Nazanin" pitchFamily="2" charset="-78"/>
              </a:rPr>
              <a:t>سطح تاج پوشش </a:t>
            </a:r>
            <a:r>
              <a:rPr lang="fa-IR" sz="2400" dirty="0">
                <a:ea typeface="Times New Roman"/>
                <a:cs typeface="B Nazanin" pitchFamily="2" charset="-78"/>
              </a:rPr>
              <a:t>:عبارت است از تصویر عمودی گیاه یا درخت را بر روی زمین را تاج پوشش یا پوشش تاجی گویند .</a:t>
            </a:r>
            <a:endParaRPr lang="en-US" sz="2400" dirty="0">
              <a:ea typeface="Calibri"/>
              <a:cs typeface="B Nazanin" pitchFamily="2" charset="-78"/>
            </a:endParaRPr>
          </a:p>
          <a:p>
            <a:pPr marL="0" indent="0" algn="just">
              <a:lnSpc>
                <a:spcPct val="115000"/>
              </a:lnSpc>
              <a:spcAft>
                <a:spcPts val="1000"/>
              </a:spcAft>
              <a:buNone/>
            </a:pPr>
            <a:r>
              <a:rPr lang="en-US" sz="2400" dirty="0">
                <a:latin typeface="Wingdings"/>
                <a:ea typeface="Wingdings"/>
                <a:cs typeface="B Nazanin" pitchFamily="2" charset="-78"/>
              </a:rPr>
              <a:t>ü</a:t>
            </a:r>
            <a:r>
              <a:rPr lang="fa-IR" sz="2400" b="1" dirty="0">
                <a:ea typeface="Wingdings"/>
                <a:cs typeface="B Nazanin" pitchFamily="2" charset="-78"/>
              </a:rPr>
              <a:t>      </a:t>
            </a:r>
            <a:r>
              <a:rPr lang="fa-IR" sz="2400" dirty="0">
                <a:ea typeface="Wingdings"/>
                <a:cs typeface="B Nazanin" pitchFamily="2" charset="-78"/>
              </a:rPr>
              <a:t>ب</a:t>
            </a:r>
            <a:r>
              <a:rPr lang="fa-IR" sz="2400" dirty="0">
                <a:ea typeface="Times New Roman"/>
                <a:cs typeface="B Nazanin" pitchFamily="2" charset="-78"/>
              </a:rPr>
              <a:t>رای کارمطالعاتی یا برای نمونه انتخاب کردن </a:t>
            </a:r>
            <a:r>
              <a:rPr lang="fa-IR" sz="2400" dirty="0">
                <a:solidFill>
                  <a:srgbClr val="0070C0"/>
                </a:solidFill>
                <a:ea typeface="Times New Roman"/>
                <a:cs typeface="B Nazanin" pitchFamily="2" charset="-78"/>
              </a:rPr>
              <a:t>در جنگل %10 از کل عرصه </a:t>
            </a:r>
            <a:r>
              <a:rPr lang="fa-IR" sz="2400" dirty="0">
                <a:ea typeface="Times New Roman"/>
                <a:cs typeface="B Nazanin" pitchFamily="2" charset="-78"/>
              </a:rPr>
              <a:t>جنگلی رابه صورت آماری یا تصادفی انتخاب ومورد برسی قرار می دهند.</a:t>
            </a:r>
            <a:endParaRPr lang="en-US" sz="2400" dirty="0">
              <a:ea typeface="Calibri"/>
              <a:cs typeface="B Nazanin" pitchFamily="2" charset="-78"/>
            </a:endParaRPr>
          </a:p>
        </p:txBody>
      </p:sp>
    </p:spTree>
    <p:extLst>
      <p:ext uri="{BB962C8B-B14F-4D97-AF65-F5344CB8AC3E}">
        <p14:creationId xmlns:p14="http://schemas.microsoft.com/office/powerpoint/2010/main" val="4090102594"/>
      </p:ext>
    </p:extLst>
  </p:cSld>
  <p:clrMapOvr>
    <a:masterClrMapping/>
  </p:clrMapOvr>
  <p:transition spd="slow" advTm="1294">
    <p:cover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20688"/>
            <a:ext cx="8229600" cy="5040560"/>
          </a:xfrm>
        </p:spPr>
        <p:txBody>
          <a:bodyPr>
            <a:noAutofit/>
          </a:bodyPr>
          <a:lstStyle/>
          <a:p>
            <a:pPr marL="0" indent="0" algn="just">
              <a:lnSpc>
                <a:spcPct val="115000"/>
              </a:lnSpc>
              <a:spcAft>
                <a:spcPts val="1000"/>
              </a:spcAft>
              <a:buNone/>
            </a:pPr>
            <a:r>
              <a:rPr lang="fa-IR" sz="2400" b="1" dirty="0">
                <a:ea typeface="Times New Roman"/>
                <a:cs typeface="B Nazanin" pitchFamily="2" charset="-78"/>
              </a:rPr>
              <a:t>9- </a:t>
            </a:r>
            <a:r>
              <a:rPr lang="fa-IR" sz="2400" b="1" dirty="0">
                <a:solidFill>
                  <a:srgbClr val="FF0000"/>
                </a:solidFill>
                <a:ea typeface="Times New Roman"/>
                <a:cs typeface="B Nazanin" pitchFamily="2" charset="-78"/>
              </a:rPr>
              <a:t>روش بهره برداری </a:t>
            </a:r>
            <a:endParaRPr lang="en-US" sz="2400" dirty="0">
              <a:solidFill>
                <a:srgbClr val="FF0000"/>
              </a:solidFill>
              <a:ea typeface="Calibri"/>
              <a:cs typeface="B Nazanin" pitchFamily="2" charset="-78"/>
            </a:endParaRPr>
          </a:p>
          <a:p>
            <a:pPr marL="0" indent="0" algn="just">
              <a:lnSpc>
                <a:spcPct val="150000"/>
              </a:lnSpc>
              <a:spcAft>
                <a:spcPts val="1000"/>
              </a:spcAft>
              <a:buNone/>
            </a:pPr>
            <a:r>
              <a:rPr lang="fa-IR" sz="2400" dirty="0">
                <a:ea typeface="Times New Roman"/>
                <a:cs typeface="B Nazanin" pitchFamily="2" charset="-78"/>
              </a:rPr>
              <a:t>در این قسمت </a:t>
            </a:r>
            <a:r>
              <a:rPr lang="fa-IR" sz="2400" dirty="0">
                <a:solidFill>
                  <a:srgbClr val="FFC000"/>
                </a:solidFill>
                <a:ea typeface="Times New Roman"/>
                <a:cs typeface="B Nazanin" pitchFamily="2" charset="-78"/>
              </a:rPr>
              <a:t>طول دوره بهره برداری </a:t>
            </a:r>
            <a:r>
              <a:rPr lang="fa-IR" sz="2400" dirty="0">
                <a:ea typeface="Times New Roman"/>
                <a:cs typeface="B Nazanin" pitchFamily="2" charset="-78"/>
              </a:rPr>
              <a:t>از گیاه ودر صورت لزوم </a:t>
            </a:r>
            <a:r>
              <a:rPr lang="fa-IR" sz="2400" dirty="0">
                <a:solidFill>
                  <a:srgbClr val="FFC000"/>
                </a:solidFill>
                <a:ea typeface="Times New Roman"/>
                <a:cs typeface="B Nazanin" pitchFamily="2" charset="-78"/>
              </a:rPr>
              <a:t>تناوب بهره برداری </a:t>
            </a:r>
            <a:r>
              <a:rPr lang="fa-IR" sz="2400" dirty="0">
                <a:ea typeface="Times New Roman"/>
                <a:cs typeface="B Nazanin" pitchFamily="2" charset="-78"/>
              </a:rPr>
              <a:t>ذکر می شود.همچنین طول </a:t>
            </a:r>
            <a:r>
              <a:rPr lang="fa-IR" sz="2400" dirty="0">
                <a:solidFill>
                  <a:srgbClr val="FFC000"/>
                </a:solidFill>
                <a:ea typeface="Times New Roman"/>
                <a:cs typeface="B Nazanin" pitchFamily="2" charset="-78"/>
              </a:rPr>
              <a:t>مدت بهره برداری </a:t>
            </a:r>
            <a:r>
              <a:rPr lang="fa-IR" sz="2400" dirty="0">
                <a:ea typeface="Times New Roman"/>
                <a:cs typeface="B Nazanin" pitchFamily="2" charset="-78"/>
              </a:rPr>
              <a:t>در یک فصل ،زمان اجرای عملیات،ترکیب گروههای کار،وسایل وابزار بهره برداری،نحوه وترتیب انجام عملیات،دفعات تکرار،عملیات در یک فصل بهره برداری ،چگونگی جمع آوری ونگهداری وحمل آن تا مرحله فروش بیان می شود</a:t>
            </a:r>
            <a:r>
              <a:rPr lang="fa-IR" sz="2400" dirty="0" smtClean="0">
                <a:ea typeface="Times New Roman"/>
                <a:cs typeface="B Nazanin" pitchFamily="2" charset="-78"/>
              </a:rPr>
              <a:t>.</a:t>
            </a:r>
          </a:p>
          <a:p>
            <a:pPr marL="0" indent="0" algn="just">
              <a:lnSpc>
                <a:spcPct val="150000"/>
              </a:lnSpc>
              <a:spcAft>
                <a:spcPts val="1000"/>
              </a:spcAft>
              <a:buNone/>
            </a:pPr>
            <a:r>
              <a:rPr lang="fa-IR" sz="2400" dirty="0" smtClean="0">
                <a:ea typeface="Calibri"/>
                <a:cs typeface="B Nazanin" pitchFamily="2" charset="-78"/>
              </a:rPr>
              <a:t>تفاوت طول دوره بهره برداری و طول مدت بهره برداری؟؟</a:t>
            </a:r>
          </a:p>
          <a:p>
            <a:pPr marL="0" indent="0" algn="just">
              <a:lnSpc>
                <a:spcPct val="115000"/>
              </a:lnSpc>
              <a:spcAft>
                <a:spcPts val="1000"/>
              </a:spcAft>
              <a:buNone/>
            </a:pPr>
            <a:endParaRPr lang="fa-IR" sz="2400" dirty="0" smtClean="0">
              <a:ea typeface="Calibri"/>
              <a:cs typeface="B Nazanin" pitchFamily="2" charset="-78"/>
            </a:endParaRPr>
          </a:p>
          <a:p>
            <a:pPr marL="0" indent="0" algn="just">
              <a:lnSpc>
                <a:spcPct val="115000"/>
              </a:lnSpc>
              <a:spcAft>
                <a:spcPts val="1000"/>
              </a:spcAft>
              <a:buNone/>
            </a:pPr>
            <a:endParaRPr lang="en-US" sz="2400" dirty="0">
              <a:ea typeface="Calibri"/>
              <a:cs typeface="B Nazanin" pitchFamily="2" charset="-78"/>
            </a:endParaRPr>
          </a:p>
          <a:p>
            <a:pPr marL="0" indent="0">
              <a:buNone/>
            </a:pPr>
            <a:endParaRPr lang="fa-IR" sz="2400" dirty="0">
              <a:cs typeface="B Nazanin" pitchFamily="2" charset="-78"/>
            </a:endParaRPr>
          </a:p>
        </p:txBody>
      </p:sp>
    </p:spTree>
    <p:extLst>
      <p:ext uri="{BB962C8B-B14F-4D97-AF65-F5344CB8AC3E}">
        <p14:creationId xmlns:p14="http://schemas.microsoft.com/office/powerpoint/2010/main" val="879857150"/>
      </p:ext>
    </p:extLst>
  </p:cSld>
  <p:clrMapOvr>
    <a:masterClrMapping/>
  </p:clrMapOvr>
  <p:transition spd="slow" advTm="1294">
    <p:pull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29600" cy="854968"/>
          </a:xfrm>
        </p:spPr>
        <p:txBody>
          <a:bodyPr>
            <a:normAutofit fontScale="90000"/>
          </a:bodyPr>
          <a:lstStyle/>
          <a:p>
            <a:r>
              <a:rPr lang="fa-IR" sz="5400" dirty="0">
                <a:cs typeface="2  Aseman" pitchFamily="2" charset="-78"/>
              </a:rPr>
              <a:t>دو تعریف مهم</a:t>
            </a:r>
            <a:endParaRPr lang="fa-IR" sz="5400" dirty="0"/>
          </a:p>
        </p:txBody>
      </p:sp>
      <p:sp>
        <p:nvSpPr>
          <p:cNvPr id="3" name="Content Placeholder 2"/>
          <p:cNvSpPr>
            <a:spLocks noGrp="1"/>
          </p:cNvSpPr>
          <p:nvPr>
            <p:ph idx="1"/>
          </p:nvPr>
        </p:nvSpPr>
        <p:spPr>
          <a:xfrm>
            <a:off x="683568" y="1340768"/>
            <a:ext cx="8003232" cy="4968552"/>
          </a:xfrm>
        </p:spPr>
        <p:txBody>
          <a:bodyPr>
            <a:normAutofit fontScale="92500" lnSpcReduction="10000"/>
          </a:bodyPr>
          <a:lstStyle/>
          <a:p>
            <a:pPr marL="0" indent="0">
              <a:buNone/>
            </a:pPr>
            <a:r>
              <a:rPr lang="fa-IR" b="1" dirty="0" smtClean="0">
                <a:solidFill>
                  <a:srgbClr val="FF0000"/>
                </a:solidFill>
              </a:rPr>
              <a:t>دوره بهره برداری:</a:t>
            </a:r>
          </a:p>
          <a:p>
            <a:pPr marL="0" indent="0" algn="just">
              <a:buNone/>
            </a:pPr>
            <a:r>
              <a:rPr lang="fa-IR" dirty="0" smtClean="0"/>
              <a:t>پس از یک مرحله از بهره برداری از جنگل </a:t>
            </a:r>
            <a:r>
              <a:rPr lang="fa-IR" dirty="0" smtClean="0">
                <a:solidFill>
                  <a:srgbClr val="00B050"/>
                </a:solidFill>
              </a:rPr>
              <a:t>زمانی </a:t>
            </a:r>
            <a:r>
              <a:rPr lang="fa-IR" dirty="0" smtClean="0"/>
              <a:t>لازم است تا گیاه بتواند </a:t>
            </a:r>
            <a:r>
              <a:rPr lang="fa-IR" dirty="0" smtClean="0">
                <a:solidFill>
                  <a:srgbClr val="00B050"/>
                </a:solidFill>
              </a:rPr>
              <a:t>مواد از دست رفته خود را بازسازی </a:t>
            </a:r>
            <a:r>
              <a:rPr lang="fa-IR" dirty="0" smtClean="0"/>
              <a:t>نموده و </a:t>
            </a:r>
            <a:r>
              <a:rPr lang="fa-IR" dirty="0" smtClean="0">
                <a:solidFill>
                  <a:srgbClr val="00B050"/>
                </a:solidFill>
              </a:rPr>
              <a:t>مجددا آماده بهره برداری</a:t>
            </a:r>
            <a:r>
              <a:rPr lang="fa-IR" dirty="0" smtClean="0"/>
              <a:t> شود این زمان را دوره بهره برداری گویند.</a:t>
            </a:r>
          </a:p>
          <a:p>
            <a:pPr marL="0" indent="0" algn="just">
              <a:buNone/>
            </a:pPr>
            <a:endParaRPr lang="fa-IR" dirty="0" smtClean="0"/>
          </a:p>
          <a:p>
            <a:pPr marL="0" indent="0" algn="just">
              <a:buNone/>
            </a:pPr>
            <a:r>
              <a:rPr lang="fa-IR" b="1" dirty="0" smtClean="0">
                <a:solidFill>
                  <a:srgbClr val="FF0000"/>
                </a:solidFill>
              </a:rPr>
              <a:t>مدت بهره برداری: </a:t>
            </a:r>
          </a:p>
          <a:p>
            <a:pPr marL="0" indent="0" algn="just">
              <a:buNone/>
            </a:pPr>
            <a:r>
              <a:rPr lang="fa-IR" dirty="0">
                <a:solidFill>
                  <a:srgbClr val="7030A0"/>
                </a:solidFill>
              </a:rPr>
              <a:t>زمانی ست که در یک دوره ی بهره برداری </a:t>
            </a:r>
            <a:r>
              <a:rPr lang="fa-IR" dirty="0"/>
              <a:t>به طول می انجامد </a:t>
            </a:r>
            <a:r>
              <a:rPr lang="fa-IR" dirty="0">
                <a:solidFill>
                  <a:srgbClr val="7030A0"/>
                </a:solidFill>
              </a:rPr>
              <a:t>تا محصول مورد نظر بهره برداری شود </a:t>
            </a:r>
            <a:r>
              <a:rPr lang="fa-IR" dirty="0" smtClean="0"/>
              <a:t>. این </a:t>
            </a:r>
            <a:r>
              <a:rPr lang="fa-IR" dirty="0"/>
              <a:t>مدت به</a:t>
            </a:r>
            <a:r>
              <a:rPr lang="fa-IR" dirty="0">
                <a:solidFill>
                  <a:srgbClr val="7030A0"/>
                </a:solidFill>
              </a:rPr>
              <a:t> نوع محصول </a:t>
            </a:r>
            <a:r>
              <a:rPr lang="fa-IR" dirty="0"/>
              <a:t>بستگی دارد و برای گیاهان مختلف </a:t>
            </a:r>
            <a:r>
              <a:rPr lang="fa-IR" dirty="0">
                <a:solidFill>
                  <a:srgbClr val="7030A0"/>
                </a:solidFill>
              </a:rPr>
              <a:t>از چند روز تا چند ماه متفاوت</a:t>
            </a:r>
            <a:r>
              <a:rPr lang="fa-IR" dirty="0"/>
              <a:t> است.</a:t>
            </a:r>
          </a:p>
          <a:p>
            <a:pPr marL="0" indent="0">
              <a:buNone/>
            </a:pPr>
            <a:endParaRPr lang="fa-IR" dirty="0"/>
          </a:p>
        </p:txBody>
      </p:sp>
    </p:spTree>
    <p:extLst>
      <p:ext uri="{BB962C8B-B14F-4D97-AF65-F5344CB8AC3E}">
        <p14:creationId xmlns:p14="http://schemas.microsoft.com/office/powerpoint/2010/main" val="3226235400"/>
      </p:ext>
    </p:extLst>
  </p:cSld>
  <p:clrMapOvr>
    <a:masterClrMapping/>
  </p:clrMapOvr>
  <mc:AlternateContent xmlns:mc="http://schemas.openxmlformats.org/markup-compatibility/2006" xmlns:p14="http://schemas.microsoft.com/office/powerpoint/2010/main">
    <mc:Choice Requires="p14">
      <p:transition spd="slow" p14:dur="1100" advTm="1294">
        <p14:switch dir="l"/>
      </p:transition>
    </mc:Choice>
    <mc:Fallback xmlns="">
      <p:transition spd="slow" advTm="1294">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260648"/>
            <a:ext cx="8229600" cy="4525963"/>
          </a:xfrm>
        </p:spPr>
        <p:txBody>
          <a:bodyPr>
            <a:normAutofit/>
          </a:bodyPr>
          <a:lstStyle/>
          <a:p>
            <a:pPr marL="0" indent="0" algn="just">
              <a:lnSpc>
                <a:spcPct val="115000"/>
              </a:lnSpc>
              <a:spcAft>
                <a:spcPts val="1000"/>
              </a:spcAft>
              <a:buNone/>
            </a:pPr>
            <a:r>
              <a:rPr lang="fa-IR" b="1" dirty="0">
                <a:ea typeface="Times New Roman"/>
                <a:cs typeface="B Nazanin" pitchFamily="2" charset="-78"/>
              </a:rPr>
              <a:t>10- </a:t>
            </a:r>
            <a:r>
              <a:rPr lang="fa-IR" b="1" dirty="0">
                <a:solidFill>
                  <a:srgbClr val="FF0000"/>
                </a:solidFill>
                <a:ea typeface="Times New Roman"/>
                <a:cs typeface="B Nazanin" pitchFamily="2" charset="-78"/>
              </a:rPr>
              <a:t>جدول زمان بندی طرح </a:t>
            </a:r>
            <a:endParaRPr lang="en-US" dirty="0">
              <a:solidFill>
                <a:srgbClr val="FF0000"/>
              </a:solidFill>
              <a:ea typeface="Calibri"/>
              <a:cs typeface="B Nazanin" pitchFamily="2" charset="-78"/>
            </a:endParaRPr>
          </a:p>
          <a:p>
            <a:pPr marL="0" indent="0" algn="just">
              <a:lnSpc>
                <a:spcPct val="115000"/>
              </a:lnSpc>
              <a:spcAft>
                <a:spcPts val="1000"/>
              </a:spcAft>
              <a:buNone/>
            </a:pPr>
            <a:r>
              <a:rPr lang="fa-IR" dirty="0">
                <a:ea typeface="Times New Roman"/>
                <a:cs typeface="B Nazanin" pitchFamily="2" charset="-78"/>
              </a:rPr>
              <a:t>کلیه مراحل اجرایی طرح دریک سال یا یک دوره باید طی تنظیم جدول زمان بندی به طور دقیق مشخص شود تا امکان نظارت وارزیابی در هر مقطع زمانی میسر باشد</a:t>
            </a:r>
            <a:r>
              <a:rPr lang="fa-IR" dirty="0" smtClean="0">
                <a:ea typeface="Times New Roman"/>
                <a:cs typeface="B Nazanin" pitchFamily="2" charset="-78"/>
              </a:rPr>
              <a:t>.</a:t>
            </a:r>
          </a:p>
          <a:p>
            <a:pPr marL="0" indent="0" algn="just">
              <a:lnSpc>
                <a:spcPct val="115000"/>
              </a:lnSpc>
              <a:spcAft>
                <a:spcPts val="1000"/>
              </a:spcAft>
              <a:buNone/>
            </a:pPr>
            <a:endParaRPr lang="en-US" dirty="0">
              <a:solidFill>
                <a:srgbClr val="FF0000"/>
              </a:solidFill>
              <a:ea typeface="Calibri"/>
              <a:cs typeface="B Nazanin" pitchFamily="2" charset="-78"/>
            </a:endParaRPr>
          </a:p>
          <a:p>
            <a:pPr marL="0" indent="0" algn="just">
              <a:lnSpc>
                <a:spcPct val="115000"/>
              </a:lnSpc>
              <a:spcAft>
                <a:spcPts val="1000"/>
              </a:spcAft>
              <a:buNone/>
            </a:pPr>
            <a:endParaRPr lang="en-US" dirty="0">
              <a:ea typeface="Calibri"/>
              <a:cs typeface="B Nazanin" pitchFamily="2" charset="-78"/>
            </a:endParaRPr>
          </a:p>
          <a:p>
            <a:endParaRPr lang="fa-I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3878" y="2924944"/>
            <a:ext cx="5809966" cy="3379266"/>
          </a:xfrm>
          <a:prstGeom prst="rect">
            <a:avLst/>
          </a:prstGeom>
        </p:spPr>
      </p:pic>
    </p:spTree>
    <p:extLst>
      <p:ext uri="{BB962C8B-B14F-4D97-AF65-F5344CB8AC3E}">
        <p14:creationId xmlns:p14="http://schemas.microsoft.com/office/powerpoint/2010/main" val="932741240"/>
      </p:ext>
    </p:extLst>
  </p:cSld>
  <p:clrMapOvr>
    <a:masterClrMapping/>
  </p:clrMapOvr>
  <p:transition spd="slow" advTm="1294">
    <p:cover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764704"/>
            <a:ext cx="8229600" cy="5328592"/>
          </a:xfrm>
        </p:spPr>
        <p:txBody>
          <a:bodyPr>
            <a:normAutofit fontScale="85000" lnSpcReduction="10000"/>
          </a:bodyPr>
          <a:lstStyle/>
          <a:p>
            <a:pPr marL="0" indent="0" algn="just">
              <a:lnSpc>
                <a:spcPct val="115000"/>
              </a:lnSpc>
              <a:spcAft>
                <a:spcPts val="1000"/>
              </a:spcAft>
              <a:buNone/>
            </a:pPr>
            <a:r>
              <a:rPr lang="fa-IR" dirty="0" smtClean="0">
                <a:ea typeface="Calibri"/>
                <a:cs typeface="B Nazanin" pitchFamily="2" charset="-78"/>
              </a:rPr>
              <a:t>11-</a:t>
            </a:r>
            <a:r>
              <a:rPr lang="fa-IR" b="1" dirty="0" smtClean="0">
                <a:solidFill>
                  <a:srgbClr val="FF0000"/>
                </a:solidFill>
                <a:ea typeface="Times New Roman"/>
                <a:cs typeface="B Nazanin" pitchFamily="2" charset="-78"/>
              </a:rPr>
              <a:t>توجیه </a:t>
            </a:r>
            <a:r>
              <a:rPr lang="fa-IR" b="1" dirty="0">
                <a:solidFill>
                  <a:srgbClr val="FF0000"/>
                </a:solidFill>
                <a:ea typeface="Times New Roman"/>
                <a:cs typeface="B Nazanin" pitchFamily="2" charset="-78"/>
              </a:rPr>
              <a:t>اقتصادی طرح </a:t>
            </a:r>
          </a:p>
          <a:p>
            <a:pPr marL="0" indent="0" algn="just">
              <a:lnSpc>
                <a:spcPct val="115000"/>
              </a:lnSpc>
              <a:spcAft>
                <a:spcPts val="1000"/>
              </a:spcAft>
              <a:buNone/>
            </a:pPr>
            <a:r>
              <a:rPr lang="fa-IR" dirty="0">
                <a:ea typeface="Times New Roman"/>
                <a:cs typeface="B Nazanin" pitchFamily="2" charset="-78"/>
              </a:rPr>
              <a:t>در این بخش هزینه های اجرای طرح از جمله هزینه های جمع آوری ،نگهداری وحمل محصول تا بازار مصرف، جدول برآوردهزینه ها بهره برداری برای سال های مختلف درج می شود و در جدول درآمد طرح در هر یک از سال های دوره بهره برداری برآورد وقید می شود آنگاه برآورد هزینه های نظارت که برعهده مجری طرح است برای هر سال مشخص می </a:t>
            </a:r>
            <a:r>
              <a:rPr lang="fa-IR" dirty="0" smtClean="0">
                <a:ea typeface="Times New Roman"/>
                <a:cs typeface="B Nazanin" pitchFamily="2" charset="-78"/>
              </a:rPr>
              <a:t>گردد.</a:t>
            </a:r>
          </a:p>
          <a:p>
            <a:pPr marL="0" indent="0" algn="just">
              <a:lnSpc>
                <a:spcPct val="115000"/>
              </a:lnSpc>
              <a:spcAft>
                <a:spcPts val="1000"/>
              </a:spcAft>
              <a:buNone/>
            </a:pPr>
            <a:r>
              <a:rPr lang="fa-IR" dirty="0" smtClean="0">
                <a:ea typeface="Times New Roman"/>
                <a:cs typeface="B Nazanin" pitchFamily="2" charset="-78"/>
              </a:rPr>
              <a:t> </a:t>
            </a:r>
            <a:r>
              <a:rPr lang="fa-IR" dirty="0">
                <a:ea typeface="Times New Roman"/>
                <a:cs typeface="B Nazanin" pitchFamily="2" charset="-78"/>
              </a:rPr>
              <a:t>و نهایتا:</a:t>
            </a:r>
          </a:p>
          <a:p>
            <a:pPr marL="0" indent="0" algn="just">
              <a:lnSpc>
                <a:spcPct val="115000"/>
              </a:lnSpc>
              <a:spcAft>
                <a:spcPts val="1000"/>
              </a:spcAft>
              <a:buNone/>
            </a:pPr>
            <a:r>
              <a:rPr lang="fa-IR" dirty="0">
                <a:ea typeface="Times New Roman"/>
                <a:cs typeface="B Nazanin" pitchFamily="2" charset="-78"/>
              </a:rPr>
              <a:t>بهره مالکانه پس از کسر مجموع هزینه های بهره برداری و%20 هزینه های بهره برداری از درآمد ناخالص مطابق رابطه زیرتعین می گردد:</a:t>
            </a:r>
            <a:endParaRPr lang="fa-IR" dirty="0">
              <a:ea typeface="Calibri"/>
              <a:cs typeface="B Nazanin" pitchFamily="2" charset="-78"/>
            </a:endParaRPr>
          </a:p>
          <a:p>
            <a:pPr marL="0" indent="0">
              <a:buNone/>
            </a:pPr>
            <a:r>
              <a:rPr lang="fa-IR" sz="2400" b="1" dirty="0">
                <a:solidFill>
                  <a:srgbClr val="FF0000"/>
                </a:solidFill>
                <a:cs typeface="B Nazanin" pitchFamily="2" charset="-78"/>
              </a:rPr>
              <a:t>(%20هزینه های بهره برداری + هزینه های بهره برداری) - درآمد ناخالص </a:t>
            </a:r>
            <a:r>
              <a:rPr lang="fa-IR" sz="2400" b="1" dirty="0">
                <a:solidFill>
                  <a:srgbClr val="00B050"/>
                </a:solidFill>
                <a:cs typeface="B Nazanin" pitchFamily="2" charset="-78"/>
              </a:rPr>
              <a:t>= </a:t>
            </a:r>
            <a:r>
              <a:rPr lang="fa-IR" sz="2400" b="1" i="1" dirty="0">
                <a:solidFill>
                  <a:srgbClr val="00B050"/>
                </a:solidFill>
                <a:cs typeface="B Nazanin" pitchFamily="2" charset="-78"/>
              </a:rPr>
              <a:t>بهره ی مالکانه </a:t>
            </a:r>
            <a:endParaRPr lang="en-US" sz="2400" b="1" dirty="0">
              <a:solidFill>
                <a:srgbClr val="00B050"/>
              </a:solidFill>
              <a:cs typeface="B Nazanin" pitchFamily="2" charset="-78"/>
            </a:endParaRPr>
          </a:p>
          <a:p>
            <a:pPr marL="0" indent="0" algn="just">
              <a:lnSpc>
                <a:spcPct val="115000"/>
              </a:lnSpc>
              <a:spcAft>
                <a:spcPts val="1000"/>
              </a:spcAft>
              <a:buNone/>
            </a:pPr>
            <a:endParaRPr lang="fa-IR" dirty="0">
              <a:ea typeface="Times New Roman"/>
              <a:cs typeface="B Nazanin" pitchFamily="2" charset="-78"/>
            </a:endParaRPr>
          </a:p>
          <a:p>
            <a:endParaRPr lang="fa-IR" dirty="0"/>
          </a:p>
        </p:txBody>
      </p:sp>
    </p:spTree>
    <p:extLst>
      <p:ext uri="{BB962C8B-B14F-4D97-AF65-F5344CB8AC3E}">
        <p14:creationId xmlns:p14="http://schemas.microsoft.com/office/powerpoint/2010/main" val="3932833267"/>
      </p:ext>
    </p:extLst>
  </p:cSld>
  <p:clrMapOvr>
    <a:masterClrMapping/>
  </p:clrMapOvr>
  <p:transition spd="slow" advTm="1294">
    <p:cover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052736"/>
            <a:ext cx="8229600" cy="4525963"/>
          </a:xfrm>
        </p:spPr>
        <p:txBody>
          <a:bodyPr>
            <a:normAutofit fontScale="77500" lnSpcReduction="20000"/>
          </a:bodyPr>
          <a:lstStyle/>
          <a:p>
            <a:pPr marL="0" indent="0" algn="ctr">
              <a:lnSpc>
                <a:spcPct val="170000"/>
              </a:lnSpc>
              <a:buNone/>
            </a:pPr>
            <a:r>
              <a:rPr lang="fa-IR" sz="5200" dirty="0" smtClean="0">
                <a:solidFill>
                  <a:srgbClr val="00B050"/>
                </a:solidFill>
                <a:latin typeface="Arial"/>
                <a:ea typeface="Batang"/>
                <a:cs typeface="B Sina" pitchFamily="2" charset="-78"/>
              </a:rPr>
              <a:t>روشهای بهره برداری از گیاهان دارویی و معطر جنگلی</a:t>
            </a:r>
            <a:endParaRPr lang="fa-IR" sz="5200" b="1" dirty="0">
              <a:solidFill>
                <a:srgbClr val="00B050"/>
              </a:solidFill>
              <a:latin typeface="Arial"/>
              <a:ea typeface="Batang"/>
              <a:cs typeface="B Sina" pitchFamily="2" charset="-78"/>
            </a:endParaRPr>
          </a:p>
          <a:p>
            <a:pPr marL="0" indent="0" algn="ctr">
              <a:buNone/>
            </a:pPr>
            <a:endParaRPr lang="fa-IR" b="1" dirty="0" smtClean="0">
              <a:solidFill>
                <a:srgbClr val="002060"/>
              </a:solidFill>
              <a:latin typeface="Arial"/>
              <a:ea typeface="Batang"/>
              <a:cs typeface="B Titr" pitchFamily="2" charset="-78"/>
            </a:endParaRPr>
          </a:p>
          <a:p>
            <a:pPr marL="0" indent="0" algn="ctr">
              <a:buNone/>
            </a:pPr>
            <a:endParaRPr lang="fa-IR" b="1" dirty="0">
              <a:solidFill>
                <a:srgbClr val="002060"/>
              </a:solidFill>
              <a:latin typeface="Arial"/>
              <a:ea typeface="Batang"/>
              <a:cs typeface="B Titr" pitchFamily="2" charset="-78"/>
            </a:endParaRPr>
          </a:p>
          <a:p>
            <a:pPr marL="0" indent="0" algn="ctr">
              <a:buNone/>
            </a:pPr>
            <a:r>
              <a:rPr lang="fa-IR" b="1" dirty="0" smtClean="0">
                <a:solidFill>
                  <a:srgbClr val="002060"/>
                </a:solidFill>
                <a:latin typeface="Arial"/>
                <a:ea typeface="Batang"/>
                <a:cs typeface="B Titr" pitchFamily="2" charset="-78"/>
              </a:rPr>
              <a:t>مدرس: زکیه صفرپور</a:t>
            </a:r>
          </a:p>
          <a:p>
            <a:pPr marL="0" indent="0" algn="ctr">
              <a:buNone/>
            </a:pPr>
            <a:endParaRPr lang="fa-IR" b="1" dirty="0" smtClean="0">
              <a:solidFill>
                <a:srgbClr val="002060"/>
              </a:solidFill>
              <a:latin typeface="Arial"/>
              <a:ea typeface="Batang"/>
              <a:cs typeface="B Titr" pitchFamily="2" charset="-78"/>
            </a:endParaRPr>
          </a:p>
          <a:p>
            <a:pPr marL="0" indent="0" algn="ctr">
              <a:buNone/>
            </a:pPr>
            <a:r>
              <a:rPr lang="fa-IR" b="1" dirty="0" smtClean="0">
                <a:solidFill>
                  <a:srgbClr val="002060"/>
                </a:solidFill>
                <a:latin typeface="Arial"/>
                <a:ea typeface="Batang"/>
                <a:cs typeface="B Titr" pitchFamily="2" charset="-78"/>
              </a:rPr>
              <a:t>آموزشکده کشاورزی سمنگان </a:t>
            </a:r>
          </a:p>
          <a:p>
            <a:pPr marL="0" indent="0" algn="ctr">
              <a:buNone/>
            </a:pPr>
            <a:endParaRPr lang="fa-IR" b="1" dirty="0" smtClean="0">
              <a:solidFill>
                <a:srgbClr val="002060"/>
              </a:solidFill>
              <a:latin typeface="Arial"/>
              <a:ea typeface="Batang"/>
              <a:cs typeface="B Titr" pitchFamily="2" charset="-78"/>
            </a:endParaRPr>
          </a:p>
          <a:p>
            <a:pPr marL="0" indent="0" algn="ctr">
              <a:buNone/>
            </a:pPr>
            <a:r>
              <a:rPr lang="fa-IR" sz="1800" b="1" dirty="0" smtClean="0">
                <a:solidFill>
                  <a:srgbClr val="002060"/>
                </a:solidFill>
                <a:latin typeface="Arial"/>
                <a:ea typeface="Batang"/>
                <a:cs typeface="B Titr" pitchFamily="2" charset="-78"/>
              </a:rPr>
              <a:t>نیمسال دوم 98-99</a:t>
            </a:r>
            <a:endParaRPr lang="fa-IR" sz="1800" b="1" dirty="0" smtClean="0">
              <a:solidFill>
                <a:srgbClr val="C00000"/>
              </a:solidFill>
              <a:latin typeface="Arial"/>
              <a:ea typeface="Batang"/>
              <a:cs typeface="B Titr" pitchFamily="2" charset="-78"/>
            </a:endParaRPr>
          </a:p>
        </p:txBody>
      </p:sp>
    </p:spTree>
    <p:extLst>
      <p:ext uri="{BB962C8B-B14F-4D97-AF65-F5344CB8AC3E}">
        <p14:creationId xmlns:p14="http://schemas.microsoft.com/office/powerpoint/2010/main" val="1028561688"/>
      </p:ext>
    </p:extLst>
  </p:cSld>
  <p:clrMapOvr>
    <a:masterClrMapping/>
  </p:clrMapOvr>
  <p:transition spd="slow" advTm="1294">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9143999" cy="6858000"/>
          </a:xfrm>
        </p:spPr>
      </p:pic>
      <p:sp>
        <p:nvSpPr>
          <p:cNvPr id="5" name="TextBox 4"/>
          <p:cNvSpPr txBox="1"/>
          <p:nvPr/>
        </p:nvSpPr>
        <p:spPr>
          <a:xfrm>
            <a:off x="2987824" y="3356992"/>
            <a:ext cx="4392488" cy="2246769"/>
          </a:xfrm>
          <a:prstGeom prst="rect">
            <a:avLst/>
          </a:prstGeom>
          <a:noFill/>
        </p:spPr>
        <p:txBody>
          <a:bodyPr wrap="square" rtlCol="1">
            <a:spAutoFit/>
          </a:bodyPr>
          <a:lstStyle/>
          <a:p>
            <a:r>
              <a:rPr lang="fa-IR" sz="14000" b="1" dirty="0" smtClean="0">
                <a:solidFill>
                  <a:srgbClr val="FFFF00"/>
                </a:solidFill>
                <a:cs typeface="2  Aseman" pitchFamily="2" charset="-78"/>
              </a:rPr>
              <a:t>فصل اول</a:t>
            </a:r>
            <a:endParaRPr lang="fa-IR" sz="14000" b="1" dirty="0">
              <a:solidFill>
                <a:srgbClr val="FFFF00"/>
              </a:solidFill>
              <a:cs typeface="2  Aseman" pitchFamily="2" charset="-78"/>
            </a:endParaRPr>
          </a:p>
        </p:txBody>
      </p:sp>
    </p:spTree>
    <p:extLst>
      <p:ext uri="{BB962C8B-B14F-4D97-AF65-F5344CB8AC3E}">
        <p14:creationId xmlns:p14="http://schemas.microsoft.com/office/powerpoint/2010/main" val="3690634433"/>
      </p:ext>
    </p:extLst>
  </p:cSld>
  <p:clrMapOvr>
    <a:masterClrMapping/>
  </p:clrMapOvr>
  <mc:AlternateContent xmlns:mc="http://schemas.openxmlformats.org/markup-compatibility/2006" xmlns:p14="http://schemas.microsoft.com/office/powerpoint/2010/main">
    <mc:Choice Requires="p14">
      <p:transition spd="slow" p14:dur="800" advTm="1294">
        <p:circle/>
      </p:transition>
    </mc:Choice>
    <mc:Fallback xmlns="">
      <p:transition spd="slow" advTm="1294">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88640"/>
            <a:ext cx="8568952" cy="6192688"/>
          </a:xfrm>
        </p:spPr>
        <p:txBody>
          <a:bodyPr>
            <a:normAutofit/>
          </a:bodyPr>
          <a:lstStyle/>
          <a:p>
            <a:pPr marL="0" indent="0" algn="just">
              <a:lnSpc>
                <a:spcPct val="115000"/>
              </a:lnSpc>
              <a:spcAft>
                <a:spcPts val="1000"/>
              </a:spcAft>
              <a:buNone/>
              <a:tabLst>
                <a:tab pos="3874135" algn="l"/>
              </a:tabLst>
            </a:pPr>
            <a:r>
              <a:rPr lang="fa-IR" b="1" dirty="0">
                <a:ea typeface="Times New Roman"/>
                <a:cs typeface="B Titr" pitchFamily="2" charset="-78"/>
              </a:rPr>
              <a:t>تعریف جنگل: </a:t>
            </a:r>
            <a:endParaRPr lang="en-US" sz="2800" dirty="0">
              <a:ea typeface="Calibri"/>
              <a:cs typeface="B Titr" pitchFamily="2" charset="-78"/>
            </a:endParaRPr>
          </a:p>
          <a:p>
            <a:pPr marL="0" indent="0" algn="just">
              <a:lnSpc>
                <a:spcPct val="115000"/>
              </a:lnSpc>
              <a:spcAft>
                <a:spcPts val="1000"/>
              </a:spcAft>
              <a:buNone/>
              <a:tabLst>
                <a:tab pos="3874135" algn="l"/>
              </a:tabLst>
            </a:pPr>
            <a:r>
              <a:rPr lang="fa-IR" sz="2900" dirty="0">
                <a:ea typeface="Times New Roman"/>
                <a:cs typeface="B Nazanin" pitchFamily="2" charset="-78"/>
              </a:rPr>
              <a:t>جنگل در دیدگاه عامه مردم به مکانی اتلاق می گردد که پوشیده از درختان بزرگ بوده و در آن حیات وحش یافت می شود. </a:t>
            </a:r>
          </a:p>
          <a:p>
            <a:pPr marL="0" indent="0" algn="just">
              <a:lnSpc>
                <a:spcPct val="115000"/>
              </a:lnSpc>
              <a:spcAft>
                <a:spcPts val="1000"/>
              </a:spcAft>
              <a:buNone/>
              <a:tabLst>
                <a:tab pos="3874135" algn="l"/>
              </a:tabLst>
            </a:pPr>
            <a:r>
              <a:rPr lang="fa-IR" sz="2900" dirty="0">
                <a:ea typeface="Times New Roman"/>
                <a:cs typeface="B Nazanin" pitchFamily="2" charset="-78"/>
              </a:rPr>
              <a:t>اما </a:t>
            </a:r>
            <a:r>
              <a:rPr lang="fa-IR" sz="2900" b="1" dirty="0">
                <a:solidFill>
                  <a:srgbClr val="FF0000"/>
                </a:solidFill>
                <a:ea typeface="Times New Roman"/>
                <a:cs typeface="B Nazanin" pitchFamily="2" charset="-78"/>
              </a:rPr>
              <a:t>تعریف علمی جنگل </a:t>
            </a:r>
            <a:r>
              <a:rPr lang="fa-IR" sz="2900" dirty="0">
                <a:ea typeface="Times New Roman"/>
                <a:cs typeface="B Nazanin" pitchFamily="2" charset="-78"/>
              </a:rPr>
              <a:t>عبارت انداز:</a:t>
            </a:r>
            <a:endParaRPr lang="en-US" sz="2900" dirty="0">
              <a:ea typeface="Calibri"/>
              <a:cs typeface="B Nazanin" pitchFamily="2" charset="-78"/>
            </a:endParaRPr>
          </a:p>
          <a:p>
            <a:pPr marL="0" indent="0" algn="just">
              <a:lnSpc>
                <a:spcPct val="115000"/>
              </a:lnSpc>
              <a:spcAft>
                <a:spcPts val="1000"/>
              </a:spcAft>
              <a:buNone/>
              <a:tabLst>
                <a:tab pos="3874135" algn="l"/>
              </a:tabLst>
            </a:pPr>
            <a:r>
              <a:rPr lang="fa-IR" sz="2900" dirty="0">
                <a:ea typeface="Times New Roman"/>
                <a:cs typeface="B Nazanin" pitchFamily="2" charset="-78"/>
              </a:rPr>
              <a:t> سطح وسیع پوشیده از درخت، درختچه و سایر گیاهان وجانوران است که یک </a:t>
            </a:r>
            <a:r>
              <a:rPr lang="fa-IR" sz="2900" b="1" dirty="0">
                <a:solidFill>
                  <a:srgbClr val="00B050"/>
                </a:solidFill>
                <a:ea typeface="Times New Roman"/>
                <a:cs typeface="B Nazanin" pitchFamily="2" charset="-78"/>
              </a:rPr>
              <a:t>اشتراک حیاتی </a:t>
            </a:r>
            <a:r>
              <a:rPr lang="fa-IR" sz="2900" dirty="0">
                <a:ea typeface="Times New Roman"/>
                <a:cs typeface="B Nazanin" pitchFamily="2" charset="-78"/>
              </a:rPr>
              <a:t>پیشرفته ای بین عناصر تشکیل دهنده آن وجود دارد وتحت ت</a:t>
            </a:r>
            <a:r>
              <a:rPr lang="fa-IR" sz="2900" dirty="0">
                <a:solidFill>
                  <a:srgbClr val="00B050"/>
                </a:solidFill>
                <a:ea typeface="Times New Roman"/>
                <a:cs typeface="B Nazanin" pitchFamily="2" charset="-78"/>
              </a:rPr>
              <a:t>أثیر عوامل محیطی </a:t>
            </a:r>
            <a:r>
              <a:rPr lang="fa-IR" sz="2900" dirty="0">
                <a:ea typeface="Times New Roman"/>
                <a:cs typeface="B Nazanin" pitchFamily="2" charset="-78"/>
              </a:rPr>
              <a:t>قادر به ادامه </a:t>
            </a:r>
            <a:r>
              <a:rPr lang="fa-IR" sz="2900" dirty="0" smtClean="0">
                <a:ea typeface="Times New Roman"/>
                <a:cs typeface="B Nazanin" pitchFamily="2" charset="-78"/>
              </a:rPr>
              <a:t>حیات </a:t>
            </a:r>
            <a:r>
              <a:rPr lang="fa-IR" sz="2900" dirty="0">
                <a:ea typeface="Times New Roman"/>
                <a:cs typeface="B Nazanin" pitchFamily="2" charset="-78"/>
              </a:rPr>
              <a:t>به طور مستقل است در واقع یک اکوسیستم کامل است.</a:t>
            </a:r>
            <a:endParaRPr lang="en-US" sz="2900" dirty="0">
              <a:ea typeface="Calibri"/>
              <a:cs typeface="B Nazanin" pitchFamily="2" charset="-78"/>
            </a:endParaRPr>
          </a:p>
          <a:p>
            <a:pPr marL="0" indent="0">
              <a:buNone/>
            </a:pPr>
            <a:endParaRPr lang="fa-IR" dirty="0"/>
          </a:p>
        </p:txBody>
      </p:sp>
    </p:spTree>
    <p:extLst>
      <p:ext uri="{BB962C8B-B14F-4D97-AF65-F5344CB8AC3E}">
        <p14:creationId xmlns:p14="http://schemas.microsoft.com/office/powerpoint/2010/main" val="3690331639"/>
      </p:ext>
    </p:extLst>
  </p:cSld>
  <p:clrMapOvr>
    <a:masterClrMapping/>
  </p:clrMapOvr>
  <p:transition spd="slow" advTm="1294">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6632"/>
            <a:ext cx="8229600" cy="1143000"/>
          </a:xfrm>
        </p:spPr>
        <p:txBody>
          <a:bodyPr>
            <a:noAutofit/>
          </a:bodyPr>
          <a:lstStyle/>
          <a:p>
            <a:pPr algn="r"/>
            <a:r>
              <a:rPr lang="fa-IR" sz="3200" b="1" dirty="0">
                <a:ea typeface="Times New Roman"/>
                <a:cs typeface="B Titr" pitchFamily="2" charset="-78"/>
              </a:rPr>
              <a:t>تعریف جنگل: </a:t>
            </a:r>
            <a:r>
              <a:rPr lang="en-US" sz="2800" dirty="0">
                <a:ea typeface="Calibri"/>
                <a:cs typeface="B Titr" pitchFamily="2" charset="-78"/>
              </a:rPr>
              <a:t/>
            </a:r>
            <a:br>
              <a:rPr lang="en-US" sz="2800" dirty="0">
                <a:ea typeface="Calibri"/>
                <a:cs typeface="B Titr" pitchFamily="2" charset="-78"/>
              </a:rPr>
            </a:br>
            <a:endParaRPr lang="fa-IR" sz="3200" dirty="0"/>
          </a:p>
        </p:txBody>
      </p:sp>
      <p:sp>
        <p:nvSpPr>
          <p:cNvPr id="3" name="Content Placeholder 2"/>
          <p:cNvSpPr>
            <a:spLocks noGrp="1"/>
          </p:cNvSpPr>
          <p:nvPr>
            <p:ph idx="1"/>
          </p:nvPr>
        </p:nvSpPr>
        <p:spPr>
          <a:xfrm>
            <a:off x="539552" y="885213"/>
            <a:ext cx="8229600" cy="4525963"/>
          </a:xfrm>
        </p:spPr>
        <p:txBody>
          <a:bodyPr/>
          <a:lstStyle/>
          <a:p>
            <a:r>
              <a:rPr lang="fa-IR" sz="2800" dirty="0">
                <a:solidFill>
                  <a:srgbClr val="FF0000"/>
                </a:solidFill>
              </a:rPr>
              <a:t>براساس قانون(قانون  سازمان جنگل ها ومراتع</a:t>
            </a:r>
            <a:r>
              <a:rPr lang="fa-IR" sz="2800" dirty="0"/>
              <a:t>): </a:t>
            </a:r>
          </a:p>
          <a:p>
            <a:pPr marL="0" indent="0" algn="just">
              <a:buNone/>
            </a:pPr>
            <a:r>
              <a:rPr lang="fa-IR" sz="2800" dirty="0"/>
              <a:t>جنگل زمینی است اعم از خشکی وآبی است که عمدتاً از درخت ودرختچه همراه با سایر رستنی های خشبی وعلفی پوشیده شده باشد مشروط به آنکه مساحت آن کمتراز 0/5هکتار </a:t>
            </a:r>
            <a:r>
              <a:rPr lang="fa-IR" sz="2800" dirty="0">
                <a:solidFill>
                  <a:srgbClr val="00B050"/>
                </a:solidFill>
              </a:rPr>
              <a:t>وتاج پوشش درختی </a:t>
            </a:r>
            <a:r>
              <a:rPr lang="fa-IR" sz="2800" dirty="0"/>
              <a:t>آن کمتر از 0/50درصد نباشد.</a:t>
            </a:r>
          </a:p>
          <a:p>
            <a:pPr marL="0" indent="0">
              <a:buNone/>
            </a:pPr>
            <a:endParaRPr lang="fa-IR"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7177" y="3361250"/>
            <a:ext cx="3853706" cy="294807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60032" y="3353080"/>
            <a:ext cx="3744416" cy="3100256"/>
          </a:xfrm>
          <a:prstGeom prst="rect">
            <a:avLst/>
          </a:prstGeom>
        </p:spPr>
      </p:pic>
    </p:spTree>
    <p:extLst>
      <p:ext uri="{BB962C8B-B14F-4D97-AF65-F5344CB8AC3E}">
        <p14:creationId xmlns:p14="http://schemas.microsoft.com/office/powerpoint/2010/main" val="2495862489"/>
      </p:ext>
    </p:extLst>
  </p:cSld>
  <p:clrMapOvr>
    <a:masterClrMapping/>
  </p:clrMapOvr>
  <mc:AlternateContent xmlns:mc="http://schemas.openxmlformats.org/markup-compatibility/2006">
    <mc:Choice xmlns:p14="http://schemas.microsoft.com/office/powerpoint/2010/main" Requires="p14">
      <p:transition spd="slow" p14:dur="800" advTm="1294">
        <p:circle/>
      </p:transition>
    </mc:Choice>
    <mc:Fallback>
      <p:transition spd="slow" advTm="1294">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404664"/>
            <a:ext cx="8229600" cy="5976664"/>
          </a:xfrm>
        </p:spPr>
        <p:txBody>
          <a:bodyPr>
            <a:noAutofit/>
          </a:bodyPr>
          <a:lstStyle/>
          <a:p>
            <a:pPr marL="0" indent="0" algn="just">
              <a:buNone/>
            </a:pPr>
            <a:r>
              <a:rPr lang="fa-IR" sz="2800" b="1" dirty="0">
                <a:cs typeface="B Nazanin" pitchFamily="2" charset="-78"/>
              </a:rPr>
              <a:t>تعریف درخت جنگلی </a:t>
            </a:r>
            <a:r>
              <a:rPr lang="en-US" sz="2800" b="1" dirty="0">
                <a:cs typeface="B Nazanin" pitchFamily="2" charset="-78"/>
              </a:rPr>
              <a:t>): </a:t>
            </a:r>
            <a:r>
              <a:rPr lang="fa-IR" sz="2800" b="1" dirty="0">
                <a:cs typeface="B Nazanin" pitchFamily="2" charset="-78"/>
              </a:rPr>
              <a:t>از دید سازمان جنگل ها)</a:t>
            </a:r>
            <a:endParaRPr lang="en-US" sz="2800" b="1" dirty="0">
              <a:cs typeface="B Nazanin" pitchFamily="2" charset="-78"/>
            </a:endParaRPr>
          </a:p>
          <a:p>
            <a:pPr marL="0" indent="0" algn="just">
              <a:buNone/>
            </a:pPr>
            <a:r>
              <a:rPr lang="fa-IR" sz="2400" b="1" dirty="0">
                <a:cs typeface="B Nazanin" pitchFamily="2" charset="-78"/>
              </a:rPr>
              <a:t>درخت گیاه چوبی است که قسمت هوایی آن از یک ساقه وتعدادی شاخه تشکیل شده و </a:t>
            </a:r>
            <a:r>
              <a:rPr lang="fa-IR" sz="2400" b="1" dirty="0">
                <a:solidFill>
                  <a:srgbClr val="FF0000"/>
                </a:solidFill>
                <a:cs typeface="B Nazanin" pitchFamily="2" charset="-78"/>
              </a:rPr>
              <a:t>ارتفاع آن متجاوز از 7 متر باشدودر </a:t>
            </a:r>
            <a:r>
              <a:rPr lang="fa-IR" sz="2400" b="1" dirty="0">
                <a:cs typeface="B Nazanin" pitchFamily="2" charset="-78"/>
              </a:rPr>
              <a:t>محیط جنگل می روید. </a:t>
            </a:r>
            <a:endParaRPr lang="en-US" sz="2400" b="1" dirty="0">
              <a:cs typeface="B Nazanin" pitchFamily="2" charset="-78"/>
            </a:endParaRPr>
          </a:p>
          <a:p>
            <a:pPr marL="0" indent="0" algn="just">
              <a:buNone/>
            </a:pPr>
            <a:r>
              <a:rPr lang="fa-IR" sz="2800" b="1" dirty="0">
                <a:cs typeface="B Nazanin" pitchFamily="2" charset="-78"/>
              </a:rPr>
              <a:t>تعریف درختچه: </a:t>
            </a:r>
            <a:endParaRPr lang="en-US" sz="2800" b="1" dirty="0">
              <a:cs typeface="B Nazanin" pitchFamily="2" charset="-78"/>
            </a:endParaRPr>
          </a:p>
          <a:p>
            <a:pPr marL="0" indent="0" algn="just">
              <a:buNone/>
            </a:pPr>
            <a:r>
              <a:rPr lang="fa-IR" sz="2400" b="1" dirty="0">
                <a:cs typeface="B Nazanin" pitchFamily="2" charset="-78"/>
              </a:rPr>
              <a:t>به رستنی چوبی جنگلی اتلاق می شود </a:t>
            </a:r>
            <a:r>
              <a:rPr lang="fa-IR" sz="2400" b="1" dirty="0">
                <a:solidFill>
                  <a:srgbClr val="00B050"/>
                </a:solidFill>
                <a:cs typeface="B Nazanin" pitchFamily="2" charset="-78"/>
              </a:rPr>
              <a:t>که ارتفاع آن از 7 متر تجاوز نکند </a:t>
            </a:r>
            <a:r>
              <a:rPr lang="fa-IR" sz="2400" b="1" dirty="0">
                <a:cs typeface="B Nazanin" pitchFamily="2" charset="-78"/>
              </a:rPr>
              <a:t>ودر قائده بدون شاخه وبرگ باشد.</a:t>
            </a:r>
            <a:endParaRPr lang="en-US" sz="2400" b="1" dirty="0">
              <a:cs typeface="B Nazanin" pitchFamily="2" charset="-78"/>
            </a:endParaRPr>
          </a:p>
          <a:p>
            <a:pPr marL="0" indent="0" algn="just">
              <a:buNone/>
            </a:pPr>
            <a:r>
              <a:rPr lang="fa-IR" sz="2800" b="1" dirty="0">
                <a:cs typeface="B Nazanin" pitchFamily="2" charset="-78"/>
              </a:rPr>
              <a:t>تعریف درخت کوچک: </a:t>
            </a:r>
            <a:endParaRPr lang="en-US" sz="2800" b="1" dirty="0">
              <a:cs typeface="B Nazanin" pitchFamily="2" charset="-78"/>
            </a:endParaRPr>
          </a:p>
          <a:p>
            <a:pPr marL="0" indent="0" algn="just">
              <a:buNone/>
            </a:pPr>
            <a:r>
              <a:rPr lang="fa-IR" sz="2400" b="1" dirty="0">
                <a:cs typeface="B Nazanin" pitchFamily="2" charset="-78"/>
              </a:rPr>
              <a:t>به رستنی چوبی جنگلی گفته می شود که </a:t>
            </a:r>
            <a:r>
              <a:rPr lang="fa-IR" sz="2400" b="1" dirty="0">
                <a:solidFill>
                  <a:srgbClr val="00B0F0"/>
                </a:solidFill>
                <a:cs typeface="B Nazanin" pitchFamily="2" charset="-78"/>
              </a:rPr>
              <a:t>ساقه آن در قاعده منشعب بوده </a:t>
            </a:r>
            <a:r>
              <a:rPr lang="fa-IR" sz="2400" b="1" dirty="0">
                <a:cs typeface="B Nazanin" pitchFamily="2" charset="-78"/>
              </a:rPr>
              <a:t>وارتفاع آن </a:t>
            </a:r>
            <a:r>
              <a:rPr lang="fa-IR" sz="2400" b="1" dirty="0">
                <a:solidFill>
                  <a:srgbClr val="00B0F0"/>
                </a:solidFill>
                <a:cs typeface="B Nazanin" pitchFamily="2" charset="-78"/>
              </a:rPr>
              <a:t>حداکثر</a:t>
            </a:r>
            <a:r>
              <a:rPr lang="fa-IR" sz="2400" b="1" dirty="0">
                <a:cs typeface="B Nazanin" pitchFamily="2" charset="-78"/>
              </a:rPr>
              <a:t> به 7 متر برسد.</a:t>
            </a:r>
            <a:endParaRPr lang="en-US" sz="2400" b="1" dirty="0">
              <a:cs typeface="B Nazanin" pitchFamily="2" charset="-78"/>
            </a:endParaRPr>
          </a:p>
          <a:p>
            <a:pPr marL="0" indent="0" algn="just">
              <a:buNone/>
            </a:pPr>
            <a:r>
              <a:rPr lang="fa-IR" sz="2800" b="1" dirty="0">
                <a:cs typeface="B Nazanin" pitchFamily="2" charset="-78"/>
              </a:rPr>
              <a:t>  تعریف بوته: </a:t>
            </a:r>
            <a:endParaRPr lang="en-US" sz="2800" b="1" dirty="0">
              <a:cs typeface="B Nazanin" pitchFamily="2" charset="-78"/>
            </a:endParaRPr>
          </a:p>
          <a:p>
            <a:pPr marL="0" indent="0" algn="just">
              <a:buNone/>
            </a:pPr>
            <a:r>
              <a:rPr lang="fa-IR" sz="2400" b="1" dirty="0">
                <a:cs typeface="B Nazanin" pitchFamily="2" charset="-78"/>
              </a:rPr>
              <a:t>به رستنی چوبی جنگلی اتلاق می شود که</a:t>
            </a:r>
            <a:r>
              <a:rPr lang="fa-IR" sz="2400" b="1" dirty="0">
                <a:solidFill>
                  <a:schemeClr val="accent6">
                    <a:lumMod val="75000"/>
                  </a:schemeClr>
                </a:solidFill>
                <a:cs typeface="B Nazanin" pitchFamily="2" charset="-78"/>
              </a:rPr>
              <a:t> ارتفاع آن به یک متر </a:t>
            </a:r>
            <a:r>
              <a:rPr lang="fa-IR" sz="2400" b="1" dirty="0">
                <a:cs typeface="B Nazanin" pitchFamily="2" charset="-78"/>
              </a:rPr>
              <a:t>برسد ودر </a:t>
            </a:r>
            <a:r>
              <a:rPr lang="fa-IR" sz="2400" b="1" dirty="0">
                <a:solidFill>
                  <a:schemeClr val="accent6">
                    <a:lumMod val="75000"/>
                  </a:schemeClr>
                </a:solidFill>
                <a:cs typeface="B Nazanin" pitchFamily="2" charset="-78"/>
              </a:rPr>
              <a:t>قاعده</a:t>
            </a:r>
            <a:r>
              <a:rPr lang="fa-IR" sz="2400" b="1" dirty="0">
                <a:cs typeface="B Nazanin" pitchFamily="2" charset="-78"/>
              </a:rPr>
              <a:t> </a:t>
            </a:r>
            <a:r>
              <a:rPr lang="fa-IR" sz="2400" b="1" dirty="0">
                <a:solidFill>
                  <a:schemeClr val="accent6">
                    <a:lumMod val="75000"/>
                  </a:schemeClr>
                </a:solidFill>
                <a:cs typeface="B Nazanin" pitchFamily="2" charset="-78"/>
              </a:rPr>
              <a:t>دارای انشعابات فراوان</a:t>
            </a:r>
            <a:r>
              <a:rPr lang="fa-IR" sz="2400" b="1" dirty="0">
                <a:cs typeface="B Nazanin" pitchFamily="2" charset="-78"/>
              </a:rPr>
              <a:t>ی باشد به طوری که ن</a:t>
            </a:r>
            <a:r>
              <a:rPr lang="fa-IR" sz="2400" b="1" dirty="0">
                <a:solidFill>
                  <a:schemeClr val="accent6">
                    <a:lumMod val="75000"/>
                  </a:schemeClr>
                </a:solidFill>
                <a:cs typeface="B Nazanin" pitchFamily="2" charset="-78"/>
              </a:rPr>
              <a:t>توان ساقه واحدی </a:t>
            </a:r>
            <a:r>
              <a:rPr lang="fa-IR" sz="2400" b="1" dirty="0">
                <a:cs typeface="B Nazanin" pitchFamily="2" charset="-78"/>
              </a:rPr>
              <a:t>برای آن در نظر گرفت.</a:t>
            </a:r>
            <a:endParaRPr lang="en-US" sz="2400" b="1" dirty="0">
              <a:cs typeface="B Nazanin" pitchFamily="2" charset="-78"/>
            </a:endParaRPr>
          </a:p>
          <a:p>
            <a:pPr marL="0" indent="0">
              <a:buNone/>
            </a:pPr>
            <a:endParaRPr lang="fa-IR" sz="2000" dirty="0">
              <a:cs typeface="B Nazanin" pitchFamily="2" charset="-78"/>
            </a:endParaRPr>
          </a:p>
        </p:txBody>
      </p:sp>
    </p:spTree>
    <p:extLst>
      <p:ext uri="{BB962C8B-B14F-4D97-AF65-F5344CB8AC3E}">
        <p14:creationId xmlns:p14="http://schemas.microsoft.com/office/powerpoint/2010/main" val="2955342674"/>
      </p:ext>
    </p:extLst>
  </p:cSld>
  <p:clrMapOvr>
    <a:masterClrMapping/>
  </p:clrMapOvr>
  <p:transition spd="slow" advTm="1294">
    <p:cover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04664"/>
            <a:ext cx="8291264" cy="6048672"/>
          </a:xfrm>
        </p:spPr>
        <p:txBody>
          <a:bodyPr>
            <a:normAutofit/>
          </a:bodyPr>
          <a:lstStyle/>
          <a:p>
            <a:pPr marL="0" indent="0" algn="just">
              <a:lnSpc>
                <a:spcPct val="115000"/>
              </a:lnSpc>
              <a:spcAft>
                <a:spcPts val="1000"/>
              </a:spcAft>
              <a:buNone/>
              <a:tabLst>
                <a:tab pos="3874135" algn="l"/>
              </a:tabLst>
            </a:pPr>
            <a:r>
              <a:rPr lang="fa-IR" sz="2800" b="1" dirty="0">
                <a:ea typeface="Times New Roman"/>
                <a:cs typeface="B Nazanin" pitchFamily="2" charset="-78"/>
              </a:rPr>
              <a:t>تعریف طرح بهره برداری از جنگل: </a:t>
            </a:r>
            <a:endParaRPr lang="en-US" sz="2800" dirty="0">
              <a:ea typeface="Calibri"/>
              <a:cs typeface="B Nazanin" pitchFamily="2" charset="-78"/>
            </a:endParaRPr>
          </a:p>
          <a:p>
            <a:pPr marL="0" indent="0" algn="just">
              <a:lnSpc>
                <a:spcPct val="115000"/>
              </a:lnSpc>
              <a:spcAft>
                <a:spcPts val="1000"/>
              </a:spcAft>
              <a:buNone/>
              <a:tabLst>
                <a:tab pos="3874135" algn="l"/>
              </a:tabLst>
            </a:pPr>
            <a:r>
              <a:rPr lang="fa-IR" sz="2800" b="1" dirty="0">
                <a:solidFill>
                  <a:srgbClr val="C00000"/>
                </a:solidFill>
                <a:ea typeface="Times New Roman"/>
                <a:cs typeface="B Nazanin" pitchFamily="2" charset="-78"/>
              </a:rPr>
              <a:t>برنامه مدونی است که تمام امور مربوط به حفظ ،احیا ،توسعه و بهره برداری صحیح به منظور تولید مستمر محصول بر حسب زمان ،مکان،نوع ومیزان برداشت همراه با هزینه ها ودرآمدهای طرح در آن مشخص شده است </a:t>
            </a:r>
            <a:r>
              <a:rPr lang="fa-IR" sz="2800" dirty="0" smtClean="0">
                <a:ea typeface="Times New Roman"/>
                <a:cs typeface="B Nazanin" pitchFamily="2" charset="-78"/>
              </a:rPr>
              <a:t>.</a:t>
            </a:r>
          </a:p>
          <a:p>
            <a:pPr marL="0" indent="0" algn="just">
              <a:lnSpc>
                <a:spcPct val="115000"/>
              </a:lnSpc>
              <a:spcAft>
                <a:spcPts val="1000"/>
              </a:spcAft>
              <a:buNone/>
              <a:tabLst>
                <a:tab pos="3874135" algn="l"/>
              </a:tabLst>
            </a:pPr>
            <a:r>
              <a:rPr lang="fa-IR" sz="2800" dirty="0" smtClean="0">
                <a:ea typeface="Times New Roman"/>
                <a:cs typeface="B Nazanin" pitchFamily="2" charset="-78"/>
              </a:rPr>
              <a:t> در </a:t>
            </a:r>
            <a:r>
              <a:rPr lang="fa-IR" sz="2800" dirty="0">
                <a:ea typeface="Times New Roman"/>
                <a:cs typeface="B Nazanin" pitchFamily="2" charset="-78"/>
              </a:rPr>
              <a:t>جنگل ها </a:t>
            </a:r>
            <a:r>
              <a:rPr lang="fa-IR" sz="2800" dirty="0">
                <a:solidFill>
                  <a:srgbClr val="00B050"/>
                </a:solidFill>
                <a:ea typeface="Times New Roman"/>
                <a:cs typeface="B Nazanin" pitchFamily="2" charset="-78"/>
              </a:rPr>
              <a:t>علاوه بر چوب فراورده های دیگری از جمله گیاهان دارای مواد دارویی،بهداشتی ومعطر تولید می شود </a:t>
            </a:r>
            <a:r>
              <a:rPr lang="fa-IR" sz="2800" dirty="0">
                <a:ea typeface="Times New Roman"/>
                <a:cs typeface="B Nazanin" pitchFamily="2" charset="-78"/>
              </a:rPr>
              <a:t>که برای بهره برداری ازآنها نیز باید طرح های مدون مخصوصی تهیه گردد که </a:t>
            </a:r>
            <a:r>
              <a:rPr lang="fa-IR" sz="2800" b="1" dirty="0" smtClean="0">
                <a:ea typeface="Times New Roman"/>
                <a:cs typeface="B Nazanin" pitchFamily="2" charset="-78"/>
              </a:rPr>
              <a:t>هدف </a:t>
            </a:r>
            <a:r>
              <a:rPr lang="fa-IR" sz="2800" b="1" dirty="0">
                <a:ea typeface="Times New Roman"/>
                <a:cs typeface="B Nazanin" pitchFamily="2" charset="-78"/>
              </a:rPr>
              <a:t>اصلی این طرح </a:t>
            </a:r>
            <a:r>
              <a:rPr lang="fa-IR" sz="2800" b="1" dirty="0" smtClean="0">
                <a:ea typeface="Times New Roman"/>
                <a:cs typeface="B Nazanin" pitchFamily="2" charset="-78"/>
              </a:rPr>
              <a:t>ها:</a:t>
            </a:r>
          </a:p>
          <a:p>
            <a:pPr marL="0" indent="0" algn="just">
              <a:buNone/>
            </a:pPr>
            <a:r>
              <a:rPr lang="fa-IR" sz="2800" b="1" dirty="0" smtClean="0">
                <a:ea typeface="Times New Roman"/>
                <a:cs typeface="B Nazanin" pitchFamily="2" charset="-78"/>
              </a:rPr>
              <a:t> </a:t>
            </a:r>
            <a:r>
              <a:rPr lang="fa-IR" sz="2800" b="1" dirty="0">
                <a:solidFill>
                  <a:srgbClr val="FF0000"/>
                </a:solidFill>
                <a:ea typeface="Times New Roman"/>
                <a:cs typeface="B Nazanin" pitchFamily="2" charset="-78"/>
              </a:rPr>
              <a:t>حفظ گیاه مولد </a:t>
            </a:r>
            <a:r>
              <a:rPr lang="fa-IR" sz="2800" b="1" dirty="0">
                <a:ea typeface="Times New Roman"/>
                <a:cs typeface="B Nazanin" pitchFamily="2" charset="-78"/>
              </a:rPr>
              <a:t>وت</a:t>
            </a:r>
            <a:r>
              <a:rPr lang="fa-IR" sz="2800" b="1" dirty="0">
                <a:solidFill>
                  <a:srgbClr val="FF0000"/>
                </a:solidFill>
                <a:ea typeface="Times New Roman"/>
                <a:cs typeface="B Nazanin" pitchFamily="2" charset="-78"/>
              </a:rPr>
              <a:t>ولید مستمر محصول</a:t>
            </a:r>
            <a:r>
              <a:rPr lang="fa-IR" sz="2800" b="1" dirty="0">
                <a:ea typeface="Times New Roman"/>
                <a:cs typeface="B Nazanin" pitchFamily="2" charset="-78"/>
              </a:rPr>
              <a:t> می باشد.</a:t>
            </a:r>
            <a:endParaRPr lang="fa-IR" sz="2800" b="1" dirty="0">
              <a:cs typeface="B Nazanin" pitchFamily="2" charset="-78"/>
            </a:endParaRPr>
          </a:p>
        </p:txBody>
      </p:sp>
    </p:spTree>
    <p:extLst>
      <p:ext uri="{BB962C8B-B14F-4D97-AF65-F5344CB8AC3E}">
        <p14:creationId xmlns:p14="http://schemas.microsoft.com/office/powerpoint/2010/main" val="268954567"/>
      </p:ext>
    </p:extLst>
  </p:cSld>
  <p:clrMapOvr>
    <a:masterClrMapping/>
  </p:clrMapOvr>
  <mc:AlternateContent xmlns:mc="http://schemas.openxmlformats.org/markup-compatibility/2006" xmlns:p14="http://schemas.microsoft.com/office/powerpoint/2010/main">
    <mc:Choice Requires="p14">
      <p:transition spd="slow" p14:dur="1100" advTm="1294">
        <p14:switch dir="l"/>
      </p:transition>
    </mc:Choice>
    <mc:Fallback xmlns="">
      <p:transition spd="slow" advTm="1294">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548680"/>
            <a:ext cx="8352928" cy="6120680"/>
          </a:xfrm>
        </p:spPr>
        <p:txBody>
          <a:bodyPr>
            <a:normAutofit fontScale="77500" lnSpcReduction="20000"/>
          </a:bodyPr>
          <a:lstStyle/>
          <a:p>
            <a:pPr marL="0" indent="0" algn="just">
              <a:lnSpc>
                <a:spcPct val="115000"/>
              </a:lnSpc>
              <a:spcAft>
                <a:spcPts val="1000"/>
              </a:spcAft>
              <a:buNone/>
              <a:tabLst>
                <a:tab pos="3874135" algn="l"/>
              </a:tabLst>
            </a:pPr>
            <a:r>
              <a:rPr lang="fa-IR" sz="2800" b="1" dirty="0">
                <a:ea typeface="Times New Roman"/>
                <a:cs typeface="B Nazanin" pitchFamily="2" charset="-78"/>
              </a:rPr>
              <a:t>مختصری در باره طرح های بهره برداری از جنگل: </a:t>
            </a:r>
            <a:endParaRPr lang="en-US" sz="2800" dirty="0">
              <a:ea typeface="Calibri"/>
              <a:cs typeface="B Nazanin" pitchFamily="2" charset="-78"/>
            </a:endParaRPr>
          </a:p>
          <a:p>
            <a:pPr marL="0" indent="0" algn="just">
              <a:lnSpc>
                <a:spcPct val="115000"/>
              </a:lnSpc>
              <a:spcAft>
                <a:spcPts val="1000"/>
              </a:spcAft>
              <a:buNone/>
              <a:tabLst>
                <a:tab pos="3874135" algn="l"/>
              </a:tabLst>
            </a:pPr>
            <a:r>
              <a:rPr lang="fa-IR" sz="2200" b="1" dirty="0">
                <a:ea typeface="Times New Roman"/>
                <a:cs typeface="B Nazanin" pitchFamily="2" charset="-78"/>
              </a:rPr>
              <a:t>هرنوع بهره برداری از جنگل در طبیعت برای رسیدن به اهداف مورد نظر با</a:t>
            </a:r>
            <a:r>
              <a:rPr lang="fa-IR" sz="2200" b="1" dirty="0">
                <a:solidFill>
                  <a:srgbClr val="0070C0"/>
                </a:solidFill>
                <a:ea typeface="Times New Roman"/>
                <a:cs typeface="B Nazanin" pitchFamily="2" charset="-78"/>
              </a:rPr>
              <a:t> دخالت انسان </a:t>
            </a:r>
            <a:r>
              <a:rPr lang="fa-IR" sz="2200" b="1" dirty="0">
                <a:ea typeface="Times New Roman"/>
                <a:cs typeface="B Nazanin" pitchFamily="2" charset="-78"/>
              </a:rPr>
              <a:t>همراه است از  این رو نیاز به یک برنامه مدون ودقیق دارد تا با اجرای آن </a:t>
            </a:r>
            <a:r>
              <a:rPr lang="fa-IR" sz="2200" b="1" dirty="0">
                <a:solidFill>
                  <a:srgbClr val="0070C0"/>
                </a:solidFill>
                <a:ea typeface="Times New Roman"/>
                <a:cs typeface="B Nazanin" pitchFamily="2" charset="-78"/>
              </a:rPr>
              <a:t>خسارت جدی به گیاهان مولد وارد نشود </a:t>
            </a:r>
            <a:r>
              <a:rPr lang="fa-IR" sz="2200" b="1" dirty="0">
                <a:ea typeface="Times New Roman"/>
                <a:cs typeface="B Nazanin" pitchFamily="2" charset="-78"/>
              </a:rPr>
              <a:t>وبتوان به طور </a:t>
            </a:r>
            <a:r>
              <a:rPr lang="fa-IR" sz="2200" b="1" dirty="0">
                <a:solidFill>
                  <a:srgbClr val="0070C0"/>
                </a:solidFill>
                <a:ea typeface="Times New Roman"/>
                <a:cs typeface="B Nazanin" pitchFamily="2" charset="-78"/>
              </a:rPr>
              <a:t>مستمر </a:t>
            </a:r>
            <a:r>
              <a:rPr lang="fa-IR" sz="2200" b="1" dirty="0">
                <a:ea typeface="Times New Roman"/>
                <a:cs typeface="B Nazanin" pitchFamily="2" charset="-78"/>
              </a:rPr>
              <a:t>از جنگل بهره برداری نمود. برای این منظور باید طرح مخصوصی تهیه ودر آن موارد زیر را در مورد بهره برداری از گیاهان دارویی ومعطر درج نمود؛</a:t>
            </a:r>
          </a:p>
          <a:p>
            <a:pPr marL="90170" indent="0" algn="just">
              <a:buNone/>
              <a:tabLst>
                <a:tab pos="3874135" algn="l"/>
              </a:tabLst>
            </a:pPr>
            <a:r>
              <a:rPr lang="fa-IR" sz="2400" dirty="0">
                <a:ea typeface="Times New Roman"/>
              </a:rPr>
              <a:t>1 . </a:t>
            </a:r>
            <a:r>
              <a:rPr lang="fa-IR" sz="2200" b="1" dirty="0">
                <a:solidFill>
                  <a:srgbClr val="FF0000"/>
                </a:solidFill>
                <a:ea typeface="Times New Roman"/>
              </a:rPr>
              <a:t>مقدمه</a:t>
            </a:r>
            <a:r>
              <a:rPr lang="fa-IR" sz="2200" b="1" dirty="0">
                <a:ea typeface="Times New Roman"/>
              </a:rPr>
              <a:t> : </a:t>
            </a:r>
            <a:r>
              <a:rPr lang="fa-IR" sz="1900" b="1" dirty="0">
                <a:ea typeface="Times New Roman"/>
              </a:rPr>
              <a:t>در مقدمه طرح معمولاً ارزش واهمیت اقتصادی محصول ،لزوم تهیه طرح ،لزوم به کار گیری روش های اصولی و فنی وزیانهای ناشی از بهره برداری های  بی رویه که به طور خلاصه ومفید ذکر می شوند.</a:t>
            </a:r>
            <a:endParaRPr lang="en-US" sz="1900" b="1" dirty="0"/>
          </a:p>
          <a:p>
            <a:pPr marL="90170" indent="0" algn="just">
              <a:buNone/>
              <a:tabLst>
                <a:tab pos="3874135" algn="l"/>
              </a:tabLst>
            </a:pPr>
            <a:r>
              <a:rPr lang="fa-IR" sz="2200" b="1" dirty="0">
                <a:ea typeface="Times New Roman"/>
                <a:cs typeface="B Nazanin" pitchFamily="2" charset="-78"/>
              </a:rPr>
              <a:t> 2. </a:t>
            </a:r>
            <a:r>
              <a:rPr lang="fa-IR" sz="2200" b="1" dirty="0">
                <a:solidFill>
                  <a:srgbClr val="FF0000"/>
                </a:solidFill>
                <a:ea typeface="Times New Roman"/>
                <a:cs typeface="B Nazanin" pitchFamily="2" charset="-78"/>
              </a:rPr>
              <a:t>اهداف طرح</a:t>
            </a:r>
            <a:r>
              <a:rPr lang="fa-IR" sz="2200" b="1" dirty="0">
                <a:ea typeface="Times New Roman"/>
                <a:cs typeface="B Nazanin" pitchFamily="2" charset="-78"/>
              </a:rPr>
              <a:t>:اهداف طرح عبارت اند از :</a:t>
            </a:r>
            <a:endParaRPr lang="en-US" sz="2200" b="1" dirty="0">
              <a:cs typeface="B Nazanin" pitchFamily="2" charset="-78"/>
            </a:endParaRPr>
          </a:p>
          <a:p>
            <a:pPr marL="685800" indent="0" algn="just">
              <a:buNone/>
              <a:tabLst>
                <a:tab pos="3874135" algn="l"/>
              </a:tabLst>
            </a:pPr>
            <a:r>
              <a:rPr lang="en-US" sz="2200" b="1" dirty="0">
                <a:latin typeface="Wingdings"/>
                <a:ea typeface="Wingdings"/>
                <a:cs typeface="B Nazanin" pitchFamily="2" charset="-78"/>
              </a:rPr>
              <a:t>ü</a:t>
            </a:r>
            <a:r>
              <a:rPr lang="fa-IR" sz="2200" b="1" dirty="0">
                <a:ea typeface="Wingdings"/>
                <a:cs typeface="B Nazanin" pitchFamily="2" charset="-78"/>
              </a:rPr>
              <a:t>    </a:t>
            </a:r>
            <a:r>
              <a:rPr lang="fa-IR" sz="1900" b="1" dirty="0">
                <a:ea typeface="Wingdings"/>
                <a:cs typeface="B Nazanin" pitchFamily="2" charset="-78"/>
              </a:rPr>
              <a:t>  </a:t>
            </a:r>
            <a:r>
              <a:rPr lang="fa-IR" sz="2100" b="1" dirty="0">
                <a:ea typeface="Times New Roman"/>
                <a:cs typeface="B Nazanin" pitchFamily="2" charset="-78"/>
              </a:rPr>
              <a:t>استفاده از ظرفیت های قابل بهره برداری موجود درجنگل</a:t>
            </a:r>
            <a:endParaRPr lang="en-US" sz="2100" b="1" dirty="0">
              <a:cs typeface="B Nazanin" pitchFamily="2" charset="-78"/>
            </a:endParaRPr>
          </a:p>
          <a:p>
            <a:pPr marL="685800" indent="0" algn="just">
              <a:buNone/>
              <a:tabLst>
                <a:tab pos="3874135" algn="l"/>
              </a:tabLst>
            </a:pPr>
            <a:r>
              <a:rPr lang="en-US" sz="2100" b="1" dirty="0">
                <a:latin typeface="Wingdings"/>
                <a:ea typeface="Wingdings"/>
                <a:cs typeface="B Nazanin" pitchFamily="2" charset="-78"/>
              </a:rPr>
              <a:t>ü</a:t>
            </a:r>
            <a:r>
              <a:rPr lang="fa-IR" sz="2100" b="1" dirty="0">
                <a:ea typeface="Wingdings"/>
                <a:cs typeface="B Nazanin" pitchFamily="2" charset="-78"/>
              </a:rPr>
              <a:t>      </a:t>
            </a:r>
            <a:r>
              <a:rPr lang="fa-IR" sz="2100" b="1" dirty="0">
                <a:ea typeface="Times New Roman"/>
                <a:cs typeface="B Nazanin" pitchFamily="2" charset="-78"/>
              </a:rPr>
              <a:t>برنامه ریزی اصولی وعلمی به منظور حفظ وتوسعه ی رویشگاه های موجود</a:t>
            </a:r>
            <a:endParaRPr lang="en-US" sz="2100" b="1" dirty="0">
              <a:cs typeface="B Nazanin" pitchFamily="2" charset="-78"/>
            </a:endParaRPr>
          </a:p>
          <a:p>
            <a:pPr marL="685800" indent="0" algn="just">
              <a:buNone/>
              <a:tabLst>
                <a:tab pos="3874135" algn="l"/>
              </a:tabLst>
            </a:pPr>
            <a:r>
              <a:rPr lang="en-US" sz="2100" b="1" dirty="0">
                <a:latin typeface="Wingdings"/>
                <a:ea typeface="Wingdings"/>
                <a:cs typeface="B Nazanin" pitchFamily="2" charset="-78"/>
              </a:rPr>
              <a:t>ü</a:t>
            </a:r>
            <a:r>
              <a:rPr lang="fa-IR" sz="2100" b="1" dirty="0">
                <a:ea typeface="Wingdings"/>
                <a:cs typeface="B Nazanin" pitchFamily="2" charset="-78"/>
              </a:rPr>
              <a:t>      </a:t>
            </a:r>
            <a:r>
              <a:rPr lang="fa-IR" sz="2100" b="1" dirty="0">
                <a:ea typeface="Times New Roman"/>
                <a:cs typeface="B Nazanin" pitchFamily="2" charset="-78"/>
              </a:rPr>
              <a:t>ایجاد فرصت های شغلی و افزایش توان اقتصادی اهالی منطقه طرح</a:t>
            </a:r>
            <a:endParaRPr lang="en-US" sz="2100" b="1" dirty="0">
              <a:cs typeface="B Nazanin" pitchFamily="2" charset="-78"/>
            </a:endParaRPr>
          </a:p>
          <a:p>
            <a:pPr marL="685800" indent="0" algn="just">
              <a:buNone/>
              <a:tabLst>
                <a:tab pos="3874135" algn="l"/>
              </a:tabLst>
            </a:pPr>
            <a:r>
              <a:rPr lang="en-US" sz="2100" b="1" dirty="0">
                <a:latin typeface="Wingdings"/>
                <a:ea typeface="Wingdings"/>
                <a:cs typeface="B Nazanin" pitchFamily="2" charset="-78"/>
              </a:rPr>
              <a:t>ü</a:t>
            </a:r>
            <a:r>
              <a:rPr lang="fa-IR" sz="2100" b="1" dirty="0">
                <a:ea typeface="Wingdings"/>
                <a:cs typeface="B Nazanin" pitchFamily="2" charset="-78"/>
              </a:rPr>
              <a:t>      </a:t>
            </a:r>
            <a:r>
              <a:rPr lang="fa-IR" sz="2100" b="1" dirty="0">
                <a:ea typeface="Times New Roman"/>
                <a:cs typeface="B Nazanin" pitchFamily="2" charset="-78"/>
              </a:rPr>
              <a:t>بهره برداری مستمر از تولیدات طبیعی عرصه های جنگل </a:t>
            </a:r>
          </a:p>
          <a:p>
            <a:pPr marL="0" indent="0">
              <a:buNone/>
            </a:pPr>
            <a:r>
              <a:rPr lang="fa-IR" sz="2100" b="1" dirty="0">
                <a:cs typeface="B Nazanin" pitchFamily="2" charset="-78"/>
              </a:rPr>
              <a:t>3.       </a:t>
            </a:r>
            <a:r>
              <a:rPr lang="fa-IR" sz="2100" b="1" dirty="0">
                <a:solidFill>
                  <a:srgbClr val="FF0000"/>
                </a:solidFill>
                <a:cs typeface="B Nazanin" pitchFamily="2" charset="-78"/>
              </a:rPr>
              <a:t>تاریخچه بهره برداری </a:t>
            </a:r>
            <a:r>
              <a:rPr lang="fa-IR" sz="2100" b="1" dirty="0">
                <a:cs typeface="B Nazanin" pitchFamily="2" charset="-78"/>
              </a:rPr>
              <a:t>دراین بخش</a:t>
            </a:r>
            <a:endParaRPr lang="en-US" sz="2100" b="1" dirty="0">
              <a:cs typeface="B Nazanin" pitchFamily="2" charset="-78"/>
            </a:endParaRPr>
          </a:p>
          <a:p>
            <a:pPr>
              <a:buFont typeface="Courier New" pitchFamily="49" charset="0"/>
              <a:buChar char="o"/>
            </a:pPr>
            <a:r>
              <a:rPr lang="fa-IR" sz="2100" b="1" dirty="0">
                <a:cs typeface="B Nazanin" pitchFamily="2" charset="-78"/>
              </a:rPr>
              <a:t>      سابقه بهره برداری</a:t>
            </a:r>
            <a:endParaRPr lang="en-US" sz="2100" b="1" dirty="0">
              <a:cs typeface="B Nazanin" pitchFamily="2" charset="-78"/>
            </a:endParaRPr>
          </a:p>
          <a:p>
            <a:pPr>
              <a:buFont typeface="Courier New" pitchFamily="49" charset="0"/>
              <a:buChar char="o"/>
            </a:pPr>
            <a:r>
              <a:rPr lang="fa-IR" sz="2100" b="1" dirty="0">
                <a:cs typeface="B Nazanin" pitchFamily="2" charset="-78"/>
              </a:rPr>
              <a:t>      روش های بهره برداری</a:t>
            </a:r>
            <a:endParaRPr lang="en-US" sz="2100" b="1" dirty="0">
              <a:cs typeface="B Nazanin" pitchFamily="2" charset="-78"/>
            </a:endParaRPr>
          </a:p>
          <a:p>
            <a:pPr>
              <a:buFont typeface="Courier New" pitchFamily="49" charset="0"/>
              <a:buChar char="o"/>
            </a:pPr>
            <a:r>
              <a:rPr lang="fa-IR" sz="2100" b="1" dirty="0">
                <a:cs typeface="B Nazanin" pitchFamily="2" charset="-78"/>
              </a:rPr>
              <a:t>      میزان بهره برداری</a:t>
            </a:r>
            <a:endParaRPr lang="en-US" sz="2100" b="1" dirty="0">
              <a:cs typeface="B Nazanin" pitchFamily="2" charset="-78"/>
            </a:endParaRPr>
          </a:p>
          <a:p>
            <a:pPr marL="1028700" algn="just">
              <a:buFont typeface="Courier New" pitchFamily="49" charset="0"/>
              <a:buChar char="o"/>
              <a:tabLst>
                <a:tab pos="3874135" algn="l"/>
              </a:tabLst>
            </a:pPr>
            <a:r>
              <a:rPr lang="fa-IR" sz="2100" b="1" dirty="0">
                <a:ea typeface="Times New Roman"/>
                <a:cs typeface="B Nazanin" pitchFamily="2" charset="-78"/>
              </a:rPr>
              <a:t>بازار مصرف </a:t>
            </a:r>
            <a:endParaRPr lang="en-US" sz="2100" b="1" dirty="0">
              <a:cs typeface="B Nazanin" pitchFamily="2" charset="-78"/>
            </a:endParaRPr>
          </a:p>
          <a:p>
            <a:pPr marL="1028700" algn="just">
              <a:buFont typeface="Courier New" pitchFamily="49" charset="0"/>
              <a:buChar char="o"/>
              <a:tabLst>
                <a:tab pos="3874135" algn="l"/>
              </a:tabLst>
            </a:pPr>
            <a:r>
              <a:rPr lang="fa-IR" sz="2100" b="1" dirty="0">
                <a:ea typeface="Wingdings"/>
                <a:cs typeface="B Nazanin" pitchFamily="2" charset="-78"/>
              </a:rPr>
              <a:t>   </a:t>
            </a:r>
            <a:r>
              <a:rPr lang="fa-IR" sz="2100" b="1" dirty="0">
                <a:ea typeface="Times New Roman"/>
                <a:cs typeface="B Nazanin" pitchFamily="2" charset="-78"/>
              </a:rPr>
              <a:t>وضعیت مالکیت از نظر سامانه های عرضه وسایر موارد تشریح می شود.    </a:t>
            </a:r>
            <a:endParaRPr lang="en-US" sz="2100" b="1" dirty="0">
              <a:cs typeface="B Nazanin" pitchFamily="2" charset="-78"/>
            </a:endParaRPr>
          </a:p>
          <a:p>
            <a:pPr marL="685800" indent="0" algn="just">
              <a:buNone/>
              <a:tabLst>
                <a:tab pos="3874135" algn="l"/>
              </a:tabLst>
            </a:pPr>
            <a:endParaRPr lang="en-US" sz="1900" b="1" dirty="0">
              <a:cs typeface="B Nazanin" pitchFamily="2" charset="-78"/>
            </a:endParaRPr>
          </a:p>
          <a:p>
            <a:pPr marL="0" indent="0" algn="just">
              <a:lnSpc>
                <a:spcPct val="115000"/>
              </a:lnSpc>
              <a:spcAft>
                <a:spcPts val="1000"/>
              </a:spcAft>
              <a:buNone/>
              <a:tabLst>
                <a:tab pos="3874135" algn="l"/>
              </a:tabLst>
            </a:pPr>
            <a:endParaRPr lang="fa-IR" sz="2400" dirty="0">
              <a:ea typeface="Times New Roman"/>
              <a:cs typeface="B Nazanin" pitchFamily="2" charset="-78"/>
            </a:endParaRPr>
          </a:p>
          <a:p>
            <a:pPr marL="0" indent="0">
              <a:buNone/>
            </a:pPr>
            <a:r>
              <a:rPr lang="fa-IR" sz="2400" b="1" dirty="0"/>
              <a:t>  </a:t>
            </a:r>
            <a:endParaRPr lang="en-US" sz="2400" dirty="0">
              <a:ea typeface="Calibri"/>
              <a:cs typeface="B Nazanin" pitchFamily="2" charset="-78"/>
            </a:endParaRPr>
          </a:p>
          <a:p>
            <a:endParaRPr lang="fa-IR" dirty="0"/>
          </a:p>
        </p:txBody>
      </p:sp>
    </p:spTree>
    <p:extLst>
      <p:ext uri="{BB962C8B-B14F-4D97-AF65-F5344CB8AC3E}">
        <p14:creationId xmlns:p14="http://schemas.microsoft.com/office/powerpoint/2010/main" val="1505628897"/>
      </p:ext>
    </p:extLst>
  </p:cSld>
  <p:clrMapOvr>
    <a:masterClrMapping/>
  </p:clrMapOvr>
  <p:transition spd="slow" advTm="1294">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404664"/>
            <a:ext cx="8229600" cy="5544616"/>
          </a:xfrm>
        </p:spPr>
        <p:txBody>
          <a:bodyPr>
            <a:normAutofit/>
          </a:bodyPr>
          <a:lstStyle/>
          <a:p>
            <a:pPr marL="90170" indent="0" algn="just">
              <a:buNone/>
              <a:tabLst>
                <a:tab pos="3874135" algn="l"/>
              </a:tabLst>
            </a:pPr>
            <a:r>
              <a:rPr lang="fa-IR" sz="2400" b="1" dirty="0">
                <a:ea typeface="Times New Roman"/>
                <a:cs typeface="B Nazanin" pitchFamily="2" charset="-78"/>
              </a:rPr>
              <a:t>4.       </a:t>
            </a:r>
            <a:r>
              <a:rPr lang="fa-IR" sz="2400" b="1" dirty="0">
                <a:solidFill>
                  <a:srgbClr val="FF0000"/>
                </a:solidFill>
                <a:ea typeface="Times New Roman"/>
                <a:cs typeface="B Nazanin" pitchFamily="2" charset="-78"/>
              </a:rPr>
              <a:t>وضعیت اقتصادی واجتماعی ساکنان حوضه ی طرح</a:t>
            </a:r>
            <a:endParaRPr lang="en-US" sz="2400" b="1" dirty="0">
              <a:solidFill>
                <a:srgbClr val="FF0000"/>
              </a:solidFill>
              <a:cs typeface="B Nazanin" pitchFamily="2" charset="-78"/>
            </a:endParaRPr>
          </a:p>
          <a:p>
            <a:pPr marL="0" indent="0" algn="just">
              <a:lnSpc>
                <a:spcPct val="115000"/>
              </a:lnSpc>
              <a:spcAft>
                <a:spcPts val="1000"/>
              </a:spcAft>
              <a:buNone/>
              <a:tabLst>
                <a:tab pos="3874135" algn="l"/>
              </a:tabLst>
            </a:pPr>
            <a:r>
              <a:rPr lang="fa-IR" sz="2000" b="1" dirty="0">
                <a:ea typeface="Times New Roman"/>
                <a:cs typeface="B Nazanin" pitchFamily="2" charset="-78"/>
              </a:rPr>
              <a:t>  موضوعات این بخش شامل :</a:t>
            </a:r>
            <a:endParaRPr lang="en-US" sz="2000" b="1" dirty="0">
              <a:ea typeface="Calibri"/>
              <a:cs typeface="B Nazanin" pitchFamily="2" charset="-78"/>
            </a:endParaRPr>
          </a:p>
          <a:p>
            <a:pPr marL="810260" indent="0" algn="just">
              <a:buNone/>
              <a:tabLst>
                <a:tab pos="3874135" algn="l"/>
              </a:tabLst>
            </a:pPr>
            <a:r>
              <a:rPr lang="en-US" sz="2000" b="1" dirty="0">
                <a:latin typeface="Wingdings"/>
                <a:ea typeface="Wingdings"/>
                <a:cs typeface="B Nazanin" pitchFamily="2" charset="-78"/>
              </a:rPr>
              <a:t>ü</a:t>
            </a:r>
            <a:r>
              <a:rPr lang="fa-IR" sz="2000" b="1" dirty="0">
                <a:ea typeface="Wingdings"/>
                <a:cs typeface="B Nazanin" pitchFamily="2" charset="-78"/>
              </a:rPr>
              <a:t>      </a:t>
            </a:r>
            <a:r>
              <a:rPr lang="fa-IR" sz="2000" b="1" dirty="0">
                <a:ea typeface="Times New Roman"/>
                <a:cs typeface="B Nazanin" pitchFamily="2" charset="-78"/>
              </a:rPr>
              <a:t>جمعیت خانوار</a:t>
            </a:r>
            <a:endParaRPr lang="en-US" sz="2000" b="1" dirty="0">
              <a:cs typeface="B Nazanin" pitchFamily="2" charset="-78"/>
            </a:endParaRPr>
          </a:p>
          <a:p>
            <a:pPr marL="810260" indent="0" algn="just">
              <a:buNone/>
              <a:tabLst>
                <a:tab pos="3874135" algn="l"/>
              </a:tabLst>
            </a:pPr>
            <a:r>
              <a:rPr lang="en-US" sz="2000" b="1" dirty="0">
                <a:latin typeface="Wingdings"/>
                <a:ea typeface="Wingdings"/>
                <a:cs typeface="B Nazanin" pitchFamily="2" charset="-78"/>
              </a:rPr>
              <a:t>ü</a:t>
            </a:r>
            <a:r>
              <a:rPr lang="fa-IR" sz="2000" b="1" dirty="0">
                <a:ea typeface="Wingdings"/>
                <a:cs typeface="B Nazanin" pitchFamily="2" charset="-78"/>
              </a:rPr>
              <a:t>      </a:t>
            </a:r>
            <a:r>
              <a:rPr lang="fa-IR" sz="2000" b="1" dirty="0">
                <a:ea typeface="Times New Roman"/>
                <a:cs typeface="B Nazanin" pitchFamily="2" charset="-78"/>
              </a:rPr>
              <a:t>وضعیت دامداری</a:t>
            </a:r>
            <a:endParaRPr lang="en-US" sz="2000" b="1" dirty="0">
              <a:cs typeface="B Nazanin" pitchFamily="2" charset="-78"/>
            </a:endParaRPr>
          </a:p>
          <a:p>
            <a:pPr marL="810260" indent="0" algn="just">
              <a:buNone/>
              <a:tabLst>
                <a:tab pos="3874135" algn="l"/>
              </a:tabLst>
            </a:pPr>
            <a:r>
              <a:rPr lang="en-US" sz="2000" b="1" dirty="0">
                <a:latin typeface="Wingdings"/>
                <a:ea typeface="Wingdings"/>
                <a:cs typeface="B Nazanin" pitchFamily="2" charset="-78"/>
              </a:rPr>
              <a:t>ü</a:t>
            </a:r>
            <a:r>
              <a:rPr lang="fa-IR" sz="2000" b="1" dirty="0">
                <a:ea typeface="Wingdings"/>
                <a:cs typeface="B Nazanin" pitchFamily="2" charset="-78"/>
              </a:rPr>
              <a:t>      </a:t>
            </a:r>
            <a:r>
              <a:rPr lang="fa-IR" sz="2000" b="1" dirty="0">
                <a:ea typeface="Times New Roman"/>
                <a:cs typeface="B Nazanin" pitchFamily="2" charset="-78"/>
              </a:rPr>
              <a:t>نوع دام</a:t>
            </a:r>
            <a:endParaRPr lang="en-US" sz="2000" b="1" dirty="0">
              <a:cs typeface="B Nazanin" pitchFamily="2" charset="-78"/>
            </a:endParaRPr>
          </a:p>
          <a:p>
            <a:pPr marL="810260" indent="0" algn="just">
              <a:buNone/>
              <a:tabLst>
                <a:tab pos="3874135" algn="l"/>
              </a:tabLst>
            </a:pPr>
            <a:r>
              <a:rPr lang="en-US" sz="2000" b="1" dirty="0">
                <a:latin typeface="Wingdings"/>
                <a:ea typeface="Wingdings"/>
                <a:cs typeface="B Nazanin" pitchFamily="2" charset="-78"/>
              </a:rPr>
              <a:t>ü</a:t>
            </a:r>
            <a:r>
              <a:rPr lang="fa-IR" sz="2000" b="1" dirty="0">
                <a:ea typeface="Wingdings"/>
                <a:cs typeface="B Nazanin" pitchFamily="2" charset="-78"/>
              </a:rPr>
              <a:t>      </a:t>
            </a:r>
            <a:r>
              <a:rPr lang="fa-IR" sz="2000" b="1" dirty="0">
                <a:ea typeface="Times New Roman"/>
                <a:cs typeface="B Nazanin" pitchFamily="2" charset="-78"/>
              </a:rPr>
              <a:t>تغذیه دام</a:t>
            </a:r>
            <a:endParaRPr lang="en-US" sz="2000" b="1" dirty="0">
              <a:cs typeface="B Nazanin" pitchFamily="2" charset="-78"/>
            </a:endParaRPr>
          </a:p>
          <a:p>
            <a:pPr marL="810260" indent="0" algn="just">
              <a:buNone/>
              <a:tabLst>
                <a:tab pos="3874135" algn="l"/>
              </a:tabLst>
            </a:pPr>
            <a:r>
              <a:rPr lang="en-US" sz="2000" b="1" dirty="0">
                <a:latin typeface="Wingdings"/>
                <a:ea typeface="Wingdings"/>
                <a:cs typeface="B Nazanin" pitchFamily="2" charset="-78"/>
              </a:rPr>
              <a:t>ü</a:t>
            </a:r>
            <a:r>
              <a:rPr lang="fa-IR" sz="2000" b="1" dirty="0">
                <a:ea typeface="Wingdings"/>
                <a:cs typeface="B Nazanin" pitchFamily="2" charset="-78"/>
              </a:rPr>
              <a:t>      </a:t>
            </a:r>
            <a:r>
              <a:rPr lang="fa-IR" sz="2000" b="1" dirty="0">
                <a:ea typeface="Times New Roman"/>
                <a:cs typeface="B Nazanin" pitchFamily="2" charset="-78"/>
              </a:rPr>
              <a:t>وضع معیشتی</a:t>
            </a:r>
            <a:endParaRPr lang="en-US" sz="2000" b="1" dirty="0">
              <a:cs typeface="B Nazanin" pitchFamily="2" charset="-78"/>
            </a:endParaRPr>
          </a:p>
          <a:p>
            <a:pPr marL="810260" indent="0" algn="just">
              <a:buNone/>
              <a:tabLst>
                <a:tab pos="3874135" algn="l"/>
              </a:tabLst>
            </a:pPr>
            <a:r>
              <a:rPr lang="en-US" sz="2000" b="1" dirty="0">
                <a:latin typeface="Wingdings"/>
                <a:ea typeface="Wingdings"/>
                <a:cs typeface="B Nazanin" pitchFamily="2" charset="-78"/>
              </a:rPr>
              <a:t>ü</a:t>
            </a:r>
            <a:r>
              <a:rPr lang="fa-IR" sz="2000" b="1" dirty="0">
                <a:ea typeface="Wingdings"/>
                <a:cs typeface="B Nazanin" pitchFamily="2" charset="-78"/>
              </a:rPr>
              <a:t>      </a:t>
            </a:r>
            <a:r>
              <a:rPr lang="fa-IR" sz="2000" b="1" dirty="0">
                <a:ea typeface="Times New Roman"/>
                <a:cs typeface="B Nazanin" pitchFamily="2" charset="-78"/>
              </a:rPr>
              <a:t>سطح ارضی زراعی</a:t>
            </a:r>
            <a:endParaRPr lang="en-US" sz="2000" b="1" dirty="0">
              <a:cs typeface="B Nazanin" pitchFamily="2" charset="-78"/>
            </a:endParaRPr>
          </a:p>
          <a:p>
            <a:pPr marL="810260" indent="0" algn="just">
              <a:buNone/>
              <a:tabLst>
                <a:tab pos="3874135" algn="l"/>
              </a:tabLst>
            </a:pPr>
            <a:r>
              <a:rPr lang="en-US" sz="2000" b="1" dirty="0">
                <a:latin typeface="Wingdings"/>
                <a:ea typeface="Wingdings"/>
                <a:cs typeface="B Nazanin" pitchFamily="2" charset="-78"/>
              </a:rPr>
              <a:t>ü</a:t>
            </a:r>
            <a:r>
              <a:rPr lang="fa-IR" sz="2000" b="1" dirty="0">
                <a:ea typeface="Wingdings"/>
                <a:cs typeface="B Nazanin" pitchFamily="2" charset="-78"/>
              </a:rPr>
              <a:t>      </a:t>
            </a:r>
            <a:r>
              <a:rPr lang="fa-IR" sz="2000" b="1" dirty="0">
                <a:ea typeface="Times New Roman"/>
                <a:cs typeface="B Nazanin" pitchFamily="2" charset="-78"/>
              </a:rPr>
              <a:t>نوع محصولات کشاورزی</a:t>
            </a:r>
            <a:endParaRPr lang="en-US" sz="2000" b="1" dirty="0">
              <a:cs typeface="B Nazanin" pitchFamily="2" charset="-78"/>
            </a:endParaRPr>
          </a:p>
          <a:p>
            <a:pPr marL="810260" indent="0" algn="just">
              <a:buNone/>
              <a:tabLst>
                <a:tab pos="3874135" algn="l"/>
              </a:tabLst>
            </a:pPr>
            <a:r>
              <a:rPr lang="en-US" sz="2000" b="1" dirty="0">
                <a:latin typeface="Wingdings"/>
                <a:ea typeface="Wingdings"/>
                <a:cs typeface="B Nazanin" pitchFamily="2" charset="-78"/>
              </a:rPr>
              <a:t>ü</a:t>
            </a:r>
            <a:r>
              <a:rPr lang="fa-IR" sz="2000" b="1" dirty="0">
                <a:ea typeface="Wingdings"/>
                <a:cs typeface="B Nazanin" pitchFamily="2" charset="-78"/>
              </a:rPr>
              <a:t>      </a:t>
            </a:r>
            <a:r>
              <a:rPr lang="fa-IR" sz="2000" b="1" dirty="0">
                <a:ea typeface="Times New Roman"/>
                <a:cs typeface="B Nazanin" pitchFamily="2" charset="-78"/>
              </a:rPr>
              <a:t>درآمد سرانه</a:t>
            </a:r>
            <a:endParaRPr lang="en-US" sz="2000" b="1" dirty="0">
              <a:cs typeface="B Nazanin" pitchFamily="2" charset="-78"/>
            </a:endParaRPr>
          </a:p>
          <a:p>
            <a:pPr marL="810260" indent="0" algn="just">
              <a:buNone/>
              <a:tabLst>
                <a:tab pos="3874135" algn="l"/>
              </a:tabLst>
            </a:pPr>
            <a:r>
              <a:rPr lang="en-US" sz="2000" b="1" dirty="0">
                <a:latin typeface="Wingdings"/>
                <a:ea typeface="Wingdings"/>
                <a:cs typeface="B Nazanin" pitchFamily="2" charset="-78"/>
              </a:rPr>
              <a:t>ü</a:t>
            </a:r>
            <a:r>
              <a:rPr lang="fa-IR" sz="2000" b="1" dirty="0">
                <a:ea typeface="Wingdings"/>
                <a:cs typeface="B Nazanin" pitchFamily="2" charset="-78"/>
              </a:rPr>
              <a:t>      </a:t>
            </a:r>
            <a:r>
              <a:rPr lang="fa-IR" sz="2000" b="1" dirty="0">
                <a:ea typeface="Times New Roman"/>
                <a:cs typeface="B Nazanin" pitchFamily="2" charset="-78"/>
              </a:rPr>
              <a:t>وضع امکانات بهداشتی، رفاهی و آموزشی</a:t>
            </a:r>
            <a:endParaRPr lang="en-US" sz="2000" b="1" dirty="0">
              <a:cs typeface="B Nazanin" pitchFamily="2" charset="-78"/>
            </a:endParaRPr>
          </a:p>
          <a:p>
            <a:pPr marL="810260" indent="0" algn="just">
              <a:buNone/>
              <a:tabLst>
                <a:tab pos="3874135" algn="l"/>
              </a:tabLst>
            </a:pPr>
            <a:r>
              <a:rPr lang="en-US" sz="2000" b="1" dirty="0">
                <a:latin typeface="Wingdings"/>
                <a:ea typeface="Wingdings"/>
                <a:cs typeface="B Nazanin" pitchFamily="2" charset="-78"/>
              </a:rPr>
              <a:t>ü</a:t>
            </a:r>
            <a:r>
              <a:rPr lang="fa-IR" sz="2000" b="1" dirty="0">
                <a:ea typeface="Wingdings"/>
                <a:cs typeface="B Nazanin" pitchFamily="2" charset="-78"/>
              </a:rPr>
              <a:t>      </a:t>
            </a:r>
            <a:r>
              <a:rPr lang="fa-IR" sz="2000" b="1" dirty="0">
                <a:ea typeface="Times New Roman"/>
                <a:cs typeface="B Nazanin" pitchFamily="2" charset="-78"/>
              </a:rPr>
              <a:t>تأمین سوخت ونوع سوخت </a:t>
            </a:r>
            <a:endParaRPr lang="en-US" sz="2000" b="1" dirty="0">
              <a:effectLst/>
              <a:cs typeface="B Nazanin" pitchFamily="2" charset="-78"/>
            </a:endParaRPr>
          </a:p>
        </p:txBody>
      </p:sp>
    </p:spTree>
    <p:extLst>
      <p:ext uri="{BB962C8B-B14F-4D97-AF65-F5344CB8AC3E}">
        <p14:creationId xmlns:p14="http://schemas.microsoft.com/office/powerpoint/2010/main" val="187810926"/>
      </p:ext>
    </p:extLst>
  </p:cSld>
  <p:clrMapOvr>
    <a:masterClrMapping/>
  </p:clrMapOvr>
  <p:transition spd="slow" advTm="1294">
    <p:pull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TotalTime>
  <Words>886</Words>
  <Application>Microsoft Office PowerPoint</Application>
  <PresentationFormat>On-screen Show (4:3)</PresentationFormat>
  <Paragraphs>109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PowerPoint Presentation</vt:lpstr>
      <vt:lpstr>PowerPoint Presentation</vt:lpstr>
      <vt:lpstr>تعریف جنگل:  </vt:lpstr>
      <vt:lpstr>PowerPoint Presentation</vt:lpstr>
      <vt:lpstr>PowerPoint Presentation</vt:lpstr>
      <vt:lpstr>PowerPoint Presentation</vt:lpstr>
      <vt:lpstr>PowerPoint Presentation</vt:lpstr>
      <vt:lpstr>PowerPoint Presentation</vt:lpstr>
      <vt:lpstr>PowerPoint Presentation</vt:lpstr>
      <vt:lpstr>دو تعریف مهم</vt:lpstr>
      <vt:lpstr>PowerPoint Presentation</vt:lpstr>
      <vt:lpstr>PowerPoint Presentation</vt:lpstr>
      <vt:lpstr>دو تعریف مهم</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سیر تحول ساختار جنگلبانی ایران</dc:title>
  <dc:creator>hgadri</dc:creator>
  <cp:lastModifiedBy>rayangostar</cp:lastModifiedBy>
  <cp:revision>40</cp:revision>
  <dcterms:created xsi:type="dcterms:W3CDTF">2015-10-12T18:21:35Z</dcterms:created>
  <dcterms:modified xsi:type="dcterms:W3CDTF">2020-04-04T18:47:36Z</dcterms:modified>
</cp:coreProperties>
</file>