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lkaran.co/home/media/k2/items/cache/c75601cf4b798b9bb038a5b73c93d358_XL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لاواند (اسطوخدوس)">
            <a:hlinkClick r:id="rId2" tooltip="&quot;برای پیش‌نمایش تصویر کلیک کنید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" y="1315452"/>
            <a:ext cx="10331116" cy="5542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08757" y="352925"/>
            <a:ext cx="233910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b="1" dirty="0" smtClean="0">
                <a:cs typeface="B Nazanin" panose="00000400000000000000" pitchFamily="2" charset="-78"/>
              </a:rPr>
              <a:t>اسطوخدوس</a:t>
            </a:r>
            <a:endParaRPr lang="fa-IR" sz="4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35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455" y="1500802"/>
            <a:ext cx="112881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انتخاب فاصله ردیف به شرایط اقلیمی و نیز وسایل و تجهیزات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مورد استفاده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در مراحل کاشت تا برداشت محصول بستگی دارد.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به طورکلی، نشاها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در زمین اصلی در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ردیفهایی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به فاصله 50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سانتیمتر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باید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کشت شوند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فاصله دو بوته در هر متر طولی باید 80 تا 100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سانتیمتر باشد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. کشت در سطح کوچک تر،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به دلیل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استفاده نشدن از ماشین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آلات کشاورزی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 تواند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متراکم تر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باشد. 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9175" y="531554"/>
            <a:ext cx="2154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fa-IR" sz="40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روش تکثیر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3316684"/>
            <a:ext cx="4038201" cy="32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545" y="3316683"/>
            <a:ext cx="3948466" cy="32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1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15998"/>
            <a:ext cx="11550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در کشورهای اروپایی انواع بذر اصلا حشده این گیاه برای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کاشت در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دسترس قرار دارند. مقدار بذر لازم برای تهیه خزانه و تولید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نشای اسطوخودوس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فرانسوی، برای کاشت در یک هکتار زمین، حدود 50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تا 10</a:t>
            </a:r>
            <a:r>
              <a:rPr lang="fa-IR" sz="2800" dirty="0" smtClean="0">
                <a:cs typeface="B Nazanin" panose="00000400000000000000" pitchFamily="2" charset="-78"/>
              </a:rPr>
              <a:t>0 </a:t>
            </a:r>
            <a:r>
              <a:rPr lang="fa-IR" sz="2800" dirty="0">
                <a:cs typeface="B Nazanin" panose="00000400000000000000" pitchFamily="2" charset="-78"/>
              </a:rPr>
              <a:t>گرم است </a:t>
            </a:r>
            <a:r>
              <a:rPr lang="fa-IR" sz="2800" dirty="0" smtClean="0">
                <a:cs typeface="B Nazanin" panose="00000400000000000000" pitchFamily="2" charset="-78"/>
              </a:rPr>
              <a:t>(بااحتساب </a:t>
            </a:r>
            <a:r>
              <a:rPr lang="fa-IR" sz="2800" dirty="0">
                <a:cs typeface="B Nazanin" panose="00000400000000000000" pitchFamily="2" charset="-78"/>
              </a:rPr>
              <a:t>اینکه در هر هکتار 25،000 گیاه کشت شود </a:t>
            </a:r>
            <a:r>
              <a:rPr lang="fa-IR" sz="2800" dirty="0" smtClean="0">
                <a:cs typeface="B Nazanin" panose="00000400000000000000" pitchFamily="2" charset="-78"/>
              </a:rPr>
              <a:t>و اندازه </a:t>
            </a:r>
            <a:r>
              <a:rPr lang="fa-IR" sz="2800" dirty="0">
                <a:cs typeface="B Nazanin" panose="00000400000000000000" pitchFamily="2" charset="-78"/>
              </a:rPr>
              <a:t>کشت ها 50 در 80 سانتی متر </a:t>
            </a:r>
            <a:r>
              <a:rPr lang="fa-IR" sz="2800" dirty="0" smtClean="0">
                <a:cs typeface="B Nazanin" panose="00000400000000000000" pitchFamily="2" charset="-78"/>
              </a:rPr>
              <a:t>باشد). </a:t>
            </a:r>
            <a:r>
              <a:rPr lang="fa-IR" sz="2800" dirty="0">
                <a:cs typeface="B Nazanin" panose="00000400000000000000" pitchFamily="2" charset="-78"/>
              </a:rPr>
              <a:t>برخی از خصوصیات این </a:t>
            </a:r>
            <a:r>
              <a:rPr lang="fa-IR" sz="2800" dirty="0" smtClean="0">
                <a:cs typeface="B Nazanin" panose="00000400000000000000" pitchFamily="2" charset="-78"/>
              </a:rPr>
              <a:t>بذر در اسلاید بعد </a:t>
            </a:r>
            <a:r>
              <a:rPr lang="fa-IR" sz="2800" dirty="0">
                <a:cs typeface="B Nazanin" panose="00000400000000000000" pitchFamily="2" charset="-78"/>
              </a:rPr>
              <a:t>آمده است.</a:t>
            </a:r>
          </a:p>
        </p:txBody>
      </p:sp>
    </p:spTree>
    <p:extLst>
      <p:ext uri="{BB962C8B-B14F-4D97-AF65-F5344CB8AC3E}">
        <p14:creationId xmlns:p14="http://schemas.microsoft.com/office/powerpoint/2010/main" val="5097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286" y="833438"/>
            <a:ext cx="8365575" cy="53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945" y="1408111"/>
            <a:ext cx="11277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مرسوم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ترین روش تکثیر اسطوخودوس فرانسوی، استفاده از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قلمه ساقه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است. در پایان فصل رشد معمولاً قلمه هایی به اندازه 20 تا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30 سانتی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متر از ساقه های علفی تهیه می شود و تعدادی برگ روی رأس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آن باقی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گذاشته می شود. این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قلمه ها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در خزانه، داخل پرلیت یا ماسه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یا مخلوطی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از هر دو کاشته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میشوند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در گلخانه سرد نگهداری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میشوند. قلمه ها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براحتی ریشه دار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میشوند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در بهار به زمین اصلی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منتقل می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شوند. قلمه های چوبی نیز براحتی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ریشه دار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می شوند.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قلمه های </a:t>
            </a:r>
            <a:r>
              <a:rPr lang="fa-IR" sz="2800" dirty="0">
                <a:cs typeface="B Nazanin" panose="00000400000000000000" pitchFamily="2" charset="-78"/>
              </a:rPr>
              <a:t>تهیه شده از ساقه های </a:t>
            </a:r>
            <a:r>
              <a:rPr lang="fa-IR" sz="2800" dirty="0" smtClean="0">
                <a:cs typeface="B Nazanin" panose="00000400000000000000" pitchFamily="2" charset="-78"/>
              </a:rPr>
              <a:t>چوبی معمولاً نهالهایی پر شاخ و برگ تولید می کنند</a:t>
            </a:r>
            <a:r>
              <a:rPr lang="fa-IR" sz="2800" dirty="0">
                <a:cs typeface="B Nazanin" panose="00000400000000000000" pitchFamily="2" charset="-78"/>
              </a:rPr>
              <a:t>. </a:t>
            </a:r>
            <a:r>
              <a:rPr lang="fa-IR" sz="2800" dirty="0" smtClean="0">
                <a:cs typeface="B Nazanin" panose="00000400000000000000" pitchFamily="2" charset="-78"/>
              </a:rPr>
              <a:t>قلمه ها </a:t>
            </a:r>
            <a:r>
              <a:rPr lang="fa-IR" sz="2800" dirty="0">
                <a:cs typeface="B Nazanin" panose="00000400000000000000" pitchFamily="2" charset="-78"/>
              </a:rPr>
              <a:t>در صورت یخبندان و سرمازدگی سیاه می شوند و </a:t>
            </a:r>
            <a:r>
              <a:rPr lang="fa-IR" sz="2800" dirty="0" smtClean="0">
                <a:cs typeface="B Nazanin" panose="00000400000000000000" pitchFamily="2" charset="-78"/>
              </a:rPr>
              <a:t>از بین می روند.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9024" y="564197"/>
            <a:ext cx="1255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40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کاشت</a:t>
            </a:r>
          </a:p>
        </p:txBody>
      </p:sp>
    </p:spTree>
    <p:extLst>
      <p:ext uri="{BB962C8B-B14F-4D97-AF65-F5344CB8AC3E}">
        <p14:creationId xmlns:p14="http://schemas.microsoft.com/office/powerpoint/2010/main" val="390490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15" y="1850392"/>
            <a:ext cx="3310000" cy="326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75" y="1850392"/>
            <a:ext cx="4236801" cy="32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48" y="1746600"/>
            <a:ext cx="6641931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1" y="1418584"/>
            <a:ext cx="108046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اوایل شهریور تا اوایل مهر زمان مناسبی برای تکثیر گیاه از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طریق قلمه های ساقه 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در خزانه زیر پلاستیک است. اواسط بهار (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اردیبهشت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زمان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مناسبی برای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ریشه دارکردن قلمه ها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در خزانه هوای آزاد است.</a:t>
            </a:r>
          </a:p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زمان مناسب برای انتقال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قلمه های ریشه دار شده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به زمین اصلی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متفاوت است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به وضعیت ریشه بستگی دارد. بهار (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اردیبهشت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تا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خرداد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یا پاییز </a:t>
            </a:r>
            <a:r>
              <a:rPr lang="fa-IR" sz="2800" dirty="0" smtClean="0">
                <a:cs typeface="B Nazanin" panose="00000400000000000000" pitchFamily="2" charset="-78"/>
              </a:rPr>
              <a:t>سال </a:t>
            </a:r>
            <a:r>
              <a:rPr lang="fa-IR" sz="2800" dirty="0">
                <a:cs typeface="B Nazanin" panose="00000400000000000000" pitchFamily="2" charset="-78"/>
              </a:rPr>
              <a:t>بعد </a:t>
            </a:r>
            <a:r>
              <a:rPr lang="fa-IR" sz="2800" dirty="0" smtClean="0">
                <a:cs typeface="B Nazanin" panose="00000400000000000000" pitchFamily="2" charset="-78"/>
              </a:rPr>
              <a:t>زمانهای </a:t>
            </a:r>
            <a:r>
              <a:rPr lang="fa-IR" sz="2800" dirty="0">
                <a:cs typeface="B Nazanin" panose="00000400000000000000" pitchFamily="2" charset="-78"/>
              </a:rPr>
              <a:t>مناسبی برای انتقال </a:t>
            </a:r>
            <a:r>
              <a:rPr lang="fa-IR" sz="2800" dirty="0" smtClean="0">
                <a:cs typeface="B Nazanin" panose="00000400000000000000" pitchFamily="2" charset="-78"/>
              </a:rPr>
              <a:t>قلمه های ریشه دارشده </a:t>
            </a:r>
            <a:r>
              <a:rPr lang="fa-IR" sz="2800" dirty="0">
                <a:cs typeface="B Nazanin" panose="00000400000000000000" pitchFamily="2" charset="-78"/>
              </a:rPr>
              <a:t>به </a:t>
            </a:r>
            <a:r>
              <a:rPr lang="fa-IR" sz="2800" dirty="0" smtClean="0">
                <a:cs typeface="B Nazanin" panose="00000400000000000000" pitchFamily="2" charset="-78"/>
              </a:rPr>
              <a:t>زمین اصلی </a:t>
            </a:r>
            <a:r>
              <a:rPr lang="fa-IR" sz="2800" dirty="0">
                <a:cs typeface="B Nazanin" panose="00000400000000000000" pitchFamily="2" charset="-78"/>
              </a:rPr>
              <a:t>است. </a:t>
            </a:r>
            <a:r>
              <a:rPr lang="fa-IR" sz="2800" dirty="0" smtClean="0">
                <a:cs typeface="B Nazanin" panose="00000400000000000000" pitchFamily="2" charset="-78"/>
              </a:rPr>
              <a:t>بوته ها </a:t>
            </a:r>
            <a:r>
              <a:rPr lang="fa-IR" sz="2800" dirty="0">
                <a:cs typeface="B Nazanin" panose="00000400000000000000" pitchFamily="2" charset="-78"/>
              </a:rPr>
              <a:t>در زمین اصلی در </a:t>
            </a:r>
            <a:r>
              <a:rPr lang="fa-IR" sz="2800" dirty="0" smtClean="0">
                <a:cs typeface="B Nazanin" panose="00000400000000000000" pitchFamily="2" charset="-78"/>
              </a:rPr>
              <a:t>ردیفهایی </a:t>
            </a:r>
            <a:r>
              <a:rPr lang="fa-IR" sz="2800" dirty="0">
                <a:cs typeface="B Nazanin" panose="00000400000000000000" pitchFamily="2" charset="-78"/>
              </a:rPr>
              <a:t>به فاصله 50 </a:t>
            </a:r>
            <a:r>
              <a:rPr lang="fa-IR" sz="2800" dirty="0" smtClean="0">
                <a:cs typeface="B Nazanin" panose="00000400000000000000" pitchFamily="2" charset="-78"/>
              </a:rPr>
              <a:t>سانتیمتر باید </a:t>
            </a:r>
            <a:r>
              <a:rPr lang="fa-IR" sz="2800" dirty="0">
                <a:cs typeface="B Nazanin" panose="00000400000000000000" pitchFamily="2" charset="-78"/>
              </a:rPr>
              <a:t>کشت شوند و فاصله دو بوته در طول ردیف 50 تا 80 </a:t>
            </a:r>
            <a:r>
              <a:rPr lang="fa-IR" sz="2800" dirty="0" smtClean="0">
                <a:cs typeface="B Nazanin" panose="00000400000000000000" pitchFamily="2" charset="-78"/>
              </a:rPr>
              <a:t>سانتیمتر </a:t>
            </a:r>
            <a:r>
              <a:rPr lang="fa-IR" sz="2800" dirty="0">
                <a:cs typeface="B Nazanin" panose="00000400000000000000" pitchFamily="2" charset="-78"/>
              </a:rPr>
              <a:t>باشد.</a:t>
            </a:r>
          </a:p>
        </p:txBody>
      </p:sp>
    </p:spTree>
    <p:extLst>
      <p:ext uri="{BB962C8B-B14F-4D97-AF65-F5344CB8AC3E}">
        <p14:creationId xmlns:p14="http://schemas.microsoft.com/office/powerpoint/2010/main" val="195204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497" y="1752371"/>
            <a:ext cx="11098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در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سال اولِ رویش و به منظور تولید شاخه های متعدد، قسمت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هوایی گیاهان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را به طول 8 تا 10 سانتی متر هرس می کنند. این عمل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با تولید شاخه های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متعدد سبب افزایش رشد بوته ها می شود. در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سال دوم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رویش، عمل هرس اندام هوایی از قسمت 15 تا 18 سانتی متری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باید تکرار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شود. هرس گیاهان در سال دوم رویش سبب می شود ساقه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های گل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دهنده از طول یکسانی برخوردار شوند. از سال سوم به هرس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نیازی نیست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، زیرا گیاهان به شکل ثابت خود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می رسند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که نیمکره ای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است. </a:t>
            </a:r>
          </a:p>
          <a:p>
            <a:pPr algn="just" rtl="1"/>
            <a:endParaRPr lang="fa-IR" sz="2400" dirty="0" smtClean="0">
              <a:latin typeface="BNazanin"/>
              <a:cs typeface="B Nazanin" panose="00000400000000000000" pitchFamily="2" charset="-78"/>
            </a:endParaRPr>
          </a:p>
          <a:p>
            <a:pPr algn="just" rtl="1"/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ازآنجایی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که رشد اولیه اسطوخودوس در سال اول بسیار کند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است، علف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های هرز می توانند بدون رقابت و بسرعت توسعه پیدا کنند؛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بنابراین کنترل علفهای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هرز قبل از کاشت و تهیه بستر فاقد علف هرز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ضرورت دارد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. شبدر سفید یکی از عمده ترین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علفهای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هرز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اسطوخودوس </a:t>
            </a:r>
            <a:r>
              <a:rPr lang="fa-IR" sz="2400" dirty="0" smtClean="0">
                <a:latin typeface="TimesNewRomanPSMT"/>
                <a:cs typeface="B Nazanin" panose="00000400000000000000" pitchFamily="2" charset="-78"/>
              </a:rPr>
              <a:t>و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از علف های ریشه ای چندساله است که تا 10 سال در بین این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گیاهان رشد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می کند و مشکلات زیادی را به وجود می آورد.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8060" y="532666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40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داشت</a:t>
            </a:r>
          </a:p>
        </p:txBody>
      </p:sp>
    </p:spTree>
    <p:extLst>
      <p:ext uri="{BB962C8B-B14F-4D97-AF65-F5344CB8AC3E}">
        <p14:creationId xmlns:p14="http://schemas.microsoft.com/office/powerpoint/2010/main" val="59672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64" y="1064462"/>
            <a:ext cx="7282001" cy="54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8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152" y="1602855"/>
            <a:ext cx="107205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latin typeface="BNazanin"/>
                <a:cs typeface="B Nazanin" panose="00000400000000000000" pitchFamily="2" charset="-78"/>
              </a:rPr>
              <a:t>مبارزه شیمیایی با علف های هرز بتنهایی کافی نیست و به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موازاتش باید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به وجین مکانیکی آن ها پرداخت. ازآنجایی که اسطوخودوس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های </a:t>
            </a:r>
            <a:r>
              <a:rPr lang="fa-IR" sz="2400" dirty="0" smtClean="0">
                <a:cs typeface="B Nazanin" panose="00000400000000000000" pitchFamily="2" charset="-78"/>
              </a:rPr>
              <a:t>جوان </a:t>
            </a:r>
            <a:r>
              <a:rPr lang="fa-IR" sz="2400" dirty="0">
                <a:cs typeface="B Nazanin" panose="00000400000000000000" pitchFamily="2" charset="-78"/>
              </a:rPr>
              <a:t>معمولاً به بیش تر </a:t>
            </a:r>
            <a:r>
              <a:rPr lang="fa-IR" sz="2400" dirty="0" smtClean="0">
                <a:cs typeface="B Nazanin" panose="00000400000000000000" pitchFamily="2" charset="-78"/>
              </a:rPr>
              <a:t>علفکشها حساسند</a:t>
            </a:r>
            <a:r>
              <a:rPr lang="fa-IR" sz="2400" dirty="0">
                <a:cs typeface="B Nazanin" panose="00000400000000000000" pitchFamily="2" charset="-78"/>
              </a:rPr>
              <a:t>، بهتر است </a:t>
            </a:r>
            <a:r>
              <a:rPr lang="fa-IR" sz="2400" dirty="0" smtClean="0">
                <a:cs typeface="B Nazanin" panose="00000400000000000000" pitchFamily="2" charset="-78"/>
              </a:rPr>
              <a:t>از علفکشهایی </a:t>
            </a:r>
            <a:r>
              <a:rPr lang="fa-IR" sz="2400" dirty="0">
                <a:cs typeface="B Nazanin" panose="00000400000000000000" pitchFamily="2" charset="-78"/>
              </a:rPr>
              <a:t>استفاده شود که ماده </a:t>
            </a:r>
            <a:r>
              <a:rPr lang="fa-IR" sz="2400" dirty="0" smtClean="0">
                <a:cs typeface="B Nazanin" panose="00000400000000000000" pitchFamily="2" charset="-78"/>
              </a:rPr>
              <a:t>مؤثره شان </a:t>
            </a:r>
            <a:r>
              <a:rPr lang="fa-IR" sz="2400" dirty="0">
                <a:cs typeface="B Nazanin" panose="00000400000000000000" pitchFamily="2" charset="-78"/>
              </a:rPr>
              <a:t>پرومترین مانند </a:t>
            </a:r>
            <a:r>
              <a:rPr lang="fa-IR" sz="2400" dirty="0" smtClean="0">
                <a:cs typeface="B Nazanin" panose="00000400000000000000" pitchFamily="2" charset="-78"/>
              </a:rPr>
              <a:t>مرکازین است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آفت </a:t>
            </a:r>
            <a:r>
              <a:rPr lang="fa-IR" sz="2400" dirty="0">
                <a:cs typeface="B Nazanin" panose="00000400000000000000" pitchFamily="2" charset="-78"/>
              </a:rPr>
              <a:t>یا بیماری خاصی روی گونه های مختلف </a:t>
            </a:r>
            <a:r>
              <a:rPr lang="fa-IR" sz="2400" dirty="0" smtClean="0">
                <a:cs typeface="B Nazanin" panose="00000400000000000000" pitchFamily="2" charset="-78"/>
              </a:rPr>
              <a:t>اسطوخودوس مشاهده </a:t>
            </a:r>
            <a:r>
              <a:rPr lang="fa-IR" sz="2400" dirty="0">
                <a:cs typeface="B Nazanin" panose="00000400000000000000" pitchFamily="2" charset="-78"/>
              </a:rPr>
              <a:t>نشده </a:t>
            </a:r>
            <a:r>
              <a:rPr lang="fa-IR" sz="2400" dirty="0" smtClean="0">
                <a:cs typeface="B Nazanin" panose="00000400000000000000" pitchFamily="2" charset="-78"/>
              </a:rPr>
              <a:t>است. </a:t>
            </a:r>
            <a:r>
              <a:rPr lang="fa-IR" sz="2400" dirty="0">
                <a:cs typeface="B Nazanin" panose="00000400000000000000" pitchFamily="2" charset="-78"/>
              </a:rPr>
              <a:t>چنانچه گیاهان در طول </a:t>
            </a:r>
            <a:r>
              <a:rPr lang="fa-IR" sz="2400" dirty="0" smtClean="0">
                <a:cs typeface="B Nazanin" panose="00000400000000000000" pitchFamily="2" charset="-78"/>
              </a:rPr>
              <a:t>ردیفها </a:t>
            </a:r>
            <a:r>
              <a:rPr lang="fa-IR" sz="2400" dirty="0">
                <a:cs typeface="B Nazanin" panose="00000400000000000000" pitchFamily="2" charset="-78"/>
              </a:rPr>
              <a:t>تراکم </a:t>
            </a:r>
            <a:r>
              <a:rPr lang="fa-IR" sz="2400" dirty="0" smtClean="0">
                <a:cs typeface="B Nazanin" panose="00000400000000000000" pitchFamily="2" charset="-78"/>
              </a:rPr>
              <a:t>یکسانی نداشته </a:t>
            </a:r>
            <a:r>
              <a:rPr lang="fa-IR" sz="2400" dirty="0">
                <a:cs typeface="B Nazanin" panose="00000400000000000000" pitchFamily="2" charset="-78"/>
              </a:rPr>
              <a:t>باشند، </a:t>
            </a:r>
            <a:r>
              <a:rPr lang="fa-IR" sz="2400" dirty="0" smtClean="0">
                <a:cs typeface="B Nazanin" panose="00000400000000000000" pitchFamily="2" charset="-78"/>
              </a:rPr>
              <a:t>نه تنها </a:t>
            </a:r>
            <a:r>
              <a:rPr lang="fa-IR" sz="2400" dirty="0">
                <a:cs typeface="B Nazanin" panose="00000400000000000000" pitchFamily="2" charset="-78"/>
              </a:rPr>
              <a:t>برداشت مکانیزه </a:t>
            </a:r>
            <a:r>
              <a:rPr lang="fa-IR" sz="2400" dirty="0" smtClean="0">
                <a:cs typeface="B Nazanin" panose="00000400000000000000" pitchFamily="2" charset="-78"/>
              </a:rPr>
              <a:t>گلها </a:t>
            </a:r>
            <a:r>
              <a:rPr lang="fa-IR" sz="2400" dirty="0">
                <a:cs typeface="B Nazanin" panose="00000400000000000000" pitchFamily="2" charset="-78"/>
              </a:rPr>
              <a:t>را با مشکل مواجه </a:t>
            </a:r>
            <a:r>
              <a:rPr lang="fa-IR" sz="2400" dirty="0" smtClean="0">
                <a:cs typeface="B Nazanin" panose="00000400000000000000" pitchFamily="2" charset="-78"/>
              </a:rPr>
              <a:t>میکند، بلکه </a:t>
            </a:r>
            <a:r>
              <a:rPr lang="fa-IR" sz="2400" dirty="0">
                <a:cs typeface="B Nazanin" panose="00000400000000000000" pitchFamily="2" charset="-78"/>
              </a:rPr>
              <a:t>محصول </a:t>
            </a:r>
            <a:r>
              <a:rPr lang="fa-IR" sz="2400" dirty="0" smtClean="0">
                <a:cs typeface="B Nazanin" panose="00000400000000000000" pitchFamily="2" charset="-78"/>
              </a:rPr>
              <a:t>برداشت شده </a:t>
            </a:r>
            <a:r>
              <a:rPr lang="fa-IR" sz="2400" dirty="0">
                <a:cs typeface="B Nazanin" panose="00000400000000000000" pitchFamily="2" charset="-78"/>
              </a:rPr>
              <a:t>نیز کیفیت مناسبی ندارد؛ </a:t>
            </a:r>
            <a:r>
              <a:rPr lang="fa-IR" sz="2400" dirty="0" smtClean="0">
                <a:cs typeface="B Nazanin" panose="00000400000000000000" pitchFamily="2" charset="-78"/>
              </a:rPr>
              <a:t>ازاینرو</a:t>
            </a:r>
            <a:r>
              <a:rPr lang="fa-IR" sz="2400" dirty="0">
                <a:cs typeface="B Nazanin" panose="00000400000000000000" pitchFamily="2" charset="-78"/>
              </a:rPr>
              <a:t>، اواخر </a:t>
            </a:r>
            <a:r>
              <a:rPr lang="fa-IR" sz="2400" dirty="0" smtClean="0">
                <a:cs typeface="B Nazanin" panose="00000400000000000000" pitchFamily="2" charset="-78"/>
              </a:rPr>
              <a:t>سال اول </a:t>
            </a:r>
            <a:r>
              <a:rPr lang="fa-IR" sz="2400" dirty="0">
                <a:cs typeface="B Nazanin" panose="00000400000000000000" pitchFamily="2" charset="-78"/>
              </a:rPr>
              <a:t>رویش زمان مناسبی برای واکاری و جایگزینی </a:t>
            </a:r>
            <a:r>
              <a:rPr lang="fa-IR" sz="2400" dirty="0" smtClean="0">
                <a:cs typeface="B Nazanin" panose="00000400000000000000" pitchFamily="2" charset="-78"/>
              </a:rPr>
              <a:t>بوته های </a:t>
            </a:r>
            <a:r>
              <a:rPr lang="fa-IR" sz="2400" dirty="0">
                <a:cs typeface="B Nazanin" panose="00000400000000000000" pitchFamily="2" charset="-78"/>
              </a:rPr>
              <a:t>خشک </a:t>
            </a:r>
            <a:r>
              <a:rPr lang="fa-IR" sz="2400" dirty="0" smtClean="0">
                <a:cs typeface="B Nazanin" panose="00000400000000000000" pitchFamily="2" charset="-78"/>
              </a:rPr>
              <a:t>شده است</a:t>
            </a:r>
            <a:r>
              <a:rPr lang="fa-IR" sz="2400" dirty="0">
                <a:cs typeface="B Nazanin" panose="00000400000000000000" pitchFamily="2" charset="-78"/>
              </a:rPr>
              <a:t>. از دیگر </a:t>
            </a:r>
            <a:r>
              <a:rPr lang="fa-IR" sz="2400" dirty="0" smtClean="0">
                <a:cs typeface="B Nazanin" panose="00000400000000000000" pitchFamily="2" charset="-78"/>
              </a:rPr>
              <a:t>مراقبتهای </a:t>
            </a:r>
            <a:r>
              <a:rPr lang="fa-IR" sz="2400" dirty="0">
                <a:cs typeface="B Nazanin" panose="00000400000000000000" pitchFamily="2" charset="-78"/>
              </a:rPr>
              <a:t>لازم در دوره رشد این گیاه، برگرداندن </a:t>
            </a:r>
            <a:r>
              <a:rPr lang="fa-IR" sz="2400" dirty="0" smtClean="0">
                <a:cs typeface="B Nazanin" panose="00000400000000000000" pitchFamily="2" charset="-78"/>
              </a:rPr>
              <a:t>خاک بین ردیفها </a:t>
            </a:r>
            <a:r>
              <a:rPr lang="fa-IR" sz="2400" dirty="0">
                <a:cs typeface="B Nazanin" panose="00000400000000000000" pitchFamily="2" charset="-78"/>
              </a:rPr>
              <a:t>در گیاهانِ چند سال کشت شده </a:t>
            </a:r>
            <a:r>
              <a:rPr lang="fa-IR" sz="2400" dirty="0" smtClean="0">
                <a:cs typeface="B Nazanin" panose="00000400000000000000" pitchFamily="2" charset="-78"/>
              </a:rPr>
              <a:t>(هر </a:t>
            </a:r>
            <a:r>
              <a:rPr lang="fa-IR" sz="2400" dirty="0">
                <a:cs typeface="B Nazanin" panose="00000400000000000000" pitchFamily="2" charset="-78"/>
              </a:rPr>
              <a:t>4 تا 6 </a:t>
            </a:r>
            <a:r>
              <a:rPr lang="fa-IR" sz="2400" dirty="0" smtClean="0">
                <a:cs typeface="B Nazanin" panose="00000400000000000000" pitchFamily="2" charset="-78"/>
              </a:rPr>
              <a:t>سال) برای رفع </a:t>
            </a:r>
            <a:r>
              <a:rPr lang="fa-IR" sz="2400" dirty="0">
                <a:cs typeface="B Nazanin" panose="00000400000000000000" pitchFamily="2" charset="-78"/>
              </a:rPr>
              <a:t>مشکلات متراکم شدن خاک و بهبود عمل تهویه است.</a:t>
            </a:r>
          </a:p>
        </p:txBody>
      </p:sp>
    </p:spTree>
    <p:extLst>
      <p:ext uri="{BB962C8B-B14F-4D97-AF65-F5344CB8AC3E}">
        <p14:creationId xmlns:p14="http://schemas.microsoft.com/office/powerpoint/2010/main" val="35771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497" y="235431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830317" y="1460937"/>
            <a:ext cx="1037785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تنشها (خشکی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شوری) </a:t>
            </a:r>
            <a:r>
              <a:rPr lang="fa-IR" sz="2400" dirty="0">
                <a:cs typeface="B Nazanin" panose="00000400000000000000" pitchFamily="2" charset="-78"/>
              </a:rPr>
              <a:t>از جمله عوامل محدودکننده </a:t>
            </a:r>
            <a:r>
              <a:rPr lang="fa-IR" sz="2400" dirty="0" smtClean="0">
                <a:cs typeface="B Nazanin" panose="00000400000000000000" pitchFamily="2" charset="-78"/>
              </a:rPr>
              <a:t>عملکرد محصولات </a:t>
            </a:r>
            <a:r>
              <a:rPr lang="fa-IR" sz="2400" dirty="0">
                <a:cs typeface="B Nazanin" panose="00000400000000000000" pitchFamily="2" charset="-78"/>
              </a:rPr>
              <a:t>در سراسر جهان به شمار </a:t>
            </a:r>
            <a:r>
              <a:rPr lang="fa-IR" sz="2400" dirty="0" smtClean="0">
                <a:cs typeface="B Nazanin" panose="00000400000000000000" pitchFamily="2" charset="-78"/>
              </a:rPr>
              <a:t>می روند</a:t>
            </a:r>
            <a:r>
              <a:rPr lang="fa-IR" sz="2400" dirty="0">
                <a:cs typeface="B Nazanin" panose="00000400000000000000" pitchFamily="2" charset="-78"/>
              </a:rPr>
              <a:t>. در این میان، ایران نیز </a:t>
            </a:r>
            <a:r>
              <a:rPr lang="fa-IR" sz="2400" dirty="0" smtClean="0">
                <a:cs typeface="B Nazanin" panose="00000400000000000000" pitchFamily="2" charset="-78"/>
              </a:rPr>
              <a:t>با داشتن </a:t>
            </a:r>
            <a:r>
              <a:rPr lang="fa-IR" sz="2400" dirty="0">
                <a:cs typeface="B Nazanin" panose="00000400000000000000" pitchFamily="2" charset="-78"/>
              </a:rPr>
              <a:t>اقلیمی گرم و خشک، با این مشکل اساسی در بخش </a:t>
            </a:r>
            <a:r>
              <a:rPr lang="fa-IR" sz="2400" dirty="0" smtClean="0">
                <a:cs typeface="B Nazanin" panose="00000400000000000000" pitchFamily="2" charset="-78"/>
              </a:rPr>
              <a:t>کشاورزی رو به رو ست</a:t>
            </a:r>
            <a:r>
              <a:rPr lang="fa-IR" sz="2400" dirty="0">
                <a:cs typeface="B Nazanin" panose="00000400000000000000" pitchFamily="2" charset="-78"/>
              </a:rPr>
              <a:t>. بنابراین </a:t>
            </a:r>
            <a:r>
              <a:rPr lang="fa-IR" sz="2400" dirty="0" smtClean="0">
                <a:cs typeface="B Nazanin" panose="00000400000000000000" pitchFamily="2" charset="-78"/>
              </a:rPr>
              <a:t>به منظور </a:t>
            </a:r>
            <a:r>
              <a:rPr lang="fa-IR" sz="2400" dirty="0">
                <a:cs typeface="B Nazanin" panose="00000400000000000000" pitchFamily="2" charset="-78"/>
              </a:rPr>
              <a:t>استفاده بهینه از این اراضی و منابع </a:t>
            </a:r>
            <a:r>
              <a:rPr lang="fa-IR" sz="2400" dirty="0" smtClean="0">
                <a:cs typeface="B Nazanin" panose="00000400000000000000" pitchFamily="2" charset="-78"/>
              </a:rPr>
              <a:t>خشک و </a:t>
            </a:r>
            <a:r>
              <a:rPr lang="fa-IR" sz="2400" dirty="0">
                <a:cs typeface="B Nazanin" panose="00000400000000000000" pitchFamily="2" charset="-78"/>
              </a:rPr>
              <a:t>شور، انتخاب گیاهان چندمنظوره با تحمل بالا به تنش شوری و </a:t>
            </a:r>
            <a:r>
              <a:rPr lang="fa-IR" sz="2400" dirty="0" smtClean="0">
                <a:cs typeface="B Nazanin" panose="00000400000000000000" pitchFamily="2" charset="-78"/>
              </a:rPr>
              <a:t>خشکی می تواند </a:t>
            </a:r>
            <a:r>
              <a:rPr lang="fa-IR" sz="2400" dirty="0">
                <a:cs typeface="B Nazanin" panose="00000400000000000000" pitchFamily="2" charset="-78"/>
              </a:rPr>
              <a:t>یک رویکرد مهم اصلاحی </a:t>
            </a:r>
            <a:r>
              <a:rPr lang="fa-IR" sz="2400" dirty="0" smtClean="0">
                <a:cs typeface="B Nazanin" panose="00000400000000000000" pitchFamily="2" charset="-78"/>
              </a:rPr>
              <a:t>به حساب </a:t>
            </a:r>
            <a:r>
              <a:rPr lang="fa-IR" sz="2400" dirty="0">
                <a:cs typeface="B Nazanin" panose="00000400000000000000" pitchFamily="2" charset="-78"/>
              </a:rPr>
              <a:t>آید. اسطوخودوس </a:t>
            </a:r>
            <a:r>
              <a:rPr lang="fa-IR" sz="2400" dirty="0" smtClean="0">
                <a:cs typeface="B Nazanin" panose="00000400000000000000" pitchFamily="2" charset="-78"/>
              </a:rPr>
              <a:t>علاوه </a:t>
            </a:r>
            <a:r>
              <a:rPr lang="fa-IR" sz="2400" dirty="0">
                <a:cs typeface="B Nazanin" panose="00000400000000000000" pitchFamily="2" charset="-78"/>
              </a:rPr>
              <a:t>بر خواص دارویی، با داشتن ژن متحمل به تنش های </a:t>
            </a:r>
            <a:r>
              <a:rPr lang="fa-IR" sz="2400" dirty="0" smtClean="0">
                <a:cs typeface="B Nazanin" panose="00000400000000000000" pitchFamily="2" charset="-78"/>
              </a:rPr>
              <a:t>خشکی و </a:t>
            </a:r>
            <a:r>
              <a:rPr lang="fa-IR" sz="2400" dirty="0">
                <a:cs typeface="B Nazanin" panose="00000400000000000000" pitchFamily="2" charset="-78"/>
              </a:rPr>
              <a:t>شوری، </a:t>
            </a:r>
            <a:r>
              <a:rPr lang="fa-IR" sz="2400" dirty="0" smtClean="0">
                <a:cs typeface="B Nazanin" panose="00000400000000000000" pitchFamily="2" charset="-78"/>
              </a:rPr>
              <a:t>گیاه </a:t>
            </a:r>
            <a:r>
              <a:rPr lang="fa-IR" sz="2400" dirty="0">
                <a:cs typeface="B Nazanin" panose="00000400000000000000" pitchFamily="2" charset="-78"/>
              </a:rPr>
              <a:t>زینتی مناسبی برای کشت در فضای سبز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6" name="Picture 5" descr="http://fardayibehtar.com/wp-content/uploads/2017/03/443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1" y="3615558"/>
            <a:ext cx="5908784" cy="280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79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194" y="1782755"/>
            <a:ext cx="10941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گل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ها از سال دوم از اواخر بهار (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اواخر خرداد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ظاهر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می شوند 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گلدهی تا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اواخر تابستان (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مرداد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ادامه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دارد</a:t>
            </a:r>
            <a:r>
              <a:rPr lang="fa-IR" sz="2400" dirty="0">
                <a:latin typeface="TimesNewRomanPSMT"/>
                <a:cs typeface="B Nazanin" panose="00000400000000000000" pitchFamily="2" charset="-78"/>
              </a:rPr>
              <a:t>.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در بعضی مناطق،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گلها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تا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شروع یخبندان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(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در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دو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نوبت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بر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روی گیاه شکفته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می شوند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. زمان برداشت 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مقدار محصول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تولیدی بسته به سال بهره وری متفاوت است. زمان برداشت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گل اسطوخودوس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پس از شکفتن و قبل از شروع پژمردگی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آنهاست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برداشت در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صبح ترجیح داده می شود.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گلهای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بازشده از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بیشترین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مقدار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اسانس برخوردارند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.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از آنجاییکه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گیاهان معمولاً چندین روز در مرحله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گلدهی هستند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، در سطوح وسیع کشت امکان برداشت آن ها در این مدت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کوتاه وجود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ندارد؛ بنابراین از بدو بازشدن گل ها می توان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آنها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را برداشت کرد.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8200" y="427562"/>
            <a:ext cx="156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0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برداشت</a:t>
            </a:r>
          </a:p>
        </p:txBody>
      </p:sp>
    </p:spTree>
    <p:extLst>
      <p:ext uri="{BB962C8B-B14F-4D97-AF65-F5344CB8AC3E}">
        <p14:creationId xmlns:p14="http://schemas.microsoft.com/office/powerpoint/2010/main" val="3478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985" y="2413338"/>
            <a:ext cx="107625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از هر هکتار مزرعه اسطوخودوس در سال سوم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میتوان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حدود </a:t>
            </a:r>
            <a:r>
              <a:rPr lang="fa-IR" sz="2800" dirty="0">
                <a:latin typeface="TimesNewRomanPSMT"/>
                <a:cs typeface="B Nazanin" panose="00000400000000000000" pitchFamily="2" charset="-78"/>
              </a:rPr>
              <a:t>3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تن سرشاخه گلدار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برداشت کرد. مواد مؤثره گل ها دارای کیفیت مطلوب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تری است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، اما برداشت گل بسیار هزینه بر و وقت گیر است و گل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تولیدی در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هکتار نیز کم است. با استفاده از قیچی و اره برقی، سرشاخه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گلدار و شاخه های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جوان اسطوخودوس را می توان برداشت کرد</a:t>
            </a:r>
            <a:r>
              <a:rPr lang="fa-IR" sz="2800" dirty="0">
                <a:latin typeface="TimesNewRomanPSMT"/>
                <a:cs typeface="B Nazanin" panose="00000400000000000000" pitchFamily="2" charset="-78"/>
              </a:rPr>
              <a:t>.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سطوح کمِ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کشت، استفاده از داس و در سطوح وسیع استفاده از ماشین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برداشت مخصوص رایجتر است.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906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80" y="1741512"/>
            <a:ext cx="3872701" cy="41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68" y="1741512"/>
            <a:ext cx="4369201" cy="41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414" y="1910706"/>
            <a:ext cx="113406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اگر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ساقه های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گل دهنده از نیمه قطع شوند، سبب ناهماهنگی در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نمو گل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ها در سا لهای آینده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 شوند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برداشت محصول را با مشکلات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زیادی مواجه می کند</a:t>
            </a:r>
            <a:r>
              <a:rPr lang="fa-IR" sz="2800" dirty="0">
                <a:latin typeface="TimesNewRomanPSMT"/>
                <a:cs typeface="B Nazanin" panose="00000400000000000000" pitchFamily="2" charset="-78"/>
              </a:rPr>
              <a:t>.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چنانچه این ساقه ها پایین تر از حد معمول چیده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شوند، در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کیفیت اسانس تأثیر نامطلوبی دارند</a:t>
            </a:r>
            <a:r>
              <a:rPr lang="fa-IR" sz="2800" dirty="0">
                <a:latin typeface="TimesNewRomanPSMT"/>
                <a:cs typeface="B Nazanin" panose="00000400000000000000" pitchFamily="2" charset="-78"/>
              </a:rPr>
              <a:t>.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ازاین رو، ساقه های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گلدهنده باید از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حد فاصل بین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ساقه های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برگ دار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(قسمت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فوقانی بر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گها)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قسمت گلدهنده (ناحیه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تحتانی تولید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گل)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برداشت شوند.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631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1035" y="1926848"/>
            <a:ext cx="10268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پس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از برداشت گل ها، آن ها را در کیسه های بزرگ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می ریزند </a:t>
            </a:r>
            <a:r>
              <a:rPr lang="fa-IR" sz="2400" dirty="0">
                <a:latin typeface="TimesNewRomanPSMT"/>
                <a:cs typeface="B Nazanin" panose="00000400000000000000" pitchFamily="2" charset="-78"/>
              </a:rPr>
              <a:t>و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گل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ها را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برای استخراج اسانس بسرعت به مکان مربوط منتقل می کنند.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گاهی ممکن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است اسطوخودوس به این منظور کشت شود که از گل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هایش به جای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اسانس </a:t>
            </a:r>
            <a:r>
              <a:rPr lang="fa-IR" sz="2400" dirty="0">
                <a:latin typeface="TimesNewRomanPSMT"/>
                <a:cs typeface="B Nazanin" panose="00000400000000000000" pitchFamily="2" charset="-78"/>
              </a:rPr>
              <a:t>و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به عنوان دمنوش استفاده شود</a:t>
            </a:r>
            <a:r>
              <a:rPr lang="fa-IR" sz="2400" dirty="0">
                <a:latin typeface="TimesNewRomanPSMT"/>
                <a:cs typeface="B Nazanin" panose="00000400000000000000" pitchFamily="2" charset="-78"/>
              </a:rPr>
              <a:t>.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در این حالت، پس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از برداشت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، گل ها را باید در سایه یا با استفاده از خشک کن های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الکتریکی </a:t>
            </a:r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دمای 40 تا 50 درجه </a:t>
            </a:r>
            <a:r>
              <a:rPr lang="fa-IR" sz="2400" dirty="0" smtClean="0">
                <a:cs typeface="B Nazanin" panose="00000400000000000000" pitchFamily="2" charset="-78"/>
              </a:rPr>
              <a:t>سانتیگراد </a:t>
            </a:r>
            <a:r>
              <a:rPr lang="fa-IR" sz="2400" dirty="0">
                <a:cs typeface="B Nazanin" panose="00000400000000000000" pitchFamily="2" charset="-78"/>
              </a:rPr>
              <a:t>خشک کرد. </a:t>
            </a:r>
            <a:r>
              <a:rPr lang="fa-IR" sz="2400" dirty="0" smtClean="0">
                <a:cs typeface="B Nazanin" panose="00000400000000000000" pitchFamily="2" charset="-78"/>
              </a:rPr>
              <a:t>گلهای </a:t>
            </a:r>
            <a:r>
              <a:rPr lang="fa-IR" sz="2400" dirty="0">
                <a:cs typeface="B Nazanin" panose="00000400000000000000" pitchFamily="2" charset="-78"/>
              </a:rPr>
              <a:t>خشک </a:t>
            </a:r>
            <a:r>
              <a:rPr lang="fa-IR" sz="2400" dirty="0" smtClean="0">
                <a:cs typeface="B Nazanin" panose="00000400000000000000" pitchFamily="2" charset="-78"/>
              </a:rPr>
              <a:t>شده را </a:t>
            </a:r>
            <a:r>
              <a:rPr lang="fa-IR" sz="2400" dirty="0">
                <a:cs typeface="B Nazanin" panose="00000400000000000000" pitchFamily="2" charset="-78"/>
              </a:rPr>
              <a:t>باید </a:t>
            </a:r>
            <a:r>
              <a:rPr lang="fa-IR" sz="2400" dirty="0" smtClean="0">
                <a:cs typeface="B Nazanin" panose="00000400000000000000" pitchFamily="2" charset="-78"/>
              </a:rPr>
              <a:t>بسته بندی </a:t>
            </a:r>
            <a:r>
              <a:rPr lang="fa-IR" sz="2400" dirty="0">
                <a:cs typeface="B Nazanin" panose="00000400000000000000" pitchFamily="2" charset="-78"/>
              </a:rPr>
              <a:t>و در مکانی کاماً خشک نگهداری کرد. برای </a:t>
            </a:r>
            <a:r>
              <a:rPr lang="fa-IR" sz="2400" dirty="0" smtClean="0">
                <a:cs typeface="B Nazanin" panose="00000400000000000000" pitchFamily="2" charset="-78"/>
              </a:rPr>
              <a:t>برداشت بذرها </a:t>
            </a:r>
            <a:r>
              <a:rPr lang="fa-IR" sz="2400" dirty="0">
                <a:cs typeface="B Nazanin" panose="00000400000000000000" pitchFamily="2" charset="-78"/>
              </a:rPr>
              <a:t>باید گیاهانی سالم، قوی، پرگل و فاقد هرگونه علف هرز </a:t>
            </a:r>
            <a:r>
              <a:rPr lang="fa-IR" sz="2400" dirty="0" smtClean="0">
                <a:cs typeface="B Nazanin" panose="00000400000000000000" pitchFamily="2" charset="-78"/>
              </a:rPr>
              <a:t>انتخاب کرد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r>
              <a:rPr lang="fa-IR" sz="2400" dirty="0" smtClean="0">
                <a:cs typeface="B Nazanin" panose="00000400000000000000" pitchFamily="2" charset="-78"/>
              </a:rPr>
              <a:t>میوه ها </a:t>
            </a:r>
            <a:r>
              <a:rPr lang="fa-IR" sz="2400" dirty="0">
                <a:cs typeface="B Nazanin" panose="00000400000000000000" pitchFamily="2" charset="-78"/>
              </a:rPr>
              <a:t>از اوایل تابستان بتدریج می رسند. هنگامی که رنگ بذرها </a:t>
            </a:r>
            <a:r>
              <a:rPr lang="fa-IR" sz="2400" dirty="0" smtClean="0">
                <a:cs typeface="B Nazanin" panose="00000400000000000000" pitchFamily="2" charset="-78"/>
              </a:rPr>
              <a:t>از اواسط </a:t>
            </a:r>
            <a:r>
              <a:rPr lang="fa-IR" sz="2400" dirty="0">
                <a:cs typeface="B Nazanin" panose="00000400000000000000" pitchFamily="2" charset="-78"/>
              </a:rPr>
              <a:t>تابستان بتدریج </a:t>
            </a:r>
            <a:r>
              <a:rPr lang="fa-IR" sz="2400" dirty="0" smtClean="0">
                <a:cs typeface="B Nazanin" panose="00000400000000000000" pitchFamily="2" charset="-78"/>
              </a:rPr>
              <a:t>قهوه ای </a:t>
            </a:r>
            <a:r>
              <a:rPr lang="fa-IR" sz="2400" dirty="0">
                <a:cs typeface="B Nazanin" panose="00000400000000000000" pitchFamily="2" charset="-78"/>
              </a:rPr>
              <a:t>تیره شد، باید ساقه های </a:t>
            </a:r>
            <a:r>
              <a:rPr lang="fa-IR" sz="2400" dirty="0" smtClean="0">
                <a:cs typeface="B Nazanin" panose="00000400000000000000" pitchFamily="2" charset="-78"/>
              </a:rPr>
              <a:t>گلدار </a:t>
            </a:r>
            <a:r>
              <a:rPr lang="fa-IR" sz="2400" dirty="0">
                <a:cs typeface="B Nazanin" panose="00000400000000000000" pitchFamily="2" charset="-78"/>
              </a:rPr>
              <a:t>را </a:t>
            </a:r>
            <a:r>
              <a:rPr lang="fa-IR" sz="2400" dirty="0" smtClean="0">
                <a:cs typeface="B Nazanin" panose="00000400000000000000" pitchFamily="2" charset="-78"/>
              </a:rPr>
              <a:t>برداشت و </a:t>
            </a:r>
            <a:r>
              <a:rPr lang="fa-IR" sz="2400" dirty="0">
                <a:cs typeface="B Nazanin" panose="00000400000000000000" pitchFamily="2" charset="-78"/>
              </a:rPr>
              <a:t>سپس خشک کرد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4382" y="553685"/>
            <a:ext cx="434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32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پس از برداشت و خشک کردن</a:t>
            </a:r>
            <a:endParaRPr lang="fa-IR" sz="3200" b="1" dirty="0">
              <a:solidFill>
                <a:srgbClr val="00B0F0"/>
              </a:solidFill>
              <a:latin typeface="BNazaninBold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470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517" y="1369762"/>
            <a:ext cx="11067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latin typeface="BNazanin"/>
                <a:cs typeface="B Nazanin" panose="00000400000000000000" pitchFamily="2" charset="-78"/>
              </a:rPr>
              <a:t>تأخیر در برداشت باعث ریزش بذرها م یشود. بعد از برداشت باید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آنها را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پس از بوجاری و تمیزکردن،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بسته بندی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کرد و در جای خشک 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خنک نگهداری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کرد. عملکرد بذر بین 200 تا 300 کیلوگرم در هکتار است.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48" y="2338941"/>
            <a:ext cx="5762677" cy="43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3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883" y="1602893"/>
            <a:ext cx="11330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اسطوخودوس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گیاهی است دارویی و زینتی، چندساله 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خشبی، همیشه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سبز، دارای ساقه چوبی و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بوته ای شکل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که در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زمین های آهکی زیاد 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دیده </a:t>
            </a:r>
            <a:r>
              <a:rPr lang="fa-IR" sz="2400" dirty="0" smtClean="0">
                <a:latin typeface="BNazanin"/>
                <a:cs typeface="B Nazanin" panose="00000400000000000000" pitchFamily="2" charset="-78"/>
              </a:rPr>
              <a:t>می شود</a:t>
            </a:r>
            <a:r>
              <a:rPr lang="fa-IR" sz="2400" dirty="0">
                <a:latin typeface="TimesNewRomanPSMT"/>
                <a:cs typeface="B Nazanin" panose="00000400000000000000" pitchFamily="2" charset="-78"/>
              </a:rPr>
              <a:t>.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855" y="262759"/>
            <a:ext cx="367600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مشخصات گیاه </a:t>
            </a:r>
            <a:r>
              <a:rPr lang="fa-IR" sz="2800" b="1" dirty="0" smtClean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اسطوخودوس</a:t>
            </a:r>
            <a:endParaRPr lang="fa-IR" sz="2800" b="1" dirty="0">
              <a:solidFill>
                <a:srgbClr val="00B0F0"/>
              </a:solidFill>
              <a:latin typeface="BNazaninBold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07" y="3250804"/>
            <a:ext cx="6851701" cy="19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0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090" y="1220421"/>
            <a:ext cx="1063529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اسطوخودوس فرانسوي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یکی از </a:t>
            </a:r>
            <a:r>
              <a:rPr lang="fa-IR" sz="2800" dirty="0" smtClean="0">
                <a:cs typeface="B Nazanin" panose="00000400000000000000" pitchFamily="2" charset="-78"/>
              </a:rPr>
              <a:t>قدیمیترین گیاهان دارویی است که در طب سنتی و تولید فراورده هاي دارویی کاربرد زیادي </a:t>
            </a:r>
            <a:r>
              <a:rPr lang="fa-IR" sz="2800" dirty="0">
                <a:cs typeface="B Nazanin" panose="00000400000000000000" pitchFamily="2" charset="-78"/>
              </a:rPr>
              <a:t>دارد. از دیدگاه انجمن گیاهان دارویی آمریکا این گیاه با توجه </a:t>
            </a:r>
            <a:r>
              <a:rPr lang="fa-IR" sz="2800" dirty="0" smtClean="0">
                <a:cs typeface="B Nazanin" panose="00000400000000000000" pitchFamily="2" charset="-78"/>
              </a:rPr>
              <a:t>خواص درمانی </a:t>
            </a:r>
            <a:r>
              <a:rPr lang="fa-IR" sz="2800" dirty="0">
                <a:cs typeface="B Nazanin" panose="00000400000000000000" pitchFamily="2" charset="-78"/>
              </a:rPr>
              <a:t>آن جزو ده گیاه دارویی برتر شناخته شده است.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10" y="2680015"/>
            <a:ext cx="1076467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اسطوخودوس </a:t>
            </a:r>
            <a:r>
              <a:rPr lang="fa-IR" sz="2800" dirty="0">
                <a:cs typeface="B Nazanin" panose="00000400000000000000" pitchFamily="2" charset="-78"/>
              </a:rPr>
              <a:t>فرانسوي با نام </a:t>
            </a:r>
            <a:r>
              <a:rPr lang="fa-IR" sz="2800" dirty="0" smtClean="0">
                <a:cs typeface="B Nazanin" panose="00000400000000000000" pitchFamily="2" charset="-78"/>
              </a:rPr>
              <a:t>علمی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L.Lavandula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angustifolia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>
                <a:cs typeface="B Nazanin" panose="00000400000000000000" pitchFamily="2" charset="-78"/>
              </a:rPr>
              <a:t>تیره </a:t>
            </a:r>
            <a:r>
              <a:rPr lang="fa-IR" sz="2800" dirty="0" smtClean="0">
                <a:cs typeface="B Nazanin" panose="00000400000000000000" pitchFamily="2" charset="-78"/>
              </a:rPr>
              <a:t>نعناعیان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Labiatae</a:t>
            </a:r>
            <a:r>
              <a:rPr lang="fa-IR" sz="2800" dirty="0" smtClean="0">
                <a:cs typeface="B Nazanin" panose="00000400000000000000" pitchFamily="2" charset="-78"/>
              </a:rPr>
              <a:t>) بوده و به خانواده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Laminaceae</a:t>
            </a:r>
            <a:r>
              <a:rPr lang="fa-IR" sz="2800" dirty="0" smtClean="0">
                <a:cs typeface="B Nazanin" panose="00000400000000000000" pitchFamily="2" charset="-78"/>
              </a:rPr>
              <a:t>تعلق </a:t>
            </a:r>
            <a:r>
              <a:rPr lang="fa-IR" sz="2800" dirty="0">
                <a:cs typeface="B Nazanin" panose="00000400000000000000" pitchFamily="2" charset="-78"/>
              </a:rPr>
              <a:t>دارد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اسطوخودوس در ایران دو گونه </a:t>
            </a:r>
            <a:r>
              <a:rPr lang="fa-IR" sz="2800" dirty="0" smtClean="0">
                <a:cs typeface="B Nazanin" panose="00000400000000000000" pitchFamily="2" charset="-78"/>
              </a:rPr>
              <a:t>چندساله </a:t>
            </a:r>
            <a:r>
              <a:rPr lang="fa-IR" sz="2800" dirty="0">
                <a:cs typeface="B Nazanin" panose="00000400000000000000" pitchFamily="2" charset="-78"/>
              </a:rPr>
              <a:t>و خشبی به نام </a:t>
            </a:r>
            <a:r>
              <a:rPr lang="fa-IR" sz="2800" dirty="0" smtClean="0">
                <a:cs typeface="B Nazanin" panose="00000400000000000000" pitchFamily="2" charset="-78"/>
              </a:rPr>
              <a:t>هاي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sublepidota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fa-IR" sz="3600" dirty="0" smtClean="0">
                <a:cs typeface="B Nazanin" panose="00000400000000000000" pitchFamily="2" charset="-78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L.stricta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داردکه </a:t>
            </a:r>
            <a:r>
              <a:rPr lang="fa-IR" sz="2800" dirty="0">
                <a:cs typeface="B Nazanin" panose="00000400000000000000" pitchFamily="2" charset="-78"/>
              </a:rPr>
              <a:t>در مناطق جنوبی ایران می رویندکه </a:t>
            </a:r>
            <a:r>
              <a:rPr lang="fa-IR" sz="2800" dirty="0" smtClean="0">
                <a:cs typeface="B Nazanin" panose="00000400000000000000" pitchFamily="2" charset="-78"/>
              </a:rPr>
              <a:t>گونه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sublepidot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انحصاري </a:t>
            </a:r>
            <a:r>
              <a:rPr lang="fa-IR" sz="2800" dirty="0">
                <a:cs typeface="B Nazanin" panose="00000400000000000000" pitchFamily="2" charset="-78"/>
              </a:rPr>
              <a:t>ایران است.</a:t>
            </a:r>
          </a:p>
          <a:p>
            <a:pPr algn="just" rtl="1"/>
            <a:endParaRPr lang="fa-IR" sz="3600" dirty="0">
              <a:cs typeface="B Nazanin" panose="00000400000000000000" pitchFamily="2" charset="-78"/>
            </a:endParaRPr>
          </a:p>
          <a:p>
            <a:pPr algn="just" rtl="1"/>
            <a:endParaRPr lang="fa-IR" sz="3600" dirty="0">
              <a:cs typeface="B Nazanin" panose="00000400000000000000" pitchFamily="2" charset="-78"/>
            </a:endParaRPr>
          </a:p>
          <a:p>
            <a:pPr algn="just" rtl="1"/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78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352" y="1371628"/>
            <a:ext cx="112881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این گیاه بومی مناطق خشک و </a:t>
            </a:r>
            <a:r>
              <a:rPr lang="fa-IR" sz="2800" dirty="0" smtClean="0">
                <a:cs typeface="B Nazanin" panose="00000400000000000000" pitchFamily="2" charset="-78"/>
              </a:rPr>
              <a:t>نیمه خشک </a:t>
            </a:r>
            <a:r>
              <a:rPr lang="fa-IR" sz="2800" dirty="0">
                <a:cs typeface="B Nazanin" panose="00000400000000000000" pitchFamily="2" charset="-78"/>
              </a:rPr>
              <a:t>جنوب اروپا و نواحی </a:t>
            </a:r>
            <a:r>
              <a:rPr lang="fa-IR" sz="2800" dirty="0" smtClean="0">
                <a:cs typeface="B Nazanin" panose="00000400000000000000" pitchFamily="2" charset="-78"/>
              </a:rPr>
              <a:t>مدیترانه است </a:t>
            </a:r>
            <a:r>
              <a:rPr lang="fa-IR" sz="2800" dirty="0">
                <a:cs typeface="B Nazanin" panose="00000400000000000000" pitchFamily="2" charset="-78"/>
              </a:rPr>
              <a:t>که به مقدار زیاد در آن مناطق می روید. بیشترین میزان گیاه، </a:t>
            </a:r>
            <a:r>
              <a:rPr lang="fa-IR" sz="2800" dirty="0" smtClean="0">
                <a:cs typeface="B Nazanin" panose="00000400000000000000" pitchFamily="2" charset="-78"/>
              </a:rPr>
              <a:t>ازکشورهاي </a:t>
            </a:r>
            <a:r>
              <a:rPr lang="fa-IR" sz="2800" dirty="0">
                <a:cs typeface="B Nazanin" panose="00000400000000000000" pitchFamily="2" charset="-78"/>
              </a:rPr>
              <a:t>فرانسه، یوگسلاوي، بلغارستان و اسپانیا به دیگر نقاط جهان </a:t>
            </a:r>
            <a:r>
              <a:rPr lang="fa-IR" sz="2800" dirty="0" smtClean="0">
                <a:cs typeface="B Nazanin" panose="00000400000000000000" pitchFamily="2" charset="-78"/>
              </a:rPr>
              <a:t>صادر می </a:t>
            </a:r>
            <a:r>
              <a:rPr lang="fa-IR" sz="2800" dirty="0">
                <a:cs typeface="B Nazanin" panose="00000400000000000000" pitchFamily="2" charset="-78"/>
              </a:rPr>
              <a:t>گردد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fa-IR" sz="2800" dirty="0" smtClean="0">
              <a:cs typeface="B Nazanin" panose="00000400000000000000" pitchFamily="2" charset="-78"/>
            </a:endParaRPr>
          </a:p>
          <a:p>
            <a:pPr algn="just" rtl="1"/>
            <a:endParaRPr lang="fa-IR" sz="2800" dirty="0"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براي </a:t>
            </a:r>
            <a:r>
              <a:rPr lang="fa-IR" sz="2800" dirty="0" smtClean="0">
                <a:cs typeface="B Nazanin" panose="00000400000000000000" pitchFamily="2" charset="-78"/>
              </a:rPr>
              <a:t>استفاده هاي </a:t>
            </a:r>
            <a:r>
              <a:rPr lang="fa-IR" sz="2800" dirty="0">
                <a:cs typeface="B Nazanin" panose="00000400000000000000" pitchFamily="2" charset="-78"/>
              </a:rPr>
              <a:t>دارویی و تزیینی در مزارع و شهرهاي مختلف </a:t>
            </a:r>
            <a:r>
              <a:rPr lang="fa-IR" sz="2800" dirty="0" smtClean="0">
                <a:cs typeface="B Nazanin" panose="00000400000000000000" pitchFamily="2" charset="-78"/>
              </a:rPr>
              <a:t>جهان و </a:t>
            </a:r>
            <a:r>
              <a:rPr lang="fa-IR" sz="2800" dirty="0">
                <a:cs typeface="B Nazanin" panose="00000400000000000000" pitchFamily="2" charset="-78"/>
              </a:rPr>
              <a:t>از جمله ایران </a:t>
            </a:r>
            <a:r>
              <a:rPr lang="fa-IR" sz="2800" dirty="0" smtClean="0">
                <a:cs typeface="B Nazanin" panose="00000400000000000000" pitchFamily="2" charset="-78"/>
              </a:rPr>
              <a:t>به طور گسترده اي </a:t>
            </a:r>
            <a:r>
              <a:rPr lang="fa-IR" sz="2800" dirty="0">
                <a:cs typeface="B Nazanin" panose="00000400000000000000" pitchFamily="2" charset="-78"/>
              </a:rPr>
              <a:t>کشت میشود. در فلور رنگی ایران، </a:t>
            </a:r>
            <a:r>
              <a:rPr lang="fa-IR" sz="2800" dirty="0" smtClean="0">
                <a:cs typeface="B Nazanin" panose="00000400000000000000" pitchFamily="2" charset="-78"/>
              </a:rPr>
              <a:t>حضور این </a:t>
            </a:r>
            <a:r>
              <a:rPr lang="fa-IR" sz="2800" dirty="0">
                <a:cs typeface="B Nazanin" panose="00000400000000000000" pitchFamily="2" charset="-78"/>
              </a:rPr>
              <a:t>گیاه در نواحی جنوب شرقی مانند بندرعباس، ارتفاعات گنو، کنگان و </a:t>
            </a:r>
            <a:r>
              <a:rPr lang="fa-IR" sz="2800" dirty="0" smtClean="0">
                <a:cs typeface="B Nazanin" panose="00000400000000000000" pitchFamily="2" charset="-78"/>
              </a:rPr>
              <a:t>ایسن در </a:t>
            </a:r>
            <a:r>
              <a:rPr lang="fa-IR" sz="2800" dirty="0">
                <a:cs typeface="B Nazanin" panose="00000400000000000000" pitchFamily="2" charset="-78"/>
              </a:rPr>
              <a:t>نزدیکی بندرعباس ذکر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227294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509" y="293977"/>
            <a:ext cx="10646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این گیاه، </a:t>
            </a:r>
            <a:r>
              <a:rPr lang="fa-IR" sz="2800" dirty="0" smtClean="0">
                <a:cs typeface="B Nazanin" panose="00000400000000000000" pitchFamily="2" charset="-78"/>
              </a:rPr>
              <a:t>خشبی </a:t>
            </a:r>
            <a:r>
              <a:rPr lang="fa-IR" sz="2800" dirty="0">
                <a:cs typeface="B Nazanin" panose="00000400000000000000" pitchFamily="2" charset="-78"/>
              </a:rPr>
              <a:t>و چند ساله </a:t>
            </a:r>
            <a:r>
              <a:rPr lang="fa-IR" sz="2800" dirty="0" smtClean="0">
                <a:cs typeface="B Nazanin" panose="00000400000000000000" pitchFamily="2" charset="-78"/>
              </a:rPr>
              <a:t>با </a:t>
            </a:r>
            <a:r>
              <a:rPr lang="fa-IR" sz="2800" dirty="0">
                <a:cs typeface="B Nazanin" panose="00000400000000000000" pitchFamily="2" charset="-78"/>
              </a:rPr>
              <a:t>ارتفاع حدود </a:t>
            </a:r>
            <a:r>
              <a:rPr lang="fa-IR" sz="2800" dirty="0" smtClean="0">
                <a:cs typeface="B Nazanin" panose="00000400000000000000" pitchFamily="2" charset="-78"/>
              </a:rPr>
              <a:t>60-40 سانتیمتر </a:t>
            </a:r>
            <a:r>
              <a:rPr lang="fa-IR" sz="2800" dirty="0">
                <a:cs typeface="B Nazanin" panose="00000400000000000000" pitchFamily="2" charset="-78"/>
              </a:rPr>
              <a:t>و داراي سیستم ریشه اي </a:t>
            </a:r>
            <a:r>
              <a:rPr lang="fa-IR" sz="2800" dirty="0" smtClean="0">
                <a:cs typeface="B Nazanin" panose="00000400000000000000" pitchFamily="2" charset="-78"/>
              </a:rPr>
              <a:t>طویل بوده </a:t>
            </a:r>
            <a:r>
              <a:rPr lang="fa-IR" sz="2800" dirty="0">
                <a:cs typeface="B Nazanin" panose="00000400000000000000" pitchFamily="2" charset="-78"/>
              </a:rPr>
              <a:t>و قادر است از عمق </a:t>
            </a:r>
            <a:r>
              <a:rPr lang="fa-IR" sz="2800" dirty="0" smtClean="0">
                <a:cs typeface="B Nazanin" panose="00000400000000000000" pitchFamily="2" charset="-78"/>
              </a:rPr>
              <a:t>4-3 متري </a:t>
            </a:r>
            <a:r>
              <a:rPr lang="fa-IR" sz="2800" dirty="0">
                <a:cs typeface="B Nazanin" panose="00000400000000000000" pitchFamily="2" charset="-78"/>
              </a:rPr>
              <a:t>زمین آب را جذب نماید. برگهاي گیاه، </a:t>
            </a:r>
            <a:r>
              <a:rPr lang="fa-IR" sz="2800" dirty="0" smtClean="0">
                <a:cs typeface="B Nazanin" panose="00000400000000000000" pitchFamily="2" charset="-78"/>
              </a:rPr>
              <a:t>سبز </a:t>
            </a:r>
            <a:r>
              <a:rPr lang="fa-IR" sz="2800" dirty="0">
                <a:cs typeface="B Nazanin" panose="00000400000000000000" pitchFamily="2" charset="-78"/>
              </a:rPr>
              <a:t>تیره و </a:t>
            </a:r>
            <a:r>
              <a:rPr lang="fa-IR" sz="2800" dirty="0" smtClean="0">
                <a:cs typeface="B Nazanin" panose="00000400000000000000" pitchFamily="2" charset="-78"/>
              </a:rPr>
              <a:t>نیزه اي </a:t>
            </a:r>
            <a:r>
              <a:rPr lang="fa-IR" sz="2800" dirty="0">
                <a:cs typeface="B Nazanin" panose="00000400000000000000" pitchFamily="2" charset="-78"/>
              </a:rPr>
              <a:t>داراي کرك و </a:t>
            </a:r>
            <a:r>
              <a:rPr lang="fa-IR" sz="2800" dirty="0" smtClean="0">
                <a:cs typeface="B Nazanin" panose="00000400000000000000" pitchFamily="2" charset="-78"/>
              </a:rPr>
              <a:t>حفره هاي </a:t>
            </a:r>
            <a:r>
              <a:rPr lang="fa-IR" sz="2800" dirty="0">
                <a:cs typeface="B Nazanin" panose="00000400000000000000" pitchFamily="2" charset="-78"/>
              </a:rPr>
              <a:t>حاوي اسانس است. گلها به </a:t>
            </a:r>
            <a:r>
              <a:rPr lang="fa-IR" sz="2800" dirty="0" smtClean="0">
                <a:cs typeface="B Nazanin" panose="00000400000000000000" pitchFamily="2" charset="-78"/>
              </a:rPr>
              <a:t>صورت خوشه هاي </a:t>
            </a:r>
            <a:r>
              <a:rPr lang="fa-IR" sz="2800" dirty="0">
                <a:cs typeface="B Nazanin" panose="00000400000000000000" pitchFamily="2" charset="-78"/>
              </a:rPr>
              <a:t>مجتمع به رنگ آبی متمایل به بنفش یا سفید </a:t>
            </a:r>
            <a:r>
              <a:rPr lang="fa-IR" sz="2800" dirty="0" smtClean="0">
                <a:cs typeface="B Nazanin" panose="00000400000000000000" pitchFamily="2" charset="-78"/>
              </a:rPr>
              <a:t>میباشد.</a:t>
            </a:r>
            <a:endParaRPr lang="fa-I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60" y="2109859"/>
            <a:ext cx="5924901" cy="47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62" y="1548475"/>
            <a:ext cx="10920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اسطوخودوس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دارای طبع گرم و خشک است و از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فرآورده های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معطر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گياهی مورد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استفاده در طب سنتی ايران است که اثرات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آرامبخشی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ضددرد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آن مورد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تأکید دانشمندان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ایران زمین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همچون رازی و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بوعلی سيناست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.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همچنین مصرف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دو بار در روز جوشانده اندام هوایی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خشک شده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اسطوخودوس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به درمان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افسردگی در بیماران کمک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می کند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481" y="616747"/>
            <a:ext cx="1861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8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خواص درمانی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08" y="3549861"/>
            <a:ext cx="6917901" cy="28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938" y="1587467"/>
            <a:ext cx="8240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اندام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های مورد استفاده در اسطوخودوس، گل و برگ است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9334" y="616748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اندام مورد استفاده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38" y="2898175"/>
            <a:ext cx="6232587" cy="28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59" y="1550341"/>
            <a:ext cx="11340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اسطوخودوس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از گیاهان سازگار با مناطق خشک و نیم هخشک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است. این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گیاه در طول رویش به نور فراوان، هوای گرم و رطوبت کم نیاز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دارد. از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رو شهای تکثیر آن م یتوان به قلم هزدن، خوابانیدن کپه ای و کشت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بذر اشاره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کرد.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3865" y="543176"/>
            <a:ext cx="215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4000" b="1" dirty="0">
                <a:solidFill>
                  <a:srgbClr val="00B0F0"/>
                </a:solidFill>
                <a:latin typeface="BNazaninBold"/>
                <a:cs typeface="B Nazanin" panose="00000400000000000000" pitchFamily="2" charset="-78"/>
              </a:rPr>
              <a:t>روش تکثیر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903" y="3388935"/>
            <a:ext cx="11193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latin typeface="BNazanin"/>
                <a:cs typeface="B Nazanin" panose="00000400000000000000" pitchFamily="2" charset="-78"/>
              </a:rPr>
              <a:t>فصل پاییز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(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آذر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یا اوایل بهار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(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نیمه دوم اسفند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)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زمان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مناسبی برای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کشت بذر در خزانه هوای آزاد است و فاصله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ردیفهای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35 تا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40 سانتیمتر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برای سطح وسیع خزانه و فاصله 15 تا 20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سانتیمتر برای سطح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کوچک خزانه مناسب است. برای کشت بذرها در فصل پاییز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عمق0/5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تا 1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سانتیمتر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و برای کشت در فصل بهار عمق 1 تا 5/ 1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سانتیمتر مناسب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است. اواخر شهریور تا اوایل مهر و اوایل بهار سال بعد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زمانهای مناسبی 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برای انتقال نشاها به زمین اصلی است. قبل از انتقال به </a:t>
            </a:r>
            <a:r>
              <a:rPr lang="fa-IR" sz="2800" dirty="0" smtClean="0">
                <a:latin typeface="BNazanin"/>
                <a:cs typeface="B Nazanin" panose="00000400000000000000" pitchFamily="2" charset="-78"/>
              </a:rPr>
              <a:t>زمین اصلی</a:t>
            </a:r>
            <a:r>
              <a:rPr lang="fa-IR" sz="2800" dirty="0">
                <a:latin typeface="BNazanin"/>
                <a:cs typeface="B Nazanin" panose="00000400000000000000" pitchFamily="2" charset="-78"/>
              </a:rPr>
              <a:t>، باید از فاصله 8 تا 10 سانتی متری سطح زمین هرس انجام شود.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4042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1857</Words>
  <Application>Microsoft Office PowerPoint</Application>
  <PresentationFormat>Widescreen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 Nazanin</vt:lpstr>
      <vt:lpstr>BNazanin</vt:lpstr>
      <vt:lpstr>BNazaninBold</vt:lpstr>
      <vt:lpstr>Century Gothic</vt:lpstr>
      <vt:lpstr>Times New Roman</vt:lpstr>
      <vt:lpstr>TimesNewRomanPSMT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jalil</dc:creator>
  <cp:lastModifiedBy>jalil</cp:lastModifiedBy>
  <cp:revision>31</cp:revision>
  <dcterms:created xsi:type="dcterms:W3CDTF">2020-04-05T17:45:48Z</dcterms:created>
  <dcterms:modified xsi:type="dcterms:W3CDTF">2020-04-06T01:56:55Z</dcterms:modified>
</cp:coreProperties>
</file>