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2"/>
  </p:notesMasterIdLst>
  <p:sldIdLst>
    <p:sldId id="466" r:id="rId2"/>
    <p:sldId id="354" r:id="rId3"/>
    <p:sldId id="261" r:id="rId4"/>
    <p:sldId id="348" r:id="rId5"/>
    <p:sldId id="285" r:id="rId6"/>
    <p:sldId id="350" r:id="rId7"/>
    <p:sldId id="467" r:id="rId8"/>
    <p:sldId id="349" r:id="rId9"/>
    <p:sldId id="258" r:id="rId10"/>
    <p:sldId id="257" r:id="rId11"/>
    <p:sldId id="468" r:id="rId12"/>
    <p:sldId id="351" r:id="rId13"/>
    <p:sldId id="259" r:id="rId14"/>
    <p:sldId id="298" r:id="rId15"/>
    <p:sldId id="352" r:id="rId16"/>
    <p:sldId id="317" r:id="rId17"/>
    <p:sldId id="318" r:id="rId18"/>
    <p:sldId id="319" r:id="rId19"/>
    <p:sldId id="320" r:id="rId20"/>
    <p:sldId id="321" r:id="rId21"/>
    <p:sldId id="322" r:id="rId22"/>
    <p:sldId id="323" r:id="rId23"/>
    <p:sldId id="324" r:id="rId24"/>
    <p:sldId id="325" r:id="rId25"/>
    <p:sldId id="326" r:id="rId26"/>
    <p:sldId id="363" r:id="rId27"/>
    <p:sldId id="364" r:id="rId28"/>
    <p:sldId id="365" r:id="rId29"/>
    <p:sldId id="366" r:id="rId30"/>
    <p:sldId id="362" r:id="rId31"/>
    <p:sldId id="327" r:id="rId32"/>
    <p:sldId id="355" r:id="rId33"/>
    <p:sldId id="356" r:id="rId34"/>
    <p:sldId id="469" r:id="rId35"/>
    <p:sldId id="328" r:id="rId36"/>
    <p:sldId id="357" r:id="rId37"/>
    <p:sldId id="358" r:id="rId38"/>
    <p:sldId id="359" r:id="rId39"/>
    <p:sldId id="470" r:id="rId40"/>
    <p:sldId id="331" r:id="rId41"/>
    <p:sldId id="367" r:id="rId42"/>
    <p:sldId id="471" r:id="rId43"/>
    <p:sldId id="368" r:id="rId44"/>
    <p:sldId id="369" r:id="rId45"/>
    <p:sldId id="370" r:id="rId46"/>
    <p:sldId id="472" r:id="rId47"/>
    <p:sldId id="371" r:id="rId48"/>
    <p:sldId id="372" r:id="rId49"/>
    <p:sldId id="260" r:id="rId50"/>
    <p:sldId id="360" r:id="rId51"/>
    <p:sldId id="284" r:id="rId52"/>
    <p:sldId id="361" r:id="rId53"/>
    <p:sldId id="262" r:id="rId54"/>
    <p:sldId id="473" r:id="rId55"/>
    <p:sldId id="387" r:id="rId56"/>
    <p:sldId id="388" r:id="rId57"/>
    <p:sldId id="389" r:id="rId58"/>
    <p:sldId id="390" r:id="rId59"/>
    <p:sldId id="391" r:id="rId60"/>
    <p:sldId id="392" r:id="rId61"/>
    <p:sldId id="474" r:id="rId62"/>
    <p:sldId id="393" r:id="rId63"/>
    <p:sldId id="475" r:id="rId64"/>
    <p:sldId id="394" r:id="rId65"/>
    <p:sldId id="476" r:id="rId66"/>
    <p:sldId id="395" r:id="rId67"/>
    <p:sldId id="477" r:id="rId68"/>
    <p:sldId id="396" r:id="rId69"/>
    <p:sldId id="478" r:id="rId70"/>
    <p:sldId id="397" r:id="rId71"/>
    <p:sldId id="398" r:id="rId72"/>
    <p:sldId id="399" r:id="rId73"/>
    <p:sldId id="400" r:id="rId74"/>
    <p:sldId id="401" r:id="rId75"/>
    <p:sldId id="402" r:id="rId76"/>
    <p:sldId id="403" r:id="rId77"/>
    <p:sldId id="404" r:id="rId78"/>
    <p:sldId id="405" r:id="rId79"/>
    <p:sldId id="479" r:id="rId80"/>
    <p:sldId id="406" r:id="rId81"/>
    <p:sldId id="407" r:id="rId82"/>
    <p:sldId id="480" r:id="rId83"/>
    <p:sldId id="408" r:id="rId84"/>
    <p:sldId id="409" r:id="rId85"/>
    <p:sldId id="410" r:id="rId86"/>
    <p:sldId id="481" r:id="rId87"/>
    <p:sldId id="411" r:id="rId88"/>
    <p:sldId id="412" r:id="rId89"/>
    <p:sldId id="413" r:id="rId90"/>
    <p:sldId id="414" r:id="rId91"/>
    <p:sldId id="415" r:id="rId92"/>
    <p:sldId id="416" r:id="rId93"/>
    <p:sldId id="417" r:id="rId94"/>
    <p:sldId id="418" r:id="rId95"/>
    <p:sldId id="419" r:id="rId96"/>
    <p:sldId id="420" r:id="rId97"/>
    <p:sldId id="482" r:id="rId98"/>
    <p:sldId id="421" r:id="rId99"/>
    <p:sldId id="422" r:id="rId100"/>
    <p:sldId id="423" r:id="rId101"/>
    <p:sldId id="424" r:id="rId102"/>
    <p:sldId id="286" r:id="rId103"/>
    <p:sldId id="483" r:id="rId104"/>
    <p:sldId id="293" r:id="rId105"/>
    <p:sldId id="287" r:id="rId106"/>
    <p:sldId id="484" r:id="rId107"/>
    <p:sldId id="373" r:id="rId108"/>
    <p:sldId id="374" r:id="rId109"/>
    <p:sldId id="294" r:id="rId110"/>
    <p:sldId id="375" r:id="rId111"/>
    <p:sldId id="485" r:id="rId112"/>
    <p:sldId id="288" r:id="rId113"/>
    <p:sldId id="486" r:id="rId114"/>
    <p:sldId id="376" r:id="rId115"/>
    <p:sldId id="295" r:id="rId116"/>
    <p:sldId id="377" r:id="rId117"/>
    <p:sldId id="289" r:id="rId118"/>
    <p:sldId id="487" r:id="rId119"/>
    <p:sldId id="378" r:id="rId120"/>
    <p:sldId id="488" r:id="rId121"/>
    <p:sldId id="296" r:id="rId122"/>
    <p:sldId id="379" r:id="rId123"/>
    <p:sldId id="291" r:id="rId124"/>
    <p:sldId id="297" r:id="rId125"/>
    <p:sldId id="292" r:id="rId126"/>
    <p:sldId id="426" r:id="rId127"/>
    <p:sldId id="427" r:id="rId128"/>
    <p:sldId id="489" r:id="rId129"/>
    <p:sldId id="428" r:id="rId130"/>
    <p:sldId id="429" r:id="rId131"/>
    <p:sldId id="430" r:id="rId132"/>
    <p:sldId id="431" r:id="rId133"/>
    <p:sldId id="432" r:id="rId134"/>
    <p:sldId id="433" r:id="rId135"/>
    <p:sldId id="434" r:id="rId136"/>
    <p:sldId id="435" r:id="rId137"/>
    <p:sldId id="436" r:id="rId138"/>
    <p:sldId id="437" r:id="rId139"/>
    <p:sldId id="438" r:id="rId140"/>
    <p:sldId id="439" r:id="rId141"/>
    <p:sldId id="307" r:id="rId142"/>
    <p:sldId id="308" r:id="rId143"/>
    <p:sldId id="310" r:id="rId144"/>
    <p:sldId id="380" r:id="rId145"/>
    <p:sldId id="309" r:id="rId146"/>
    <p:sldId id="490" r:id="rId147"/>
    <p:sldId id="381" r:id="rId148"/>
    <p:sldId id="491" r:id="rId149"/>
    <p:sldId id="382" r:id="rId150"/>
    <p:sldId id="492" r:id="rId151"/>
    <p:sldId id="311" r:id="rId152"/>
    <p:sldId id="312" r:id="rId153"/>
    <p:sldId id="313" r:id="rId154"/>
    <p:sldId id="493" r:id="rId155"/>
    <p:sldId id="383" r:id="rId156"/>
    <p:sldId id="494" r:id="rId157"/>
    <p:sldId id="314" r:id="rId158"/>
    <p:sldId id="384" r:id="rId159"/>
    <p:sldId id="347" r:id="rId160"/>
    <p:sldId id="495" r:id="rId161"/>
    <p:sldId id="385" r:id="rId162"/>
    <p:sldId id="386" r:id="rId163"/>
    <p:sldId id="440" r:id="rId164"/>
    <p:sldId id="441" r:id="rId165"/>
    <p:sldId id="442" r:id="rId166"/>
    <p:sldId id="443" r:id="rId167"/>
    <p:sldId id="444" r:id="rId168"/>
    <p:sldId id="445" r:id="rId169"/>
    <p:sldId id="496" r:id="rId170"/>
    <p:sldId id="446" r:id="rId171"/>
    <p:sldId id="447" r:id="rId172"/>
    <p:sldId id="448" r:id="rId173"/>
    <p:sldId id="497" r:id="rId174"/>
    <p:sldId id="449" r:id="rId175"/>
    <p:sldId id="498" r:id="rId176"/>
    <p:sldId id="450" r:id="rId177"/>
    <p:sldId id="451" r:id="rId178"/>
    <p:sldId id="452" r:id="rId179"/>
    <p:sldId id="499" r:id="rId180"/>
    <p:sldId id="453" r:id="rId181"/>
    <p:sldId id="500" r:id="rId182"/>
    <p:sldId id="454" r:id="rId183"/>
    <p:sldId id="455" r:id="rId184"/>
    <p:sldId id="501" r:id="rId185"/>
    <p:sldId id="456" r:id="rId186"/>
    <p:sldId id="457" r:id="rId187"/>
    <p:sldId id="458" r:id="rId188"/>
    <p:sldId id="502" r:id="rId189"/>
    <p:sldId id="459" r:id="rId190"/>
    <p:sldId id="460" r:id="rId191"/>
    <p:sldId id="503" r:id="rId192"/>
    <p:sldId id="461" r:id="rId193"/>
    <p:sldId id="504" r:id="rId194"/>
    <p:sldId id="462" r:id="rId195"/>
    <p:sldId id="505" r:id="rId196"/>
    <p:sldId id="463" r:id="rId197"/>
    <p:sldId id="506" r:id="rId198"/>
    <p:sldId id="464" r:id="rId199"/>
    <p:sldId id="507" r:id="rId200"/>
    <p:sldId id="465" r:id="rId2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94660"/>
  </p:normalViewPr>
  <p:slideViewPr>
    <p:cSldViewPr>
      <p:cViewPr varScale="1">
        <p:scale>
          <a:sx n="70" d="100"/>
          <a:sy n="70" d="100"/>
        </p:scale>
        <p:origin x="8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20BD3-7C0E-485B-AE7E-35B9234BBBF1}" type="datetimeFigureOut">
              <a:rPr lang="en-US" smtClean="0"/>
              <a:pPr/>
              <a:t>5/21/2016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10F94-6663-4E36-B1B1-3924DD251111}" type="slidenum">
              <a:rPr lang="en-US" smtClean="0"/>
              <a:pPr/>
              <a:t>‹#›</a:t>
            </a:fld>
            <a:endParaRPr lang="en-US" dirty="0"/>
          </a:p>
        </p:txBody>
      </p:sp>
    </p:spTree>
    <p:extLst>
      <p:ext uri="{BB962C8B-B14F-4D97-AF65-F5344CB8AC3E}">
        <p14:creationId xmlns:p14="http://schemas.microsoft.com/office/powerpoint/2010/main" val="398248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10F94-6663-4E36-B1B1-3924DD251111}" type="slidenum">
              <a:rPr lang="en-US" smtClean="0"/>
              <a:pPr/>
              <a:t>180</a:t>
            </a:fld>
            <a:endParaRPr lang="en-US" dirty="0"/>
          </a:p>
        </p:txBody>
      </p:sp>
    </p:spTree>
    <p:extLst>
      <p:ext uri="{BB962C8B-B14F-4D97-AF65-F5344CB8AC3E}">
        <p14:creationId xmlns:p14="http://schemas.microsoft.com/office/powerpoint/2010/main" val="412527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77056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229465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20046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293632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98995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276187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8997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410145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35186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292487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BAEE3-21D2-4F92-8BB6-95BD1BE3C8B2}" type="datetimeFigureOut">
              <a:rPr lang="en-US" smtClean="0"/>
              <a:pPr/>
              <a:t>5/21/2016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410566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BBAEE3-21D2-4F92-8BB6-95BD1BE3C8B2}" type="datetimeFigureOut">
              <a:rPr lang="en-US" smtClean="0"/>
              <a:pPr/>
              <a:t>5/21/2016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95265C-B32A-4D92-8BFF-CCB433C578CE}" type="slidenum">
              <a:rPr lang="en-US" smtClean="0"/>
              <a:pPr/>
              <a:t>‹#›</a:t>
            </a:fld>
            <a:endParaRPr lang="en-US" dirty="0"/>
          </a:p>
        </p:txBody>
      </p:sp>
    </p:spTree>
    <p:extLst>
      <p:ext uri="{BB962C8B-B14F-4D97-AF65-F5344CB8AC3E}">
        <p14:creationId xmlns:p14="http://schemas.microsoft.com/office/powerpoint/2010/main" val="27762029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342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500034" y="571480"/>
            <a:ext cx="8215370" cy="5909310"/>
          </a:xfrm>
          <a:prstGeom prst="rect">
            <a:avLst/>
          </a:prstGeom>
          <a:noFill/>
          <a:ln>
            <a:solidFill>
              <a:srgbClr val="92D050"/>
            </a:solidFill>
          </a:ln>
        </p:spPr>
        <p:txBody>
          <a:bodyPr wrap="square" rtlCol="0">
            <a:spAutoFit/>
          </a:bodyPr>
          <a:lstStyle/>
          <a:p>
            <a:pPr algn="r" rtl="1"/>
            <a:r>
              <a:rPr lang="fa-IR" dirty="0" smtClean="0">
                <a:solidFill>
                  <a:srgbClr val="002060"/>
                </a:solidFill>
              </a:rPr>
              <a:t>                                  </a:t>
            </a:r>
            <a:r>
              <a:rPr lang="fa-IR" sz="2400" dirty="0" smtClean="0">
                <a:solidFill>
                  <a:srgbClr val="002060"/>
                </a:solidFill>
              </a:rPr>
              <a:t>تشکیل خانواده و پیامد های آن</a:t>
            </a:r>
          </a:p>
          <a:p>
            <a:pPr algn="r" rtl="1"/>
            <a:r>
              <a:rPr lang="fa-IR" sz="2400" dirty="0" smtClean="0">
                <a:solidFill>
                  <a:srgbClr val="7030A0"/>
                </a:solidFill>
              </a:rPr>
              <a:t>1-پیامد های فردی:</a:t>
            </a:r>
            <a:r>
              <a:rPr lang="fa-IR" sz="2400" dirty="0" smtClean="0"/>
              <a:t>شامل</a:t>
            </a:r>
          </a:p>
          <a:p>
            <a:pPr algn="r" rtl="1"/>
            <a:r>
              <a:rPr lang="fa-IR" sz="2400" dirty="0" smtClean="0">
                <a:solidFill>
                  <a:srgbClr val="7030A0"/>
                </a:solidFill>
              </a:rPr>
              <a:t>-آرامش روانی</a:t>
            </a:r>
            <a:r>
              <a:rPr lang="fa-IR" sz="2400" dirty="0" smtClean="0"/>
              <a:t>: </a:t>
            </a:r>
            <a:r>
              <a:rPr lang="fa-IR" sz="2400" dirty="0" smtClean="0">
                <a:solidFill>
                  <a:srgbClr val="00B050"/>
                </a:solidFill>
              </a:rPr>
              <a:t>”ومن ایاته آن خلق لکم من  انفسکم ازواج لتسکنو الیها و جعل بینکم موده و رحمه ان فی ذلک لایات لقوم یتفکرون ”(روم (30):21) .</a:t>
            </a:r>
          </a:p>
          <a:p>
            <a:pPr algn="r" rtl="1"/>
            <a:r>
              <a:rPr lang="fa-IR" sz="2400" dirty="0" smtClean="0"/>
              <a:t>(و از جمله نشانه های او این است که برای شما از جنس خودتان همسرانی افرید تا در کنارشان ارامش یابید و میان شما الفت و رحمت بر قرار ساخت تا نسل بشر را تداوم بخشد به یقین در آنچه یاد شد برای مردمی که می اندیشند نشانه هاییست )</a:t>
            </a:r>
          </a:p>
          <a:p>
            <a:pPr algn="r" rtl="1"/>
            <a:r>
              <a:rPr lang="fa-IR" sz="2400" dirty="0" smtClean="0"/>
              <a:t>این ایه با عبارت (</a:t>
            </a:r>
            <a:r>
              <a:rPr lang="fa-IR" sz="2400" dirty="0" smtClean="0">
                <a:solidFill>
                  <a:srgbClr val="00B050"/>
                </a:solidFill>
              </a:rPr>
              <a:t>لتسکنوا الیها) </a:t>
            </a:r>
            <a:r>
              <a:rPr lang="fa-IR" sz="2400" dirty="0" smtClean="0"/>
              <a:t>هدف از ازدواج را ارامش بخشی و تسکین جان ادمی بیان می دارد.</a:t>
            </a:r>
            <a:endParaRPr lang="fa-IR" sz="2400" dirty="0"/>
          </a:p>
          <a:p>
            <a:pPr algn="r" rtl="1"/>
            <a:r>
              <a:rPr lang="fa-IR" sz="2400" dirty="0" smtClean="0">
                <a:solidFill>
                  <a:srgbClr val="00B0F0"/>
                </a:solidFill>
              </a:rPr>
              <a:t>عوامل آن</a:t>
            </a:r>
            <a:r>
              <a:rPr lang="fa-IR" sz="2400" dirty="0" smtClean="0"/>
              <a:t>،</a:t>
            </a:r>
          </a:p>
          <a:p>
            <a:pPr algn="r" rtl="1"/>
            <a:r>
              <a:rPr lang="fa-IR" sz="2400" dirty="0" smtClean="0"/>
              <a:t>الف –تشابه زن وشوهر در جنبه های جسمانی و روانی</a:t>
            </a:r>
          </a:p>
          <a:p>
            <a:pPr algn="r" rtl="1"/>
            <a:r>
              <a:rPr lang="fa-IR" sz="2400" dirty="0" smtClean="0"/>
              <a:t>ب-تفاوت های جسمانی </a:t>
            </a:r>
          </a:p>
          <a:p>
            <a:pPr algn="r" rtl="1"/>
            <a:r>
              <a:rPr lang="fa-IR" sz="2400" dirty="0" smtClean="0"/>
              <a:t>ج-نیاز پیوند جویی در انسان</a:t>
            </a:r>
          </a:p>
          <a:p>
            <a:pPr algn="r" rtl="1"/>
            <a:endParaRPr lang="fa-IR" sz="2400" dirty="0" smtClean="0">
              <a:solidFill>
                <a:srgbClr val="7030A0"/>
              </a:solidFill>
            </a:endParaRPr>
          </a:p>
          <a:p>
            <a:pPr algn="r" rtl="1"/>
            <a:endParaRPr lang="fa-IR" sz="2400" dirty="0" smtClean="0">
              <a:solidFill>
                <a:srgbClr val="7030A0"/>
              </a:solidFill>
            </a:endParaRPr>
          </a:p>
          <a:p>
            <a:pPr algn="r" rtl="1"/>
            <a:endParaRPr lang="fa-IR" dirty="0">
              <a:solidFill>
                <a:srgbClr val="7030A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571472" y="357166"/>
            <a:ext cx="8001056" cy="6247864"/>
          </a:xfrm>
          <a:prstGeom prst="rect">
            <a:avLst/>
          </a:prstGeom>
          <a:noFill/>
        </p:spPr>
        <p:txBody>
          <a:bodyPr wrap="square" rtlCol="0">
            <a:spAutoFit/>
          </a:bodyPr>
          <a:lstStyle/>
          <a:p>
            <a:pPr algn="r" rtl="1"/>
            <a:r>
              <a:rPr lang="fa-IR" sz="2400" b="1" dirty="0" smtClean="0">
                <a:cs typeface="B Nazanin" pitchFamily="2" charset="-78"/>
              </a:rPr>
              <a:t>2- حقوق اختصاصی مرد</a:t>
            </a:r>
          </a:p>
          <a:p>
            <a:pPr algn="r" rtl="1"/>
            <a:r>
              <a:rPr lang="fa-IR" sz="2400" b="1" dirty="0" smtClean="0">
                <a:cs typeface="B Nazanin" pitchFamily="2" charset="-78"/>
              </a:rPr>
              <a:t>-مدیریت خانواده</a:t>
            </a:r>
          </a:p>
          <a:p>
            <a:pPr algn="r" rtl="1"/>
            <a:r>
              <a:rPr lang="fa-IR" sz="2400" dirty="0" smtClean="0">
                <a:cs typeface="B Nazanin" pitchFamily="2" charset="-78"/>
              </a:rPr>
              <a:t>در ماده 1103 قانون مدنی امده : در روابط زوجین ، ریاست خانواده از خصایص شوهر است.</a:t>
            </a:r>
          </a:p>
          <a:p>
            <a:pPr algn="r" rtl="1"/>
            <a:endParaRPr lang="fa-IR" sz="2400" dirty="0" smtClean="0">
              <a:cs typeface="B Nazanin" pitchFamily="2" charset="-78"/>
            </a:endParaRPr>
          </a:p>
          <a:p>
            <a:pPr algn="r" rtl="1">
              <a:buFontTx/>
              <a:buChar char="-"/>
            </a:pPr>
            <a:r>
              <a:rPr lang="fa-IR" sz="2400" b="1" dirty="0" smtClean="0">
                <a:cs typeface="B Nazanin" pitchFamily="2" charset="-78"/>
              </a:rPr>
              <a:t>تمکین زوجه</a:t>
            </a:r>
          </a:p>
          <a:p>
            <a:pPr algn="r" rtl="1">
              <a:buFontTx/>
              <a:buChar char="-"/>
            </a:pPr>
            <a:r>
              <a:rPr lang="fa-IR" sz="2400" dirty="0" smtClean="0">
                <a:cs typeface="B Nazanin" pitchFamily="2" charset="-78"/>
              </a:rPr>
              <a:t>یکی از اهداف ازدواج ، ارضای نیازهای جنسی است.</a:t>
            </a:r>
          </a:p>
          <a:p>
            <a:pPr algn="r" rtl="1">
              <a:buFontTx/>
              <a:buChar char="-"/>
            </a:pPr>
            <a:r>
              <a:rPr lang="fa-IR" sz="2400" dirty="0" smtClean="0">
                <a:cs typeface="B Nazanin" pitchFamily="2" charset="-78"/>
              </a:rPr>
              <a:t>لزوم مسکن گزینی زن در منزل شوهر برای ایفای وظایف ناشی از زوجیت،«تمکین خاص» و« تمکین عام »ان است زن سرپرستی و مدیریت شوهر را در مسایل خانواده وامور فرزندان را بپذیرد.</a:t>
            </a:r>
          </a:p>
          <a:p>
            <a:pPr algn="r" rtl="1">
              <a:buFontTx/>
              <a:buChar char="-"/>
            </a:pPr>
            <a:r>
              <a:rPr lang="fa-IR" sz="2400" dirty="0" smtClean="0">
                <a:cs typeface="B Nazanin" pitchFamily="2" charset="-78"/>
              </a:rPr>
              <a:t>-</a:t>
            </a:r>
            <a:r>
              <a:rPr lang="fa-IR" sz="2400" b="1" dirty="0" smtClean="0">
                <a:cs typeface="B Nazanin" pitchFamily="2" charset="-78"/>
              </a:rPr>
              <a:t>منع اشتغال زوجه در موارد خاص</a:t>
            </a:r>
          </a:p>
          <a:p>
            <a:pPr algn="r" rtl="1"/>
            <a:r>
              <a:rPr lang="fa-IR" sz="2400" dirty="0" smtClean="0">
                <a:cs typeface="B Nazanin" pitchFamily="2" charset="-78"/>
              </a:rPr>
              <a:t>شوهر می تواند زن خود  را از حرفه ویا صنعتی که منافی با مصالح خانوادگی یا حیثیات  خود یا زن باشد، منع کند.</a:t>
            </a:r>
          </a:p>
          <a:p>
            <a:pPr algn="r" rtl="1"/>
            <a:r>
              <a:rPr lang="fa-IR" sz="2400" b="1" dirty="0" smtClean="0">
                <a:cs typeface="B Nazanin" pitchFamily="2" charset="-78"/>
              </a:rPr>
              <a:t>_ ولایت بر فرزندان</a:t>
            </a:r>
          </a:p>
          <a:p>
            <a:pPr algn="r" rtl="1"/>
            <a:r>
              <a:rPr lang="fa-IR" sz="2400" dirty="0" smtClean="0">
                <a:cs typeface="B Nazanin" pitchFamily="2" charset="-78"/>
              </a:rPr>
              <a:t>پدر و جد پدری نسبت به اولاد خود ولایت دارند</a:t>
            </a:r>
          </a:p>
          <a:p>
            <a:pPr algn="r" rtl="1">
              <a:buFontTx/>
              <a:buChar char="-"/>
            </a:pPr>
            <a:endParaRPr lang="fa-IR" sz="2000" dirty="0" smtClean="0">
              <a:cs typeface="B Nazanin" pitchFamily="2" charset="-78"/>
            </a:endParaRPr>
          </a:p>
          <a:p>
            <a:pPr algn="r" rtl="1">
              <a:buFontTx/>
              <a:buChar char="-"/>
            </a:pPr>
            <a:endParaRPr lang="fa-IR" sz="2000" dirty="0" smtClean="0">
              <a:cs typeface="B Nazanin" pitchFamily="2" charset="-78"/>
            </a:endParaRPr>
          </a:p>
        </p:txBody>
      </p:sp>
    </p:spTree>
    <p:extLst>
      <p:ext uri="{BB962C8B-B14F-4D97-AF65-F5344CB8AC3E}">
        <p14:creationId xmlns:p14="http://schemas.microsoft.com/office/powerpoint/2010/main" val="16776667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Rectangle 2"/>
          <p:cNvSpPr/>
          <p:nvPr/>
        </p:nvSpPr>
        <p:spPr>
          <a:xfrm>
            <a:off x="357158" y="285728"/>
            <a:ext cx="8501122" cy="1200329"/>
          </a:xfrm>
          <a:prstGeom prst="rect">
            <a:avLst/>
          </a:prstGeom>
        </p:spPr>
        <p:txBody>
          <a:bodyPr wrap="square">
            <a:spAutoFit/>
          </a:bodyPr>
          <a:lstStyle/>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p:txBody>
      </p:sp>
      <p:sp>
        <p:nvSpPr>
          <p:cNvPr id="4" name="Rectangle 3"/>
          <p:cNvSpPr/>
          <p:nvPr/>
        </p:nvSpPr>
        <p:spPr>
          <a:xfrm>
            <a:off x="428596" y="357166"/>
            <a:ext cx="8572560" cy="5170646"/>
          </a:xfrm>
          <a:prstGeom prst="rect">
            <a:avLst/>
          </a:prstGeom>
        </p:spPr>
        <p:txBody>
          <a:bodyPr wrap="square">
            <a:spAutoFit/>
          </a:bodyPr>
          <a:lstStyle/>
          <a:p>
            <a:pPr algn="r" rtl="1"/>
            <a:r>
              <a:rPr lang="fa-IR" sz="2400" dirty="0" smtClean="0">
                <a:cs typeface="B Nazanin" pitchFamily="2" charset="-78"/>
              </a:rPr>
              <a:t>3</a:t>
            </a:r>
            <a:r>
              <a:rPr lang="fa-IR" sz="2400" b="1" dirty="0" smtClean="0">
                <a:cs typeface="B Nazanin" pitchFamily="2" charset="-78"/>
              </a:rPr>
              <a:t>- حقوق اختصاصی زن </a:t>
            </a:r>
          </a:p>
          <a:p>
            <a:pPr algn="r" rtl="1"/>
            <a:r>
              <a:rPr lang="fa-IR" sz="2400" b="1" dirty="0" smtClean="0">
                <a:cs typeface="B Nazanin" pitchFamily="2" charset="-78"/>
              </a:rPr>
              <a:t>-حق همبستری</a:t>
            </a:r>
          </a:p>
          <a:p>
            <a:pPr algn="r" rtl="1"/>
            <a:r>
              <a:rPr lang="fa-IR" sz="2400" dirty="0" smtClean="0">
                <a:solidFill>
                  <a:srgbClr val="00B0F0"/>
                </a:solidFill>
                <a:cs typeface="B Nazanin" pitchFamily="2" charset="-78"/>
              </a:rPr>
              <a:t>فتذروها کالمعلقه</a:t>
            </a:r>
          </a:p>
          <a:p>
            <a:pPr algn="r" rtl="1"/>
            <a:r>
              <a:rPr lang="fa-IR" sz="2400" dirty="0" smtClean="0">
                <a:solidFill>
                  <a:srgbClr val="00B0F0"/>
                </a:solidFill>
                <a:cs typeface="B Nazanin" pitchFamily="2" charset="-78"/>
              </a:rPr>
              <a:t>”همسر خود را بلاتکلیف نگذارید.“</a:t>
            </a:r>
          </a:p>
          <a:p>
            <a:pPr algn="r" rtl="1">
              <a:buFontTx/>
              <a:buChar char="-"/>
            </a:pPr>
            <a:r>
              <a:rPr lang="fa-IR" sz="2400" dirty="0" smtClean="0">
                <a:solidFill>
                  <a:schemeClr val="bg1"/>
                </a:solidFill>
                <a:cs typeface="B Nazanin" pitchFamily="2" charset="-78"/>
              </a:rPr>
              <a:t>حق نفقه</a:t>
            </a:r>
          </a:p>
          <a:p>
            <a:pPr algn="r" rtl="1"/>
            <a:r>
              <a:rPr lang="fa-IR" sz="2400" dirty="0" smtClean="0">
                <a:solidFill>
                  <a:schemeClr val="bg1"/>
                </a:solidFill>
                <a:cs typeface="B Nazanin" pitchFamily="2" charset="-78"/>
              </a:rPr>
              <a:t>اگر زن بدون مانع مشروع ، از ادای وظایف زوجیت امتناع کند ونیاز های مشروع جنسی شوهر را بر آورده نسازد، مستحق نقه نخواهد بود و نفقه ساقط می شود.</a:t>
            </a:r>
          </a:p>
          <a:p>
            <a:pPr algn="r" rtl="1">
              <a:buFontTx/>
              <a:buChar char="-"/>
            </a:pPr>
            <a:r>
              <a:rPr lang="fa-IR" sz="2400" dirty="0" smtClean="0">
                <a:solidFill>
                  <a:schemeClr val="bg1"/>
                </a:solidFill>
                <a:cs typeface="B Nazanin" pitchFamily="2" charset="-78"/>
              </a:rPr>
              <a:t>حق مهریه</a:t>
            </a:r>
          </a:p>
          <a:p>
            <a:pPr algn="r" rtl="1"/>
            <a:r>
              <a:rPr lang="fa-IR" sz="2400" dirty="0" smtClean="0">
                <a:solidFill>
                  <a:schemeClr val="bg1"/>
                </a:solidFill>
                <a:cs typeface="B Nazanin" pitchFamily="2" charset="-78"/>
              </a:rPr>
              <a:t>در اصطلاح حقوقی ، مهر یا صداق ،مالی است که زن بر اثر ازدواج مالک آن می شود و مرد نیز ملزم به دادن آن است.</a:t>
            </a:r>
          </a:p>
          <a:p>
            <a:pPr algn="r" rtl="1"/>
            <a:endParaRPr lang="fa-IR" sz="2400" dirty="0" smtClean="0">
              <a:solidFill>
                <a:schemeClr val="bg1"/>
              </a:solidFill>
              <a:cs typeface="B Nazanin" pitchFamily="2" charset="-78"/>
            </a:endParaRPr>
          </a:p>
          <a:p>
            <a:pPr algn="r" rtl="1"/>
            <a:r>
              <a:rPr lang="fa-IR" sz="2400" dirty="0" smtClean="0">
                <a:solidFill>
                  <a:schemeClr val="bg1"/>
                </a:solidFill>
                <a:cs typeface="B Nazanin" pitchFamily="2" charset="-78"/>
              </a:rPr>
              <a:t> </a:t>
            </a:r>
          </a:p>
          <a:p>
            <a:pPr algn="r" rtl="1"/>
            <a:r>
              <a:rPr lang="fa-IR" sz="2400" dirty="0" smtClean="0">
                <a:solidFill>
                  <a:schemeClr val="bg1"/>
                </a:solidFill>
                <a:cs typeface="B Nazanin" pitchFamily="2" charset="-78"/>
              </a:rPr>
              <a:t>ــــــ نفقه ارقاب</a:t>
            </a:r>
          </a:p>
          <a:p>
            <a:pPr algn="r" rtl="1"/>
            <a:endParaRPr lang="fa-IR" dirty="0" smtClean="0">
              <a:cs typeface="B Nazanin" pitchFamily="2" charset="-78"/>
            </a:endParaRPr>
          </a:p>
        </p:txBody>
      </p:sp>
    </p:spTree>
    <p:extLst>
      <p:ext uri="{BB962C8B-B14F-4D97-AF65-F5344CB8AC3E}">
        <p14:creationId xmlns:p14="http://schemas.microsoft.com/office/powerpoint/2010/main" val="28307588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642910" y="642918"/>
            <a:ext cx="7715304" cy="5509200"/>
          </a:xfrm>
          <a:prstGeom prst="rect">
            <a:avLst/>
          </a:prstGeom>
          <a:noFill/>
        </p:spPr>
        <p:txBody>
          <a:bodyPr wrap="square" rtlCol="0">
            <a:spAutoFit/>
          </a:bodyPr>
          <a:lstStyle/>
          <a:p>
            <a:pPr algn="ctr" rtl="1"/>
            <a:r>
              <a:rPr lang="fa-IR" sz="2800" dirty="0" smtClean="0">
                <a:solidFill>
                  <a:srgbClr val="00B0F0"/>
                </a:solidFill>
                <a:cs typeface="B Nazanin" pitchFamily="2" charset="-78"/>
              </a:rPr>
              <a:t>فصل هفتم: </a:t>
            </a:r>
          </a:p>
          <a:p>
            <a:pPr algn="ctr" rtl="1"/>
            <a:r>
              <a:rPr lang="fa-IR" sz="2800" dirty="0" smtClean="0">
                <a:solidFill>
                  <a:srgbClr val="00B0F0"/>
                </a:solidFill>
                <a:cs typeface="B Nazanin" pitchFamily="2" charset="-78"/>
              </a:rPr>
              <a:t>استحکام و تعالی خانواده </a:t>
            </a:r>
          </a:p>
          <a:p>
            <a:pPr algn="r" rtl="1"/>
            <a:endParaRPr lang="en-US" sz="2800" dirty="0" smtClean="0">
              <a:solidFill>
                <a:srgbClr val="00B0F0"/>
              </a:solidFill>
              <a:cs typeface="B Nazanin" pitchFamily="2" charset="-78"/>
            </a:endParaRPr>
          </a:p>
          <a:p>
            <a:pPr algn="r" rtl="1"/>
            <a:r>
              <a:rPr lang="fa-IR" sz="2800" dirty="0" smtClean="0">
                <a:cs typeface="B Nazanin" pitchFamily="2" charset="-78"/>
              </a:rPr>
              <a:t>ازدواج موفق در ایجاد ارامش شادمانی و پویایی زندگی تاثیری به غایت دارد مهم ترین عامل پایداری این ارامش انتخاب درست و عاقلانه ی همسر و پس از ان مدیردیت شایسته ی زندگی مشترک است.</a:t>
            </a:r>
            <a:endParaRPr lang="en-US" sz="2800" dirty="0" smtClean="0">
              <a:cs typeface="B Nazanin" pitchFamily="2" charset="-78"/>
            </a:endParaRPr>
          </a:p>
          <a:p>
            <a:pPr algn="r" rtl="1"/>
            <a:endParaRPr lang="en-US" sz="2800" dirty="0" smtClean="0">
              <a:solidFill>
                <a:srgbClr val="00B0F0"/>
              </a:solidFill>
              <a:cs typeface="B Nazanin" pitchFamily="2" charset="-78"/>
            </a:endParaRPr>
          </a:p>
          <a:p>
            <a:pPr algn="r" rtl="1"/>
            <a:r>
              <a:rPr lang="fa-IR" sz="2800" dirty="0" smtClean="0">
                <a:solidFill>
                  <a:srgbClr val="00B0F0"/>
                </a:solidFill>
                <a:cs typeface="B Nazanin" pitchFamily="2" charset="-78"/>
              </a:rPr>
              <a:t>عوامل موثر در استحکام خانواده</a:t>
            </a:r>
          </a:p>
          <a:p>
            <a:pPr algn="r" rtl="1"/>
            <a:endParaRPr lang="fa-IR" sz="2000" dirty="0" smtClean="0">
              <a:cs typeface="B Nazanin" pitchFamily="2" charset="-78"/>
            </a:endParaRPr>
          </a:p>
          <a:p>
            <a:pPr algn="r" rtl="1"/>
            <a:r>
              <a:rPr lang="fa-IR" sz="2400" dirty="0" smtClean="0">
                <a:solidFill>
                  <a:srgbClr val="7030A0"/>
                </a:solidFill>
                <a:cs typeface="B Nazanin" pitchFamily="2" charset="-78"/>
              </a:rPr>
              <a:t>1- عوامل اعتقادی </a:t>
            </a:r>
          </a:p>
          <a:p>
            <a:pPr algn="r" rtl="1"/>
            <a:r>
              <a:rPr lang="fa-IR" sz="2800" dirty="0" smtClean="0">
                <a:cs typeface="B Nazanin" pitchFamily="2" charset="-78"/>
              </a:rPr>
              <a:t>در نظام اعتقادی اسلام ،هدف از زندگی ،تعالی و قرب به خداست.</a:t>
            </a:r>
          </a:p>
          <a:p>
            <a:pPr algn="r" rtl="1"/>
            <a:r>
              <a:rPr lang="fa-IR" sz="2800" dirty="0" smtClean="0">
                <a:cs typeface="B Nazanin" pitchFamily="2" charset="-78"/>
              </a:rPr>
              <a:t>آن چنان که امام علی (ع) فرمود: «هرکه از غیر هدایت اللهی راه جوید، گمراه می شود.»</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036496" cy="2492990"/>
          </a:xfrm>
          <a:prstGeom prst="rect">
            <a:avLst/>
          </a:prstGeom>
        </p:spPr>
        <p:txBody>
          <a:bodyPr wrap="square">
            <a:spAutoFit/>
          </a:bodyPr>
          <a:lstStyle/>
          <a:p>
            <a:pPr algn="r" rtl="1"/>
            <a:r>
              <a:rPr lang="fa-IR" sz="2800" dirty="0">
                <a:cs typeface="B Nazanin" pitchFamily="2" charset="-78"/>
              </a:rPr>
              <a:t>*تقدس پیوند زنا شویی</a:t>
            </a:r>
          </a:p>
          <a:p>
            <a:pPr algn="r" rtl="1"/>
            <a:r>
              <a:rPr lang="fa-IR" sz="2800" dirty="0">
                <a:cs typeface="B Nazanin" pitchFamily="2" charset="-78"/>
              </a:rPr>
              <a:t>یکی از عواملی که در سوق یابی به ازدواج ، دوری گزیدن از جایگزین های احتمالی،آمادگی در جهت مقابله با آسیب های احتمالی پیوند زناشویی و حفظ و تثبیت خانواده ،نقشی تعیین کننده دارد، مقدس دانستن ازدواج است.</a:t>
            </a:r>
          </a:p>
          <a:p>
            <a:pPr algn="r" rtl="1"/>
            <a:endParaRPr lang="fa-IR" sz="1600" dirty="0">
              <a:cs typeface="B Nazanin" pitchFamily="2" charset="-78"/>
            </a:endParaRPr>
          </a:p>
          <a:p>
            <a:pPr algn="r" rtl="1"/>
            <a:endParaRPr lang="fa-IR" sz="1400" dirty="0">
              <a:cs typeface="B Nazanin" pitchFamily="2" charset="-78"/>
            </a:endParaRPr>
          </a:p>
          <a:p>
            <a:pPr algn="r" rtl="1"/>
            <a:endParaRPr lang="en-US" sz="1400" dirty="0">
              <a:cs typeface="B Nazanin" pitchFamily="2" charset="-78"/>
            </a:endParaRPr>
          </a:p>
        </p:txBody>
      </p:sp>
    </p:spTree>
    <p:extLst>
      <p:ext uri="{BB962C8B-B14F-4D97-AF65-F5344CB8AC3E}">
        <p14:creationId xmlns:p14="http://schemas.microsoft.com/office/powerpoint/2010/main" val="3577201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99592" y="0"/>
            <a:ext cx="7572428" cy="7109639"/>
          </a:xfrm>
          <a:prstGeom prst="rect">
            <a:avLst/>
          </a:prstGeom>
        </p:spPr>
        <p:txBody>
          <a:bodyPr wrap="square">
            <a:spAutoFit/>
          </a:bodyPr>
          <a:lstStyle/>
          <a:p>
            <a:pPr algn="r" rtl="1"/>
            <a:r>
              <a:rPr lang="fa-IR" sz="3200" dirty="0" smtClean="0">
                <a:cs typeface="B Nazanin" pitchFamily="2" charset="-78"/>
              </a:rPr>
              <a:t>*مثبت اندیشی </a:t>
            </a:r>
          </a:p>
          <a:p>
            <a:pPr algn="r" rtl="1"/>
            <a:endParaRPr lang="fa-IR" sz="3200" dirty="0" smtClean="0">
              <a:cs typeface="B Nazanin" pitchFamily="2" charset="-78"/>
            </a:endParaRPr>
          </a:p>
          <a:p>
            <a:pPr algn="r" rtl="1"/>
            <a:r>
              <a:rPr lang="fa-IR" sz="2800" dirty="0" smtClean="0">
                <a:cs typeface="B Nazanin" pitchFamily="2" charset="-78"/>
              </a:rPr>
              <a:t>افکار مثبت،به احساس درست و سپس به رفتار شایسته می انجامد.</a:t>
            </a:r>
          </a:p>
          <a:p>
            <a:pPr algn="r" rtl="1"/>
            <a:r>
              <a:rPr lang="fa-IR" sz="2800" dirty="0" smtClean="0">
                <a:cs typeface="B Nazanin" pitchFamily="2" charset="-78"/>
              </a:rPr>
              <a:t>امام علی (ع) فرمود:</a:t>
            </a:r>
          </a:p>
          <a:p>
            <a:pPr algn="r" rtl="1"/>
            <a:r>
              <a:rPr lang="fa-IR" sz="2800" dirty="0" smtClean="0">
                <a:cs typeface="B Nazanin" pitchFamily="2" charset="-78"/>
              </a:rPr>
              <a:t>خوش گمانی مایه آسایش دل و سلامت دین است.</a:t>
            </a:r>
          </a:p>
          <a:p>
            <a:pPr algn="r" rtl="1"/>
            <a:r>
              <a:rPr lang="fa-IR" sz="2800" dirty="0" smtClean="0">
                <a:cs typeface="B Nazanin" pitchFamily="2" charset="-78"/>
              </a:rPr>
              <a:t>خانواده مهم ترین جایگاه آسایش و آرامش است و از همین رو نباید از تاثیر حسن ظن نسبت به همسر غفلت کرد.</a:t>
            </a:r>
          </a:p>
          <a:p>
            <a:pPr algn="r" rtl="1"/>
            <a:r>
              <a:rPr lang="fa-IR" sz="2800" dirty="0" smtClean="0">
                <a:cs typeface="B Nazanin" pitchFamily="2" charset="-78"/>
              </a:rPr>
              <a:t>در متون دینی بر خوش بینی نسبت به دیگران و تعبیر رفتار ان ها به بهترین شکل تاکید شده است چنانکه در کلامی از امیر المومنین مومنین میخوانیم :</a:t>
            </a:r>
          </a:p>
          <a:p>
            <a:pPr algn="r" rtl="1"/>
            <a:r>
              <a:rPr lang="fa-IR" sz="2800" dirty="0" smtClean="0">
                <a:cs typeface="B Nazanin" pitchFamily="2" charset="-78"/>
              </a:rPr>
              <a:t>کار برادر دینی ات را به بهترین وجه تعبیر کن تا زمانی که دلیل قطعی بر خلاف ان برای تو حاصل شود.</a:t>
            </a:r>
          </a:p>
          <a:p>
            <a:pPr algn="r" rtl="1"/>
            <a:r>
              <a:rPr lang="fa-IR" sz="2800" dirty="0" smtClean="0">
                <a:cs typeface="B Nazanin" pitchFamily="2" charset="-78"/>
              </a:rPr>
              <a:t>خوش گمانی نسبت به همسر سبب ارتباط صمیمی شده و محبت هر دو را نسبت به هم عمیق تر میکند.</a:t>
            </a:r>
          </a:p>
          <a:p>
            <a:pPr algn="r" rtl="1"/>
            <a:r>
              <a:rPr lang="fa-IR" sz="2800" dirty="0" smtClean="0">
                <a:cs typeface="B Nazanin" pitchFamily="2" charset="-78"/>
              </a:rPr>
              <a:t>این نکته نیز ضروری است که شک و وسواس همواره از مکاید شیطان است و شالوده زندگی را لرزان خواهد کرد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755576" y="0"/>
            <a:ext cx="7929618" cy="6617196"/>
          </a:xfrm>
          <a:prstGeom prst="rect">
            <a:avLst/>
          </a:prstGeom>
          <a:noFill/>
        </p:spPr>
        <p:txBody>
          <a:bodyPr wrap="square" rtlCol="0">
            <a:spAutoFit/>
          </a:bodyPr>
          <a:lstStyle/>
          <a:p>
            <a:pPr algn="r" rtl="1"/>
            <a:r>
              <a:rPr lang="fa-IR" sz="3200" dirty="0" smtClean="0">
                <a:cs typeface="B Nazanin" pitchFamily="2" charset="-78"/>
              </a:rPr>
              <a:t>*قناعت</a:t>
            </a:r>
          </a:p>
          <a:p>
            <a:pPr algn="r" rtl="1"/>
            <a:r>
              <a:rPr lang="fa-IR" sz="3200" dirty="0" smtClean="0">
                <a:cs typeface="B Nazanin" pitchFamily="2" charset="-78"/>
              </a:rPr>
              <a:t>انسان کمال گرا و بینهایت خواه است اما گاه کمال گرایی خود را به امور فانی دنیوی محدود میکند حال انکه اسلام ادمی را به قناعت در امور دنیوی و کمال طلبی در امور معنوی توصیه میکند.</a:t>
            </a:r>
          </a:p>
          <a:p>
            <a:pPr algn="r" rtl="1"/>
            <a:r>
              <a:rPr lang="fa-IR" sz="3200" dirty="0" smtClean="0">
                <a:cs typeface="B Nazanin" pitchFamily="2" charset="-78"/>
              </a:rPr>
              <a:t>به نظر ویلیام ج. گود،یک جوان غربی که از منظر عشق رومانتیک به ازدواج می نگرد،انتظار های بسیار بالایی دارد و از داشتن یک زندگی یکنواخت وخسته کننده هر چند توام با آسایش ناخشنود است ؛ در حالی که در بسیاری از جوامع به جوانان اموخته می شود که در  بهترین حالت ، از همسر خود توقع دارد.</a:t>
            </a:r>
          </a:p>
          <a:p>
            <a:pPr algn="r" rtl="1"/>
            <a:endParaRPr lang="fa-IR" dirty="0" smtClean="0">
              <a:cs typeface="B Nazanin" pitchFamily="2" charset="-78"/>
            </a:endParaRPr>
          </a:p>
          <a:p>
            <a:pPr marL="342900" indent="-342900" algn="r" rtl="1">
              <a:buAutoNum type="arabic1Minus"/>
            </a:pPr>
            <a:endParaRPr lang="fa-IR" dirty="0" smtClean="0">
              <a:cs typeface="B Nazanin" pitchFamily="2" charset="-78"/>
            </a:endParaRPr>
          </a:p>
          <a:p>
            <a:pPr algn="r" rtl="1"/>
            <a:r>
              <a:rPr lang="fa-IR" dirty="0" smtClean="0">
                <a:cs typeface="B Nazanin" pitchFamily="2" charset="-78"/>
              </a:rPr>
              <a:t>                            </a:t>
            </a:r>
          </a:p>
          <a:p>
            <a:pPr algn="r" rtl="1"/>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2246769"/>
          </a:xfrm>
          <a:prstGeom prst="rect">
            <a:avLst/>
          </a:prstGeom>
        </p:spPr>
        <p:txBody>
          <a:bodyPr wrap="square">
            <a:spAutoFit/>
          </a:bodyPr>
          <a:lstStyle/>
          <a:p>
            <a:pPr algn="r" rtl="1"/>
            <a:r>
              <a:rPr lang="fa-IR" sz="2800" dirty="0">
                <a:cs typeface="B Nazanin" pitchFamily="2" charset="-78"/>
              </a:rPr>
              <a:t>امام صادق (ع) فرمود: کسی که قانع نباشد زندگی برایش گوارا نیست.</a:t>
            </a:r>
          </a:p>
          <a:p>
            <a:pPr algn="r" rtl="1"/>
            <a:r>
              <a:rPr lang="fa-IR" sz="2800" dirty="0">
                <a:cs typeface="B Nazanin" pitchFamily="2" charset="-78"/>
              </a:rPr>
              <a:t>از اثار دیگر قناعت عزت فرد است چنانکه امام علی میفرماید:قناعت به عزت منجر میشود .</a:t>
            </a:r>
          </a:p>
          <a:p>
            <a:pPr algn="r" rtl="1"/>
            <a:r>
              <a:rPr lang="fa-IR" sz="2800" dirty="0">
                <a:cs typeface="B Nazanin" pitchFamily="2" charset="-78"/>
              </a:rPr>
              <a:t>امام صادق از جمله ویژگی های زن ناشایست را چنین بر شمرده است:زیاد را اندک میشمارد و کم  را نمیپذیرد .</a:t>
            </a:r>
          </a:p>
        </p:txBody>
      </p:sp>
    </p:spTree>
    <p:extLst>
      <p:ext uri="{BB962C8B-B14F-4D97-AF65-F5344CB8AC3E}">
        <p14:creationId xmlns:p14="http://schemas.microsoft.com/office/powerpoint/2010/main" val="27257068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pPr algn="r" rtl="1"/>
            <a:r>
              <a:rPr lang="fa-IR" sz="2800" dirty="0">
                <a:cs typeface="B Nazanin" pitchFamily="2" charset="-78"/>
              </a:rPr>
              <a:t>*جمع گرایی در خانواده </a:t>
            </a:r>
          </a:p>
          <a:p>
            <a:pPr algn="r" rtl="1"/>
            <a:r>
              <a:rPr lang="fa-IR" sz="2800" dirty="0">
                <a:cs typeface="B Nazanin" pitchFamily="2" charset="-78"/>
              </a:rPr>
              <a:t>زندگی خانوادگی از احساس نیاز مشترک دختر وپسر  سرچشمه می گیرد وهر چند این نیاز بیشتر بر آورده شود،فرد نسبت به همسرش احساس تلق بیشتری خواهد داشت</a:t>
            </a:r>
            <a:r>
              <a:rPr lang="fa-IR" sz="2000" dirty="0" smtClean="0">
                <a:cs typeface="B Nazanin" pitchFamily="2" charset="-78"/>
              </a:rPr>
              <a:t>. </a:t>
            </a:r>
            <a:r>
              <a:rPr lang="fa-IR" sz="2800" dirty="0" smtClean="0">
                <a:cs typeface="B Nazanin" pitchFamily="2" charset="-78"/>
              </a:rPr>
              <a:t>از جمله اسیب های موثر در روابط همسران فرد گرایی و خود خواهی در خانواده است .</a:t>
            </a:r>
          </a:p>
          <a:p>
            <a:pPr algn="r" rtl="1"/>
            <a:r>
              <a:rPr lang="fa-IR" sz="2800" dirty="0" smtClean="0">
                <a:cs typeface="B Nazanin" pitchFamily="2" charset="-78"/>
              </a:rPr>
              <a:t>در روایتی امده است:</a:t>
            </a:r>
          </a:p>
          <a:p>
            <a:pPr algn="r" rtl="1"/>
            <a:r>
              <a:rPr lang="fa-IR" sz="2800" dirty="0" smtClean="0">
                <a:cs typeface="B Nazanin" pitchFamily="2" charset="-78"/>
              </a:rPr>
              <a:t>مومن مطابق میل اعضای خانواده میخورد و منافق خانواده اش مطابق میل او میخورند </a:t>
            </a:r>
          </a:p>
          <a:p>
            <a:pPr algn="r" rtl="1"/>
            <a:r>
              <a:rPr lang="fa-IR" sz="2800" dirty="0" smtClean="0">
                <a:cs typeface="B Nazanin" pitchFamily="2" charset="-78"/>
              </a:rPr>
              <a:t>امام صادق:</a:t>
            </a:r>
          </a:p>
          <a:p>
            <a:pPr algn="r" rtl="1"/>
            <a:r>
              <a:rPr lang="fa-IR" sz="2800" dirty="0" smtClean="0">
                <a:cs typeface="B Nazanin" pitchFamily="2" charset="-78"/>
              </a:rPr>
              <a:t>زن و شوهر در خانواده بر اساس نیاز و خوشایند همسر خود ظاهر خود را اراسته سازند.</a:t>
            </a:r>
          </a:p>
          <a:p>
            <a:pPr algn="r" rtl="1"/>
            <a:r>
              <a:rPr lang="fa-IR" sz="2800" dirty="0" smtClean="0">
                <a:cs typeface="B Nazanin" pitchFamily="2" charset="-78"/>
              </a:rPr>
              <a:t>پیامبر اکرم:</a:t>
            </a:r>
          </a:p>
          <a:p>
            <a:pPr algn="r" rtl="1"/>
            <a:r>
              <a:rPr lang="fa-IR" sz="2800" dirty="0" smtClean="0">
                <a:cs typeface="B Nazanin" pitchFamily="2" charset="-78"/>
              </a:rPr>
              <a:t>ارزش مندی افراد به میزان خوش رفتاری و خدمت گذاری انها برای خانواده است </a:t>
            </a:r>
          </a:p>
        </p:txBody>
      </p:sp>
    </p:spTree>
    <p:extLst>
      <p:ext uri="{BB962C8B-B14F-4D97-AF65-F5344CB8AC3E}">
        <p14:creationId xmlns:p14="http://schemas.microsoft.com/office/powerpoint/2010/main" val="15221877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8520" y="476672"/>
            <a:ext cx="9144000" cy="3539430"/>
          </a:xfrm>
          <a:prstGeom prst="rect">
            <a:avLst/>
          </a:prstGeom>
        </p:spPr>
        <p:txBody>
          <a:bodyPr wrap="square">
            <a:spAutoFit/>
          </a:bodyPr>
          <a:lstStyle/>
          <a:p>
            <a:pPr algn="r" rtl="1"/>
            <a:r>
              <a:rPr lang="fa-IR" sz="2800" dirty="0" smtClean="0">
                <a:cs typeface="B Nazanin" pitchFamily="2" charset="-78"/>
              </a:rPr>
              <a:t>مقام معظم رهبری :</a:t>
            </a:r>
          </a:p>
          <a:p>
            <a:pPr algn="r" rtl="1"/>
            <a:r>
              <a:rPr lang="fa-IR" sz="2800" dirty="0" smtClean="0">
                <a:cs typeface="B Nazanin" pitchFamily="2" charset="-78"/>
              </a:rPr>
              <a:t>زن و شوهر باید به هم  محبت داشته باشند همین .کار هایی را که محبت را کم میکنند انجام ندهید. درست نگاه کنید ببینید شوهر شما یا زن شما روی چه چیز هایی خیلی حساس است از انها اجتناب کنید مثلا زن از یک عادتی که مرد دارد بدش میاید این مرئ هم بی اعتناست و ان را باز تکرار میکند این بد است . فرض کنید زن هایی هستند که هوس های شخصی خود را مثل خرید به راحتی شوهر ترجیح میدهند چه لزومی دارد ؟اصل کار شما دو نفر هستید همدیگر را داشته باشید و با همدیگر مهربان باشید.</a:t>
            </a:r>
            <a:endParaRPr lang="fa-IR" sz="2800" dirty="0">
              <a:cs typeface="B Nazanin" pitchFamily="2" charset="-78"/>
            </a:endParaRPr>
          </a:p>
        </p:txBody>
      </p:sp>
    </p:spTree>
    <p:extLst>
      <p:ext uri="{BB962C8B-B14F-4D97-AF65-F5344CB8AC3E}">
        <p14:creationId xmlns:p14="http://schemas.microsoft.com/office/powerpoint/2010/main" val="10021474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57224" y="357167"/>
            <a:ext cx="7786742" cy="6001643"/>
          </a:xfrm>
          <a:prstGeom prst="rect">
            <a:avLst/>
          </a:prstGeom>
        </p:spPr>
        <p:txBody>
          <a:bodyPr wrap="square">
            <a:spAutoFit/>
          </a:bodyPr>
          <a:lstStyle/>
          <a:p>
            <a:pPr algn="r" rtl="1"/>
            <a:r>
              <a:rPr lang="fa-IR" sz="3200" dirty="0" smtClean="0">
                <a:cs typeface="B Nazanin" pitchFamily="2" charset="-78"/>
              </a:rPr>
              <a:t>*تفسیر صحیح از مشکلات زندگی</a:t>
            </a:r>
          </a:p>
          <a:p>
            <a:pPr algn="r" rtl="1"/>
            <a:r>
              <a:rPr lang="fa-IR" sz="3200" dirty="0" smtClean="0">
                <a:cs typeface="B Nazanin" pitchFamily="2" charset="-78"/>
              </a:rPr>
              <a:t>خداوند در قرآن فرمود: </a:t>
            </a:r>
          </a:p>
          <a:p>
            <a:pPr algn="ctr" rtl="1"/>
            <a:r>
              <a:rPr lang="fa-IR" sz="3200" dirty="0" smtClean="0">
                <a:cs typeface="B Nazanin" pitchFamily="2" charset="-78"/>
              </a:rPr>
              <a:t>لقد خلقنا الا نسان فی کبد</a:t>
            </a:r>
          </a:p>
          <a:p>
            <a:pPr algn="ctr" rtl="1"/>
            <a:r>
              <a:rPr lang="fa-IR" sz="3200" dirty="0" smtClean="0">
                <a:cs typeface="B Nazanin" pitchFamily="2" charset="-78"/>
              </a:rPr>
              <a:t>ما انسان را در سختی ها خلق کردیم.</a:t>
            </a:r>
          </a:p>
          <a:p>
            <a:pPr algn="r" rtl="1"/>
            <a:r>
              <a:rPr lang="fa-IR" sz="3200" dirty="0" smtClean="0">
                <a:cs typeface="B Nazanin" pitchFamily="2" charset="-78"/>
              </a:rPr>
              <a:t>رهنمود های اسلامی با تاکید بر ضرورت مثبت نگری یا اور میشود که در برخورد با مشکلات زندگی این امور را مطمح نظر قرار دهید:</a:t>
            </a:r>
          </a:p>
          <a:p>
            <a:pPr algn="r" rtl="1"/>
            <a:r>
              <a:rPr lang="fa-IR" sz="3200" dirty="0" smtClean="0">
                <a:cs typeface="B Nazanin" pitchFamily="2" charset="-78"/>
              </a:rPr>
              <a:t>یاد اوری نعمت های فراوان گذشته –امید به رفع مشکل کنونی در اینده-توجه به نعمت های کنونی که در کنار مشکلات وجود دارد و نیز توجه به کاستی های موقت دنیا و لذت های جاودانه اخرت </a:t>
            </a:r>
          </a:p>
          <a:p>
            <a:pPr algn="r" rtl="1"/>
            <a:endParaRPr lang="fa-IR" sz="3200" dirty="0" smtClean="0">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pPr algn="r" rtl="1"/>
            <a:r>
              <a:rPr lang="fa-IR" sz="2400" dirty="0">
                <a:solidFill>
                  <a:srgbClr val="7030A0"/>
                </a:solidFill>
              </a:rPr>
              <a:t>-ارضای نیاز های جنسی</a:t>
            </a:r>
            <a:r>
              <a:rPr lang="fa-IR" sz="2400" dirty="0"/>
              <a:t>:</a:t>
            </a:r>
          </a:p>
          <a:p>
            <a:pPr algn="r" rtl="1"/>
            <a:r>
              <a:rPr lang="fa-IR" sz="2400" dirty="0"/>
              <a:t>تعالیم اسللامی مطابق با طبیعت آدمی است:</a:t>
            </a:r>
            <a:r>
              <a:rPr lang="fa-IR" sz="2400" dirty="0">
                <a:solidFill>
                  <a:srgbClr val="00B050"/>
                </a:solidFill>
              </a:rPr>
              <a:t>(فاقم وجهک للدین حنیفا فطرت الله التی فطر الناس علیها)</a:t>
            </a:r>
          </a:p>
          <a:p>
            <a:pPr algn="r" rtl="1"/>
            <a:r>
              <a:rPr lang="fa-IR" sz="2400" dirty="0">
                <a:solidFill>
                  <a:srgbClr val="00B050"/>
                </a:solidFill>
              </a:rPr>
              <a:t>«زین للناس حب الشهوات من النساء»، </a:t>
            </a:r>
            <a:r>
              <a:rPr lang="fa-IR" sz="2400" dirty="0"/>
              <a:t>برای مردم ،دلداگی به خواستنی ها از قبیل زنان ،آراسته شده است.</a:t>
            </a:r>
          </a:p>
        </p:txBody>
      </p:sp>
    </p:spTree>
    <p:extLst>
      <p:ext uri="{BB962C8B-B14F-4D97-AF65-F5344CB8AC3E}">
        <p14:creationId xmlns:p14="http://schemas.microsoft.com/office/powerpoint/2010/main" val="12081478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11396"/>
            <a:ext cx="9143607" cy="6001643"/>
          </a:xfrm>
          <a:prstGeom prst="rect">
            <a:avLst/>
          </a:prstGeom>
        </p:spPr>
        <p:txBody>
          <a:bodyPr wrap="square">
            <a:spAutoFit/>
          </a:bodyPr>
          <a:lstStyle/>
          <a:p>
            <a:pPr algn="r" rtl="1"/>
            <a:r>
              <a:rPr lang="fa-IR" sz="3200" dirty="0">
                <a:cs typeface="B Nazanin" pitchFamily="2" charset="-78"/>
              </a:rPr>
              <a:t>*باورهای دینی </a:t>
            </a:r>
            <a:endParaRPr lang="fa-IR" sz="3200" dirty="0" smtClean="0">
              <a:cs typeface="B Nazanin" pitchFamily="2" charset="-78"/>
            </a:endParaRPr>
          </a:p>
          <a:p>
            <a:pPr algn="r" rtl="1"/>
            <a:r>
              <a:rPr lang="fa-IR" sz="3200" dirty="0" smtClean="0">
                <a:cs typeface="B Nazanin" pitchFamily="2" charset="-78"/>
              </a:rPr>
              <a:t>یکی از عوامل بسیار مهم در تحکیم روابط خانواده اعتقادها و باور های دینی و عمل به ان است</a:t>
            </a:r>
          </a:p>
          <a:p>
            <a:pPr algn="r" rtl="1"/>
            <a:endParaRPr lang="fa-IR" sz="3200" dirty="0" smtClean="0">
              <a:cs typeface="B Nazanin" pitchFamily="2" charset="-78"/>
            </a:endParaRPr>
          </a:p>
          <a:p>
            <a:pPr algn="r" rtl="1"/>
            <a:r>
              <a:rPr lang="fa-IR" sz="3200" dirty="0" smtClean="0">
                <a:cs typeface="B Nazanin" pitchFamily="2" charset="-78"/>
              </a:rPr>
              <a:t>تاثیر اعتقادات دینی در استحکام خانواده در ابعاد مختلف نمود می یابد که در ادامه به پاره ای از ان ها می پردازیم:</a:t>
            </a:r>
            <a:endParaRPr lang="fa-IR" sz="3200" dirty="0">
              <a:cs typeface="B Nazanin" pitchFamily="2" charset="-78"/>
            </a:endParaRPr>
          </a:p>
          <a:p>
            <a:pPr algn="r" rtl="1"/>
            <a:r>
              <a:rPr lang="fa-IR" sz="3200" dirty="0" smtClean="0">
                <a:cs typeface="B Nazanin" pitchFamily="2" charset="-78"/>
              </a:rPr>
              <a:t>الف </a:t>
            </a:r>
            <a:r>
              <a:rPr lang="fa-IR" sz="3200" dirty="0">
                <a:cs typeface="B Nazanin" pitchFamily="2" charset="-78"/>
              </a:rPr>
              <a:t>-ایجاد </a:t>
            </a:r>
            <a:r>
              <a:rPr lang="fa-IR" sz="3200" dirty="0" smtClean="0">
                <a:cs typeface="B Nazanin" pitchFamily="2" charset="-78"/>
              </a:rPr>
              <a:t>وفاق </a:t>
            </a:r>
            <a:r>
              <a:rPr lang="fa-IR" sz="3200" dirty="0">
                <a:cs typeface="B Nazanin" pitchFamily="2" charset="-78"/>
              </a:rPr>
              <a:t>در تعیین بایسته های زندگی خانوادگی؛ </a:t>
            </a:r>
            <a:endParaRPr lang="fa-IR" sz="3200" dirty="0" smtClean="0">
              <a:cs typeface="B Nazanin" pitchFamily="2" charset="-78"/>
            </a:endParaRPr>
          </a:p>
          <a:p>
            <a:pPr algn="r" rtl="1"/>
            <a:r>
              <a:rPr lang="fa-IR" sz="3200" dirty="0" smtClean="0">
                <a:cs typeface="B Nazanin" pitchFamily="2" charset="-78"/>
              </a:rPr>
              <a:t>یکی </a:t>
            </a:r>
            <a:r>
              <a:rPr lang="fa-IR" sz="3200" dirty="0">
                <a:cs typeface="B Nazanin" pitchFamily="2" charset="-78"/>
              </a:rPr>
              <a:t>از عوامل موثر در ایجاد اختلاف و کشمکش های خانوادگی ، اعتقادهای متفاوت هریک از اعضا در مورد بایدها ونباید های زندگی است.</a:t>
            </a:r>
          </a:p>
          <a:p>
            <a:pPr algn="r" rtl="1"/>
            <a:r>
              <a:rPr lang="fa-IR" sz="3200" dirty="0">
                <a:cs typeface="B Nazanin" pitchFamily="2" charset="-78"/>
              </a:rPr>
              <a:t>ب- اعتقاد به نظارت الهی</a:t>
            </a:r>
          </a:p>
          <a:p>
            <a:pPr algn="r" rtl="1"/>
            <a:r>
              <a:rPr lang="fa-IR" sz="3200" dirty="0">
                <a:cs typeface="B Nazanin" pitchFamily="2" charset="-78"/>
              </a:rPr>
              <a:t>اعتقاد به نظارت دقیق خداوند ادمی را از افکار و رفتار ناشایست باز می دارد</a:t>
            </a:r>
            <a:r>
              <a:rPr lang="fa-IR" sz="3200" dirty="0" smtClean="0">
                <a:cs typeface="B Nazanin" pitchFamily="2" charset="-78"/>
              </a:rPr>
              <a:t>.</a:t>
            </a:r>
          </a:p>
        </p:txBody>
      </p:sp>
    </p:spTree>
    <p:extLst>
      <p:ext uri="{BB962C8B-B14F-4D97-AF65-F5344CB8AC3E}">
        <p14:creationId xmlns:p14="http://schemas.microsoft.com/office/powerpoint/2010/main" val="27430760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r" rtl="1"/>
            <a:r>
              <a:rPr lang="fa-IR" sz="2800" dirty="0">
                <a:cs typeface="B Nazanin" pitchFamily="2" charset="-78"/>
              </a:rPr>
              <a:t>امام حسن به مردی که در امر ازدواج دخترش با ان حضرت مشورت کرده بود فرمود:</a:t>
            </a:r>
          </a:p>
          <a:p>
            <a:pPr algn="r" rtl="1"/>
            <a:r>
              <a:rPr lang="fa-IR" sz="2800" dirty="0">
                <a:cs typeface="B Nazanin" pitchFamily="2" charset="-78"/>
              </a:rPr>
              <a:t>دخترت را به پسر با تقوا شوهر بده زیرا حتی اگر از همسرش متنفر شود به او ظلم نمی کند.</a:t>
            </a:r>
          </a:p>
          <a:p>
            <a:pPr algn="r" rtl="1"/>
            <a:r>
              <a:rPr lang="fa-IR" sz="2800" dirty="0">
                <a:cs typeface="B Nazanin" pitchFamily="2" charset="-78"/>
              </a:rPr>
              <a:t>پیامبر فرمود:</a:t>
            </a:r>
          </a:p>
          <a:p>
            <a:pPr algn="r" rtl="1"/>
            <a:r>
              <a:rPr lang="fa-IR" sz="2800" dirty="0">
                <a:cs typeface="B Nazanin" pitchFamily="2" charset="-78"/>
              </a:rPr>
              <a:t>زنی یا مردی که همسرش را آزار دهد و به او ظلم کند اولین فرد واردشونده در جهنم است.</a:t>
            </a:r>
          </a:p>
          <a:p>
            <a:pPr algn="r" rtl="1"/>
            <a:r>
              <a:rPr lang="fa-IR" sz="2800" dirty="0">
                <a:cs typeface="B Nazanin" pitchFamily="2" charset="-78"/>
              </a:rPr>
              <a:t>درسخنی دیگر پیامبر فرمودند:</a:t>
            </a:r>
          </a:p>
          <a:p>
            <a:pPr algn="r" rtl="1"/>
            <a:r>
              <a:rPr lang="fa-IR" sz="2800" dirty="0">
                <a:cs typeface="B Nazanin" pitchFamily="2" charset="-78"/>
              </a:rPr>
              <a:t>خداوند به مردی که در بداخلاقی همسرش صبر کند ثواب حضرت داوود و به زنی که در بداخلاقی شوهرش صبر کتد ثواب آسیه را عطا می کند.</a:t>
            </a:r>
          </a:p>
        </p:txBody>
      </p:sp>
    </p:spTree>
    <p:extLst>
      <p:ext uri="{BB962C8B-B14F-4D97-AF65-F5344CB8AC3E}">
        <p14:creationId xmlns:p14="http://schemas.microsoft.com/office/powerpoint/2010/main" val="15443053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785786" y="428604"/>
            <a:ext cx="7858180" cy="5262979"/>
          </a:xfrm>
          <a:prstGeom prst="rect">
            <a:avLst/>
          </a:prstGeom>
          <a:noFill/>
        </p:spPr>
        <p:txBody>
          <a:bodyPr wrap="square" rtlCol="0">
            <a:spAutoFit/>
          </a:bodyPr>
          <a:lstStyle/>
          <a:p>
            <a:pPr algn="r"/>
            <a:r>
              <a:rPr lang="fa-IR" sz="2800" dirty="0" smtClean="0">
                <a:cs typeface="B Nazanin" pitchFamily="2" charset="-78"/>
              </a:rPr>
              <a:t>پ-بالا بردن آستانه تحمل؛ </a:t>
            </a:r>
          </a:p>
          <a:p>
            <a:pPr algn="r"/>
            <a:endParaRPr lang="fa-IR" sz="2800" dirty="0" smtClean="0">
              <a:cs typeface="B Nazanin" pitchFamily="2" charset="-78"/>
            </a:endParaRPr>
          </a:p>
          <a:p>
            <a:pPr algn="r"/>
            <a:r>
              <a:rPr lang="fa-IR" sz="2800" dirty="0" smtClean="0">
                <a:cs typeface="B Nazanin" pitchFamily="2" charset="-78"/>
              </a:rPr>
              <a:t>ت- احساس رضایت همیشگی ؛</a:t>
            </a:r>
          </a:p>
          <a:p>
            <a:pPr algn="r"/>
            <a:r>
              <a:rPr lang="fa-IR" sz="2800" dirty="0" smtClean="0">
                <a:cs typeface="B Nazanin" pitchFamily="2" charset="-78"/>
              </a:rPr>
              <a:t> آن که به خدا اعتقاد دارد ، در ناملایمات زندگی با اعتقاد به تقدیر الهی ، از پیشامد ها راضی است و آنها را رحمت پنهان خدا می داند . </a:t>
            </a:r>
          </a:p>
          <a:p>
            <a:pPr algn="r"/>
            <a:endParaRPr lang="fa-IR" sz="2800" dirty="0" smtClean="0">
              <a:cs typeface="B Nazanin" pitchFamily="2" charset="-78"/>
            </a:endParaRPr>
          </a:p>
          <a:p>
            <a:pPr algn="r"/>
            <a:r>
              <a:rPr lang="fa-IR" sz="2800" dirty="0" smtClean="0">
                <a:cs typeface="B Nazanin" pitchFamily="2" charset="-78"/>
              </a:rPr>
              <a:t>ج- ایمان به خدا واتکال به او؛ </a:t>
            </a:r>
          </a:p>
          <a:p>
            <a:pPr algn="r"/>
            <a:r>
              <a:rPr lang="fa-IR" sz="2800" dirty="0" smtClean="0">
                <a:cs typeface="B Nazanin" pitchFamily="2" charset="-78"/>
              </a:rPr>
              <a:t>کسی که به خدا ایمان دارد معتقد است او مشکلات را می بیند و تقاضای او را می شنود و مطابق با مصلحت به او پاسخ می دهد.</a:t>
            </a:r>
          </a:p>
          <a:p>
            <a:pPr algn="r"/>
            <a:r>
              <a:rPr lang="fa-IR" sz="2800" dirty="0" smtClean="0">
                <a:cs typeface="B Nazanin" pitchFamily="2" charset="-78"/>
              </a:rPr>
              <a:t>اذا سالک عبادی انی فانی قریب اجیب دعوت الداع اذا دعان</a:t>
            </a:r>
          </a:p>
          <a:p>
            <a:pPr algn="r"/>
            <a:r>
              <a:rPr lang="fa-IR" sz="2800" dirty="0" smtClean="0">
                <a:cs typeface="B Nazanin" pitchFamily="2" charset="-78"/>
              </a:rPr>
              <a:t>ای پیامبر هرگاه بنده من از تو درباره من پرسید به او بگو:من نزدیک هستم و هرگاه کسی مرا بخواند دعای اورا اجابت خواهم کرد.</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815882"/>
          </a:xfrm>
          <a:prstGeom prst="rect">
            <a:avLst/>
          </a:prstGeom>
        </p:spPr>
        <p:txBody>
          <a:bodyPr wrap="square">
            <a:spAutoFit/>
          </a:bodyPr>
          <a:lstStyle/>
          <a:p>
            <a:pPr algn="r"/>
            <a:r>
              <a:rPr lang="fa-IR" sz="2800" dirty="0">
                <a:cs typeface="B Nazanin" pitchFamily="2" charset="-78"/>
              </a:rPr>
              <a:t>فرد باایمان حتی اگر مشکلات خانوادگی را محصول تصمیم گیری نادرست یا رفتار خطای خود ببیند باز هم به خدا امیدوار است:</a:t>
            </a:r>
          </a:p>
          <a:p>
            <a:pPr algn="r"/>
            <a:r>
              <a:rPr lang="fa-IR" sz="2800" dirty="0">
                <a:cs typeface="B Nazanin" pitchFamily="2" charset="-78"/>
              </a:rPr>
              <a:t>یاعبادی الذین اسرفوا علی انفسهم لا تقنطوا من رحمت الله</a:t>
            </a:r>
          </a:p>
          <a:p>
            <a:pPr algn="r"/>
            <a:r>
              <a:rPr lang="fa-IR" sz="2800" dirty="0">
                <a:cs typeface="B Nazanin" pitchFamily="2" charset="-78"/>
              </a:rPr>
              <a:t>ای بندگان من که گناه و خطا کردید از رحمت خدا ناامید نشوید.</a:t>
            </a:r>
          </a:p>
        </p:txBody>
      </p:sp>
    </p:spTree>
    <p:extLst>
      <p:ext uri="{BB962C8B-B14F-4D97-AF65-F5344CB8AC3E}">
        <p14:creationId xmlns:p14="http://schemas.microsoft.com/office/powerpoint/2010/main" val="39792216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r"/>
            <a:r>
              <a:rPr lang="fa-IR" sz="2800" dirty="0">
                <a:solidFill>
                  <a:srgbClr val="7030A0"/>
                </a:solidFill>
                <a:cs typeface="B Nazanin" pitchFamily="2" charset="-78"/>
              </a:rPr>
              <a:t>2- عوامل </a:t>
            </a:r>
            <a:r>
              <a:rPr lang="fa-IR" sz="2800" dirty="0" smtClean="0">
                <a:solidFill>
                  <a:srgbClr val="7030A0"/>
                </a:solidFill>
                <a:cs typeface="B Nazanin" pitchFamily="2" charset="-78"/>
              </a:rPr>
              <a:t>عاطفی</a:t>
            </a:r>
          </a:p>
          <a:p>
            <a:pPr algn="r"/>
            <a:r>
              <a:rPr lang="fa-IR" sz="2800" dirty="0" smtClean="0">
                <a:cs typeface="B Nazanin" pitchFamily="2" charset="-78"/>
              </a:rPr>
              <a:t>قرآن کریماز رابطه میان زوجین باکلمه مودت و رحمت تعبیر می کند.بدین بیان که شهوت تنها عامل پیوند زناشویی نیست بلکه صفا و صمیمیت و اتحاد دوروح است که زوجین را به یکدیگر پیوند می دهد.</a:t>
            </a:r>
          </a:p>
          <a:p>
            <a:pPr algn="r"/>
            <a:r>
              <a:rPr lang="fa-IR" sz="2800" dirty="0" smtClean="0">
                <a:cs typeface="B Nazanin" pitchFamily="2" charset="-78"/>
              </a:rPr>
              <a:t>امام صادق در روایتی بر اهمیت این احساس عاطفی اشاره می کند:</a:t>
            </a:r>
          </a:p>
          <a:p>
            <a:pPr algn="r"/>
            <a:r>
              <a:rPr lang="fa-IR" sz="2800" dirty="0" smtClean="0">
                <a:cs typeface="B Nazanin" pitchFamily="2" charset="-78"/>
              </a:rPr>
              <a:t>هرگاه عشق و علاقه مردی به همسرش زیاد شود بر ایمانش افزوده می شود.</a:t>
            </a:r>
            <a:endParaRPr lang="fa-IR" sz="2800" dirty="0">
              <a:cs typeface="B Nazanin" pitchFamily="2" charset="-78"/>
            </a:endParaRPr>
          </a:p>
          <a:p>
            <a:pPr algn="r"/>
            <a:r>
              <a:rPr lang="fa-IR" sz="2800" dirty="0" smtClean="0">
                <a:cs typeface="B Nazanin" pitchFamily="2" charset="-78"/>
              </a:rPr>
              <a:t>در سخنی صریح پیامبر اکرم به مردان اندرز می دهد:</a:t>
            </a:r>
          </a:p>
          <a:p>
            <a:pPr algn="r"/>
            <a:r>
              <a:rPr lang="fa-IR" sz="2800" dirty="0" smtClean="0">
                <a:cs typeface="B Nazanin" pitchFamily="2" charset="-78"/>
              </a:rPr>
              <a:t>سخن مرد به همسرش که دوستت دارم هرگز از قلب زن بیرون نمی رود.</a:t>
            </a:r>
          </a:p>
          <a:p>
            <a:pPr algn="r"/>
            <a:r>
              <a:rPr lang="fa-IR" sz="2800" dirty="0" smtClean="0">
                <a:cs typeface="B Nazanin" pitchFamily="2" charset="-78"/>
              </a:rPr>
              <a:t>در پایان یاد اوری میشود همسرانی که نسبت به هم ابراز عشق و علاقه نمیکنند همسرشان زود رنج عصبانی و دچار سردی احساس و عاطفه میشودضمن انکه معمولا از نظر جنسی سرد مزاج و گاه در دراز مدت به افسردگی روحی مبتلاا میگردد</a:t>
            </a:r>
            <a:endParaRPr lang="fa-IR" sz="2800" dirty="0">
              <a:cs typeface="B Nazanin" pitchFamily="2" charset="-78"/>
            </a:endParaRPr>
          </a:p>
        </p:txBody>
      </p:sp>
    </p:spTree>
    <p:extLst>
      <p:ext uri="{BB962C8B-B14F-4D97-AF65-F5344CB8AC3E}">
        <p14:creationId xmlns:p14="http://schemas.microsoft.com/office/powerpoint/2010/main" val="6338050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71538" y="357166"/>
            <a:ext cx="7429552" cy="5632311"/>
          </a:xfrm>
          <a:prstGeom prst="rect">
            <a:avLst/>
          </a:prstGeom>
        </p:spPr>
        <p:txBody>
          <a:bodyPr wrap="square">
            <a:spAutoFit/>
          </a:bodyPr>
          <a:lstStyle/>
          <a:p>
            <a:pPr algn="r"/>
            <a:endParaRPr lang="fa-IR" sz="2400" dirty="0" smtClean="0">
              <a:cs typeface="B Nazanin" pitchFamily="2" charset="-78"/>
            </a:endParaRPr>
          </a:p>
          <a:p>
            <a:pPr algn="r"/>
            <a:r>
              <a:rPr lang="fa-IR" sz="2800" dirty="0" smtClean="0">
                <a:solidFill>
                  <a:srgbClr val="7030A0"/>
                </a:solidFill>
                <a:cs typeface="B Nazanin" pitchFamily="2" charset="-78"/>
              </a:rPr>
              <a:t>3-عوامل کلامی</a:t>
            </a:r>
          </a:p>
          <a:p>
            <a:pPr algn="r"/>
            <a:r>
              <a:rPr lang="fa-IR" sz="2800" dirty="0" smtClean="0">
                <a:solidFill>
                  <a:srgbClr val="7030A0"/>
                </a:solidFill>
                <a:cs typeface="B Nazanin" pitchFamily="2" charset="-78"/>
              </a:rPr>
              <a:t>از نکاتی که باید به ان توجه داشت خوش گفتاری با همسر است  </a:t>
            </a:r>
          </a:p>
          <a:p>
            <a:pPr algn="r"/>
            <a:r>
              <a:rPr lang="fa-IR" sz="2800" dirty="0" smtClean="0">
                <a:cs typeface="B Nazanin" pitchFamily="2" charset="-78"/>
              </a:rPr>
              <a:t>امام علی نیز به فرزند خویش وصیت فرمود:</a:t>
            </a:r>
          </a:p>
          <a:p>
            <a:pPr algn="r"/>
            <a:r>
              <a:rPr lang="fa-IR" sz="2800" dirty="0" smtClean="0">
                <a:cs typeface="B Nazanin" pitchFamily="2" charset="-78"/>
              </a:rPr>
              <a:t>پسرم با همسر خود خوش سخن باش تا زندگی ات صفا یابد.</a:t>
            </a:r>
          </a:p>
          <a:p>
            <a:pPr algn="r"/>
            <a:r>
              <a:rPr lang="fa-IR" sz="2800" dirty="0" smtClean="0">
                <a:cs typeface="B Nazanin" pitchFamily="2" charset="-78"/>
              </a:rPr>
              <a:t>و نسبت به همسر خود اظهار عشق وعلاقه کردن</a:t>
            </a:r>
          </a:p>
          <a:p>
            <a:pPr algn="r"/>
            <a:r>
              <a:rPr lang="fa-IR" sz="2800" dirty="0" smtClean="0">
                <a:cs typeface="B Nazanin" pitchFamily="2" charset="-78"/>
              </a:rPr>
              <a:t>سخن گفتن دوستانه و صمیمی رعایت ادب در کلام و تشکر از زحمات شریک در زندگی مصادیق بارز خوش سخنی است  </a:t>
            </a:r>
          </a:p>
          <a:p>
            <a:pPr algn="r"/>
            <a:endParaRPr lang="fa-IR" sz="2800" dirty="0" smtClean="0">
              <a:cs typeface="B Nazanin" pitchFamily="2" charset="-78"/>
            </a:endParaRPr>
          </a:p>
          <a:p>
            <a:pPr algn="r"/>
            <a:r>
              <a:rPr lang="fa-IR" sz="2800" dirty="0" smtClean="0">
                <a:solidFill>
                  <a:srgbClr val="7030A0"/>
                </a:solidFill>
                <a:cs typeface="B Nazanin" pitchFamily="2" charset="-78"/>
              </a:rPr>
              <a:t>4- عوامل رفتاری </a:t>
            </a:r>
          </a:p>
          <a:p>
            <a:pPr algn="r"/>
            <a:r>
              <a:rPr lang="fa-IR" sz="2800" dirty="0" smtClean="0">
                <a:cs typeface="B Nazanin" pitchFamily="2" charset="-78"/>
              </a:rPr>
              <a:t>مهم ترین بخش زندگی مشترک ، رفتار همسران با یکدیگر است.</a:t>
            </a:r>
          </a:p>
          <a:p>
            <a:pPr algn="r"/>
            <a:r>
              <a:rPr lang="fa-IR" sz="2800" dirty="0" smtClean="0">
                <a:cs typeface="B Nazanin" pitchFamily="2" charset="-78"/>
              </a:rPr>
              <a:t>مهم ترین مهارتی که زوج های جوان باید ان را فرا گیرند رفتار با همسر است </a:t>
            </a:r>
            <a:r>
              <a:rPr lang="fa-IR" sz="2400" dirty="0" smtClean="0">
                <a:cs typeface="B Nazanin" pitchFamily="2" charset="-78"/>
              </a:rPr>
              <a: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r"/>
            <a:r>
              <a:rPr lang="fa-IR" sz="3200" dirty="0">
                <a:cs typeface="B Nazanin" pitchFamily="2" charset="-78"/>
              </a:rPr>
              <a:t>&amp; خلوت با همسر </a:t>
            </a:r>
          </a:p>
          <a:p>
            <a:pPr algn="r"/>
            <a:r>
              <a:rPr lang="fa-IR" sz="3200" dirty="0">
                <a:cs typeface="B Nazanin" pitchFamily="2" charset="-78"/>
              </a:rPr>
              <a:t>در آغاز ازدواج همسران زمان زیادی را با یکدیگر می گذرانند و از مجالست با هم لذت می برند اما اندک اندک با بیشتر شدن اشنایی نیاز کمتری به هم صحبتی با هم دارند ضمن ان که شغل –تحصیلات و ارتبا طات اجتماعی نیز  بخش عمده وقت انها را به خود اختصاص میدهد </a:t>
            </a:r>
          </a:p>
          <a:p>
            <a:pPr algn="r"/>
            <a:r>
              <a:rPr lang="fa-IR" sz="3200" dirty="0">
                <a:cs typeface="B Nazanin" pitchFamily="2" charset="-78"/>
              </a:rPr>
              <a:t>این امور در دراز مدت بین همسران شکاف عمیق ایجاد میکند و زندگی را با مشکلات جدی روبرو میسازد</a:t>
            </a:r>
          </a:p>
          <a:p>
            <a:pPr algn="r"/>
            <a:r>
              <a:rPr lang="fa-IR" sz="3200" dirty="0">
                <a:cs typeface="B Nazanin" pitchFamily="2" charset="-78"/>
              </a:rPr>
              <a:t>پیامبر اکرم:خداوند نشستن مرد را در کنار همسرش از اعتکاف در مسجد النبی بیشتر دوست دارد.</a:t>
            </a:r>
          </a:p>
        </p:txBody>
      </p:sp>
    </p:spTree>
    <p:extLst>
      <p:ext uri="{BB962C8B-B14F-4D97-AF65-F5344CB8AC3E}">
        <p14:creationId xmlns:p14="http://schemas.microsoft.com/office/powerpoint/2010/main" val="39592439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428604"/>
            <a:ext cx="8215370" cy="5386090"/>
          </a:xfrm>
          <a:prstGeom prst="rect">
            <a:avLst/>
          </a:prstGeom>
          <a:noFill/>
        </p:spPr>
        <p:txBody>
          <a:bodyPr wrap="square" rtlCol="0">
            <a:spAutoFit/>
          </a:bodyPr>
          <a:lstStyle/>
          <a:p>
            <a:pPr algn="r" rtl="1"/>
            <a:r>
              <a:rPr lang="fa-IR" sz="3200" dirty="0" smtClean="0">
                <a:solidFill>
                  <a:srgbClr val="7030A0"/>
                </a:solidFill>
                <a:cs typeface="B Nazanin" pitchFamily="2" charset="-78"/>
              </a:rPr>
              <a:t>&amp;ارضای صحیح نیاز های جنسی </a:t>
            </a:r>
          </a:p>
          <a:p>
            <a:pPr algn="r" rtl="1"/>
            <a:r>
              <a:rPr lang="fa-IR" sz="3200" dirty="0" smtClean="0">
                <a:cs typeface="B Nazanin" pitchFamily="2" charset="-78"/>
              </a:rPr>
              <a:t>اگر نیازهای جنسی به درستی بر آورده شود هم موجب سلامت جسم می شود هم باعث آرامش روان می شود. از دیگر اثار مهم ارضای نیاز جنسی حفظ ایمان است چرا که فشار غریزه جنسی عامل مهمی در ارتکاب انواع گناهان به شمار میاید.</a:t>
            </a:r>
          </a:p>
          <a:p>
            <a:pPr algn="r" rtl="1"/>
            <a:r>
              <a:rPr lang="fa-IR" sz="3200" dirty="0" smtClean="0">
                <a:cs typeface="B Nazanin" pitchFamily="2" charset="-78"/>
              </a:rPr>
              <a:t>امام صادق:</a:t>
            </a:r>
          </a:p>
          <a:p>
            <a:pPr algn="r" rtl="1"/>
            <a:r>
              <a:rPr lang="fa-IR" sz="3200" dirty="0" smtClean="0">
                <a:cs typeface="B Nazanin" pitchFamily="2" charset="-78"/>
              </a:rPr>
              <a:t>چیز مباحی نزد خداوند محبوب تر از رابطه ی زناشویی نیست  پس هنگامی که مومن از حلال خودش غسل کند پس ابلیس گریان شود و گوید ای وای ! این بنده پروردگارش را اطاعت کرد و خداوند گناهانش را امرزید .</a:t>
            </a:r>
          </a:p>
          <a:p>
            <a:pPr algn="r" rtl="1"/>
            <a:endParaRPr lang="fa-IR" sz="2400" dirty="0" smtClean="0">
              <a:cs typeface="B Nazanin" pitchFamily="2" charset="-7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539430"/>
          </a:xfrm>
          <a:prstGeom prst="rect">
            <a:avLst/>
          </a:prstGeom>
        </p:spPr>
        <p:txBody>
          <a:bodyPr wrap="square">
            <a:spAutoFit/>
          </a:bodyPr>
          <a:lstStyle/>
          <a:p>
            <a:pPr algn="r" rtl="1"/>
            <a:r>
              <a:rPr lang="fa-IR" sz="2800" dirty="0">
                <a:cs typeface="B Nazanin" pitchFamily="2" charset="-78"/>
              </a:rPr>
              <a:t>پیامبر اکرم به ابوذر نیز فرمود:</a:t>
            </a:r>
          </a:p>
          <a:p>
            <a:pPr algn="r" rtl="1"/>
            <a:r>
              <a:rPr lang="fa-IR" sz="2800" dirty="0">
                <a:cs typeface="B Nazanin" pitchFamily="2" charset="-78"/>
              </a:rPr>
              <a:t>فردی که با همسرش ارتباط زناشویی برقرار میکند خداوند به او اجر و ثواب میدهد</a:t>
            </a:r>
          </a:p>
          <a:p>
            <a:pPr algn="r" rtl="1"/>
            <a:r>
              <a:rPr lang="fa-IR" sz="2800" dirty="0">
                <a:cs typeface="B Nazanin" pitchFamily="2" charset="-78"/>
              </a:rPr>
              <a:t>در این جا نکاتی ضروری است:</a:t>
            </a:r>
          </a:p>
          <a:p>
            <a:pPr algn="r" rtl="1"/>
            <a:r>
              <a:rPr lang="fa-IR" sz="2800" dirty="0">
                <a:cs typeface="B Nazanin" pitchFamily="2" charset="-78"/>
              </a:rPr>
              <a:t>1_آراستگی زن وشوهر برای همدیگر:</a:t>
            </a:r>
          </a:p>
          <a:p>
            <a:pPr algn="r" rtl="1"/>
            <a:r>
              <a:rPr lang="fa-IR" sz="2800" dirty="0">
                <a:cs typeface="B Nazanin" pitchFamily="2" charset="-78"/>
              </a:rPr>
              <a:t>امام صادق فرمود:</a:t>
            </a:r>
          </a:p>
          <a:p>
            <a:pPr algn="r" rtl="1"/>
            <a:r>
              <a:rPr lang="fa-IR" sz="2800" dirty="0">
                <a:cs typeface="B Nazanin" pitchFamily="2" charset="-78"/>
              </a:rPr>
              <a:t>در روابط میان زن و شوهر مرد به سه چیز نیاز دارد که یکی از انها اراستگی ظاهری در مقابل دیدگان زن برای به دست اوردن قلب اوست و زن نیز به سه چیز نیاز دارد که یکی از انها اراستگی همسرش دربرابر شوهر است </a:t>
            </a:r>
          </a:p>
        </p:txBody>
      </p:sp>
    </p:spTree>
    <p:extLst>
      <p:ext uri="{BB962C8B-B14F-4D97-AF65-F5344CB8AC3E}">
        <p14:creationId xmlns:p14="http://schemas.microsoft.com/office/powerpoint/2010/main" val="5152660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53485" cy="4832092"/>
          </a:xfrm>
          <a:prstGeom prst="rect">
            <a:avLst/>
          </a:prstGeom>
        </p:spPr>
        <p:txBody>
          <a:bodyPr wrap="square">
            <a:spAutoFit/>
          </a:bodyPr>
          <a:lstStyle/>
          <a:p>
            <a:pPr algn="r" rtl="1"/>
            <a:r>
              <a:rPr lang="fa-IR" sz="2800" dirty="0">
                <a:cs typeface="B Nazanin" pitchFamily="2" charset="-78"/>
              </a:rPr>
              <a:t>2-استفاده از عطر وبو خوش برای همسر </a:t>
            </a:r>
            <a:endParaRPr lang="fa-IR" sz="2800" dirty="0" smtClean="0">
              <a:cs typeface="B Nazanin" pitchFamily="2" charset="-78"/>
            </a:endParaRPr>
          </a:p>
          <a:p>
            <a:pPr algn="r" rtl="1"/>
            <a:r>
              <a:rPr lang="fa-IR" sz="2800" dirty="0" smtClean="0">
                <a:cs typeface="B Nazanin" pitchFamily="2" charset="-78"/>
              </a:rPr>
              <a:t>همچنان که علی فرمود:</a:t>
            </a:r>
          </a:p>
          <a:p>
            <a:pPr algn="r" rtl="1"/>
            <a:r>
              <a:rPr lang="fa-IR" sz="2800" dirty="0" smtClean="0">
                <a:cs typeface="B Nazanin" pitchFamily="2" charset="-78"/>
              </a:rPr>
              <a:t>زن مسلمان باید خودش را برای شوهرش خوشبو کند.</a:t>
            </a:r>
          </a:p>
          <a:p>
            <a:pPr algn="r" rtl="1"/>
            <a:r>
              <a:rPr lang="fa-IR" sz="2800" dirty="0" smtClean="0">
                <a:cs typeface="B Nazanin" pitchFamily="2" charset="-78"/>
              </a:rPr>
              <a:t>همچنین که پیامبر اکرم می فرماید:</a:t>
            </a:r>
          </a:p>
          <a:p>
            <a:pPr algn="r" rtl="1"/>
            <a:r>
              <a:rPr lang="fa-IR" sz="2800" dirty="0" smtClean="0">
                <a:cs typeface="B Nazanin" pitchFamily="2" charset="-78"/>
              </a:rPr>
              <a:t>بوی خوش رابطه قلبی را تقویت کند و رابطه زناشویی را افزایش می دهد.</a:t>
            </a:r>
          </a:p>
          <a:p>
            <a:pPr algn="r" rtl="1"/>
            <a:r>
              <a:rPr lang="fa-IR" sz="2800" dirty="0" smtClean="0">
                <a:cs typeface="B Nazanin" pitchFamily="2" charset="-78"/>
              </a:rPr>
              <a:t>در این راستا پوشیدن لباس زیبا برای همسر و استفاده زنان از زیورالات نیز سفارش شده است.</a:t>
            </a:r>
          </a:p>
          <a:p>
            <a:pPr algn="r" rtl="1"/>
            <a:r>
              <a:rPr lang="fa-IR" sz="2800" dirty="0" smtClean="0">
                <a:cs typeface="B Nazanin" pitchFamily="2" charset="-78"/>
              </a:rPr>
              <a:t>3-مسولیت </a:t>
            </a:r>
            <a:r>
              <a:rPr lang="fa-IR" sz="2800" dirty="0">
                <a:cs typeface="B Nazanin" pitchFamily="2" charset="-78"/>
              </a:rPr>
              <a:t>مرد در رفع نیازهای </a:t>
            </a:r>
            <a:r>
              <a:rPr lang="fa-IR" sz="2800" dirty="0" smtClean="0">
                <a:cs typeface="B Nazanin" pitchFamily="2" charset="-78"/>
              </a:rPr>
              <a:t>همسر</a:t>
            </a:r>
          </a:p>
          <a:p>
            <a:pPr algn="r" rtl="1"/>
            <a:r>
              <a:rPr lang="fa-IR" sz="2800" dirty="0" smtClean="0">
                <a:cs typeface="B Nazanin" pitchFamily="2" charset="-78"/>
              </a:rPr>
              <a:t>امام باقر فرمود:</a:t>
            </a:r>
          </a:p>
          <a:p>
            <a:pPr algn="r" rtl="1"/>
            <a:r>
              <a:rPr lang="fa-IR" sz="2800" dirty="0" smtClean="0">
                <a:cs typeface="B Nazanin" pitchFamily="2" charset="-78"/>
              </a:rPr>
              <a:t>همانطور که شوهران دوست دارند زن خود را زینت شده ببینند زنان نیز دوست دارند شوهر خود را اراسته ببینند.</a:t>
            </a:r>
            <a:endParaRPr lang="fa-IR" sz="2800" dirty="0">
              <a:cs typeface="B Nazanin" pitchFamily="2" charset="-78"/>
            </a:endParaRPr>
          </a:p>
        </p:txBody>
      </p:sp>
    </p:spTree>
    <p:extLst>
      <p:ext uri="{BB962C8B-B14F-4D97-AF65-F5344CB8AC3E}">
        <p14:creationId xmlns:p14="http://schemas.microsoft.com/office/powerpoint/2010/main" val="704496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467544" y="404664"/>
            <a:ext cx="8352928" cy="6924973"/>
          </a:xfrm>
          <a:prstGeom prst="rect">
            <a:avLst/>
          </a:prstGeom>
        </p:spPr>
        <p:txBody>
          <a:bodyPr wrap="square">
            <a:spAutoFit/>
          </a:bodyPr>
          <a:lstStyle/>
          <a:p>
            <a:pPr algn="r" rtl="1"/>
            <a:r>
              <a:rPr lang="fa-IR" sz="2400" dirty="0">
                <a:solidFill>
                  <a:srgbClr val="7030A0"/>
                </a:solidFill>
              </a:rPr>
              <a:t>-رشد وتکامل فردی</a:t>
            </a:r>
            <a:r>
              <a:rPr lang="fa-IR" sz="2400" dirty="0">
                <a:solidFill>
                  <a:srgbClr val="00B050"/>
                </a:solidFill>
              </a:rPr>
              <a:t>:در سخنان پیامبر آمده است:«فرد با ازدواج ،دو سوم از دین خود را کامل می کند</a:t>
            </a:r>
            <a:r>
              <a:rPr lang="fa-IR" sz="2400" dirty="0" smtClean="0">
                <a:solidFill>
                  <a:srgbClr val="00B050"/>
                </a:solidFill>
              </a:rPr>
              <a:t>.»</a:t>
            </a:r>
          </a:p>
          <a:p>
            <a:pPr algn="r" rtl="1"/>
            <a:r>
              <a:rPr lang="fa-IR" sz="2400" dirty="0" smtClean="0"/>
              <a:t>از جنبه دیگر (ازدواج سبب رشد فضایل اخلاقی و افزایش جوانمردی نمی شود)</a:t>
            </a:r>
          </a:p>
          <a:p>
            <a:pPr algn="r" rtl="1"/>
            <a:r>
              <a:rPr lang="fa-IR" sz="2400" dirty="0" smtClean="0"/>
              <a:t>اگر فرد ازدواج نکند ممکن است بر اثر فشار نیاز های جنسی به رفتار های خلاف اخلاق روی آورد.انجام چنین رفتار هایی موجب بروز احساس گناه و حقارت در فرد می شود و عزت نفس او را خدشه دار می کند. </a:t>
            </a:r>
          </a:p>
          <a:p>
            <a:pPr algn="r" rtl="1"/>
            <a:r>
              <a:rPr lang="fa-IR" sz="2400" dirty="0" smtClean="0">
                <a:solidFill>
                  <a:srgbClr val="00B050"/>
                </a:solidFill>
              </a:rPr>
              <a:t>حضرت علی در مورد تاثیر ازدواج در تکامل فرد می فرماید: هیچ یک از اصحاب پیلمبر نبودند که ازدواج کنند مگر آنکه پیامبر اکرم می فرمود(دینش کامل شد).</a:t>
            </a:r>
          </a:p>
          <a:p>
            <a:pPr algn="r" rtl="1"/>
            <a:endParaRPr lang="fa-IR" sz="2400" dirty="0"/>
          </a:p>
          <a:p>
            <a:pPr algn="r" rtl="1"/>
            <a:endParaRPr lang="fa-IR" sz="2400" dirty="0"/>
          </a:p>
          <a:p>
            <a:pPr algn="r" rtl="1"/>
            <a:r>
              <a:rPr lang="fa-IR" sz="2400" dirty="0" smtClean="0">
                <a:solidFill>
                  <a:srgbClr val="00B0F0"/>
                </a:solidFill>
              </a:rPr>
              <a:t>ازدواج آثار دیگری نیز دارد که مهمترین آن ها از این قرار است:</a:t>
            </a:r>
          </a:p>
          <a:p>
            <a:pPr algn="r" rtl="1"/>
            <a:endParaRPr lang="fa-IR" sz="2400" dirty="0" smtClean="0"/>
          </a:p>
          <a:p>
            <a:pPr algn="r" rtl="1"/>
            <a:r>
              <a:rPr lang="fa-IR" sz="2400" dirty="0" smtClean="0"/>
              <a:t>.پرشدن اوقات فراغت به شکلی آسان و با نشاط و مفید</a:t>
            </a:r>
          </a:p>
          <a:p>
            <a:pPr algn="r" rtl="1"/>
            <a:endParaRPr lang="fa-IR" sz="2400" dirty="0"/>
          </a:p>
          <a:p>
            <a:pPr algn="r" rtl="1"/>
            <a:r>
              <a:rPr lang="fa-IR" sz="2400" dirty="0" smtClean="0"/>
              <a:t>.تولید مثل و تداوم زندگی از طریق نسل خود</a:t>
            </a:r>
          </a:p>
          <a:p>
            <a:pPr algn="r" rtl="1"/>
            <a:endParaRPr lang="fa-IR" sz="2400" dirty="0"/>
          </a:p>
          <a:p>
            <a:pPr algn="r" rtl="1"/>
            <a:r>
              <a:rPr lang="fa-IR" sz="2400" dirty="0" smtClean="0"/>
              <a:t>.انتقال تمدن فرهنگ و ارزش ها با تربیت نسل جدید</a:t>
            </a:r>
          </a:p>
          <a:p>
            <a:pPr algn="r" rtl="1"/>
            <a:endParaRPr lang="fa-IR" dirty="0"/>
          </a:p>
          <a:p>
            <a:pPr algn="r" rtl="1"/>
            <a:endParaRPr lang="fa-IR" dirty="0"/>
          </a:p>
        </p:txBody>
      </p:sp>
    </p:spTree>
    <p:extLst>
      <p:ext uri="{BB962C8B-B14F-4D97-AF65-F5344CB8AC3E}">
        <p14:creationId xmlns:p14="http://schemas.microsoft.com/office/powerpoint/2010/main" val="41797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a:spAutoFit/>
          </a:bodyPr>
          <a:lstStyle/>
          <a:p>
            <a:pPr algn="r" rtl="1"/>
            <a:r>
              <a:rPr lang="fa-IR" dirty="0">
                <a:cs typeface="B Nazanin" pitchFamily="2" charset="-78"/>
              </a:rPr>
              <a:t>4</a:t>
            </a:r>
            <a:r>
              <a:rPr lang="fa-IR" sz="2400" dirty="0">
                <a:cs typeface="B Nazanin" pitchFamily="2" charset="-78"/>
              </a:rPr>
              <a:t>- تفاوت به نیازهای جنسی </a:t>
            </a:r>
          </a:p>
          <a:p>
            <a:pPr algn="r" rtl="1"/>
            <a:r>
              <a:rPr lang="fa-IR" sz="2400" dirty="0">
                <a:cs typeface="B Nazanin" pitchFamily="2" charset="-78"/>
              </a:rPr>
              <a:t>غریزه جنسی مردان و زنان با یکدیگر تفاوت های جدی دارد:مردان نسبت به محرک های جنسی سریعتر تحریک می شونددر مقابل نیاز جنسی خود مقاومت کمتری دارند.سریعتر به اوج لذت جنسی می رسند و در روابط زناشویی نسبت به عدم ارضای جنسی خود آسیب پذیرترند.</a:t>
            </a:r>
          </a:p>
          <a:p>
            <a:pPr algn="r" rtl="1"/>
            <a:r>
              <a:rPr lang="fa-IR" sz="2400" dirty="0">
                <a:cs typeface="B Nazanin" pitchFamily="2" charset="-78"/>
              </a:rPr>
              <a:t>به دلیل تفاوت های جنسیتی در روابط زناشویی همسران ، تمکین جنسی زن برای مرد ضروری است.</a:t>
            </a:r>
          </a:p>
          <a:p>
            <a:pPr algn="r" rtl="1"/>
            <a:r>
              <a:rPr lang="fa-IR" sz="2400" dirty="0">
                <a:cs typeface="B Nazanin" pitchFamily="2" charset="-78"/>
              </a:rPr>
              <a:t>پیامبراکرم فرمود:</a:t>
            </a:r>
          </a:p>
          <a:p>
            <a:pPr algn="r" rtl="1"/>
            <a:r>
              <a:rPr lang="fa-IR" sz="2400" dirty="0">
                <a:cs typeface="B Nazanin" pitchFamily="2" charset="-78"/>
              </a:rPr>
              <a:t>بهترین زنان شما زنی است که در خلوت با شوهر لباس حیا از تن بر می کند.</a:t>
            </a:r>
          </a:p>
        </p:txBody>
      </p:sp>
    </p:spTree>
    <p:extLst>
      <p:ext uri="{BB962C8B-B14F-4D97-AF65-F5344CB8AC3E}">
        <p14:creationId xmlns:p14="http://schemas.microsoft.com/office/powerpoint/2010/main" val="3868509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3648" y="341729"/>
            <a:ext cx="9144000" cy="6494085"/>
          </a:xfrm>
          <a:prstGeom prst="rect">
            <a:avLst/>
          </a:prstGeom>
        </p:spPr>
        <p:txBody>
          <a:bodyPr wrap="square">
            <a:spAutoFit/>
          </a:bodyPr>
          <a:lstStyle/>
          <a:p>
            <a:pPr algn="r" rtl="1"/>
            <a:r>
              <a:rPr lang="fa-IR" sz="2800" dirty="0" smtClean="0">
                <a:cs typeface="B Nazanin" pitchFamily="2" charset="-78"/>
              </a:rPr>
              <a:t>5- رفع اختلالات جنسی</a:t>
            </a:r>
          </a:p>
          <a:p>
            <a:pPr algn="r" rtl="1"/>
            <a:r>
              <a:rPr lang="fa-IR" sz="2800" dirty="0" smtClean="0">
                <a:cs typeface="B Nazanin" pitchFamily="2" charset="-78"/>
              </a:rPr>
              <a:t>گاه یکی از همسران دچار اختلالات جنسی است.</a:t>
            </a:r>
          </a:p>
          <a:p>
            <a:pPr algn="r" rtl="1"/>
            <a:r>
              <a:rPr lang="fa-IR" sz="2800" dirty="0" smtClean="0">
                <a:cs typeface="B Nazanin" pitchFamily="2" charset="-78"/>
              </a:rPr>
              <a:t>این افراد به دلیل ممنوعیت ها و شرایط اجتماعی و اقتصادی و خانوادگی ، وابستگی به فرزندان ونگرانی ازآینده ف به ناچار شرایط را تحمل می کنند.</a:t>
            </a:r>
          </a:p>
          <a:p>
            <a:pPr algn="r" rtl="1"/>
            <a:r>
              <a:rPr lang="fa-IR" sz="2800" dirty="0" smtClean="0">
                <a:cs typeface="B Nazanin" pitchFamily="2" charset="-78"/>
              </a:rPr>
              <a:t>گاه ایرادگیری از یکدیگر-نارضایتی از زندگی-قهرهای دراز مدت-سرکوب همدیگر-تهدید به جدایی-ابراز خستگی و تمارض از عوارض براورده نشدن نیازهای جنسی زن و شوهر است.</a:t>
            </a:r>
          </a:p>
          <a:p>
            <a:pPr algn="r" rtl="1"/>
            <a:endParaRPr lang="en-US" sz="2800" dirty="0" smtClean="0">
              <a:cs typeface="B Nazanin" pitchFamily="2" charset="-78"/>
            </a:endParaRPr>
          </a:p>
          <a:p>
            <a:pPr algn="r" rtl="1"/>
            <a:r>
              <a:rPr lang="fa-IR" sz="2800" dirty="0" smtClean="0">
                <a:cs typeface="B Nazanin" pitchFamily="2" charset="-78"/>
              </a:rPr>
              <a:t>6-خویشتن داری جنسی از غیر همسر </a:t>
            </a:r>
          </a:p>
          <a:p>
            <a:pPr algn="r" rtl="1"/>
            <a:r>
              <a:rPr lang="fa-IR" sz="2800" dirty="0" smtClean="0">
                <a:cs typeface="B Nazanin" pitchFamily="2" charset="-78"/>
              </a:rPr>
              <a:t>غریزه جنسی عامل بسیار مهم پیوند عاطفی همسران و استحکام خانواده است.</a:t>
            </a:r>
          </a:p>
          <a:p>
            <a:pPr algn="r" rtl="1"/>
            <a:r>
              <a:rPr lang="fa-IR" sz="2800" dirty="0" smtClean="0">
                <a:cs typeface="B Nazanin" pitchFamily="2" charset="-78"/>
              </a:rPr>
              <a:t>حضرت علی(ع) فرمود : </a:t>
            </a:r>
          </a:p>
          <a:p>
            <a:pPr algn="r" rtl="1"/>
            <a:r>
              <a:rPr lang="fa-IR" sz="2800" dirty="0" smtClean="0">
                <a:cs typeface="B Nazanin" pitchFamily="2" charset="-78"/>
              </a:rPr>
              <a:t>... هرگاه از زنی خوشتان امد ، نزد همسر خود بروید و با او رابطه زناشویی برقرار کنید، زیرا همسر شما هم مانند اوست ، و برای شیطان در قلب خود راهی قرار ندهید تا این که ان زن از خاطر شما برود.</a:t>
            </a:r>
            <a:endParaRPr lang="en-US" sz="2800" dirty="0" smtClean="0">
              <a:cs typeface="B Nazanin" pitchFamily="2" charset="-78"/>
            </a:endParaRPr>
          </a:p>
          <a:p>
            <a:pPr algn="r" rtl="1"/>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908762"/>
          </a:xfrm>
          <a:prstGeom prst="rect">
            <a:avLst/>
          </a:prstGeom>
        </p:spPr>
        <p:txBody>
          <a:bodyPr wrap="square">
            <a:spAutoFit/>
          </a:bodyPr>
          <a:lstStyle/>
          <a:p>
            <a:pPr algn="r" rtl="1"/>
            <a:endParaRPr lang="fa-IR" sz="2400" dirty="0">
              <a:cs typeface="B Nazanin" pitchFamily="2" charset="-78"/>
            </a:endParaRPr>
          </a:p>
          <a:p>
            <a:pPr algn="r" rtl="1"/>
            <a:r>
              <a:rPr lang="fa-IR" sz="2800" dirty="0">
                <a:cs typeface="B Nazanin" pitchFamily="2" charset="-78"/>
              </a:rPr>
              <a:t>7- توجه به احکام الهی </a:t>
            </a:r>
          </a:p>
          <a:p>
            <a:pPr algn="r" rtl="1"/>
            <a:r>
              <a:rPr lang="fa-IR" sz="2800" dirty="0">
                <a:cs typeface="B Nazanin" pitchFamily="2" charset="-78"/>
              </a:rPr>
              <a:t>اسلام قوانینی را برای روابط جنسی وضع کرده </a:t>
            </a:r>
            <a:r>
              <a:rPr lang="fa-IR" sz="2800" dirty="0" smtClean="0">
                <a:cs typeface="B Nazanin" pitchFamily="2" charset="-78"/>
              </a:rPr>
              <a:t>است</a:t>
            </a:r>
            <a:r>
              <a:rPr lang="fa-IR" sz="2000" dirty="0" smtClean="0">
                <a:cs typeface="B Nazanin" pitchFamily="2" charset="-78"/>
              </a:rPr>
              <a:t> </a:t>
            </a:r>
            <a:r>
              <a:rPr lang="fa-IR" sz="2800" dirty="0" smtClean="0">
                <a:cs typeface="B Nazanin" pitchFamily="2" charset="-78"/>
              </a:rPr>
              <a:t>که مهمترین آن ها دو نکته است:</a:t>
            </a:r>
          </a:p>
          <a:p>
            <a:pPr algn="r" rtl="1"/>
            <a:r>
              <a:rPr lang="fa-IR" sz="2800" dirty="0" smtClean="0">
                <a:cs typeface="B Nazanin" pitchFamily="2" charset="-78"/>
              </a:rPr>
              <a:t>یک-پس از هر بار رابطه جنسی کامل واجب است زن و شوهر غسل جنابت نمایند.</a:t>
            </a:r>
          </a:p>
          <a:p>
            <a:pPr algn="r" rtl="1"/>
            <a:r>
              <a:rPr lang="fa-IR" sz="2800" dirty="0" smtClean="0">
                <a:cs typeface="B Nazanin" pitchFamily="2" charset="-78"/>
              </a:rPr>
              <a:t>دو-رابطه زناشویی در ایام عادت ماهیانه زنان در حال روزه واجب و در حال احرام سفر حج حرام است و سبب وجوب پرداخت کفاره نیز می شود.ناگفته نماند که که رابطه زناشویی در ایام عادت ماهیانه زنان سبب عوارض منفی جسمی و روانی برای آنان خواهد شد.</a:t>
            </a:r>
            <a:endParaRPr lang="fa-IR" sz="2000" dirty="0">
              <a:cs typeface="B Nazanin" pitchFamily="2" charset="-78"/>
            </a:endParaRPr>
          </a:p>
        </p:txBody>
      </p:sp>
    </p:spTree>
    <p:extLst>
      <p:ext uri="{BB962C8B-B14F-4D97-AF65-F5344CB8AC3E}">
        <p14:creationId xmlns:p14="http://schemas.microsoft.com/office/powerpoint/2010/main" val="214672657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pPr algn="r" rtl="1"/>
            <a:endParaRPr lang="en-US" sz="2400" dirty="0" smtClean="0">
              <a:solidFill>
                <a:srgbClr val="7030A0"/>
              </a:solidFill>
              <a:cs typeface="B Nazanin" pitchFamily="2" charset="-78"/>
            </a:endParaRPr>
          </a:p>
          <a:p>
            <a:pPr algn="r" rtl="1"/>
            <a:r>
              <a:rPr lang="fa-IR" sz="2800" dirty="0" smtClean="0">
                <a:solidFill>
                  <a:srgbClr val="7030A0"/>
                </a:solidFill>
                <a:cs typeface="B Nazanin" pitchFamily="2" charset="-78"/>
              </a:rPr>
              <a:t>&amp; ایجاد حفظ ارامش و نشاط در خانواده </a:t>
            </a:r>
          </a:p>
          <a:p>
            <a:pPr algn="r" rtl="1"/>
            <a:r>
              <a:rPr lang="fa-IR" sz="2800" dirty="0" smtClean="0">
                <a:cs typeface="B Nazanin" pitchFamily="2" charset="-78"/>
              </a:rPr>
              <a:t>یکی از مهمترین عوامل موثر در استحکام خانواده ، آرامش بخشیدن به یکدیگر است .</a:t>
            </a:r>
            <a:endParaRPr lang="en-US" sz="2800" dirty="0" smtClean="0">
              <a:cs typeface="B Nazanin" pitchFamily="2" charset="-78"/>
            </a:endParaRPr>
          </a:p>
          <a:p>
            <a:pPr algn="r" rtl="1"/>
            <a:endParaRPr lang="en-US" sz="2800" dirty="0" smtClean="0">
              <a:cs typeface="B Nazanin" pitchFamily="2" charset="-78"/>
            </a:endParaRPr>
          </a:p>
          <a:p>
            <a:pPr algn="r" rtl="1"/>
            <a:endParaRPr lang="fa-IR" sz="2800" dirty="0" smtClean="0">
              <a:cs typeface="B Nazanin" pitchFamily="2" charset="-78"/>
            </a:endParaRPr>
          </a:p>
          <a:p>
            <a:pPr algn="r" rtl="1"/>
            <a:r>
              <a:rPr lang="fa-IR" sz="2800" dirty="0" smtClean="0">
                <a:solidFill>
                  <a:srgbClr val="7030A0"/>
                </a:solidFill>
                <a:cs typeface="B Nazanin" pitchFamily="2" charset="-78"/>
              </a:rPr>
              <a:t>&amp; توجه به تفاوت ها در رفتار با همسر</a:t>
            </a:r>
          </a:p>
          <a:p>
            <a:pPr algn="r" rtl="1"/>
            <a:r>
              <a:rPr lang="fa-IR" sz="2800" dirty="0" smtClean="0">
                <a:cs typeface="B Nazanin" pitchFamily="2" charset="-78"/>
              </a:rPr>
              <a:t>1- زن ها از نظر جسمی ضعیف ترند</a:t>
            </a:r>
          </a:p>
          <a:p>
            <a:pPr algn="r" rtl="1"/>
            <a:r>
              <a:rPr lang="fa-IR" sz="2800" dirty="0" smtClean="0">
                <a:cs typeface="B Nazanin" pitchFamily="2" charset="-78"/>
              </a:rPr>
              <a:t>2- مردان کلی نگر هستند و زنان  جزیی نگر</a:t>
            </a:r>
          </a:p>
          <a:p>
            <a:pPr algn="r" rtl="1"/>
            <a:r>
              <a:rPr lang="fa-IR" sz="2800" dirty="0" smtClean="0">
                <a:cs typeface="B Nazanin" pitchFamily="2" charset="-78"/>
              </a:rPr>
              <a:t>3-حساسیت مردان به نگاه کردن و زنان به لمس کردن است.</a:t>
            </a:r>
          </a:p>
          <a:p>
            <a:pPr algn="r" rtl="1"/>
            <a:r>
              <a:rPr lang="fa-IR" sz="2800" dirty="0" smtClean="0">
                <a:cs typeface="B Nazanin" pitchFamily="2" charset="-78"/>
              </a:rPr>
              <a:t>4-مردان بیشتر هدف مدار وزنان رابطه مداررند.</a:t>
            </a:r>
          </a:p>
          <a:p>
            <a:pPr algn="r" rtl="1"/>
            <a:r>
              <a:rPr lang="fa-IR" sz="2800" dirty="0" smtClean="0">
                <a:cs typeface="B Nazanin" pitchFamily="2" charset="-78"/>
              </a:rPr>
              <a:t>5</a:t>
            </a:r>
            <a:r>
              <a:rPr lang="en-US" sz="2800" dirty="0" smtClean="0">
                <a:cs typeface="B Nazanin" pitchFamily="2" charset="-78"/>
              </a:rPr>
              <a:t>-</a:t>
            </a:r>
            <a:r>
              <a:rPr lang="fa-IR" sz="2800" dirty="0" smtClean="0">
                <a:cs typeface="B Nazanin" pitchFamily="2" charset="-78"/>
              </a:rPr>
              <a:t>زنان بیشتر به حمایت نیاز دارند ومردان به ریاست متمایل هستند.</a:t>
            </a:r>
          </a:p>
          <a:p>
            <a:pPr algn="r" rtl="1"/>
            <a:r>
              <a:rPr lang="fa-IR" sz="2800" dirty="0" smtClean="0">
                <a:cs typeface="B Nazanin" pitchFamily="2" charset="-78"/>
              </a:rPr>
              <a:t>6- خیال پردازی زنان قوی تر ومردان جدی و استدلالی ترند.</a:t>
            </a:r>
          </a:p>
          <a:p>
            <a:pPr algn="r" rtl="1"/>
            <a:r>
              <a:rPr lang="fa-IR" sz="2800" dirty="0" smtClean="0">
                <a:cs typeface="B Nazanin" pitchFamily="2" charset="-78"/>
              </a:rPr>
              <a:t>7-قدرت تکلم در زنان قوی تر از مردان است.</a:t>
            </a:r>
          </a:p>
          <a:p>
            <a:pPr algn="r" rtl="1"/>
            <a:r>
              <a:rPr lang="fa-IR" sz="2800" dirty="0" smtClean="0">
                <a:cs typeface="B Nazanin" pitchFamily="2" charset="-78"/>
              </a:rPr>
              <a:t>8-زنان لطیف تر از مردان و مردان خشن تر از زنان ه</a:t>
            </a:r>
            <a:r>
              <a:rPr lang="fa-IR" sz="2400" dirty="0" smtClean="0">
                <a:cs typeface="B Nazanin" pitchFamily="2" charset="-78"/>
              </a:rPr>
              <a:t>ستند.</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214414" y="500042"/>
            <a:ext cx="7072362" cy="5386090"/>
          </a:xfrm>
          <a:prstGeom prst="rect">
            <a:avLst/>
          </a:prstGeom>
        </p:spPr>
        <p:txBody>
          <a:bodyPr wrap="square">
            <a:spAutoFit/>
          </a:bodyPr>
          <a:lstStyle/>
          <a:p>
            <a:pPr algn="r" rtl="1"/>
            <a:endParaRPr lang="fa-IR" sz="2400" dirty="0" smtClean="0">
              <a:cs typeface="B Nazanin" pitchFamily="2" charset="-78"/>
            </a:endParaRPr>
          </a:p>
          <a:p>
            <a:pPr algn="r" rtl="1"/>
            <a:r>
              <a:rPr lang="fa-IR" sz="3200" dirty="0" smtClean="0">
                <a:solidFill>
                  <a:srgbClr val="7030A0"/>
                </a:solidFill>
                <a:cs typeface="B Nazanin" pitchFamily="2" charset="-78"/>
              </a:rPr>
              <a:t>&amp;احترام و ادب</a:t>
            </a:r>
          </a:p>
          <a:p>
            <a:pPr algn="r" rtl="1"/>
            <a:r>
              <a:rPr lang="fa-IR" sz="3200" dirty="0" smtClean="0">
                <a:cs typeface="B Nazanin" pitchFamily="2" charset="-78"/>
              </a:rPr>
              <a:t>حضرت فاطمه فرمود:</a:t>
            </a:r>
          </a:p>
          <a:p>
            <a:pPr algn="r" rtl="1"/>
            <a:r>
              <a:rPr lang="fa-IR" sz="3200" dirty="0" smtClean="0">
                <a:cs typeface="B Nazanin" pitchFamily="2" charset="-78"/>
              </a:rPr>
              <a:t>بهترین شما کسی است که در برخورد با مردم نرم تر و مهربان تر باشد، و همسر خویش را بیشتر تکریم کند.</a:t>
            </a:r>
          </a:p>
          <a:p>
            <a:pPr algn="r" rtl="1"/>
            <a:endParaRPr lang="fa-IR" sz="3200" dirty="0" smtClean="0">
              <a:cs typeface="B Nazanin" pitchFamily="2" charset="-78"/>
            </a:endParaRPr>
          </a:p>
          <a:p>
            <a:pPr algn="r" rtl="1"/>
            <a:r>
              <a:rPr lang="fa-IR" sz="3200" dirty="0" smtClean="0">
                <a:solidFill>
                  <a:srgbClr val="7030A0"/>
                </a:solidFill>
                <a:cs typeface="B Nazanin" pitchFamily="2" charset="-78"/>
              </a:rPr>
              <a:t>  &amp;احترام به خانواده وهمسر</a:t>
            </a:r>
          </a:p>
          <a:p>
            <a:pPr algn="r" rtl="1"/>
            <a:r>
              <a:rPr lang="fa-IR" sz="3200" dirty="0" smtClean="0">
                <a:cs typeface="B Nazanin" pitchFamily="2" charset="-78"/>
              </a:rPr>
              <a:t>امام صادق فرمود: سه چیز است که خداوند بر احدی از مردم بر آن سه چیز آسان نگرفته است؛ یکی از آنها نیکی کردن به پدر ومادر است ؛ نیکوکار باشند یا خطاکار .</a:t>
            </a:r>
            <a:endParaRPr lang="en-US" sz="2400" dirty="0">
              <a:cs typeface="B Nazanin" pitchFamily="2" charset="-7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9880" y="332656"/>
            <a:ext cx="9143999" cy="7048083"/>
          </a:xfrm>
          <a:prstGeom prst="rect">
            <a:avLst/>
          </a:prstGeom>
          <a:noFill/>
        </p:spPr>
        <p:txBody>
          <a:bodyPr wrap="square" rtlCol="0">
            <a:spAutoFit/>
          </a:bodyPr>
          <a:lstStyle/>
          <a:p>
            <a:pPr algn="r" rtl="1"/>
            <a:r>
              <a:rPr lang="fa-IR" sz="2400" dirty="0" smtClean="0">
                <a:cs typeface="B Nazanin" pitchFamily="2" charset="-78"/>
              </a:rPr>
              <a:t>&amp; راز داری در خانواده</a:t>
            </a:r>
          </a:p>
          <a:p>
            <a:pPr algn="r" rtl="1"/>
            <a:r>
              <a:rPr lang="fa-IR" sz="2400" dirty="0" smtClean="0">
                <a:cs typeface="B Nazanin" pitchFamily="2" charset="-78"/>
              </a:rPr>
              <a:t>هن لباس لکم و انتم لباس لهن </a:t>
            </a:r>
          </a:p>
          <a:p>
            <a:pPr algn="r" rtl="1"/>
            <a:r>
              <a:rPr lang="fa-IR" sz="2400" dirty="0" smtClean="0">
                <a:cs typeface="B Nazanin" pitchFamily="2" charset="-78"/>
              </a:rPr>
              <a:t>آنها پوشش شما هستند و شما پوشش آنها هستید.</a:t>
            </a:r>
          </a:p>
          <a:p>
            <a:pPr algn="r" rtl="1"/>
            <a:endParaRPr lang="fa-IR" sz="2400" dirty="0" smtClean="0">
              <a:cs typeface="B Nazanin" pitchFamily="2" charset="-78"/>
            </a:endParaRPr>
          </a:p>
          <a:p>
            <a:pPr algn="r" rtl="1"/>
            <a:r>
              <a:rPr lang="fa-IR" sz="2400" dirty="0" smtClean="0">
                <a:cs typeface="B Nazanin" pitchFamily="2" charset="-78"/>
              </a:rPr>
              <a:t>&amp;گذشت از خطای همسر</a:t>
            </a:r>
          </a:p>
          <a:p>
            <a:pPr algn="r" rtl="1"/>
            <a:r>
              <a:rPr lang="fa-IR" sz="2400" dirty="0" smtClean="0">
                <a:cs typeface="B Nazanin" pitchFamily="2" charset="-78"/>
              </a:rPr>
              <a:t>امام سجاد (ع) از جمله حقوق زن بر مرد را  چنین می داند : </a:t>
            </a:r>
          </a:p>
          <a:p>
            <a:pPr algn="r" rtl="1"/>
            <a:r>
              <a:rPr lang="fa-IR" sz="2400" dirty="0" smtClean="0">
                <a:cs typeface="B Nazanin" pitchFamily="2" charset="-78"/>
              </a:rPr>
              <a:t>  هنگامی که از سر جهالت مرتکب خطایی شد، او را ببخشی.</a:t>
            </a:r>
          </a:p>
          <a:p>
            <a:pPr algn="r" rtl="1"/>
            <a:r>
              <a:rPr lang="fa-IR" sz="2400" dirty="0" smtClean="0">
                <a:cs typeface="B Nazanin" pitchFamily="2" charset="-78"/>
              </a:rPr>
              <a:t>&amp; محاسبه نفس</a:t>
            </a:r>
          </a:p>
          <a:p>
            <a:pPr algn="r" rtl="1"/>
            <a:endParaRPr lang="fa-IR" sz="2000" dirty="0" smtClean="0">
              <a:cs typeface="B Nazanin" pitchFamily="2" charset="-78"/>
            </a:endParaRPr>
          </a:p>
          <a:p>
            <a:pPr algn="r" rtl="1"/>
            <a:endParaRPr lang="fa-IR" sz="2000" dirty="0" smtClean="0">
              <a:cs typeface="B Nazanin" pitchFamily="2" charset="-78"/>
            </a:endParaRPr>
          </a:p>
          <a:p>
            <a:pPr algn="r" rtl="1"/>
            <a:endParaRPr lang="fa-IR" sz="2000" dirty="0" smtClean="0">
              <a:cs typeface="B Nazanin" pitchFamily="2" charset="-78"/>
            </a:endParaRPr>
          </a:p>
          <a:p>
            <a:pPr algn="r" rtl="1"/>
            <a:endParaRPr lang="fa-IR" sz="2000" dirty="0" smtClean="0">
              <a:cs typeface="B Nazanin" pitchFamily="2" charset="-78"/>
            </a:endParaRPr>
          </a:p>
          <a:p>
            <a:pPr algn="r" rtl="1"/>
            <a:r>
              <a:rPr lang="fa-IR" sz="2800" dirty="0" smtClean="0">
                <a:solidFill>
                  <a:srgbClr val="00B0F0"/>
                </a:solidFill>
                <a:cs typeface="B Nazanin" pitchFamily="2" charset="-78"/>
              </a:rPr>
              <a:t>___تعالی خانواده</a:t>
            </a:r>
          </a:p>
          <a:p>
            <a:pPr algn="r" rtl="1"/>
            <a:r>
              <a:rPr lang="fa-IR" sz="2800" dirty="0" smtClean="0">
                <a:cs typeface="B Nazanin" pitchFamily="2" charset="-78"/>
              </a:rPr>
              <a:t>تسهیل ازدواج و تحکیم خانواده در رهنمود های اسلامی مورد توجه جدی قرار گرفته ، ولی در مرحله ای بالاتر بر ضرورت تعالی خانواده تا کید شده است با وجود سفارش های مکرر به تقویت روابط عاطفی با همسران ، قرآن فرمان می دهد که مبادا  علایق همسری مانع از یاد خدا گردد. </a:t>
            </a:r>
          </a:p>
          <a:p>
            <a:pPr algn="r" rtl="1"/>
            <a:endParaRPr lang="fa-IR" sz="2000" dirty="0" smtClean="0">
              <a:cs typeface="B Nazanin" pitchFamily="2" charset="-78"/>
            </a:endParaRPr>
          </a:p>
          <a:p>
            <a:pPr algn="r" rtl="1"/>
            <a:endParaRPr lang="en-US" sz="20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3011515" y="2571744"/>
            <a:ext cx="3114955" cy="1754326"/>
          </a:xfrm>
          <a:prstGeom prst="rect">
            <a:avLst/>
          </a:prstGeom>
        </p:spPr>
        <p:txBody>
          <a:bodyPr wrap="none">
            <a:spAutoFit/>
          </a:bodyPr>
          <a:lstStyle/>
          <a:p>
            <a:pPr algn="ctr"/>
            <a:r>
              <a:rPr lang="fa-IR" sz="3600" b="1" dirty="0" smtClean="0">
                <a:cs typeface="B Nazanin" pitchFamily="2" charset="-78"/>
              </a:rPr>
              <a:t>هشتم</a:t>
            </a:r>
          </a:p>
          <a:p>
            <a:pPr algn="ctr"/>
            <a:endParaRPr lang="fa-IR" sz="3600" b="1" dirty="0" smtClean="0">
              <a:cs typeface="B Nazanin" pitchFamily="2" charset="-78"/>
            </a:endParaRPr>
          </a:p>
          <a:p>
            <a:r>
              <a:rPr lang="fa-IR" sz="3600" b="1" dirty="0" smtClean="0">
                <a:cs typeface="B Nazanin" pitchFamily="2" charset="-78"/>
              </a:rPr>
              <a:t>مشکلات خانوادگی</a:t>
            </a:r>
            <a:endParaRPr lang="en-US" sz="3600" b="1" dirty="0">
              <a:cs typeface="B Nazanin" pitchFamily="2" charset="-78"/>
            </a:endParaRPr>
          </a:p>
        </p:txBody>
      </p:sp>
    </p:spTree>
    <p:extLst>
      <p:ext uri="{BB962C8B-B14F-4D97-AF65-F5344CB8AC3E}">
        <p14:creationId xmlns:p14="http://schemas.microsoft.com/office/powerpoint/2010/main" val="383296606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8520" y="0"/>
            <a:ext cx="9073008" cy="6555641"/>
          </a:xfrm>
          <a:prstGeom prst="rect">
            <a:avLst/>
          </a:prstGeom>
        </p:spPr>
        <p:txBody>
          <a:bodyPr wrap="square">
            <a:spAutoFit/>
          </a:bodyPr>
          <a:lstStyle/>
          <a:p>
            <a:pPr algn="r"/>
            <a:r>
              <a:rPr lang="fa-IR" sz="2800" b="1" dirty="0" smtClean="0">
                <a:cs typeface="B Nazanin" pitchFamily="2" charset="-78"/>
              </a:rPr>
              <a:t>خانواده مهمترین و اثرگذارترین نهاد در زندگی بشر است که آثار مثبت آن افراد را به صلاح و بهره ورد می کشاند و از سوی دیگر آثار منفی اش زمینه انحراف-اختلاف و کج روی را فراهم می سازد.</a:t>
            </a:r>
          </a:p>
          <a:p>
            <a:pPr algn="r"/>
            <a:r>
              <a:rPr lang="fa-IR" sz="2800" b="1" dirty="0" smtClean="0">
                <a:cs typeface="B Nazanin" pitchFamily="2" charset="-78"/>
              </a:rPr>
              <a:t>اول</a:t>
            </a:r>
            <a:r>
              <a:rPr lang="fa-IR" sz="2800" b="1" dirty="0">
                <a:cs typeface="B Nazanin" pitchFamily="2" charset="-78"/>
              </a:rPr>
              <a:t>: عوامل بروزمشکل های خانوادگی:برای درک میزان برخودتری ازسلامت خانوادگی،بایدازشاخص های خانواده الگواستفاده کردهرعاملی که خانواده متعادل وروبه تعالی رابه وجودمی آوردنقطه مقابل آن عامل موجب بروزمشکلات خانوادگی میگردد.</a:t>
            </a:r>
            <a:br>
              <a:rPr lang="fa-IR" sz="2800" b="1" dirty="0">
                <a:cs typeface="B Nazanin" pitchFamily="2" charset="-78"/>
              </a:rPr>
            </a:br>
            <a:r>
              <a:rPr lang="fa-IR" sz="2800" b="1" dirty="0">
                <a:cs typeface="B Nazanin" pitchFamily="2" charset="-78"/>
              </a:rPr>
              <a:t>عوامل موثردرایجادخانواده ناسالم </a:t>
            </a:r>
            <a:r>
              <a:rPr lang="fa-IR" sz="2800" b="1" dirty="0" smtClean="0">
                <a:cs typeface="B Nazanin" pitchFamily="2" charset="-78"/>
              </a:rPr>
              <a:t>ونامتعادل1</a:t>
            </a:r>
          </a:p>
          <a:p>
            <a:pPr algn="r"/>
            <a:r>
              <a:rPr lang="fa-IR" sz="2800" b="1" dirty="0">
                <a:cs typeface="B Nazanin" pitchFamily="2" charset="-78"/>
              </a:rPr>
              <a:t>1</a:t>
            </a:r>
            <a:r>
              <a:rPr lang="fa-IR" sz="2800" b="1" dirty="0" smtClean="0">
                <a:cs typeface="B Nazanin" pitchFamily="2" charset="-78"/>
              </a:rPr>
              <a:t>:ضعف </a:t>
            </a:r>
            <a:r>
              <a:rPr lang="fa-IR" sz="2800" b="1" dirty="0">
                <a:cs typeface="B Nazanin" pitchFamily="2" charset="-78"/>
              </a:rPr>
              <a:t>باورهاورفتارهای دینی:خداوندبرای حفظ خانواده اصولی برای رفتارهای مردوزن معین داشته که عمل به آنهاموجب سعادت خانواده می شودواگربه هردلایلی به این اصول بی اعتناشوندبه گناه خواهندافتادوزمینه ازهم پاشیدگی خانواده فراهم می شود</a:t>
            </a:r>
          </a:p>
          <a:p>
            <a:pPr algn="r"/>
            <a:endParaRPr lang="fa-IR" sz="2800" b="1" dirty="0" smtClean="0">
              <a:cs typeface="B Nazanin" pitchFamily="2" charset="-78"/>
            </a:endParaRPr>
          </a:p>
          <a:p>
            <a:pPr algn="r"/>
            <a:endParaRPr lang="fa-IR" sz="2800" b="1" dirty="0" smtClean="0">
              <a:cs typeface="B Nazanin" pitchFamily="2" charset="-78"/>
            </a:endParaRPr>
          </a:p>
          <a:p>
            <a:pPr algn="r"/>
            <a:endParaRPr lang="en-US" sz="2800" b="1" dirty="0">
              <a:cs typeface="B Nazanin" pitchFamily="2" charset="-78"/>
            </a:endParaRPr>
          </a:p>
        </p:txBody>
      </p:sp>
    </p:spTree>
    <p:extLst>
      <p:ext uri="{BB962C8B-B14F-4D97-AF65-F5344CB8AC3E}">
        <p14:creationId xmlns:p14="http://schemas.microsoft.com/office/powerpoint/2010/main" val="19487116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384995"/>
          </a:xfrm>
          <a:prstGeom prst="rect">
            <a:avLst/>
          </a:prstGeom>
        </p:spPr>
        <p:txBody>
          <a:bodyPr wrap="square">
            <a:spAutoFit/>
          </a:bodyPr>
          <a:lstStyle/>
          <a:p>
            <a:pPr algn="r"/>
            <a:r>
              <a:rPr lang="fa-IR" sz="2800" b="1" dirty="0">
                <a:cs typeface="B Nazanin" pitchFamily="2" charset="-78"/>
              </a:rPr>
              <a:t>برای تقویت معنویت درخانواده راهکارهایی ازجمله1)معرفت افزایی 2)حضوردرمراکزواماکن معنوی به همراه یکدیگر3)توجه به خویشتن 4)بزرگ نمایی اعمال نیک 5)عدم تحقیر،سرزنش وبه</a:t>
            </a:r>
          </a:p>
        </p:txBody>
      </p:sp>
    </p:spTree>
    <p:extLst>
      <p:ext uri="{BB962C8B-B14F-4D97-AF65-F5344CB8AC3E}">
        <p14:creationId xmlns:p14="http://schemas.microsoft.com/office/powerpoint/2010/main" val="25576763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947"/>
            <a:ext cx="9118133" cy="7848302"/>
          </a:xfrm>
          <a:prstGeom prst="rect">
            <a:avLst/>
          </a:prstGeom>
        </p:spPr>
        <p:txBody>
          <a:bodyPr wrap="square">
            <a:spAutoFit/>
          </a:bodyPr>
          <a:lstStyle/>
          <a:p>
            <a:pPr algn="r"/>
            <a:r>
              <a:rPr lang="fa-IR" sz="2800" b="1" dirty="0" smtClean="0">
                <a:cs typeface="B Nazanin" pitchFamily="2" charset="-78"/>
              </a:rPr>
              <a:t>رخ کشیدن</a:t>
            </a:r>
          </a:p>
          <a:p>
            <a:pPr algn="r"/>
            <a:r>
              <a:rPr lang="fa-IR" sz="2800" b="1" dirty="0" smtClean="0">
                <a:cs typeface="B Nazanin" pitchFamily="2" charset="-78"/>
              </a:rPr>
              <a:t>2:اثرپذیری ازرسانه ها:</a:t>
            </a:r>
          </a:p>
          <a:p>
            <a:pPr algn="r"/>
            <a:r>
              <a:rPr lang="fa-IR" sz="2800" b="1" dirty="0" smtClean="0">
                <a:cs typeface="B Nazanin" pitchFamily="2" charset="-78"/>
              </a:rPr>
              <a:t>یکی ازمشکلاتی که خانوااده ایرانی درآینده درگیرآن خواهدبوداثرپذیری فرهنگی ازتزاحم رسانه های جمعی وفرهنگی است.ممکن است ازطریق رسانه های جمعی به شکل نامرئی باورهاوارزش هایی درزن وشوهرپدیدآیدکه ارزش های مربوط به صیانت ازکیان خانواده رادرآنان تضعیف نمایندوممکن است اثرپذیری فرهنگی ازبرنامه های شبکه های ماهواری چه ازنوع ارتباطات فرهنگی وچه نوع ازانفعال فرهنگی که به گونه ای است عناصرواجزای فرهنگ بومی کم رنگ ترشده درشبکه های تلویزیونی ماهواره ای،درنگرش هاورفتارمردم ظهوربیرونی بیشتری </a:t>
            </a:r>
          </a:p>
          <a:p>
            <a:pPr algn="r"/>
            <a:r>
              <a:rPr lang="fa-IR" sz="2800" b="1" dirty="0" smtClean="0">
                <a:cs typeface="B Nazanin" pitchFamily="2" charset="-78"/>
              </a:rPr>
              <a:t>خواهدداشت.</a:t>
            </a:r>
          </a:p>
          <a:p>
            <a:pPr algn="r"/>
            <a:r>
              <a:rPr lang="fa-IR" sz="2800" b="1" dirty="0" smtClean="0">
                <a:cs typeface="B Nazanin" pitchFamily="2" charset="-78"/>
              </a:rPr>
              <a:t>راهکار:خانواده نباید به گونه ای منفعلانه فقط دریافت کننده پیام از رسانه باشد بلکه باید در زکمره تحلیل گرانی باشد که دریافت اطلاعات-مصالح و مفاسد خود را در نظر میگیرد.</a:t>
            </a:r>
          </a:p>
          <a:p>
            <a:pPr algn="r"/>
            <a:endParaRPr lang="fa-IR" sz="2800" b="1" dirty="0" smtClean="0">
              <a:cs typeface="B Nazanin" pitchFamily="2" charset="-78"/>
            </a:endParaRPr>
          </a:p>
          <a:p>
            <a:pPr algn="r"/>
            <a:r>
              <a:rPr lang="fa-IR" sz="2800" b="1" dirty="0" smtClean="0">
                <a:cs typeface="B Nazanin" pitchFamily="2" charset="-78"/>
              </a:rPr>
              <a:t>3:ناآگاهی ازوظایف ومسئولیت های خانوادگی</a:t>
            </a:r>
          </a:p>
          <a:p>
            <a:pPr algn="r"/>
            <a:endParaRPr lang="fa-IR" sz="2800" b="1" dirty="0" smtClean="0">
              <a:cs typeface="B Nazanin" pitchFamily="2" charset="-78"/>
            </a:endParaRPr>
          </a:p>
          <a:p>
            <a:pPr algn="r"/>
            <a:endParaRPr lang="fa-IR" sz="2800" b="1" dirty="0">
              <a:cs typeface="B Nazanin" pitchFamily="2" charset="-78"/>
            </a:endParaRPr>
          </a:p>
        </p:txBody>
      </p:sp>
    </p:spTree>
    <p:extLst>
      <p:ext uri="{BB962C8B-B14F-4D97-AF65-F5344CB8AC3E}">
        <p14:creationId xmlns:p14="http://schemas.microsoft.com/office/powerpoint/2010/main" val="744919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1500174"/>
            <a:ext cx="8358246" cy="443198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r" rtl="1"/>
            <a:r>
              <a:rPr lang="fa-IR" sz="2400" dirty="0" smtClean="0"/>
              <a:t>. رشد ایمان و تقوا</a:t>
            </a:r>
          </a:p>
          <a:p>
            <a:pPr algn="r" rtl="1"/>
            <a:r>
              <a:rPr lang="fa-IR" sz="2400" dirty="0" smtClean="0"/>
              <a:t>.رشد عاطفی </a:t>
            </a:r>
          </a:p>
          <a:p>
            <a:pPr algn="r" rtl="1"/>
            <a:r>
              <a:rPr lang="fa-IR" sz="2400" dirty="0" smtClean="0"/>
              <a:t>.رشد اخلاقی و تقویت خصلت های جوانمردی و صبر</a:t>
            </a:r>
          </a:p>
          <a:p>
            <a:pPr algn="r" rtl="1"/>
            <a:r>
              <a:rPr lang="fa-IR" sz="2400" dirty="0" smtClean="0"/>
              <a:t>.شکوفایی استعداد ها در پذیرفتن مسیولیت </a:t>
            </a:r>
          </a:p>
          <a:p>
            <a:pPr algn="r" rtl="1"/>
            <a:r>
              <a:rPr lang="fa-IR" sz="2400" dirty="0" smtClean="0"/>
              <a:t>.احساس  استقلال </a:t>
            </a:r>
          </a:p>
          <a:p>
            <a:pPr algn="r" rtl="1"/>
            <a:r>
              <a:rPr lang="fa-IR" sz="2400" dirty="0" smtClean="0"/>
              <a:t>.اقتدار در مدیرت خانه و تربیت فرزندان </a:t>
            </a:r>
          </a:p>
          <a:p>
            <a:pPr algn="r" rtl="1"/>
            <a:r>
              <a:rPr lang="fa-IR" sz="2400" dirty="0" smtClean="0"/>
              <a:t>. بهره مند شدن از شبکه گسترده خویشاوندی </a:t>
            </a:r>
          </a:p>
          <a:p>
            <a:pPr algn="r" rtl="1"/>
            <a:r>
              <a:rPr lang="fa-IR" sz="2400" dirty="0" smtClean="0"/>
              <a:t>.تقویت انگیزه برای فعالیت</a:t>
            </a:r>
          </a:p>
          <a:p>
            <a:pPr algn="r" rtl="1"/>
            <a:r>
              <a:rPr lang="fa-IR" sz="2400" dirty="0" smtClean="0"/>
              <a:t>. تولید فرزند وتداوم از طریق نسل خود </a:t>
            </a:r>
          </a:p>
          <a:p>
            <a:pPr algn="r" rtl="1"/>
            <a:r>
              <a:rPr lang="fa-IR" sz="2400" dirty="0" smtClean="0"/>
              <a:t>.آسایش روانی و اقتصادی</a:t>
            </a:r>
          </a:p>
          <a:p>
            <a:pPr algn="r" rtl="1"/>
            <a:endParaRPr lang="fa-IR" sz="2400" dirty="0" smtClean="0">
              <a:solidFill>
                <a:srgbClr val="7030A0"/>
              </a:solidFill>
            </a:endParaRPr>
          </a:p>
          <a:p>
            <a:pPr algn="r" rtl="1"/>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785794"/>
            <a:ext cx="8550797" cy="6555641"/>
          </a:xfrm>
          <a:prstGeom prst="rect">
            <a:avLst/>
          </a:prstGeom>
        </p:spPr>
        <p:txBody>
          <a:bodyPr wrap="square">
            <a:spAutoFit/>
          </a:bodyPr>
          <a:lstStyle/>
          <a:p>
            <a:pPr algn="r"/>
            <a:r>
              <a:rPr lang="fa-IR" sz="2800" b="1" dirty="0">
                <a:cs typeface="B Nazanin" pitchFamily="2" charset="-78"/>
              </a:rPr>
              <a:t>دوم: مشکل برقراری ارتباط </a:t>
            </a:r>
            <a:r>
              <a:rPr lang="fa-IR" sz="2800" b="1" dirty="0" smtClean="0">
                <a:cs typeface="B Nazanin" pitchFamily="2" charset="-78"/>
              </a:rPr>
              <a:t>بایکدیگر</a:t>
            </a:r>
          </a:p>
          <a:p>
            <a:pPr algn="r"/>
            <a:endParaRPr lang="fa-IR" sz="2800" b="1" dirty="0" smtClean="0">
              <a:cs typeface="B Nazanin" pitchFamily="2" charset="-78"/>
            </a:endParaRPr>
          </a:p>
          <a:p>
            <a:pPr algn="r"/>
            <a:r>
              <a:rPr lang="fa-IR" sz="2800" b="1" dirty="0" smtClean="0">
                <a:cs typeface="B Nazanin" pitchFamily="2" charset="-78"/>
              </a:rPr>
              <a:t>1کم </a:t>
            </a:r>
            <a:r>
              <a:rPr lang="fa-IR" sz="2800" b="1" dirty="0">
                <a:cs typeface="B Nazanin" pitchFamily="2" charset="-78"/>
              </a:rPr>
              <a:t>توجهی:یکی ازعواملی که بین زن وشوهراختلافاتی به وجودمی آیدکم توجهی به یکدیگراست.این امردرمردان به چنددلیل:عدم شناخت درست نیازهای زن_غفلت ازوضع خانواده به دلیل اشتغال طولانی دربیرون ازخانواده_آرامش بخش نبودن خانه برای مرد_مردبیشترتلاش میکندتاازعهده مخارج برآید علت کم توجهی زن به مرد:واکنش متقابل نسبت به بی توجهی شوهربه احساسات وعواطف خود_لجبازی زن به دلیل رفتارهای خشن مردوتربیت نادرست زن که نسبت به همسروزندگی اش احساس مسئولیت ندارد. </a:t>
            </a:r>
            <a:endParaRPr lang="fa-IR" sz="2800" b="1" dirty="0" smtClean="0">
              <a:cs typeface="B Nazanin" pitchFamily="2" charset="-78"/>
            </a:endParaRPr>
          </a:p>
          <a:p>
            <a:pPr algn="r"/>
            <a:endParaRPr lang="fa-IR" sz="2800" b="1" dirty="0" smtClean="0">
              <a:cs typeface="B Nazanin" pitchFamily="2" charset="-78"/>
            </a:endParaRPr>
          </a:p>
          <a:p>
            <a:pPr algn="r"/>
            <a:endParaRPr lang="fa-IR" sz="2800" b="1" dirty="0" smtClean="0">
              <a:cs typeface="B Nazanin" pitchFamily="2" charset="-78"/>
            </a:endParaRPr>
          </a:p>
          <a:p>
            <a:pPr algn="r"/>
            <a:r>
              <a:rPr lang="fa-IR" sz="2800" b="1" dirty="0" smtClean="0">
                <a:cs typeface="B Nazanin" pitchFamily="2" charset="-78"/>
              </a:rPr>
              <a:t>       </a:t>
            </a:r>
            <a:r>
              <a:rPr lang="fa-IR" sz="2800" b="1" dirty="0">
                <a:cs typeface="B Nazanin" pitchFamily="2" charset="-78"/>
              </a:rPr>
              <a:t>راهکارهایی ازجمله:1)بازنگری خویشتن2)گفتگو3)مشورت</a:t>
            </a:r>
          </a:p>
          <a:p>
            <a:pPr algn="r"/>
            <a:endParaRPr lang="fa-IR" sz="2800" b="1" dirty="0" smtClean="0">
              <a:cs typeface="B Nazanin" pitchFamily="2" charset="-78"/>
            </a:endParaRPr>
          </a:p>
          <a:p>
            <a:pPr algn="r"/>
            <a:endParaRPr lang="en-US" sz="2800" b="1" dirty="0">
              <a:cs typeface="B Nazanin" pitchFamily="2" charset="-78"/>
            </a:endParaRPr>
          </a:p>
        </p:txBody>
      </p:sp>
    </p:spTree>
    <p:extLst>
      <p:ext uri="{BB962C8B-B14F-4D97-AF65-F5344CB8AC3E}">
        <p14:creationId xmlns:p14="http://schemas.microsoft.com/office/powerpoint/2010/main" val="5290759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8520" y="0"/>
            <a:ext cx="9220544" cy="6986528"/>
          </a:xfrm>
          <a:prstGeom prst="rect">
            <a:avLst/>
          </a:prstGeom>
        </p:spPr>
        <p:txBody>
          <a:bodyPr wrap="square">
            <a:spAutoFit/>
          </a:bodyPr>
          <a:lstStyle/>
          <a:p>
            <a:pPr algn="r"/>
            <a:r>
              <a:rPr lang="fa-IR" sz="2800" b="1" dirty="0" smtClean="0">
                <a:cs typeface="B Nazanin" pitchFamily="2" charset="-78"/>
              </a:rPr>
              <a:t>2:کم حرفی:حرف زدن باشریک زندگی حس باهم بودن وتلاش برای زندگی مشترک استوموجی دلگرمی زندگی می شودکم حرفی موجب می شودتااختلافات خانوادگی رابه وجودآوردکم حرفی درشوهر:فرهنگ خانواده_نداشتن تجربه سخن گفتن باهمسر_انتظاربیشترزن ازمردومرداحساس می کندحرفی برای گفتن نداردکم حرفی زن ممکن است به این عوامل مربوط باشدشروع حرف زدن ازجانب مردموجب تربیت خانوادگی ومشغله ذهنی ولجبازی باهمسر.   </a:t>
            </a:r>
          </a:p>
          <a:p>
            <a:pPr algn="r"/>
            <a:endParaRPr lang="fa-IR" sz="2800" b="1" dirty="0" smtClean="0">
              <a:cs typeface="B Nazanin" pitchFamily="2" charset="-78"/>
            </a:endParaRPr>
          </a:p>
          <a:p>
            <a:pPr algn="r"/>
            <a:r>
              <a:rPr lang="fa-IR" sz="2800" b="1" dirty="0" smtClean="0">
                <a:cs typeface="B Nazanin" pitchFamily="2" charset="-78"/>
              </a:rPr>
              <a:t>   راهکارهایی ازجمله:1)توجه به تفاوت های فردی وجنسیتی 2)بالابردن سطح اعتمادبه نفس</a:t>
            </a:r>
          </a:p>
          <a:p>
            <a:pPr algn="r"/>
            <a:r>
              <a:rPr lang="fa-IR" sz="2800" b="1" dirty="0" smtClean="0">
                <a:cs typeface="B Nazanin" pitchFamily="2" charset="-78"/>
              </a:rPr>
              <a:t>3)درگیری کلامی:بیشترزوج ها درگیری کلامی راتجربه کرده اندکه این درگیری باعث خشونت،قهرهای طولانیوحتی به طلاق میکشد.عوامل این امرعبارتنداز:عدم تفاهم _خستگی _کلامات تحریک آمیز          راهکارهایی ازجمله:1)توجه به آثارمشاجره 2)شنونده خوب بودن 3)ادب داشتن وتحقیرنکردن طرف مقابل 4)فرافکنی 5)خودجایگزینی 6)قبول عذرخواهی 7)توجه به تفاوت های جنسیتی</a:t>
            </a:r>
            <a:endParaRPr lang="fa-IR" sz="2800" b="1" dirty="0">
              <a:cs typeface="B Nazanin" pitchFamily="2" charset="-78"/>
            </a:endParaRPr>
          </a:p>
        </p:txBody>
      </p:sp>
    </p:spTree>
    <p:extLst>
      <p:ext uri="{BB962C8B-B14F-4D97-AF65-F5344CB8AC3E}">
        <p14:creationId xmlns:p14="http://schemas.microsoft.com/office/powerpoint/2010/main" val="215540687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39553" y="476672"/>
            <a:ext cx="8280920" cy="5324535"/>
          </a:xfrm>
          <a:prstGeom prst="rect">
            <a:avLst/>
          </a:prstGeom>
        </p:spPr>
        <p:txBody>
          <a:bodyPr wrap="square">
            <a:spAutoFit/>
          </a:bodyPr>
          <a:lstStyle/>
          <a:p>
            <a:pPr algn="r"/>
            <a:endParaRPr lang="fa-IR" sz="2000" b="1" dirty="0" smtClean="0">
              <a:cs typeface="B Nazanin" pitchFamily="2" charset="-78"/>
            </a:endParaRPr>
          </a:p>
          <a:p>
            <a:pPr algn="r"/>
            <a:endParaRPr lang="fa-IR" sz="2000" b="1" dirty="0" smtClean="0">
              <a:cs typeface="B Nazanin" pitchFamily="2" charset="-78"/>
            </a:endParaRPr>
          </a:p>
          <a:p>
            <a:pPr algn="r"/>
            <a:endParaRPr lang="fa-IR" sz="2000" b="1" dirty="0" smtClean="0">
              <a:cs typeface="B Nazanin" pitchFamily="2" charset="-78"/>
            </a:endParaRPr>
          </a:p>
          <a:p>
            <a:pPr algn="r"/>
            <a:endParaRPr lang="fa-IR" sz="2000" b="1" dirty="0" smtClean="0">
              <a:cs typeface="B Nazanin" pitchFamily="2" charset="-78"/>
            </a:endParaRPr>
          </a:p>
          <a:p>
            <a:pPr algn="r"/>
            <a:r>
              <a:rPr lang="fa-IR" sz="2800" b="1" dirty="0" smtClean="0">
                <a:cs typeface="B Nazanin" pitchFamily="2" charset="-78"/>
              </a:rPr>
              <a:t>سوم:مشکل </a:t>
            </a:r>
            <a:r>
              <a:rPr lang="fa-IR" sz="2800" b="1" dirty="0">
                <a:cs typeface="B Nazanin" pitchFamily="2" charset="-78"/>
              </a:rPr>
              <a:t>های ارتباط باخویشاوندان:دین اسلام به مسلمانان دستورداده باخویشاوندان خود ارتباط برقرارکننووازقطع ارتباط خودداری نمایندزن ومردهرکدام خویشاوندی داردکه دربرابرآن وظایفی داردوفرداجازه نداردبابستگان خودقطع ارتباط کندمگرترس ازافتادن به </a:t>
            </a:r>
            <a:r>
              <a:rPr lang="fa-IR" sz="2800" b="1" dirty="0" smtClean="0">
                <a:cs typeface="B Nazanin" pitchFamily="2" charset="-78"/>
              </a:rPr>
              <a:t>گناه1</a:t>
            </a:r>
          </a:p>
          <a:p>
            <a:pPr algn="r"/>
            <a:endParaRPr lang="fa-IR" sz="2000" b="1" dirty="0">
              <a:cs typeface="B Nazanin" pitchFamily="2" charset="-78"/>
            </a:endParaRPr>
          </a:p>
          <a:p>
            <a:pPr algn="r"/>
            <a:endParaRPr lang="fa-IR" sz="2000" b="1" dirty="0" smtClean="0">
              <a:cs typeface="B Nazanin" pitchFamily="2" charset="-78"/>
            </a:endParaRPr>
          </a:p>
          <a:p>
            <a:pPr algn="r"/>
            <a:endParaRPr lang="fa-IR" sz="2000" b="1" dirty="0">
              <a:cs typeface="B Nazanin" pitchFamily="2" charset="-78"/>
            </a:endParaRPr>
          </a:p>
          <a:p>
            <a:pPr algn="r"/>
            <a:endParaRPr lang="fa-IR" sz="2000" b="1" dirty="0" smtClean="0">
              <a:cs typeface="B Nazanin" pitchFamily="2" charset="-78"/>
            </a:endParaRPr>
          </a:p>
          <a:p>
            <a:pPr algn="r"/>
            <a:endParaRPr lang="fa-IR" sz="2000" b="1" dirty="0" smtClean="0">
              <a:cs typeface="B Nazanin" pitchFamily="2" charset="-78"/>
            </a:endParaRPr>
          </a:p>
          <a:p>
            <a:pPr algn="r"/>
            <a:endParaRPr lang="en-US" sz="2000" b="1" dirty="0">
              <a:cs typeface="B Nazanin" pitchFamily="2" charset="-78"/>
            </a:endParaRPr>
          </a:p>
        </p:txBody>
      </p:sp>
    </p:spTree>
    <p:extLst>
      <p:ext uri="{BB962C8B-B14F-4D97-AF65-F5344CB8AC3E}">
        <p14:creationId xmlns:p14="http://schemas.microsoft.com/office/powerpoint/2010/main" val="211830658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95536" y="908720"/>
            <a:ext cx="8001056" cy="5262979"/>
          </a:xfrm>
          <a:prstGeom prst="rect">
            <a:avLst/>
          </a:prstGeom>
        </p:spPr>
        <p:txBody>
          <a:bodyPr wrap="square">
            <a:spAutoFit/>
          </a:bodyPr>
          <a:lstStyle/>
          <a:p>
            <a:pPr algn="r"/>
            <a:r>
              <a:rPr lang="fa-IR" sz="2800" b="1" dirty="0" smtClean="0">
                <a:cs typeface="B Nazanin" pitchFamily="2" charset="-78"/>
              </a:rPr>
              <a:t>1:دخالت اطرافیان:بعضی مواقع کمادریاپدرهمسردرزندگی عروس یادامادخودبه دلیل یاددادن مهارت های زندگی اظهارنظرمی کندوعروس ودامادفکرمی کننداین رفتاردخالت درزندگی واحساس آزردگی کنند.         راهکارهایی ازجمله:1)احترام گذاردن 2)رعایت فاصله مکانی 3)حمایت ازیکدیگر</a:t>
            </a:r>
          </a:p>
          <a:p>
            <a:pPr algn="r"/>
            <a:r>
              <a:rPr lang="fa-IR" sz="2800" b="1" dirty="0" smtClean="0">
                <a:cs typeface="B Nazanin" pitchFamily="2" charset="-78"/>
              </a:rPr>
              <a:t>2:وابستگی همسربه خانواذه:وابستگی زیادبه پدرومادرپیامدهای منفی داردوکاهش اعتمادزن وشوهرمی شود_ضعف اراده وقدرت تصمیم گیری درانجام امور_زیادشدن توقع خانواده_بدبینی شدن به یکدیگرووابستگی زن ومردبه سایرافرادبراثربی اعتمادی.    </a:t>
            </a:r>
          </a:p>
          <a:p>
            <a:pPr algn="r"/>
            <a:endParaRPr lang="fa-IR" sz="2800" b="1" dirty="0" smtClean="0">
              <a:cs typeface="B Nazanin" pitchFamily="2" charset="-78"/>
            </a:endParaRPr>
          </a:p>
          <a:p>
            <a:pPr algn="r"/>
            <a:r>
              <a:rPr lang="fa-IR" sz="2800" b="1" dirty="0" smtClean="0">
                <a:cs typeface="B Nazanin" pitchFamily="2" charset="-78"/>
              </a:rPr>
              <a:t>     راهکارهایی ازجمله:1)دیداراقوام 2)تقویت رابطه عاطفی 3)بررسی علت وابستگی</a:t>
            </a:r>
            <a:endParaRPr lang="fa-IR" sz="2800" b="1" dirty="0">
              <a:cs typeface="B Nazanin" pitchFamily="2" charset="-78"/>
            </a:endParaRPr>
          </a:p>
        </p:txBody>
      </p:sp>
    </p:spTree>
    <p:extLst>
      <p:ext uri="{BB962C8B-B14F-4D97-AF65-F5344CB8AC3E}">
        <p14:creationId xmlns:p14="http://schemas.microsoft.com/office/powerpoint/2010/main" val="4789358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95536" y="785794"/>
            <a:ext cx="8064896" cy="6124754"/>
          </a:xfrm>
          <a:prstGeom prst="rect">
            <a:avLst/>
          </a:prstGeom>
        </p:spPr>
        <p:txBody>
          <a:bodyPr wrap="square">
            <a:spAutoFit/>
          </a:bodyPr>
          <a:lstStyle/>
          <a:p>
            <a:pPr algn="ctr"/>
            <a:r>
              <a:rPr lang="fa-IR" sz="2800" b="1" dirty="0">
                <a:cs typeface="B Nazanin" pitchFamily="2" charset="-78"/>
              </a:rPr>
              <a:t>چهارم:مشکل های ارتباط بادیگران</a:t>
            </a:r>
            <a:r>
              <a:rPr lang="fa-IR" sz="2800" b="1" dirty="0" smtClean="0">
                <a:cs typeface="B Nazanin" pitchFamily="2" charset="-78"/>
              </a:rPr>
              <a:t>:</a:t>
            </a:r>
          </a:p>
          <a:p>
            <a:pPr algn="ctr"/>
            <a:endParaRPr lang="fa-IR" sz="2800" b="1" dirty="0">
              <a:cs typeface="B Nazanin" pitchFamily="2" charset="-78"/>
            </a:endParaRPr>
          </a:p>
          <a:p>
            <a:pPr algn="ctr"/>
            <a:endParaRPr lang="fa-IR" sz="2800" b="1" dirty="0" smtClean="0">
              <a:cs typeface="B Nazanin" pitchFamily="2" charset="-78"/>
            </a:endParaRPr>
          </a:p>
          <a:p>
            <a:pPr algn="ctr"/>
            <a:endParaRPr lang="fa-IR" sz="2800" b="1" dirty="0">
              <a:cs typeface="B Nazanin" pitchFamily="2" charset="-78"/>
            </a:endParaRPr>
          </a:p>
          <a:p>
            <a:pPr algn="ctr"/>
            <a:r>
              <a:rPr lang="fa-IR" sz="2800" b="1" dirty="0" smtClean="0">
                <a:cs typeface="B Nazanin" pitchFamily="2" charset="-78"/>
              </a:rPr>
              <a:t>1)حضورنیافتن </a:t>
            </a:r>
            <a:r>
              <a:rPr lang="fa-IR" sz="2800" b="1" dirty="0">
                <a:cs typeface="B Nazanin" pitchFamily="2" charset="-78"/>
              </a:rPr>
              <a:t>همسردرخانواده:مودت ومهربانی درروابطانسانی وعاطفی نزدیک به دست نمی آیدونبایددوست داشتن ازراه دوریایک طرفه باشدوازجمله کارهایی ک باعث می شودفرد زیاد درخانه نماندمشغولیت کاری ومسئولیت اداری ومدیریتی است وانسان نبایددربرابرخواسته های خودبی اعتنانمی ماندوبرای حضوربیشتردرخانواده دنبال چاره ای باشنداگرحضورهمسردربیرون ازخانواده طولانی شودونتواندبه رفتارخودغلبه کند زن وشوهربایدشغل خودرابه عنوان یک واقعیت بپذیرندوباتوجه به شرایگ چاره اندیشی کنند</a:t>
            </a:r>
          </a:p>
          <a:p>
            <a:pPr algn="ctr"/>
            <a:r>
              <a:rPr lang="fa-IR" sz="2800" b="1" dirty="0" smtClean="0">
                <a:cs typeface="B Nazanin" pitchFamily="2" charset="-78"/>
              </a:rPr>
              <a:t>2</a:t>
            </a:r>
            <a:endParaRPr lang="en-US" sz="2800" b="1" dirty="0">
              <a:cs typeface="B Nazanin" pitchFamily="2" charset="-78"/>
            </a:endParaRPr>
          </a:p>
        </p:txBody>
      </p:sp>
    </p:spTree>
    <p:extLst>
      <p:ext uri="{BB962C8B-B14F-4D97-AF65-F5344CB8AC3E}">
        <p14:creationId xmlns:p14="http://schemas.microsoft.com/office/powerpoint/2010/main" val="318706681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27584" y="1268760"/>
            <a:ext cx="7643866" cy="4832092"/>
          </a:xfrm>
          <a:prstGeom prst="rect">
            <a:avLst/>
          </a:prstGeom>
        </p:spPr>
        <p:txBody>
          <a:bodyPr wrap="square">
            <a:spAutoFit/>
          </a:bodyPr>
          <a:lstStyle/>
          <a:p>
            <a:pPr algn="ctr"/>
            <a:r>
              <a:rPr lang="fa-IR" sz="2800" b="1" dirty="0" smtClean="0">
                <a:cs typeface="B Nazanin" pitchFamily="2" charset="-78"/>
              </a:rPr>
              <a:t>2)ارتباط بیش اندازه با دوستان: بعضی ازافراد قبل ازازدواج دوستان زیادی دارن وبابعضی ازآنهاصمیمی هستند وچنین افرادی زمانی که واردزندگی می شوننداسیب های جبران ناپذیری برآنها واردمی شود بامدیریت درست می تولن دوستان رابه دوقسمت کرد دوستانی که درزندگی موجب رشدمی شوندتعدادآنهاکم هستند بایدآنهاراحفظ کنیم ودوستانی که درزندگی خصوصات گروه اول راندارند که تعدادآنهازیاداست بایدازآنهادوری کردوبایدتعدادآنهاراکاهش دادمهم ترین ارتباط بیش اندازه بادوستان رابطه وفضای مناسب عاطفی درخانه حرفه وشغل خاص وروحیه رفیق بازی دانست</a:t>
            </a:r>
          </a:p>
          <a:p>
            <a:pPr algn="ctr"/>
            <a:endParaRPr lang="en-US" sz="2800" b="1" dirty="0">
              <a:cs typeface="B Nazanin" pitchFamily="2" charset="-78"/>
            </a:endParaRPr>
          </a:p>
        </p:txBody>
      </p:sp>
    </p:spTree>
    <p:extLst>
      <p:ext uri="{BB962C8B-B14F-4D97-AF65-F5344CB8AC3E}">
        <p14:creationId xmlns:p14="http://schemas.microsoft.com/office/powerpoint/2010/main" val="35560403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51520" y="571480"/>
            <a:ext cx="8892480" cy="6124754"/>
          </a:xfrm>
          <a:prstGeom prst="rect">
            <a:avLst/>
          </a:prstGeom>
        </p:spPr>
        <p:txBody>
          <a:bodyPr wrap="square">
            <a:spAutoFit/>
          </a:bodyPr>
          <a:lstStyle/>
          <a:p>
            <a:pPr algn="ctr"/>
            <a:r>
              <a:rPr lang="fa-IR" sz="2800" b="1" dirty="0">
                <a:cs typeface="B Nazanin" pitchFamily="2" charset="-78"/>
              </a:rPr>
              <a:t>چهارم:طلاق:عوامل </a:t>
            </a:r>
            <a:r>
              <a:rPr lang="fa-IR" sz="2800" b="1" dirty="0" smtClean="0">
                <a:cs typeface="B Nazanin" pitchFamily="2" charset="-78"/>
              </a:rPr>
              <a:t>طلاق</a:t>
            </a:r>
          </a:p>
          <a:p>
            <a:pPr algn="ctr"/>
            <a:endParaRPr lang="fa-IR" sz="2800" b="1" dirty="0" smtClean="0">
              <a:cs typeface="B Nazanin" pitchFamily="2" charset="-78"/>
            </a:endParaRPr>
          </a:p>
          <a:p>
            <a:pPr algn="ctr"/>
            <a:r>
              <a:rPr lang="fa-IR" sz="2800" b="1" dirty="0" smtClean="0">
                <a:cs typeface="B Nazanin" pitchFamily="2" charset="-78"/>
              </a:rPr>
              <a:t>1)پیامدهای </a:t>
            </a:r>
            <a:r>
              <a:rPr lang="fa-IR" sz="2800" b="1" dirty="0">
                <a:cs typeface="B Nazanin" pitchFamily="2" charset="-78"/>
              </a:rPr>
              <a:t>فردی-اجتماعی:پس ازطلاق بعضی ازآنهازندگی خودشان راباتجربه دوباره شروع می کنندوبعضی ازآنهاهم ک دوباره ازدواج می کنندوهردوبامشکلات روبه رومی شوند</a:t>
            </a:r>
          </a:p>
          <a:p>
            <a:pPr algn="ctr"/>
            <a:r>
              <a:rPr lang="fa-IR" sz="2800" b="1" dirty="0">
                <a:cs typeface="B Nazanin" pitchFamily="2" charset="-78"/>
              </a:rPr>
              <a:t>1.1)مشکل های همسران:نیازهای زندگی بعدازطلاق برای رنان دشواراست مثل فراهم کردن مسکن،فراهم کردن نیازهای زندگی،پیداکردن شغل وتامین هزینه زندگی است.هریک ازدوزوج بعدازطلاق واکنش هایی ازخودبروزمی دهندمانند احساس عذاب وجدان،خشم،افسردگی ودلتنگی و....است.بعدازطلاق رابطه منظم جنسی مشکل هایی رابرای آقایان به وجودمی آورد.سرپرستی کودکان مشکل های زیادی رابه وجودمی آورددرصورت ارتباط کودک باهردونفر دوالگوجداگانه ودونوع شخصیت به کودک انتقال داده خواهدشدزندگی بایکی ازآنهاموجب می شودکه کودک ازصفات روحی محروم </a:t>
            </a:r>
            <a:r>
              <a:rPr lang="fa-IR" sz="2800" b="1" dirty="0" smtClean="0">
                <a:cs typeface="B Nazanin" pitchFamily="2" charset="-78"/>
              </a:rPr>
              <a:t>بماند</a:t>
            </a:r>
            <a:endParaRPr lang="en-US" sz="2800" b="1" dirty="0">
              <a:cs typeface="B Nazanin" pitchFamily="2" charset="-78"/>
            </a:endParaRPr>
          </a:p>
        </p:txBody>
      </p:sp>
    </p:spTree>
    <p:extLst>
      <p:ext uri="{BB962C8B-B14F-4D97-AF65-F5344CB8AC3E}">
        <p14:creationId xmlns:p14="http://schemas.microsoft.com/office/powerpoint/2010/main" val="20490251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8520" y="-27777"/>
            <a:ext cx="9370348" cy="6863417"/>
          </a:xfrm>
          <a:prstGeom prst="rect">
            <a:avLst/>
          </a:prstGeom>
        </p:spPr>
        <p:txBody>
          <a:bodyPr wrap="square">
            <a:spAutoFit/>
          </a:bodyPr>
          <a:lstStyle/>
          <a:p>
            <a:pPr algn="ctr"/>
            <a:endParaRPr lang="fa-IR" sz="2000" b="1" dirty="0" smtClean="0">
              <a:cs typeface="B Nazanin" pitchFamily="2" charset="-78"/>
            </a:endParaRPr>
          </a:p>
          <a:p>
            <a:pPr algn="ctr"/>
            <a:r>
              <a:rPr lang="fa-IR" sz="2800" b="1" dirty="0" smtClean="0">
                <a:cs typeface="B Nazanin" pitchFamily="2" charset="-78"/>
              </a:rPr>
              <a:t>1.2)مشکل های فرزندان:هنگامی که کودک یکی ازوالدین راانتخاب می کندازدست دادن یکی ازآنهایاتنهاشدن کودک رانگران می کندتغیرمحل زندگی کودک یامحیط آموزشی یادوستان مشکل هایی ذابه وجودمی اوردوممکن است کودک دچارعوارض روانی هم شودازدواج مجددپدریامادرکه سرپرستی فرزندرابرعهده دارندممکن است فرزندنتواندخودش رابانامادری یاناپدری وقف دهدوکودک که می بیندیکی </a:t>
            </a:r>
          </a:p>
          <a:p>
            <a:pPr algn="ctr" rtl="1"/>
            <a:r>
              <a:rPr lang="fa-IR" sz="2800" b="1" dirty="0" smtClean="0">
                <a:cs typeface="B Nazanin" pitchFamily="2" charset="-78"/>
              </a:rPr>
              <a:t>دیگرواردزندگی آنهاشده است دیگردرخانه جایی برای اونیست وکسی دیگر محبت خودراجلب کرده است</a:t>
            </a:r>
          </a:p>
          <a:p>
            <a:pPr algn="ctr"/>
            <a:endParaRPr lang="fa-IR" sz="2800" b="1" dirty="0" smtClean="0">
              <a:cs typeface="B Nazanin" pitchFamily="2" charset="-78"/>
            </a:endParaRPr>
          </a:p>
          <a:p>
            <a:pPr algn="ctr"/>
            <a:endParaRPr lang="fa-IR" sz="2800" b="1" dirty="0" smtClean="0">
              <a:cs typeface="B Nazanin" pitchFamily="2" charset="-78"/>
            </a:endParaRPr>
          </a:p>
          <a:p>
            <a:pPr algn="ctr"/>
            <a:r>
              <a:rPr lang="fa-IR" sz="2800" b="1" dirty="0" smtClean="0">
                <a:cs typeface="B Nazanin" pitchFamily="2" charset="-78"/>
              </a:rPr>
              <a:t>2)پیامدهای اجتماعی:این پدیده به لحاظ کیفی وکمی بربه وجودآوردن جمعیت اثرمی</a:t>
            </a:r>
          </a:p>
          <a:p>
            <a:pPr algn="ctr"/>
            <a:r>
              <a:rPr lang="fa-IR" sz="2800" b="1" dirty="0" smtClean="0">
                <a:cs typeface="B Nazanin" pitchFamily="2" charset="-78"/>
              </a:rPr>
              <a:t> گذاردوتنهاواحدمشروع اساسی تولیدمثل است که باوقوع طلاق ازهم می پاشد_طلاق سبب افزایش آسیب های اجتماعی ازقبیل خودکشی واعتیاد به موادمخدر می شود.</a:t>
            </a:r>
            <a:endParaRPr lang="fa-IR" sz="2800" b="1" dirty="0">
              <a:cs typeface="B Nazanin" pitchFamily="2" charset="-78"/>
            </a:endParaRPr>
          </a:p>
        </p:txBody>
      </p:sp>
    </p:spTree>
    <p:extLst>
      <p:ext uri="{BB962C8B-B14F-4D97-AF65-F5344CB8AC3E}">
        <p14:creationId xmlns:p14="http://schemas.microsoft.com/office/powerpoint/2010/main" val="129960627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83568" y="908720"/>
            <a:ext cx="7704856" cy="4462760"/>
          </a:xfrm>
          <a:prstGeom prst="rect">
            <a:avLst/>
          </a:prstGeom>
        </p:spPr>
        <p:txBody>
          <a:bodyPr wrap="square">
            <a:spAutoFit/>
          </a:bodyPr>
          <a:lstStyle/>
          <a:p>
            <a:pPr algn="ctr"/>
            <a:r>
              <a:rPr lang="fa-IR" sz="3200" b="1" dirty="0">
                <a:cs typeface="B Nazanin" pitchFamily="2" charset="-78"/>
              </a:rPr>
              <a:t>پیامدهای طلاق</a:t>
            </a:r>
            <a:r>
              <a:rPr lang="fa-IR" sz="3200" b="1" dirty="0" smtClean="0">
                <a:cs typeface="B Nazanin" pitchFamily="2" charset="-78"/>
              </a:rPr>
              <a:t>:</a:t>
            </a:r>
            <a:endParaRPr lang="en-US" sz="4000" b="1" dirty="0" smtClean="0">
              <a:cs typeface="B Nazanin" pitchFamily="2" charset="-78"/>
            </a:endParaRPr>
          </a:p>
          <a:p>
            <a:pPr algn="ctr"/>
            <a:r>
              <a:rPr lang="fa-IR" sz="2800" b="1" dirty="0">
                <a:cs typeface="B Nazanin" pitchFamily="2" charset="-78"/>
              </a:rPr>
              <a:t>1)راهکارهای کاهش طلاق:1.1)راهکارهای بیش ازطلاق:خودخواهی درخانواده رابطه بین آنها راسست میکندهریک از،زن ومردحقوق خاصی دارنداستحکام رابطه همسران اهمیت زیادی داردهریک بایدازحقوق خودش بگذرتاخانواده ازهم نپاشددراین رابطه همسر،فرزندووابسنگان اعتراف خواهندکردکه هرکدام شایسته محبت زیادی بوده استخداوند داناوکریم ازدریای بی کران خودپاداشی خواهددادوقبل ازطلاق اگرازافرادبالغ وشایسته کمک بگیرندجلوگیری ازطلاق می </a:t>
            </a:r>
            <a:r>
              <a:rPr lang="fa-IR" sz="2800" b="1" dirty="0" smtClean="0">
                <a:cs typeface="B Nazanin" pitchFamily="2" charset="-78"/>
              </a:rPr>
              <a:t>شود</a:t>
            </a:r>
            <a:endParaRPr lang="fa-IR" sz="2800" b="1" dirty="0">
              <a:cs typeface="B Nazanin" pitchFamily="2" charset="-78"/>
            </a:endParaRPr>
          </a:p>
        </p:txBody>
      </p:sp>
    </p:spTree>
    <p:extLst>
      <p:ext uri="{BB962C8B-B14F-4D97-AF65-F5344CB8AC3E}">
        <p14:creationId xmlns:p14="http://schemas.microsoft.com/office/powerpoint/2010/main" val="425705357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71472" y="889844"/>
            <a:ext cx="8143932" cy="5570756"/>
          </a:xfrm>
          <a:prstGeom prst="rect">
            <a:avLst/>
          </a:prstGeom>
        </p:spPr>
        <p:txBody>
          <a:bodyPr wrap="square">
            <a:spAutoFit/>
          </a:bodyPr>
          <a:lstStyle/>
          <a:p>
            <a:pPr algn="ctr"/>
            <a:r>
              <a:rPr lang="fa-IR" sz="2400" b="1" dirty="0" smtClean="0">
                <a:cs typeface="B Nazanin" pitchFamily="2" charset="-78"/>
              </a:rPr>
              <a:t>1.2)هنگام وقوع طلاق:اگردرایامی که رابطه زناشویی به وجودندارد وحتی یک باراین رابطه اتفاق نیفتدمردنمی تواندزن خودش راطلاق دهداگرزن بعدازمدت عادت ماهانه پاک شودومردکاری انجام ندهدواقدام به طلاق نماید شدت تمایلات جنسی مردوانان رادوباره به همسرخودمتمایل می کند وازجدایی منصرف می شود.درطلاق دوفردعاقل بایدباشندوزمانی که برای دوفردعاقل صرف می شودزمان خوبی برای زن ومرداستوهمچنین فردعادل کاری می کندکه زن ومرد باهم آشتی کنند زیرااوازشهادت عرش الهی به لرزه </a:t>
            </a:r>
          </a:p>
          <a:p>
            <a:pPr algn="ctr"/>
            <a:r>
              <a:rPr lang="fa-IR" sz="2400" b="1" dirty="0" smtClean="0">
                <a:cs typeface="B Nazanin" pitchFamily="2" charset="-78"/>
              </a:rPr>
              <a:t>درمی آیدازطلاق ان دونفرجلوگیری می کند.</a:t>
            </a:r>
          </a:p>
          <a:p>
            <a:pPr algn="ctr"/>
            <a:endParaRPr lang="fa-IR" sz="2400" b="1" dirty="0" smtClean="0">
              <a:cs typeface="B Nazanin" pitchFamily="2" charset="-78"/>
            </a:endParaRPr>
          </a:p>
          <a:p>
            <a:pPr algn="ctr"/>
            <a:r>
              <a:rPr lang="fa-IR" sz="2400" b="1" dirty="0" smtClean="0">
                <a:cs typeface="B Nazanin" pitchFamily="2" charset="-78"/>
              </a:rPr>
              <a:t>1.3)اگرمردبالجبازی برجدایی اسرارکندخداوندحکیم آتشی رافرافراهم می کندبنابرحکم الهی زن واجب است مدتی درخانه بماند مردرابه سوی خودمتمایل سازداگرمرددراین مدت تمایلی پیداکندانهادوباره زن وشوهرمی شوندبنابراین برزن وشوهر واجب است هیچ یک ازانهاپس ازطلاق ازمنزل سکونت تاپایان مدت عمر جدانشوندمگراینکه ضررجانی یامالی داشته باشد</a:t>
            </a:r>
          </a:p>
          <a:p>
            <a:pPr algn="ctr"/>
            <a:endParaRPr lang="en-US" sz="2000" b="1" dirty="0">
              <a:cs typeface="B Nazanin" pitchFamily="2" charset="-78"/>
            </a:endParaRPr>
          </a:p>
        </p:txBody>
      </p:sp>
    </p:spTree>
    <p:extLst>
      <p:ext uri="{BB962C8B-B14F-4D97-AF65-F5344CB8AC3E}">
        <p14:creationId xmlns:p14="http://schemas.microsoft.com/office/powerpoint/2010/main" val="298667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857232"/>
            <a:ext cx="8320438" cy="6186309"/>
          </a:xfrm>
          <a:prstGeom prst="rect">
            <a:avLst/>
          </a:prstGeom>
          <a:noFill/>
        </p:spPr>
        <p:txBody>
          <a:bodyPr wrap="square" rtlCol="0">
            <a:spAutoFit/>
          </a:bodyPr>
          <a:lstStyle/>
          <a:p>
            <a:pPr algn="r" rtl="1"/>
            <a:r>
              <a:rPr lang="fa-IR" sz="2400" dirty="0" smtClean="0">
                <a:solidFill>
                  <a:srgbClr val="7030A0"/>
                </a:solidFill>
              </a:rPr>
              <a:t>2- پیامد های اجتماعی :</a:t>
            </a:r>
          </a:p>
          <a:p>
            <a:pPr algn="r" rtl="1"/>
            <a:r>
              <a:rPr lang="fa-IR" sz="2400" dirty="0" smtClean="0"/>
              <a:t>تشکیل خانواده در توسعه فضایل فرهنگی ، سلامت و امنیت اجتماعی نقش بسزایی دارد.</a:t>
            </a:r>
          </a:p>
          <a:p>
            <a:pPr algn="r" rtl="1"/>
            <a:r>
              <a:rPr lang="fa-IR" sz="2400" dirty="0" smtClean="0">
                <a:solidFill>
                  <a:srgbClr val="00B050"/>
                </a:solidFill>
              </a:rPr>
              <a:t>در این باره امام رضا می فرماید:</a:t>
            </a:r>
          </a:p>
          <a:p>
            <a:pPr algn="r" rtl="1"/>
            <a:r>
              <a:rPr lang="fa-IR" sz="2400" dirty="0" smtClean="0">
                <a:solidFill>
                  <a:srgbClr val="00B050"/>
                </a:solidFill>
              </a:rPr>
              <a:t>اگر ازدواج سنت رسول خدا نبود و احادیث فراوانی هم در توصیه به آن نبود باز هم نیکی به خویشاوند مانوس شدن با بیگانه نزدیک ساختن افراد به یکدیگر الفت بخشیدن میان دل ها.در هم تنیدن حقوق.افزودن بر جمعیت.اندوختن فرزند برای سختی های روزگار و پیشامد های زمانه که خداوند در این امر قرار داده انگیزه ای است که انسان خردکند به ازدواج رغبت کند و انسان رهیافته درست اندیش به سوی آن بشتابد.</a:t>
            </a:r>
          </a:p>
          <a:p>
            <a:pPr algn="r" rtl="1"/>
            <a:r>
              <a:rPr lang="fa-IR" sz="2400" dirty="0" smtClean="0"/>
              <a:t>تمدن نتجه اجتماع ، اجتماع زایده خانواده و خانواده نیز ثمره ی ازدواج است.</a:t>
            </a:r>
          </a:p>
          <a:p>
            <a:pPr algn="r" rtl="1"/>
            <a:r>
              <a:rPr lang="fa-IR" sz="2400" dirty="0" smtClean="0"/>
              <a:t>در صورتی که جوانان به هنگام ازدواج کنند و به دکانون گرم خانواده دل ببندند بنیاد خانواده مستحکم می گردد و در جامعه نیز از فساد.ولگردی.سرقت.ناامنی.اعتیاد.خودکشی.انحراف و...بسیاریس از مفاسد اجتماعی کاسته می شود.</a:t>
            </a:r>
          </a:p>
          <a:p>
            <a:pPr algn="r" rtl="1"/>
            <a:endParaRPr lang="fa-IR" dirty="0" smtClean="0"/>
          </a:p>
          <a:p>
            <a:pPr algn="r" rtl="1"/>
            <a:endParaRPr lang="fa-IR"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8156079"/>
          </a:xfrm>
          <a:prstGeom prst="rect">
            <a:avLst/>
          </a:prstGeom>
        </p:spPr>
        <p:txBody>
          <a:bodyPr wrap="square">
            <a:spAutoFit/>
          </a:bodyPr>
          <a:lstStyle/>
          <a:p>
            <a:pPr algn="r"/>
            <a:r>
              <a:rPr lang="fa-IR" sz="2800" b="1" dirty="0">
                <a:cs typeface="B Nazanin" pitchFamily="2" charset="-78"/>
              </a:rPr>
              <a:t>گریزناپذیری طلاق:اگرزندگی مشترک موجب آسیب خودیافرزندان شودنبایدازعواقب جدایی ترسیدزیراخداوندطلاق رافرارازبن بست دانسته </a:t>
            </a:r>
            <a:r>
              <a:rPr lang="fa-IR" sz="2800" b="1" dirty="0" smtClean="0">
                <a:cs typeface="B Nazanin" pitchFamily="2" charset="-78"/>
              </a:rPr>
              <a:t>است.</a:t>
            </a:r>
          </a:p>
          <a:p>
            <a:pPr algn="r"/>
            <a:endParaRPr lang="fa-IR" sz="2800" b="1" dirty="0">
              <a:cs typeface="B Nazanin" pitchFamily="2" charset="-78"/>
            </a:endParaRPr>
          </a:p>
          <a:p>
            <a:pPr algn="r"/>
            <a:endParaRPr lang="fa-IR" sz="2800" b="1" dirty="0">
              <a:cs typeface="B Nazanin" pitchFamily="2" charset="-78"/>
            </a:endParaRPr>
          </a:p>
          <a:p>
            <a:pPr algn="r"/>
            <a:r>
              <a:rPr lang="fa-IR" sz="2800" b="1" dirty="0" smtClean="0">
                <a:cs typeface="B Nazanin" pitchFamily="2" charset="-78"/>
              </a:rPr>
              <a:t>ان یتفرقا یغن الله کلا من سعته و کان الله واسعا حکیما.((نسا4))</a:t>
            </a:r>
          </a:p>
          <a:p>
            <a:pPr algn="r"/>
            <a:r>
              <a:rPr lang="fa-IR" sz="2800" b="1" dirty="0" smtClean="0">
                <a:cs typeface="B Nazanin" pitchFamily="2" charset="-78"/>
              </a:rPr>
              <a:t>اگر از یکدیگر جدا شوند,خداوند همه را از وسعت رزقش بی نیاز می کند و خداوند وسعت بخش داناست.</a:t>
            </a:r>
          </a:p>
          <a:p>
            <a:pPr algn="r"/>
            <a:endParaRPr lang="fa-IR" sz="2800" b="1" dirty="0">
              <a:cs typeface="B Nazanin" pitchFamily="2" charset="-78"/>
            </a:endParaRPr>
          </a:p>
          <a:p>
            <a:pPr algn="r"/>
            <a:endParaRPr lang="fa-IR" sz="2800" b="1" dirty="0" smtClean="0">
              <a:cs typeface="B Nazanin" pitchFamily="2" charset="-78"/>
            </a:endParaRPr>
          </a:p>
          <a:p>
            <a:pPr algn="r"/>
            <a:endParaRPr lang="fa-IR" sz="2800" b="1" dirty="0" smtClean="0">
              <a:cs typeface="B Nazanin" pitchFamily="2" charset="-78"/>
            </a:endParaRPr>
          </a:p>
          <a:p>
            <a:pPr algn="r"/>
            <a:r>
              <a:rPr lang="fa-IR" sz="2800" b="1" dirty="0">
                <a:cs typeface="B Nazanin" pitchFamily="2" charset="-78"/>
              </a:rPr>
              <a:t>زن ومردبعدازاین اتفاق تلخ بایدمهارت های لازم راجهت مدیریت شرایط پس ازطلاق راایجادکندتاازآسیب هادرامان باشد.</a:t>
            </a:r>
          </a:p>
          <a:p>
            <a:pPr algn="r"/>
            <a:endParaRPr lang="fa-IR" sz="2000" b="1" dirty="0">
              <a:cs typeface="B Nazanin" pitchFamily="2" charset="-78"/>
            </a:endParaRPr>
          </a:p>
          <a:p>
            <a:pPr algn="r"/>
            <a:endParaRPr lang="fa-IR" sz="2000" b="1" dirty="0" smtClean="0">
              <a:cs typeface="B Nazanin" pitchFamily="2" charset="-78"/>
            </a:endParaRPr>
          </a:p>
          <a:p>
            <a:pPr algn="r"/>
            <a:endParaRPr lang="fa-IR" sz="2000" b="1" dirty="0">
              <a:cs typeface="B Nazanin" pitchFamily="2" charset="-78"/>
            </a:endParaRPr>
          </a:p>
          <a:p>
            <a:pPr algn="r"/>
            <a:endParaRPr lang="fa-IR" sz="2000" b="1" dirty="0" smtClean="0">
              <a:cs typeface="B Nazanin" pitchFamily="2" charset="-78"/>
            </a:endParaRPr>
          </a:p>
          <a:p>
            <a:pPr algn="r"/>
            <a:endParaRPr lang="fa-IR" sz="2000" b="1" dirty="0">
              <a:cs typeface="B Nazanin" pitchFamily="2" charset="-78"/>
            </a:endParaRPr>
          </a:p>
          <a:p>
            <a:pPr algn="r"/>
            <a:endParaRPr lang="fa-IR" sz="2000" b="1" dirty="0" smtClean="0">
              <a:cs typeface="B Nazanin" pitchFamily="2" charset="-78"/>
            </a:endParaRPr>
          </a:p>
          <a:p>
            <a:pPr algn="r"/>
            <a:endParaRPr lang="fa-IR" sz="2000" b="1" dirty="0" smtClean="0">
              <a:cs typeface="B Nazanin" pitchFamily="2" charset="-78"/>
            </a:endParaRPr>
          </a:p>
          <a:p>
            <a:pPr algn="r"/>
            <a:endParaRPr lang="fa-IR" sz="2000" b="1" dirty="0">
              <a:cs typeface="B Nazanin" pitchFamily="2" charset="-78"/>
            </a:endParaRPr>
          </a:p>
        </p:txBody>
      </p:sp>
    </p:spTree>
    <p:extLst>
      <p:ext uri="{BB962C8B-B14F-4D97-AF65-F5344CB8AC3E}">
        <p14:creationId xmlns:p14="http://schemas.microsoft.com/office/powerpoint/2010/main" val="5206977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2771800" y="1052736"/>
            <a:ext cx="3508442" cy="4524315"/>
          </a:xfrm>
          <a:prstGeom prst="rect">
            <a:avLst/>
          </a:prstGeom>
        </p:spPr>
        <p:txBody>
          <a:bodyPr wrap="square">
            <a:spAutoFit/>
          </a:bodyPr>
          <a:lstStyle/>
          <a:p>
            <a:pPr algn="ctr"/>
            <a:r>
              <a:rPr lang="fa-IR" sz="5400" b="1" dirty="0">
                <a:cs typeface="B Nazanin" pitchFamily="2" charset="-78"/>
              </a:rPr>
              <a:t>فصل </a:t>
            </a:r>
            <a:r>
              <a:rPr lang="fa-IR" sz="5400" b="1" dirty="0" smtClean="0">
                <a:cs typeface="B Nazanin" pitchFamily="2" charset="-78"/>
              </a:rPr>
              <a:t>نهم</a:t>
            </a:r>
            <a:endParaRPr lang="en-US" sz="5400" b="1" dirty="0" smtClean="0">
              <a:cs typeface="B Nazanin" pitchFamily="2" charset="-78"/>
            </a:endParaRPr>
          </a:p>
          <a:p>
            <a:pPr algn="ctr"/>
            <a:endParaRPr lang="en-US" sz="5400" b="1" dirty="0">
              <a:cs typeface="B Nazanin" pitchFamily="2" charset="-78"/>
            </a:endParaRPr>
          </a:p>
          <a:p>
            <a:pPr algn="ctr"/>
            <a:endParaRPr lang="en-US" sz="5400" b="1" dirty="0" smtClean="0">
              <a:cs typeface="B Nazanin" pitchFamily="2" charset="-78"/>
            </a:endParaRPr>
          </a:p>
          <a:p>
            <a:pPr algn="ctr"/>
            <a:r>
              <a:rPr lang="fa-IR" sz="5400" b="1" dirty="0">
                <a:cs typeface="B Nazanin" pitchFamily="2" charset="-78"/>
              </a:rPr>
              <a:t>اقتصادخانواده</a:t>
            </a:r>
          </a:p>
          <a:p>
            <a:pPr algn="ctr"/>
            <a:endParaRPr lang="en-US" sz="2400" b="1" dirty="0">
              <a:cs typeface="B Nazanin" pitchFamily="2" charset="-78"/>
            </a:endParaRPr>
          </a:p>
          <a:p>
            <a:pPr algn="ctr"/>
            <a:endParaRPr lang="en-US" sz="2400" b="1" dirty="0" smtClean="0">
              <a:cs typeface="B Nazanin" pitchFamily="2" charset="-78"/>
            </a:endParaRPr>
          </a:p>
          <a:p>
            <a:pPr algn="ctr"/>
            <a:endParaRPr lang="en-US" sz="2400" b="1" dirty="0">
              <a:cs typeface="B Nazanin" pitchFamily="2" charset="-78"/>
            </a:endParaRPr>
          </a:p>
        </p:txBody>
      </p:sp>
    </p:spTree>
    <p:extLst>
      <p:ext uri="{BB962C8B-B14F-4D97-AF65-F5344CB8AC3E}">
        <p14:creationId xmlns:p14="http://schemas.microsoft.com/office/powerpoint/2010/main" val="320498877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755576" y="692696"/>
            <a:ext cx="7776864" cy="4708981"/>
          </a:xfrm>
          <a:prstGeom prst="rect">
            <a:avLst/>
          </a:prstGeom>
        </p:spPr>
        <p:txBody>
          <a:bodyPr wrap="square">
            <a:spAutoFit/>
          </a:bodyPr>
          <a:lstStyle/>
          <a:p>
            <a:pPr algn="ctr"/>
            <a:r>
              <a:rPr lang="fa-IR" sz="2800" b="1" dirty="0">
                <a:cs typeface="B Nazanin" pitchFamily="2" charset="-78"/>
              </a:rPr>
              <a:t>اول:نظام اسلامی </a:t>
            </a:r>
            <a:r>
              <a:rPr lang="fa-IR" sz="2800" b="1" dirty="0" smtClean="0">
                <a:cs typeface="B Nazanin" pitchFamily="2" charset="-78"/>
              </a:rPr>
              <a:t>اقتصادخانواده</a:t>
            </a:r>
            <a:endParaRPr lang="en-US" sz="2800" b="1" dirty="0" smtClean="0">
              <a:cs typeface="B Nazanin" pitchFamily="2" charset="-78"/>
            </a:endParaRPr>
          </a:p>
          <a:p>
            <a:pPr algn="ctr"/>
            <a:endParaRPr lang="en-US" sz="2800" b="1" dirty="0">
              <a:cs typeface="B Nazanin" pitchFamily="2" charset="-78"/>
            </a:endParaRPr>
          </a:p>
          <a:p>
            <a:pPr algn="ctr"/>
            <a:endParaRPr lang="en-US" sz="2800" b="1" dirty="0" smtClean="0">
              <a:cs typeface="B Nazanin" pitchFamily="2" charset="-78"/>
            </a:endParaRPr>
          </a:p>
          <a:p>
            <a:pPr algn="ctr"/>
            <a:endParaRPr lang="en-US" sz="2800" b="1" dirty="0">
              <a:cs typeface="B Nazanin" pitchFamily="2" charset="-78"/>
            </a:endParaRPr>
          </a:p>
          <a:p>
            <a:pPr algn="ctr"/>
            <a:endParaRPr lang="en-US" sz="2800" b="1" dirty="0" smtClean="0">
              <a:cs typeface="B Nazanin" pitchFamily="2" charset="-78"/>
            </a:endParaRPr>
          </a:p>
          <a:p>
            <a:pPr algn="ctr"/>
            <a:endParaRPr lang="en-US" sz="2800" b="1" dirty="0" smtClean="0">
              <a:cs typeface="B Nazanin" pitchFamily="2" charset="-78"/>
            </a:endParaRPr>
          </a:p>
          <a:p>
            <a:pPr algn="ctr"/>
            <a:r>
              <a:rPr lang="fa-IR" sz="2800" b="1" dirty="0">
                <a:cs typeface="B Nazanin" pitchFamily="2" charset="-78"/>
              </a:rPr>
              <a:t>1)تامین مخارج همسر،فرزندان،والدین</a:t>
            </a:r>
          </a:p>
          <a:p>
            <a:pPr algn="ctr"/>
            <a:r>
              <a:rPr lang="fa-IR" sz="2800" b="1" dirty="0">
                <a:cs typeface="B Nazanin" pitchFamily="2" charset="-78"/>
              </a:rPr>
              <a:t>2)مهریه</a:t>
            </a:r>
          </a:p>
          <a:p>
            <a:pPr algn="ctr"/>
            <a:r>
              <a:rPr lang="fa-IR" sz="2800" b="1" dirty="0">
                <a:cs typeface="B Nazanin" pitchFamily="2" charset="-78"/>
              </a:rPr>
              <a:t>3)ارث</a:t>
            </a:r>
          </a:p>
          <a:p>
            <a:pPr algn="ctr"/>
            <a:r>
              <a:rPr lang="fa-IR" sz="2800" b="1" dirty="0">
                <a:cs typeface="B Nazanin" pitchFamily="2" charset="-78"/>
              </a:rPr>
              <a:t>4)پرداخت دیه </a:t>
            </a:r>
            <a:r>
              <a:rPr lang="fa-IR" sz="2800" b="1" dirty="0" smtClean="0">
                <a:cs typeface="B Nazanin" pitchFamily="2" charset="-78"/>
              </a:rPr>
              <a:t>درقتل سهوی</a:t>
            </a:r>
            <a:endParaRPr lang="fa-IR" sz="2800" b="1" dirty="0">
              <a:cs typeface="B Nazanin" pitchFamily="2" charset="-78"/>
            </a:endParaRPr>
          </a:p>
          <a:p>
            <a:pPr algn="ctr"/>
            <a:endParaRPr lang="en-US" sz="2000" b="1" dirty="0">
              <a:cs typeface="B Nazanin" pitchFamily="2" charset="-78"/>
            </a:endParaRPr>
          </a:p>
        </p:txBody>
      </p:sp>
    </p:spTree>
    <p:extLst>
      <p:ext uri="{BB962C8B-B14F-4D97-AF65-F5344CB8AC3E}">
        <p14:creationId xmlns:p14="http://schemas.microsoft.com/office/powerpoint/2010/main" val="14806077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83568" y="260648"/>
            <a:ext cx="7848872" cy="5447645"/>
          </a:xfrm>
          <a:prstGeom prst="rect">
            <a:avLst/>
          </a:prstGeom>
        </p:spPr>
        <p:txBody>
          <a:bodyPr wrap="square">
            <a:spAutoFit/>
          </a:bodyPr>
          <a:lstStyle/>
          <a:p>
            <a:pPr algn="ctr" rtl="1"/>
            <a:r>
              <a:rPr lang="fa-IR" sz="2800" b="1" dirty="0">
                <a:cs typeface="B Nazanin" pitchFamily="2" charset="-78"/>
              </a:rPr>
              <a:t>دوم:نقش اقتصادخانواده درپایداری </a:t>
            </a:r>
            <a:r>
              <a:rPr lang="fa-IR" sz="2800" b="1" dirty="0" smtClean="0">
                <a:cs typeface="B Nazanin" pitchFamily="2" charset="-78"/>
              </a:rPr>
              <a:t>آن</a:t>
            </a:r>
            <a:endParaRPr lang="en-US" sz="2800" b="1" dirty="0" smtClean="0">
              <a:cs typeface="B Nazanin" pitchFamily="2" charset="-78"/>
            </a:endParaRPr>
          </a:p>
          <a:p>
            <a:pPr algn="ctr" rtl="1"/>
            <a:endParaRPr lang="en-US" sz="2800" b="1" dirty="0">
              <a:cs typeface="B Nazanin" pitchFamily="2" charset="-78"/>
            </a:endParaRPr>
          </a:p>
          <a:p>
            <a:pPr algn="ctr" rtl="1"/>
            <a:endParaRPr lang="en-US" sz="2800" b="1" dirty="0" smtClean="0">
              <a:cs typeface="B Nazanin" pitchFamily="2" charset="-78"/>
            </a:endParaRPr>
          </a:p>
          <a:p>
            <a:pPr algn="r" rtl="1"/>
            <a:r>
              <a:rPr lang="fa-IR" sz="2800" b="1" dirty="0">
                <a:cs typeface="B Nazanin" pitchFamily="2" charset="-78"/>
              </a:rPr>
              <a:t>1)ایجادهمبستگی وپیوند:تقسیم کاردرخانواده استحکام روابط خانوادگی رابه وجود می اورداگردرخانواده همه یک اندازه نقشی داشته باشندنیازآنهابه هم دیگرکم می شودخداوندبااین تقسیم بندی هم بستگی وپیوندبین اعضای خانواده رابیشترنموده است</a:t>
            </a:r>
          </a:p>
          <a:p>
            <a:pPr algn="r" rtl="1"/>
            <a:r>
              <a:rPr lang="fa-IR" sz="2800" b="1" dirty="0">
                <a:cs typeface="B Nazanin" pitchFamily="2" charset="-78"/>
              </a:rPr>
              <a:t>2)ایجادرفاه وآسایش:اسلام به مردان توصیه کرده تابرای رفاه همسران وفرزندان بکوشند.رفاه اقتصادی خانواده ازعوامل بسیارموثردرپایداری خانواده است همان گونه فقر یکی ازعوامل طلاق </a:t>
            </a:r>
            <a:r>
              <a:rPr lang="fa-IR" sz="2800" b="1" dirty="0" smtClean="0">
                <a:cs typeface="B Nazanin" pitchFamily="2" charset="-78"/>
              </a:rPr>
              <a:t>است</a:t>
            </a:r>
          </a:p>
          <a:p>
            <a:pPr algn="r" rtl="1"/>
            <a:endParaRPr lang="en-US" sz="2000" b="1" dirty="0">
              <a:cs typeface="B Nazanin" pitchFamily="2" charset="-78"/>
            </a:endParaRPr>
          </a:p>
          <a:p>
            <a:pPr algn="l" rtl="1"/>
            <a:endParaRPr lang="en-US" sz="2000" b="1" dirty="0">
              <a:cs typeface="B Nazanin" pitchFamily="2" charset="-78"/>
            </a:endParaRPr>
          </a:p>
        </p:txBody>
      </p:sp>
    </p:spTree>
    <p:extLst>
      <p:ext uri="{BB962C8B-B14F-4D97-AF65-F5344CB8AC3E}">
        <p14:creationId xmlns:p14="http://schemas.microsoft.com/office/powerpoint/2010/main" val="415802770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7417415"/>
          </a:xfrm>
          <a:prstGeom prst="rect">
            <a:avLst/>
          </a:prstGeom>
        </p:spPr>
        <p:txBody>
          <a:bodyPr wrap="square">
            <a:spAutoFit/>
          </a:bodyPr>
          <a:lstStyle/>
          <a:p>
            <a:pPr algn="r" rtl="1"/>
            <a:r>
              <a:rPr lang="fa-IR" sz="2800" b="1" dirty="0">
                <a:cs typeface="B Nazanin" pitchFamily="2" charset="-78"/>
              </a:rPr>
              <a:t>برای مطالعه:</a:t>
            </a:r>
          </a:p>
          <a:p>
            <a:pPr algn="r" rtl="1"/>
            <a:r>
              <a:rPr lang="fa-IR" sz="2800" b="1" dirty="0">
                <a:cs typeface="B Nazanin" pitchFamily="2" charset="-78"/>
              </a:rPr>
              <a:t>در جوامع لیبرالیستی اعضای خانواده در حقوق و نقش ها با هم برابر اند و به تامین حداقل نیاز افراد خانواده اکتفا شده است . از همین رو این جوامع با مشکلاتی از این دست روبرویند:</a:t>
            </a:r>
          </a:p>
          <a:p>
            <a:pPr algn="r" rtl="1"/>
            <a:r>
              <a:rPr lang="fa-IR" sz="2800" b="1" dirty="0">
                <a:cs typeface="B Nazanin" pitchFamily="2" charset="-78"/>
              </a:rPr>
              <a:t>1- منحصر نبودن تامین نیاز های جنسی به خانواده </a:t>
            </a:r>
          </a:p>
          <a:p>
            <a:pPr algn="r" rtl="1"/>
            <a:r>
              <a:rPr lang="fa-IR" sz="2800" b="1" dirty="0">
                <a:cs typeface="B Nazanin" pitchFamily="2" charset="-78"/>
              </a:rPr>
              <a:t>2- واگذاری تربیت کودکان به مهد کودک ها و مدارس </a:t>
            </a:r>
          </a:p>
          <a:p>
            <a:pPr algn="r" rtl="1"/>
            <a:r>
              <a:rPr lang="fa-IR" sz="2800" b="1" dirty="0">
                <a:cs typeface="B Nazanin" pitchFamily="2" charset="-78"/>
              </a:rPr>
              <a:t>3-ایفای نقش والدینی به صورت مساوی و نه مکمل </a:t>
            </a:r>
          </a:p>
          <a:p>
            <a:pPr algn="r" rtl="1"/>
            <a:r>
              <a:rPr lang="fa-IR" sz="2800" b="1" dirty="0">
                <a:cs typeface="B Nazanin" pitchFamily="2" charset="-78"/>
              </a:rPr>
              <a:t>4- تضعیف نقش حمایتی خانواده </a:t>
            </a:r>
            <a:br>
              <a:rPr lang="fa-IR" sz="2800" b="1" dirty="0">
                <a:cs typeface="B Nazanin" pitchFamily="2" charset="-78"/>
              </a:rPr>
            </a:br>
            <a:r>
              <a:rPr lang="fa-IR" sz="2800" b="1" dirty="0">
                <a:cs typeface="B Nazanin" pitchFamily="2" charset="-78"/>
              </a:rPr>
              <a:t>5-کاهش تولید مثل</a:t>
            </a:r>
          </a:p>
          <a:p>
            <a:pPr algn="r" rtl="1"/>
            <a:r>
              <a:rPr lang="fa-IR" sz="2800" b="1" dirty="0">
                <a:cs typeface="B Nazanin" pitchFamily="2" charset="-78"/>
              </a:rPr>
              <a:t>6-سردی روابط عاطفی و در نتیجه فروپاشی خانواده </a:t>
            </a:r>
          </a:p>
          <a:p>
            <a:pPr algn="r" rtl="1"/>
            <a:r>
              <a:rPr lang="fa-IR" sz="2800" b="1" dirty="0">
                <a:cs typeface="B Nazanin" pitchFamily="2" charset="-78"/>
              </a:rPr>
              <a:t> ویلیام گاردنر در اشاره به تفاوت نظام سنتی خانواده در غرب با نظام کنونی مینویسد:</a:t>
            </a:r>
          </a:p>
          <a:p>
            <a:pPr algn="r" rtl="1"/>
            <a:r>
              <a:rPr lang="fa-IR" sz="2800" b="1" dirty="0">
                <a:cs typeface="B Nazanin" pitchFamily="2" charset="-78"/>
              </a:rPr>
              <a:t>نظام سنتی مردان را برای ازدواج و فرزند به زنان و زنان را برای محافظت و حمایت به مردان وابسته میکرد . مفهوم ضمنی این توافق اجتماعی این بود که مردان تامین کننده و حامی و زنان فراوری کننده و پرورش دهنده بودند . این گونه هر دو جنس به طور برابر به یکدیگر نیاز مند بودند گرچه نیاز هایشان متفاوت بود </a:t>
            </a:r>
            <a:r>
              <a:rPr lang="fa-IR" sz="2000" b="1" dirty="0">
                <a:cs typeface="B Nazanin" pitchFamily="2" charset="-78"/>
              </a:rPr>
              <a:t>.</a:t>
            </a:r>
          </a:p>
        </p:txBody>
      </p:sp>
    </p:spTree>
    <p:extLst>
      <p:ext uri="{BB962C8B-B14F-4D97-AF65-F5344CB8AC3E}">
        <p14:creationId xmlns:p14="http://schemas.microsoft.com/office/powerpoint/2010/main" val="324511750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7504" y="404664"/>
            <a:ext cx="8717973" cy="6001643"/>
          </a:xfrm>
          <a:prstGeom prst="rect">
            <a:avLst/>
          </a:prstGeom>
        </p:spPr>
        <p:txBody>
          <a:bodyPr wrap="square">
            <a:spAutoFit/>
          </a:bodyPr>
          <a:lstStyle/>
          <a:p>
            <a:pPr algn="ctr"/>
            <a:r>
              <a:rPr lang="fa-IR" sz="2800" b="1" dirty="0">
                <a:cs typeface="B Nazanin" pitchFamily="2" charset="-78"/>
              </a:rPr>
              <a:t>سوم:مسئولیت اقتصادی مردان </a:t>
            </a:r>
            <a:r>
              <a:rPr lang="fa-IR" sz="2800" b="1" dirty="0" smtClean="0">
                <a:cs typeface="B Nazanin" pitchFamily="2" charset="-78"/>
              </a:rPr>
              <a:t>وزنان</a:t>
            </a:r>
            <a:endParaRPr lang="en-US" sz="2800" b="1" dirty="0" smtClean="0">
              <a:cs typeface="B Nazanin" pitchFamily="2" charset="-78"/>
            </a:endParaRPr>
          </a:p>
          <a:p>
            <a:pPr algn="ctr"/>
            <a:endParaRPr lang="en-US" sz="2800" b="1" dirty="0">
              <a:cs typeface="B Nazanin" pitchFamily="2" charset="-78"/>
            </a:endParaRPr>
          </a:p>
          <a:p>
            <a:pPr algn="ctr"/>
            <a:endParaRPr lang="en-US" sz="2800" b="1" dirty="0" smtClean="0">
              <a:cs typeface="B Nazanin" pitchFamily="2" charset="-78"/>
            </a:endParaRPr>
          </a:p>
          <a:p>
            <a:pPr algn="ctr"/>
            <a:r>
              <a:rPr lang="fa-IR" sz="2800" b="1" dirty="0">
                <a:cs typeface="B Nazanin" pitchFamily="2" charset="-78"/>
              </a:rPr>
              <a:t>1وظیفه مردان:1.1)تامین معاش خانواده:مردتامین کننده معاش خانواده است وباعث می شودکه زن ازاین مسئولیت فارغ باشدواینکه مردباید مخارج زندگی رافراهم کند اشتغال مردان باعث می شودکه افسردگی وروان اعضای خانواده آرام باشدوازآنجاکه تامین درامدخانواده برعهده مرداست پسربایدبه انتخاب شغل خودتوجه خاصی نشان دهدوهرکس ازطلب روزی حلال شرم نداشته باشدسختی هاورنج های روزگاربراوهموارمیگرددوباانجام دادن اموری ازقبیل قاچاق،قمار،رشوه خواری باعث می شودکه مال حرام وبرکت از،زندگی دورشود ثروت خانواده بردونوع است:درآمدازطریق کم کردن مخارج _برنامه ریزی برای مصرف بهینه </a:t>
            </a:r>
          </a:p>
          <a:p>
            <a:pPr algn="ctr"/>
            <a:endParaRPr lang="en-US" sz="2000" b="1" dirty="0">
              <a:cs typeface="B Nazanin" pitchFamily="2" charset="-78"/>
            </a:endParaRPr>
          </a:p>
        </p:txBody>
      </p:sp>
    </p:spTree>
    <p:extLst>
      <p:ext uri="{BB962C8B-B14F-4D97-AF65-F5344CB8AC3E}">
        <p14:creationId xmlns:p14="http://schemas.microsoft.com/office/powerpoint/2010/main" val="24958276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832092"/>
          </a:xfrm>
          <a:prstGeom prst="rect">
            <a:avLst/>
          </a:prstGeom>
        </p:spPr>
        <p:txBody>
          <a:bodyPr wrap="square">
            <a:spAutoFit/>
          </a:bodyPr>
          <a:lstStyle/>
          <a:p>
            <a:pPr algn="ctr"/>
            <a:r>
              <a:rPr lang="fa-IR" sz="2800" b="1" dirty="0">
                <a:cs typeface="B Nazanin" pitchFamily="2" charset="-78"/>
              </a:rPr>
              <a:t>1.2)مدیریت اقتصادخانواده:در راستای مدیریت اقتصادی مردان درخانواده،رعایت چندنکته ضروری می نماید که دپی می آید:مشورت بااعضای خانواده_برنامه ریزی دقیق برای درآمدومخارج_مهریه همسر</a:t>
            </a:r>
          </a:p>
          <a:p>
            <a:pPr algn="r"/>
            <a:r>
              <a:rPr lang="fa-IR" sz="2800" b="1" dirty="0">
                <a:cs typeface="B Nazanin" pitchFamily="2" charset="-78"/>
              </a:rPr>
              <a:t>خداوند در قران میفرماید:</a:t>
            </a:r>
          </a:p>
          <a:p>
            <a:pPr algn="r"/>
            <a:r>
              <a:rPr lang="fa-IR" sz="2800" b="1" dirty="0">
                <a:cs typeface="B Nazanin" pitchFamily="2" charset="-78"/>
              </a:rPr>
              <a:t>الرجال قوامون علی النساءبما فضل الله بعضهم علی بعض و بما انفقوا من اموالهم</a:t>
            </a:r>
          </a:p>
          <a:p>
            <a:pPr algn="r"/>
            <a:r>
              <a:rPr lang="fa-IR" sz="2800" b="1" dirty="0">
                <a:cs typeface="B Nazanin" pitchFamily="2" charset="-78"/>
              </a:rPr>
              <a:t>مردان سرپرستی زنان را بر عهده دارند از ان جهت که خدا بعضی از انها را بر بعضی برتری داده و از ان جهت که از مال خود نفقه میدهند </a:t>
            </a:r>
          </a:p>
          <a:p>
            <a:pPr algn="r"/>
            <a:r>
              <a:rPr lang="fa-IR" sz="2800" b="1" dirty="0">
                <a:cs typeface="B Nazanin" pitchFamily="2" charset="-78"/>
              </a:rPr>
              <a:t>امام صادق:</a:t>
            </a:r>
          </a:p>
          <a:p>
            <a:pPr algn="r"/>
            <a:r>
              <a:rPr lang="fa-IR" sz="2800" b="1" dirty="0">
                <a:cs typeface="B Nazanin" pitchFamily="2" charset="-78"/>
              </a:rPr>
              <a:t>کسی که برای کسب روزی حلال خانواده تلاش کند مانند کسی است که در راه خدا جهاد کرده است</a:t>
            </a:r>
          </a:p>
        </p:txBody>
      </p:sp>
    </p:spTree>
    <p:extLst>
      <p:ext uri="{BB962C8B-B14F-4D97-AF65-F5344CB8AC3E}">
        <p14:creationId xmlns:p14="http://schemas.microsoft.com/office/powerpoint/2010/main" val="25154894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pPr algn="r"/>
            <a:r>
              <a:rPr lang="fa-IR" sz="2800" b="1" dirty="0">
                <a:cs typeface="B Nazanin" pitchFamily="2" charset="-78"/>
              </a:rPr>
              <a:t>مهارت های رفتاری:</a:t>
            </a:r>
          </a:p>
          <a:p>
            <a:pPr algn="r"/>
            <a:r>
              <a:rPr lang="fa-IR" sz="2800" b="1" dirty="0">
                <a:cs typeface="B Nazanin" pitchFamily="2" charset="-78"/>
              </a:rPr>
              <a:t>در برنامه ریزی صحیح اقتصاد خانواده باید به این نکات توجه کرد:</a:t>
            </a:r>
          </a:p>
          <a:p>
            <a:pPr algn="r"/>
            <a:r>
              <a:rPr lang="fa-IR" sz="2800" b="1" dirty="0">
                <a:cs typeface="B Nazanin" pitchFamily="2" charset="-78"/>
              </a:rPr>
              <a:t>1-درامد ثابت و غیر ثابت و همچنین موارد مصرف خانواده را معین کنید </a:t>
            </a:r>
          </a:p>
          <a:p>
            <a:pPr algn="r"/>
            <a:r>
              <a:rPr lang="fa-IR" sz="2800" b="1" dirty="0">
                <a:cs typeface="B Nazanin" pitchFamily="2" charset="-78"/>
              </a:rPr>
              <a:t>2- متناسب با درامد ها و هزینه های خانواده بودجه بندی کنید بنابراین :</a:t>
            </a:r>
          </a:p>
          <a:p>
            <a:pPr algn="r"/>
            <a:r>
              <a:rPr lang="fa-IR" sz="2800" b="1" dirty="0">
                <a:cs typeface="B Nazanin" pitchFamily="2" charset="-78"/>
              </a:rPr>
              <a:t>یک:تمام درامد ها و هزینه ها را با جزئیات مشخص سازید و از کلی گویی بپرهیزید </a:t>
            </a:r>
          </a:p>
          <a:p>
            <a:pPr algn="r"/>
            <a:r>
              <a:rPr lang="fa-IR" sz="2800" b="1" dirty="0">
                <a:cs typeface="B Nazanin" pitchFamily="2" charset="-78"/>
              </a:rPr>
              <a:t>دو: هر پولی را در زمینه ی مخصوص به ان هزینه کنید.</a:t>
            </a:r>
          </a:p>
          <a:p>
            <a:pPr algn="r"/>
            <a:r>
              <a:rPr lang="fa-IR" sz="2800" b="1" dirty="0">
                <a:cs typeface="B Nazanin" pitchFamily="2" charset="-78"/>
              </a:rPr>
              <a:t>سه :هزینه هر چیزی را به همان میزان که مشخص کرده اید مصرف نمایید </a:t>
            </a:r>
          </a:p>
          <a:p>
            <a:pPr algn="r"/>
            <a:r>
              <a:rPr lang="fa-IR" sz="2800" b="1" dirty="0">
                <a:cs typeface="B Nazanin" pitchFamily="2" charset="-78"/>
              </a:rPr>
              <a:t>چهار: در بودجه بندی به نیاز های ضروری اینده نیز توجه کنید </a:t>
            </a:r>
          </a:p>
          <a:p>
            <a:pPr algn="r"/>
            <a:r>
              <a:rPr lang="fa-IR" sz="2800" b="1" dirty="0">
                <a:cs typeface="B Nazanin" pitchFamily="2" charset="-78"/>
              </a:rPr>
              <a:t>پنج: با روش کاهش هزینه های خانواده اشنا شوید </a:t>
            </a:r>
          </a:p>
          <a:p>
            <a:pPr algn="r"/>
            <a:r>
              <a:rPr lang="fa-IR" sz="2800" b="1" dirty="0">
                <a:cs typeface="B Nazanin" pitchFamily="2" charset="-78"/>
              </a:rPr>
              <a:t>شش: درامد و هزینه ها را به صورت روزانه هفتگی ماهیانه و سالانه یادداشت کنید تا میزان درامد و هزینه مشخص شود </a:t>
            </a:r>
          </a:p>
          <a:p>
            <a:pPr algn="r"/>
            <a:r>
              <a:rPr lang="fa-IR" sz="2800" b="1" dirty="0">
                <a:cs typeface="B Nazanin" pitchFamily="2" charset="-78"/>
              </a:rPr>
              <a:t>هفت: برای کسب درامد بیشتر بکوشید و از امکانات موجود غفلت نکنید </a:t>
            </a:r>
          </a:p>
        </p:txBody>
      </p:sp>
    </p:spTree>
    <p:extLst>
      <p:ext uri="{BB962C8B-B14F-4D97-AF65-F5344CB8AC3E}">
        <p14:creationId xmlns:p14="http://schemas.microsoft.com/office/powerpoint/2010/main" val="205030205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293209"/>
          </a:xfrm>
          <a:prstGeom prst="rect">
            <a:avLst/>
          </a:prstGeom>
        </p:spPr>
        <p:txBody>
          <a:bodyPr wrap="square">
            <a:spAutoFit/>
          </a:bodyPr>
          <a:lstStyle/>
          <a:p>
            <a:pPr algn="r"/>
            <a:r>
              <a:rPr lang="fa-IR" sz="2800" b="1" dirty="0">
                <a:cs typeface="B Nazanin" pitchFamily="2" charset="-78"/>
              </a:rPr>
              <a:t>3</a:t>
            </a:r>
            <a:r>
              <a:rPr lang="fa-IR" sz="4000" b="1" dirty="0">
                <a:cs typeface="B Nazanin" pitchFamily="2" charset="-78"/>
              </a:rPr>
              <a:t>-</a:t>
            </a:r>
            <a:r>
              <a:rPr lang="fa-IR" sz="2800" b="1" dirty="0">
                <a:cs typeface="B Nazanin" pitchFamily="2" charset="-78"/>
              </a:rPr>
              <a:t>اقتصاد خانواده فراز و فرود دارد گاه با از دست دادن شغل راه درامد مسدود میشود و گاه مشکلاتی چون بیماری سخت و پر هزینه-تصادف- از کار افتادگی- و یا ورشکستگی پیش میاید . در مدیریت اقتصادی خانواده باید با راهکار های برون رفت از مشکلات اشنا شد بنابراین باید :</a:t>
            </a:r>
          </a:p>
          <a:p>
            <a:pPr algn="r"/>
            <a:r>
              <a:rPr lang="fa-IR" sz="2800" b="1" dirty="0">
                <a:cs typeface="B Nazanin" pitchFamily="2" charset="-78"/>
              </a:rPr>
              <a:t>یک:متناسب با وضعیت جدید برای هزینه های خانواده انجام داد </a:t>
            </a:r>
          </a:p>
          <a:p>
            <a:pPr algn="r"/>
            <a:r>
              <a:rPr lang="fa-IR" sz="2800" b="1" dirty="0">
                <a:cs typeface="B Nazanin" pitchFamily="2" charset="-78"/>
              </a:rPr>
              <a:t>دو: در صورت وجود پس انداز استفاده از ان را مدیریت کرد </a:t>
            </a:r>
          </a:p>
          <a:p>
            <a:pPr algn="r"/>
            <a:r>
              <a:rPr lang="fa-IR" sz="2800" b="1" dirty="0">
                <a:cs typeface="B Nazanin" pitchFamily="2" charset="-78"/>
              </a:rPr>
              <a:t>سه : اعضای خانواده با هم همکاری نمایند </a:t>
            </a:r>
          </a:p>
        </p:txBody>
      </p:sp>
    </p:spTree>
    <p:extLst>
      <p:ext uri="{BB962C8B-B14F-4D97-AF65-F5344CB8AC3E}">
        <p14:creationId xmlns:p14="http://schemas.microsoft.com/office/powerpoint/2010/main" val="38142019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r"/>
            <a:r>
              <a:rPr lang="fa-IR" sz="2800" b="1" dirty="0" smtClean="0">
                <a:cs typeface="B Nazanin" pitchFamily="2" charset="-78"/>
              </a:rPr>
              <a:t>مهارت </a:t>
            </a:r>
            <a:r>
              <a:rPr lang="fa-IR" sz="2800" b="1" dirty="0">
                <a:cs typeface="B Nazanin" pitchFamily="2" charset="-78"/>
              </a:rPr>
              <a:t>رفتاری:</a:t>
            </a:r>
          </a:p>
          <a:p>
            <a:pPr algn="r"/>
            <a:r>
              <a:rPr lang="fa-IR" sz="2800" b="1" dirty="0">
                <a:cs typeface="B Nazanin" pitchFamily="2" charset="-78"/>
              </a:rPr>
              <a:t>قبل از تعیین مقررات مراسم ازدواج با یکدیگر بر سر مهریه توافق کنید و خانواده خود را نیز توجیه نمایید .در صورت اصرار والدین بر مهریه بیشتر میتوان مقداری از ان را عندالمطالبه و و بقیه را عند الاستطاعه قرار داد . در این مجلس از افراد خیر خواه – با تدبیر و با انصاف دعوت نمایید و چنانچه ناگذیر از دعوت برخی بستگان هستید ان ها را نسبت به توافق های قبلی توجیه کنید </a:t>
            </a:r>
          </a:p>
          <a:p>
            <a:pPr algn="r"/>
            <a:r>
              <a:rPr lang="fa-IR" sz="2800" b="1" dirty="0">
                <a:cs typeface="B Nazanin" pitchFamily="2" charset="-78"/>
              </a:rPr>
              <a:t>2-دختران توجه داشته باشند دامادی که بدون تامل مهریه سنگین را میپذیرد قصد پرداخت ان را ندارد و پسری که با تامل مهریه را در حد استطاعت خود میپذیرد بر پرداخت مهریه تصمیم جدی دارد </a:t>
            </a:r>
            <a:r>
              <a:rPr lang="fa-IR" sz="2800" b="1" dirty="0" smtClean="0">
                <a:cs typeface="B Nazanin" pitchFamily="2" charset="-78"/>
              </a:rPr>
              <a:t>.</a:t>
            </a:r>
            <a:endParaRPr lang="fa-IR" sz="2800" b="1" dirty="0">
              <a:cs typeface="B Nazanin" pitchFamily="2" charset="-78"/>
            </a:endParaRPr>
          </a:p>
        </p:txBody>
      </p:sp>
    </p:spTree>
    <p:extLst>
      <p:ext uri="{BB962C8B-B14F-4D97-AF65-F5344CB8AC3E}">
        <p14:creationId xmlns:p14="http://schemas.microsoft.com/office/powerpoint/2010/main" val="2984527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1835696" y="476672"/>
            <a:ext cx="6912768" cy="3416320"/>
          </a:xfrm>
          <a:prstGeom prst="rect">
            <a:avLst/>
          </a:prstGeom>
        </p:spPr>
        <p:txBody>
          <a:bodyPr wrap="square">
            <a:spAutoFit/>
          </a:bodyPr>
          <a:lstStyle/>
          <a:p>
            <a:pPr algn="r" rtl="1"/>
            <a:r>
              <a:rPr lang="fa-IR" sz="2400" dirty="0"/>
              <a:t>و برخی از پیامدهای اجتماعی بدین قرار است:</a:t>
            </a:r>
          </a:p>
          <a:p>
            <a:pPr algn="r" rtl="1"/>
            <a:r>
              <a:rPr lang="fa-IR" sz="2400" dirty="0"/>
              <a:t>*گسترش امنیت اجتماعی </a:t>
            </a:r>
          </a:p>
          <a:p>
            <a:pPr algn="r" rtl="1"/>
            <a:r>
              <a:rPr lang="fa-IR" sz="2400" dirty="0"/>
              <a:t>*بهبود روابط اجتماعی </a:t>
            </a:r>
          </a:p>
          <a:p>
            <a:pPr algn="r" rtl="1"/>
            <a:r>
              <a:rPr lang="fa-IR" sz="2400" dirty="0"/>
              <a:t>*انتقال تمدن ،فرهنگ</a:t>
            </a:r>
          </a:p>
          <a:p>
            <a:pPr algn="r" rtl="1"/>
            <a:r>
              <a:rPr lang="fa-IR" sz="2400" dirty="0"/>
              <a:t>*توسعه اقتصادی  در جهت تقویت انگیزه ی متاهلان برای گسترش تولید </a:t>
            </a:r>
            <a:r>
              <a:rPr lang="fa-IR" sz="2400" dirty="0" smtClean="0"/>
              <a:t>ومدیریت </a:t>
            </a:r>
            <a:r>
              <a:rPr lang="fa-IR" sz="2400" dirty="0"/>
              <a:t>مصرف</a:t>
            </a:r>
          </a:p>
          <a:p>
            <a:pPr algn="r" rtl="1"/>
            <a:r>
              <a:rPr lang="fa-IR" sz="2400" dirty="0"/>
              <a:t>*بقای جوامع به دلیل فرزند آوری و پرورش نسل در خانواده</a:t>
            </a:r>
          </a:p>
          <a:p>
            <a:pPr algn="r" rtl="1"/>
            <a:r>
              <a:rPr lang="fa-IR" sz="2400" dirty="0"/>
              <a:t>* رشد حمایتی و مراقبتی از نیازمندان (کودکان ، سالمندان و معلو لان) </a:t>
            </a:r>
          </a:p>
        </p:txBody>
      </p:sp>
    </p:spTree>
    <p:extLst>
      <p:ext uri="{BB962C8B-B14F-4D97-AF65-F5344CB8AC3E}">
        <p14:creationId xmlns:p14="http://schemas.microsoft.com/office/powerpoint/2010/main" val="2344289823"/>
      </p:ext>
    </p:extLst>
  </p:cSld>
  <p:clrMapOvr>
    <a:masterClrMapping/>
  </p:clrMapOvr>
  <p:transition spd="slow">
    <p:randomBar dir="ver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2308324"/>
          </a:xfrm>
          <a:prstGeom prst="rect">
            <a:avLst/>
          </a:prstGeom>
        </p:spPr>
        <p:txBody>
          <a:bodyPr wrap="square">
            <a:spAutoFit/>
          </a:bodyPr>
          <a:lstStyle/>
          <a:p>
            <a:pPr algn="r"/>
            <a:r>
              <a:rPr lang="fa-IR" sz="2400" b="1" dirty="0">
                <a:cs typeface="B Nazanin" pitchFamily="2" charset="-78"/>
              </a:rPr>
              <a:t>3- پسر ها باید مهریه را در زمان توانایی مالی بپردازند بکوشید تا مدیون همسر خود نباشید برای این منظور میتوانید از طریق بیمه مهریه هم اینده همسر خویش را بیمه کنید و هم مهریه را اندک اندک بپردازید نیز میتوانید با شریک نمودن همسر خود در بخشی از اموال / زمین و مسکن و... به میزان مهریه دین خود را ادا نمایید</a:t>
            </a:r>
          </a:p>
          <a:p>
            <a:pPr algn="r"/>
            <a:r>
              <a:rPr lang="fa-IR" sz="2400" b="1" dirty="0">
                <a:cs typeface="B Nazanin" pitchFamily="2" charset="-78"/>
              </a:rPr>
              <a:t>4- بانوان نیز مراقب باشند تا با مطالبه مهریه در زمانی که همسر شان توانایی مالی ندارد زندگی گرم و شیرین را سرد و ملال اور نسازند.  </a:t>
            </a:r>
          </a:p>
        </p:txBody>
      </p:sp>
    </p:spTree>
    <p:extLst>
      <p:ext uri="{BB962C8B-B14F-4D97-AF65-F5344CB8AC3E}">
        <p14:creationId xmlns:p14="http://schemas.microsoft.com/office/powerpoint/2010/main" val="16325927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252520" cy="5693866"/>
          </a:xfrm>
          <a:prstGeom prst="rect">
            <a:avLst/>
          </a:prstGeom>
        </p:spPr>
        <p:txBody>
          <a:bodyPr wrap="square">
            <a:spAutoFit/>
          </a:bodyPr>
          <a:lstStyle/>
          <a:p>
            <a:pPr algn="r"/>
            <a:r>
              <a:rPr lang="fa-IR" sz="2800" b="1" dirty="0">
                <a:cs typeface="B Nazanin" pitchFamily="2" charset="-78"/>
              </a:rPr>
              <a:t>2)وظیفه زنان:1.1)قدرشناسی ازاشتغال همسر:باید زن تلاش وکسب معاش همسرخودرا مورد ارزش زیادی قراردهدزیراتلاش شوهر نزدخداوندپاداش زیادی داردوباید آنها ازشوهرخود تشکرکنندودرمشکلات با اوهمکاری کنند</a:t>
            </a:r>
          </a:p>
          <a:p>
            <a:pPr algn="r"/>
            <a:r>
              <a:rPr lang="fa-IR" sz="2800" b="1" dirty="0">
                <a:cs typeface="B Nazanin" pitchFamily="2" charset="-78"/>
              </a:rPr>
              <a:t>1.2)مدیریت شایسته مصرف درخانواده:زنان معمولا امور داخلی منزل رابرعهده دارن به همین دلیل نقش زنان دربرنامه ریزی مصرف خانواده نقش مهمی دارندعبارتنداز: تغذیه سالم اعضای خانواده باآشپزی سالم_مراقبت ازکودکان ،بیماران،وسالمندان خانواده رابرعهده دارند_تهیه پوشاک مناسب ومراقبت ازآن_مدیریت اوقات فراغت به گونه ای کم هزینه_صرفه جویی ازمنابع انرژی_آموزش صحیح به فرزندان</a:t>
            </a:r>
          </a:p>
          <a:p>
            <a:pPr algn="r"/>
            <a:r>
              <a:rPr lang="fa-IR" sz="2800" b="1" dirty="0">
                <a:cs typeface="B Nazanin" pitchFamily="2" charset="-78"/>
              </a:rPr>
              <a:t>1.3)سازگاری باشغل همسر:به دست آوردن شغل مناسب برای تامین مخارج خانواده دشواراست حفظ این شغل نیزدشواراست حمایت زن ازشوهر مربوظ به شغلش توانایی های مردراتقویت می کندبنابراین زن باید باشغل مردسازگاری داشته باشد</a:t>
            </a:r>
          </a:p>
        </p:txBody>
      </p:sp>
    </p:spTree>
    <p:extLst>
      <p:ext uri="{BB962C8B-B14F-4D97-AF65-F5344CB8AC3E}">
        <p14:creationId xmlns:p14="http://schemas.microsoft.com/office/powerpoint/2010/main" val="160342523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964488" cy="7048083"/>
          </a:xfrm>
          <a:prstGeom prst="rect">
            <a:avLst/>
          </a:prstGeom>
        </p:spPr>
        <p:txBody>
          <a:bodyPr wrap="square">
            <a:spAutoFit/>
          </a:bodyPr>
          <a:lstStyle/>
          <a:p>
            <a:pPr algn="r"/>
            <a:endParaRPr lang="fa-IR" sz="2000" b="1" dirty="0" smtClean="0">
              <a:cs typeface="B Nazanin" pitchFamily="2" charset="-78"/>
            </a:endParaRPr>
          </a:p>
          <a:p>
            <a:pPr algn="r"/>
            <a:endParaRPr lang="fa-IR" sz="2000" b="1" dirty="0" smtClean="0">
              <a:cs typeface="B Nazanin" pitchFamily="2" charset="-78"/>
            </a:endParaRPr>
          </a:p>
          <a:p>
            <a:pPr algn="r"/>
            <a:r>
              <a:rPr lang="fa-IR" sz="2800" b="1" dirty="0" smtClean="0">
                <a:cs typeface="B Nazanin" pitchFamily="2" charset="-78"/>
              </a:rPr>
              <a:t>چهارم:اشتغال </a:t>
            </a:r>
            <a:r>
              <a:rPr lang="fa-IR" sz="2800" b="1" dirty="0">
                <a:cs typeface="B Nazanin" pitchFamily="2" charset="-78"/>
              </a:rPr>
              <a:t>زنان:می توان گفت اقتصادخانواده برعهده مردان است ولی درقرآن گفته است اقتصادبه زن یامرداختصاص ندارد ومی توانندهردوبه آن بپردازند.بررسی اشتغال زنان ازجهتی که نیمی ازپیکره اجتماع اندوممکن است فعالیت های اقتصادی انان با مسئولیت های خانوادگی آنها تزاحم داشته باشد حائزاهمیت </a:t>
            </a:r>
            <a:r>
              <a:rPr lang="fa-IR" sz="2800" b="1" dirty="0" smtClean="0">
                <a:cs typeface="B Nazanin" pitchFamily="2" charset="-78"/>
              </a:rPr>
              <a:t>است</a:t>
            </a:r>
          </a:p>
          <a:p>
            <a:pPr algn="r"/>
            <a:r>
              <a:rPr lang="fa-IR" sz="2800" b="1" dirty="0" smtClean="0">
                <a:cs typeface="B Nazanin" pitchFamily="2" charset="-78"/>
              </a:rPr>
              <a:t>قران کریم:</a:t>
            </a:r>
          </a:p>
          <a:p>
            <a:pPr algn="r"/>
            <a:r>
              <a:rPr lang="fa-IR" sz="2800" b="1" dirty="0" smtClean="0">
                <a:cs typeface="B Nazanin" pitchFamily="2" charset="-78"/>
              </a:rPr>
              <a:t>للرجال نصیب بما اکتسبوا م للنساء نصیب بما اکتسبن </a:t>
            </a:r>
          </a:p>
          <a:p>
            <a:pPr algn="r"/>
            <a:r>
              <a:rPr lang="fa-IR" sz="2800" b="1" dirty="0" smtClean="0">
                <a:cs typeface="B Nazanin" pitchFamily="2" charset="-78"/>
              </a:rPr>
              <a:t>برای مردان از انچه کسب کرده اند بهره ای است و برای زنان نیز از انچه کسب کرده اند بهره ای میباشد .</a:t>
            </a:r>
            <a:endParaRPr lang="en-US" sz="2800" b="1" dirty="0" smtClean="0">
              <a:cs typeface="B Nazanin" pitchFamily="2" charset="-78"/>
            </a:endParaRPr>
          </a:p>
          <a:p>
            <a:pPr algn="r"/>
            <a:endParaRPr lang="en-US" sz="2800" b="1" dirty="0">
              <a:cs typeface="B Nazanin" pitchFamily="2" charset="-78"/>
            </a:endParaRPr>
          </a:p>
          <a:p>
            <a:pPr algn="r"/>
            <a:endParaRPr lang="en-US" sz="2800" b="1" dirty="0" smtClean="0">
              <a:cs typeface="B Nazanin" pitchFamily="2" charset="-78"/>
            </a:endParaRPr>
          </a:p>
          <a:p>
            <a:pPr algn="r"/>
            <a:r>
              <a:rPr lang="fa-IR" sz="2800" b="1" dirty="0">
                <a:cs typeface="B Nazanin" pitchFamily="2" charset="-78"/>
              </a:rPr>
              <a:t>1)علل اشتغال زنان:روی آوردن زنان به کار :کسب درآمدواستقلال مالی، کمک به تامین مخارج خانواده،رسیدن به جایگاه اجتماعی ،استفاده ازتوانمندی های خود، تامین برخی ازنیازهای جامعه </a:t>
            </a:r>
          </a:p>
          <a:p>
            <a:pPr algn="r"/>
            <a:endParaRPr lang="en-US" sz="2000" b="1" dirty="0">
              <a:cs typeface="B Nazanin" pitchFamily="2" charset="-78"/>
            </a:endParaRPr>
          </a:p>
        </p:txBody>
      </p:sp>
    </p:spTree>
    <p:extLst>
      <p:ext uri="{BB962C8B-B14F-4D97-AF65-F5344CB8AC3E}">
        <p14:creationId xmlns:p14="http://schemas.microsoft.com/office/powerpoint/2010/main" val="5581333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97346"/>
            <a:ext cx="9144000" cy="3970318"/>
          </a:xfrm>
          <a:prstGeom prst="rect">
            <a:avLst/>
          </a:prstGeom>
        </p:spPr>
        <p:txBody>
          <a:bodyPr wrap="square">
            <a:spAutoFit/>
          </a:bodyPr>
          <a:lstStyle/>
          <a:p>
            <a:pPr algn="r"/>
            <a:r>
              <a:rPr lang="fa-IR" sz="2800" b="1" dirty="0" smtClean="0">
                <a:cs typeface="B Nazanin" pitchFamily="2" charset="-78"/>
              </a:rPr>
              <a:t>2)مسئولیت </a:t>
            </a:r>
            <a:r>
              <a:rPr lang="fa-IR" sz="2800" b="1" dirty="0">
                <a:cs typeface="B Nazanin" pitchFamily="2" charset="-78"/>
              </a:rPr>
              <a:t>زنان دراشتغال:اشتغال زنان می تواندامری مطلوب باشد،اگربابرخی ازآموزه های اسلامی درتنافی نباشد.</a:t>
            </a:r>
          </a:p>
          <a:p>
            <a:pPr algn="r"/>
            <a:r>
              <a:rPr lang="fa-IR" sz="2800" b="1" dirty="0">
                <a:cs typeface="B Nazanin" pitchFamily="2" charset="-78"/>
              </a:rPr>
              <a:t>2.1)رعایت حدودشرعی در روابط بانامحرم:اسلام روابط زن ومردنامحرم برحفظ حریم تاکید کرده است وزنان رابه حجاب امرکرده است زنان درمحل کار باید ازمردان که جاذبه جنسی داشته باشد پرهیز کنند</a:t>
            </a:r>
          </a:p>
          <a:p>
            <a:pPr algn="r"/>
            <a:r>
              <a:rPr lang="fa-IR" sz="2800" b="1" dirty="0">
                <a:cs typeface="B Nazanin" pitchFamily="2" charset="-78"/>
              </a:rPr>
              <a:t>2.2)حفظ سلامت جسمانی وروانی:حفظ سلامتی برای مردان وزنان واجب است ولی به دلیل تاثیرمستقیم سلامت زنان براعضای خانواده دراشتغال زنان ضروری تراست به همین دلیل درماده 75قانون جمهوری اسلامی، ازکارهای سخت وخطرناک به زنان منع شده </a:t>
            </a:r>
            <a:r>
              <a:rPr lang="fa-IR" sz="2800" b="1" dirty="0" smtClean="0">
                <a:cs typeface="B Nazanin" pitchFamily="2" charset="-78"/>
              </a:rPr>
              <a:t>است</a:t>
            </a:r>
            <a:endParaRPr lang="fa-IR" sz="2800" b="1" dirty="0">
              <a:cs typeface="B Nazanin" pitchFamily="2" charset="-78"/>
            </a:endParaRPr>
          </a:p>
        </p:txBody>
      </p:sp>
    </p:spTree>
    <p:extLst>
      <p:ext uri="{BB962C8B-B14F-4D97-AF65-F5344CB8AC3E}">
        <p14:creationId xmlns:p14="http://schemas.microsoft.com/office/powerpoint/2010/main" val="419413471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r"/>
            <a:r>
              <a:rPr lang="fa-IR" sz="2800" b="1" dirty="0">
                <a:cs typeface="B Nazanin" pitchFamily="2" charset="-78"/>
              </a:rPr>
              <a:t>2.3)رعایت مصالح خانواده:قرآن برنقش مردوسرپرستی خانواده توصیه نموده است زن باایمان،باپذیرش اسلام رفتارخودراباآن هماهنگ می سازد مثلا اگر درآمدشوهرکم باشد باحمایت معنوی اورابرایکاربیشترافزایش می دهدهمچنین بامدیریت مصرف،درآمدشوهررابیشترمی کند.اشتغال زنان باکم کردن فشاراقتصادی ازخانواده رضایت مندی همسر راافزایش می دهد اشتغال خوب است اما مشروت برانکه :فشارطاقت فرسانداشته باشد_شغل آنهاخشن ودرتضادنباشد_شوهر رابرای اشتغال کم انگیزه نکند_استقلال مالی،سبب کم صبری دربرابرمشکل های خانوادگی نشود فرزندان تحت نظارت انان باشد</a:t>
            </a:r>
          </a:p>
        </p:txBody>
      </p:sp>
    </p:spTree>
    <p:extLst>
      <p:ext uri="{BB962C8B-B14F-4D97-AF65-F5344CB8AC3E}">
        <p14:creationId xmlns:p14="http://schemas.microsoft.com/office/powerpoint/2010/main" val="16560775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r"/>
            <a:r>
              <a:rPr lang="fa-IR" sz="2800" b="1" dirty="0">
                <a:cs typeface="B Nazanin" pitchFamily="2" charset="-78"/>
              </a:rPr>
              <a:t>مهارت رفتاری:</a:t>
            </a:r>
          </a:p>
          <a:p>
            <a:pPr algn="r"/>
            <a:r>
              <a:rPr lang="fa-IR" sz="2800" b="1" dirty="0">
                <a:cs typeface="B Nazanin" pitchFamily="2" charset="-78"/>
              </a:rPr>
              <a:t>به زنان شاغل توصیه میشود:</a:t>
            </a:r>
          </a:p>
          <a:p>
            <a:pPr algn="r"/>
            <a:r>
              <a:rPr lang="fa-IR" sz="2800" b="1" dirty="0">
                <a:cs typeface="B Nazanin" pitchFamily="2" charset="-78"/>
              </a:rPr>
              <a:t>1-برای زمان اشتغال خود برنامه ریزی کنید و بکوشید زمان ورود همسر به خانه در منزل باشید . استقبال گرم از شوهر به هنگام ورود او به خانه در استواری روابط صمیمی همسران بسیار موثر است . وقتی فرزند کوچک است تا حد امکان بیرون از خانه کار نکنید</a:t>
            </a:r>
          </a:p>
          <a:p>
            <a:pPr algn="r"/>
            <a:r>
              <a:rPr lang="fa-IR" sz="2800" b="1" dirty="0">
                <a:cs typeface="B Nazanin" pitchFamily="2" charset="-78"/>
              </a:rPr>
              <a:t>2-اگر ناچارید فرزند خود را به مهد کودک یا یکی از بستگان یا پرستار بگذارید در تربیت فرزند خود مراقب دوگانگی باشید </a:t>
            </a:r>
          </a:p>
          <a:p>
            <a:pPr algn="r"/>
            <a:r>
              <a:rPr lang="fa-IR" sz="2800" b="1" dirty="0">
                <a:cs typeface="B Nazanin" pitchFamily="2" charset="-78"/>
              </a:rPr>
              <a:t>3-زمانی که در منزل و در کنار همسر و فرزندان خود هستید با ارتباط کلامی فراوان و صمیمی توجه به نیاز ها و احساس های یکدیگر و نیز تفریح های مشترک با همسر و فرزندان خلاء ناشی از کمبود روابط عاطفی را جبران کنید </a:t>
            </a:r>
          </a:p>
        </p:txBody>
      </p:sp>
    </p:spTree>
    <p:extLst>
      <p:ext uri="{BB962C8B-B14F-4D97-AF65-F5344CB8AC3E}">
        <p14:creationId xmlns:p14="http://schemas.microsoft.com/office/powerpoint/2010/main" val="25562499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6555641"/>
          </a:xfrm>
          <a:prstGeom prst="rect">
            <a:avLst/>
          </a:prstGeom>
        </p:spPr>
        <p:txBody>
          <a:bodyPr wrap="square">
            <a:spAutoFit/>
          </a:bodyPr>
          <a:lstStyle/>
          <a:p>
            <a:pPr algn="r"/>
            <a:r>
              <a:rPr lang="fa-IR" sz="2800" b="1" dirty="0">
                <a:cs typeface="B Nazanin" pitchFamily="2" charset="-78"/>
              </a:rPr>
              <a:t>4-اگر در محیط شغلی به موفقیت های چشم گیری دست یافتید یا مدیریتی را به شما سپردند فراموش نکنید که مدیر خانواده شوهر است . منصب خود را بیرون از خانه بگذارید و درون خانه همسر شوهر خود باشید این رفتار مدبرانه نشانه مدیریت توانمند در تنظیم روابط خانوادگی است </a:t>
            </a:r>
          </a:p>
          <a:p>
            <a:pPr algn="r"/>
            <a:r>
              <a:rPr lang="fa-IR" sz="2800" b="1" dirty="0">
                <a:cs typeface="B Nazanin" pitchFamily="2" charset="-78"/>
              </a:rPr>
              <a:t>5-مشکلات محیط کار را وارد منزل نسازید </a:t>
            </a:r>
          </a:p>
          <a:p>
            <a:pPr algn="r"/>
            <a:r>
              <a:rPr lang="fa-IR" sz="2800" b="1" dirty="0">
                <a:cs typeface="B Nazanin" pitchFamily="2" charset="-78"/>
              </a:rPr>
              <a:t>6-بیشترین نیاز های عاطفی خود را از طریق همسر و فرزندان خویش براورده سازید </a:t>
            </a:r>
          </a:p>
          <a:p>
            <a:pPr algn="r"/>
            <a:r>
              <a:rPr lang="fa-IR" sz="2800" b="1" dirty="0">
                <a:cs typeface="B Nazanin" pitchFamily="2" charset="-78"/>
              </a:rPr>
              <a:t>7- برای جمع میان مسئولیت های خانوادگی و اشتغال از مشاغل پاره وقت و نیمه وقت یا مشاغل خانگی و نیز دور کاری استقبال کنید و البته مراقب باشید که منزل را به اداره تبدیل نکنید </a:t>
            </a:r>
          </a:p>
          <a:p>
            <a:pPr algn="r"/>
            <a:r>
              <a:rPr lang="fa-IR" sz="2800" b="1" dirty="0">
                <a:cs typeface="B Nazanin" pitchFamily="2" charset="-78"/>
              </a:rPr>
              <a:t>8-متناسب با رشد فرزندان برخی مسئولیت های خانه را دوستانه به انها بسپارید تا هم فرزندان افرادی توانمند شوند و هم بار سنگین خانه داری و شغل بیرون از خانه شما را خسته و فرسوده نکند </a:t>
            </a:r>
          </a:p>
          <a:p>
            <a:pPr algn="r"/>
            <a:r>
              <a:rPr lang="fa-IR" sz="2800" b="1" dirty="0">
                <a:cs typeface="B Nazanin" pitchFamily="2" charset="-78"/>
              </a:rPr>
              <a:t>9-مواقعی که کار منزل زیاد است صمیمانه از همسر خود کمک بخواهید البته توقع نداشته باشید که او مانند یک زن خانه داری کند.</a:t>
            </a:r>
          </a:p>
        </p:txBody>
      </p:sp>
    </p:spTree>
    <p:extLst>
      <p:ext uri="{BB962C8B-B14F-4D97-AF65-F5344CB8AC3E}">
        <p14:creationId xmlns:p14="http://schemas.microsoft.com/office/powerpoint/2010/main" val="38561557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11560" y="188640"/>
            <a:ext cx="7920880" cy="6309420"/>
          </a:xfrm>
          <a:prstGeom prst="rect">
            <a:avLst/>
          </a:prstGeom>
        </p:spPr>
        <p:txBody>
          <a:bodyPr wrap="square">
            <a:spAutoFit/>
          </a:bodyPr>
          <a:lstStyle/>
          <a:p>
            <a:pPr algn="ctr"/>
            <a:r>
              <a:rPr lang="fa-IR" sz="2400" b="1" dirty="0">
                <a:cs typeface="B Nazanin" pitchFamily="2" charset="-78"/>
              </a:rPr>
              <a:t>پنجم:فضایل اخلاقی خانواده</a:t>
            </a:r>
            <a:r>
              <a:rPr lang="fa-IR" sz="2400" b="1" dirty="0" smtClean="0">
                <a:cs typeface="B Nazanin" pitchFamily="2" charset="-78"/>
              </a:rPr>
              <a:t>:</a:t>
            </a:r>
            <a:endParaRPr lang="en-US" sz="2400" b="1" dirty="0" smtClean="0">
              <a:cs typeface="B Nazanin" pitchFamily="2" charset="-78"/>
            </a:endParaRPr>
          </a:p>
          <a:p>
            <a:pPr algn="ctr"/>
            <a:endParaRPr lang="en-US" sz="2400" b="1" dirty="0">
              <a:cs typeface="B Nazanin" pitchFamily="2" charset="-78"/>
            </a:endParaRPr>
          </a:p>
          <a:p>
            <a:pPr algn="ctr"/>
            <a:endParaRPr lang="en-US" sz="2400" b="1" dirty="0" smtClean="0">
              <a:cs typeface="B Nazanin" pitchFamily="2" charset="-78"/>
            </a:endParaRPr>
          </a:p>
          <a:p>
            <a:pPr algn="ctr"/>
            <a:r>
              <a:rPr lang="fa-IR" sz="2400" b="1" dirty="0">
                <a:cs typeface="B Nazanin" pitchFamily="2" charset="-78"/>
              </a:rPr>
              <a:t>1)قناعت:فردبه انچه داردقانع باشداین فردمی اندیشدبرای کسب بیشترواخرش ارامش </a:t>
            </a:r>
            <a:r>
              <a:rPr lang="fa-IR" sz="2400" b="1" dirty="0" smtClean="0">
                <a:cs typeface="B Nazanin" pitchFamily="2" charset="-78"/>
              </a:rPr>
              <a:t>روان</a:t>
            </a:r>
          </a:p>
          <a:p>
            <a:pPr algn="r"/>
            <a:r>
              <a:rPr lang="fa-IR" sz="2400" b="1" dirty="0">
                <a:cs typeface="B Nazanin" pitchFamily="2" charset="-78"/>
              </a:rPr>
              <a:t>حضرت علی میفرماید:</a:t>
            </a:r>
          </a:p>
          <a:p>
            <a:pPr algn="r"/>
            <a:r>
              <a:rPr lang="fa-IR" sz="2400" b="1" dirty="0">
                <a:cs typeface="B Nazanin" pitchFamily="2" charset="-78"/>
              </a:rPr>
              <a:t>دارایی را جست و جو کردم و ان را جز در قنائت نیافتم . قانع باشید تا دارا شوید . </a:t>
            </a:r>
          </a:p>
          <a:p>
            <a:pPr algn="r"/>
            <a:r>
              <a:rPr lang="fa-IR" sz="2400" b="1" dirty="0" smtClean="0">
                <a:cs typeface="B Nazanin" pitchFamily="2" charset="-78"/>
              </a:rPr>
              <a:t>نتیجه ی قناعت ارامش روان و عزت نفس است . حضرت علی در احوال شریح قاضی که به طمع ثروت دنیا مرز های اخلاقی را زیر پا نهاد فرمود:</a:t>
            </a:r>
          </a:p>
          <a:p>
            <a:pPr algn="r"/>
            <a:r>
              <a:rPr lang="fa-IR" sz="2400" b="1" dirty="0" smtClean="0">
                <a:cs typeface="B Nazanin" pitchFamily="2" charset="-78"/>
              </a:rPr>
              <a:t>او از عزت قناعت خارج شده  و به ذلت خواهش و پستی وارد شده </a:t>
            </a:r>
            <a:endParaRPr lang="fa-IR" sz="2400" b="1" dirty="0">
              <a:cs typeface="B Nazanin" pitchFamily="2" charset="-78"/>
            </a:endParaRPr>
          </a:p>
          <a:p>
            <a:pPr algn="ctr"/>
            <a:r>
              <a:rPr lang="fa-IR" sz="2400" b="1" dirty="0">
                <a:cs typeface="B Nazanin" pitchFamily="2" charset="-78"/>
              </a:rPr>
              <a:t>2)اعتدال درمصرف:اموال ازان خداست وانرانزدخداوندبه امانت داده است وگفته است بخوریدوبیاشامید ولی اسراف نکنید افرادی که برای مصرف خودبرنامه ریزی ندارندمعمولا درآخر بافقروتنگدستی روبه روهستند تاثیرروانی این نوع مصرف آن است که فاصله خریدکالاافزایش یافته وتصمیم گیری درخریدجدیدضرورت می </a:t>
            </a:r>
            <a:r>
              <a:rPr lang="fa-IR" sz="2400" b="1" dirty="0" smtClean="0">
                <a:cs typeface="B Nazanin" pitchFamily="2" charset="-78"/>
              </a:rPr>
              <a:t>یابد</a:t>
            </a:r>
          </a:p>
          <a:p>
            <a:pPr algn="r"/>
            <a:endParaRPr lang="fa-IR" sz="2000" b="1" dirty="0" smtClean="0">
              <a:cs typeface="B Nazanin" pitchFamily="2" charset="-78"/>
            </a:endParaRPr>
          </a:p>
        </p:txBody>
      </p:sp>
    </p:spTree>
    <p:extLst>
      <p:ext uri="{BB962C8B-B14F-4D97-AF65-F5344CB8AC3E}">
        <p14:creationId xmlns:p14="http://schemas.microsoft.com/office/powerpoint/2010/main" val="104638287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r"/>
            <a:r>
              <a:rPr lang="fa-IR" sz="2400" b="1" dirty="0">
                <a:cs typeface="B Nazanin" pitchFamily="2" charset="-78"/>
              </a:rPr>
              <a:t>خداوند در نکوهش اهل اصراف میفرماید:</a:t>
            </a:r>
          </a:p>
          <a:p>
            <a:pPr algn="r"/>
            <a:r>
              <a:rPr lang="fa-IR" sz="2400" b="1" dirty="0">
                <a:cs typeface="B Nazanin" pitchFamily="2" charset="-78"/>
              </a:rPr>
              <a:t>ان المبذرین کانوا اخوان الشیاطین </a:t>
            </a:r>
          </a:p>
          <a:p>
            <a:pPr algn="r"/>
            <a:r>
              <a:rPr lang="fa-IR" sz="2400" b="1" dirty="0">
                <a:cs typeface="B Nazanin" pitchFamily="2" charset="-78"/>
              </a:rPr>
              <a:t>همانا ریخت و پاش کنندگان گزاف کار برادران شیطان هایند</a:t>
            </a:r>
          </a:p>
          <a:p>
            <a:pPr algn="r"/>
            <a:r>
              <a:rPr lang="fa-IR" sz="2400" b="1" dirty="0">
                <a:cs typeface="B Nazanin" pitchFamily="2" charset="-78"/>
              </a:rPr>
              <a:t>پیامبر:</a:t>
            </a:r>
          </a:p>
          <a:p>
            <a:pPr algn="r"/>
            <a:r>
              <a:rPr lang="fa-IR" sz="2400" b="1" dirty="0">
                <a:cs typeface="B Nazanin" pitchFamily="2" charset="-78"/>
              </a:rPr>
              <a:t>هر که ریخت و پاش کند خداوند او را به فقر دچار میکند  </a:t>
            </a:r>
          </a:p>
          <a:p>
            <a:pPr algn="r"/>
            <a:r>
              <a:rPr lang="fa-IR" sz="2400" b="1" dirty="0">
                <a:cs typeface="B Nazanin" pitchFamily="2" charset="-78"/>
              </a:rPr>
              <a:t>3)گشاده دستی مردبرای خانواده: نزدیک ترین مردمان به هرفرد،اعضای خانواده هستندکه نسبت به وی حقوقی نیزدارند</a:t>
            </a:r>
          </a:p>
          <a:p>
            <a:pPr algn="r"/>
            <a:r>
              <a:rPr lang="fa-IR" sz="2400" b="1" dirty="0">
                <a:cs typeface="B Nazanin" pitchFamily="2" charset="-78"/>
              </a:rPr>
              <a:t>امام سجاد:</a:t>
            </a:r>
          </a:p>
          <a:p>
            <a:pPr algn="r"/>
            <a:r>
              <a:rPr lang="fa-IR" sz="2400" b="1" dirty="0">
                <a:cs typeface="B Nazanin" pitchFamily="2" charset="-78"/>
              </a:rPr>
              <a:t>نزدیک ترین شما به خداوند خوش خلق ترین شماست و ان که بیش از همه خداوند از او خشنود است ان کسی است که رفاه بیشتری برای خانواده اش فراهم کند </a:t>
            </a:r>
          </a:p>
        </p:txBody>
      </p:sp>
    </p:spTree>
    <p:extLst>
      <p:ext uri="{BB962C8B-B14F-4D97-AF65-F5344CB8AC3E}">
        <p14:creationId xmlns:p14="http://schemas.microsoft.com/office/powerpoint/2010/main" val="373254010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16632"/>
            <a:ext cx="9144000" cy="5693866"/>
          </a:xfrm>
          <a:prstGeom prst="rect">
            <a:avLst/>
          </a:prstGeom>
        </p:spPr>
        <p:txBody>
          <a:bodyPr wrap="square">
            <a:spAutoFit/>
          </a:bodyPr>
          <a:lstStyle/>
          <a:p>
            <a:pPr algn="ctr"/>
            <a:endParaRPr lang="fa-IR" sz="2800" b="1" dirty="0" smtClean="0">
              <a:cs typeface="B Nazanin" pitchFamily="2" charset="-78"/>
            </a:endParaRPr>
          </a:p>
          <a:p>
            <a:pPr algn="r"/>
            <a:r>
              <a:rPr lang="fa-IR" sz="2800" b="1" dirty="0" smtClean="0">
                <a:cs typeface="B Nazanin" pitchFamily="2" charset="-78"/>
              </a:rPr>
              <a:t>4)میهمان نوازی:دین اسلام مسلمانان رابه مهمان داری ومهمانی رفتن تشویق کرده است دراسلام احترام به مهمان وپذیرایی شایسته تاکیدشده است میزبان باید ازحرف های بیجا وازاسراف پرهیزکند</a:t>
            </a:r>
          </a:p>
          <a:p>
            <a:pPr algn="r"/>
            <a:r>
              <a:rPr lang="fa-IR" sz="2800" b="1" dirty="0" smtClean="0">
                <a:cs typeface="B Nazanin" pitchFamily="2" charset="-78"/>
              </a:rPr>
              <a:t>پیامبر :</a:t>
            </a:r>
          </a:p>
          <a:p>
            <a:pPr algn="r"/>
            <a:r>
              <a:rPr lang="fa-IR" sz="2800" b="1" dirty="0" smtClean="0">
                <a:cs typeface="B Nazanin" pitchFamily="2" charset="-78"/>
              </a:rPr>
              <a:t>از حقوق میهمان ان است که گرامی داشته شود .</a:t>
            </a:r>
          </a:p>
          <a:p>
            <a:pPr algn="r"/>
            <a:r>
              <a:rPr lang="fa-IR" sz="2800" b="1" dirty="0" smtClean="0">
                <a:cs typeface="B Nazanin" pitchFamily="2" charset="-78"/>
              </a:rPr>
              <a:t>امام علی (ع) نیز فرمود:</a:t>
            </a:r>
          </a:p>
          <a:p>
            <a:pPr algn="r"/>
            <a:r>
              <a:rPr lang="fa-IR" sz="2800" b="1" dirty="0" smtClean="0">
                <a:cs typeface="B Nazanin" pitchFamily="2" charset="-78"/>
              </a:rPr>
              <a:t>هرگاه برادر مومن بر تو وارد شد از بهترین غذایی که در خانه داری به او بخوران .</a:t>
            </a:r>
          </a:p>
          <a:p>
            <a:pPr algn="r"/>
            <a:r>
              <a:rPr lang="fa-IR" sz="2800" b="1" dirty="0" smtClean="0">
                <a:cs typeface="B Nazanin" pitchFamily="2" charset="-78"/>
              </a:rPr>
              <a:t>بنابر این میزبان باید با گشاده رویی و به دور از تکلف و با پرهیز از تعارف های بی جا و نیز با اجتناب از اصراف و تبذیر در حد توان از مهمان پذیرایی کند </a:t>
            </a:r>
          </a:p>
          <a:p>
            <a:pPr algn="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187624" y="692696"/>
            <a:ext cx="6984776" cy="3354765"/>
          </a:xfrm>
          <a:prstGeom prst="rect">
            <a:avLst/>
          </a:prstGeom>
        </p:spPr>
        <p:txBody>
          <a:bodyPr wrap="square">
            <a:spAutoFit/>
          </a:bodyPr>
          <a:lstStyle/>
          <a:p>
            <a:pPr algn="ctr"/>
            <a:r>
              <a:rPr lang="fa-IR" sz="3200" dirty="0">
                <a:solidFill>
                  <a:srgbClr val="7030A0"/>
                </a:solidFill>
              </a:rPr>
              <a:t>نیاز جنسی (فصل دوم</a:t>
            </a:r>
            <a:r>
              <a:rPr lang="fa-IR" sz="3200" dirty="0" smtClean="0">
                <a:solidFill>
                  <a:srgbClr val="7030A0"/>
                </a:solidFill>
              </a:rPr>
              <a:t>)</a:t>
            </a:r>
            <a:endParaRPr lang="en-US" sz="3200" dirty="0" smtClean="0">
              <a:solidFill>
                <a:srgbClr val="7030A0"/>
              </a:solidFill>
            </a:endParaRPr>
          </a:p>
          <a:p>
            <a:pPr algn="ctr"/>
            <a:endParaRPr lang="en-US" sz="2400" dirty="0" smtClean="0"/>
          </a:p>
          <a:p>
            <a:pPr algn="ctr"/>
            <a:r>
              <a:rPr lang="fa-IR" sz="3600" dirty="0">
                <a:solidFill>
                  <a:srgbClr val="FF0000"/>
                </a:solidFill>
              </a:rPr>
              <a:t>خانواده و جایگاه آن در رفع نیاز </a:t>
            </a:r>
            <a:r>
              <a:rPr lang="fa-IR" sz="3600" dirty="0" smtClean="0">
                <a:solidFill>
                  <a:srgbClr val="FF0000"/>
                </a:solidFill>
              </a:rPr>
              <a:t>جنسی</a:t>
            </a:r>
            <a:endParaRPr lang="en-US" sz="3600" dirty="0" smtClean="0">
              <a:solidFill>
                <a:srgbClr val="FF0000"/>
              </a:solidFill>
            </a:endParaRPr>
          </a:p>
          <a:p>
            <a:pPr algn="ctr"/>
            <a:endParaRPr lang="en-US" sz="2400" dirty="0"/>
          </a:p>
          <a:p>
            <a:pPr algn="ctr"/>
            <a:endParaRPr lang="fa-IR" sz="2400" dirty="0"/>
          </a:p>
          <a:p>
            <a:pPr algn="ctr"/>
            <a:r>
              <a:rPr lang="fa-IR" sz="2400" dirty="0">
                <a:solidFill>
                  <a:schemeClr val="bg1"/>
                </a:solidFill>
              </a:rPr>
              <a:t>-یکی از نیاز های اساسی انسان نیاز جنسی است .که تنها راه برطرف کردن این نیاز تشکیل خانواده است خداوند بدین طریق رشد اخلاقی و عاطفی و معنوی و سعادت  را برای انسان </a:t>
            </a:r>
            <a:r>
              <a:rPr lang="fa-IR" dirty="0">
                <a:solidFill>
                  <a:schemeClr val="bg1"/>
                </a:solidFill>
              </a:rPr>
              <a:t>فراهم کرده است</a:t>
            </a:r>
          </a:p>
        </p:txBody>
      </p:sp>
    </p:spTree>
    <p:extLst>
      <p:ext uri="{BB962C8B-B14F-4D97-AF65-F5344CB8AC3E}">
        <p14:creationId xmlns:p14="http://schemas.microsoft.com/office/powerpoint/2010/main" val="375205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3970318"/>
          </a:xfrm>
          <a:prstGeom prst="rect">
            <a:avLst/>
          </a:prstGeom>
        </p:spPr>
        <p:txBody>
          <a:bodyPr wrap="square">
            <a:spAutoFit/>
          </a:bodyPr>
          <a:lstStyle/>
          <a:p>
            <a:pPr algn="r"/>
            <a:r>
              <a:rPr lang="fa-IR" sz="2800" b="1" dirty="0">
                <a:cs typeface="B Nazanin" pitchFamily="2" charset="-78"/>
              </a:rPr>
              <a:t>5)پرهیزازافراط وتفریط:اسلام ازاموری مانندکار توصیه می کند وتنبلی وبیکاری راناپسندوفردبیکاردرخانواده خواروذلیل درنزد دیگران حقیراست.پرکاری بدون ضابطه معمولا آثاری ازاین دست رادرپی دارد:آسیب به سلامت جسم وروان_سردی روابط همسروفرزندان_بی توجهی به حقوق پدرومادر</a:t>
            </a:r>
          </a:p>
          <a:p>
            <a:pPr algn="r"/>
            <a:r>
              <a:rPr lang="fa-IR" sz="2800" b="1" dirty="0">
                <a:cs typeface="B Nazanin" pitchFamily="2" charset="-78"/>
              </a:rPr>
              <a:t>فرد بیکار در خانواده خود خوار و ذلیل و نزد دیگران حقیر است و خود نیز احساس زبونی میکند از این سو پر کاری نیز به روابط عاطفی فرد با اعضای خانواده اسیب میزند . مردانی که با کار زیاد از حد به نیاز عاطفی همسر و فرزندان توجه نمیکنند بهتر است به این کلام پیامبر توجه کنند :</a:t>
            </a:r>
          </a:p>
        </p:txBody>
      </p:sp>
    </p:spTree>
    <p:extLst>
      <p:ext uri="{BB962C8B-B14F-4D97-AF65-F5344CB8AC3E}">
        <p14:creationId xmlns:p14="http://schemas.microsoft.com/office/powerpoint/2010/main" val="352087565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algn="r"/>
            <a:r>
              <a:rPr lang="fa-IR" sz="2400" b="1" dirty="0">
                <a:cs typeface="B Nazanin" pitchFamily="2" charset="-78"/>
              </a:rPr>
              <a:t>خداوند نشستن مرد را در کنار همسرش از اعتکاف در مسجد النبی بیشتر دوست دارد .</a:t>
            </a:r>
          </a:p>
          <a:p>
            <a:pPr algn="r"/>
            <a:r>
              <a:rPr lang="fa-IR" sz="2400" b="1" dirty="0">
                <a:cs typeface="B Nazanin" pitchFamily="2" charset="-78"/>
              </a:rPr>
              <a:t>پرکاری بدون ضابطه معمولا اثاری از این دست را در پی دارد:</a:t>
            </a:r>
          </a:p>
          <a:p>
            <a:pPr algn="r"/>
            <a:r>
              <a:rPr lang="fa-IR" sz="2400" b="1" dirty="0">
                <a:cs typeface="B Nazanin" pitchFamily="2" charset="-78"/>
              </a:rPr>
              <a:t>1- اسیب به سلامت جسم و روان </a:t>
            </a:r>
          </a:p>
          <a:p>
            <a:pPr algn="r"/>
            <a:r>
              <a:rPr lang="fa-IR" sz="2400" b="1" dirty="0">
                <a:cs typeface="B Nazanin" pitchFamily="2" charset="-78"/>
              </a:rPr>
              <a:t>2-سردی روابط همسر و فررزندان </a:t>
            </a:r>
          </a:p>
          <a:p>
            <a:pPr algn="r"/>
            <a:r>
              <a:rPr lang="fa-IR" sz="2400" b="1" dirty="0">
                <a:cs typeface="B Nazanin" pitchFamily="2" charset="-78"/>
              </a:rPr>
              <a:t>3- اختلا در روابط جنسی لذت بخش با همسر به دلیل خستگی زیاد</a:t>
            </a:r>
          </a:p>
          <a:p>
            <a:pPr algn="r"/>
            <a:r>
              <a:rPr lang="fa-IR" sz="2400" b="1" dirty="0">
                <a:cs typeface="B Nazanin" pitchFamily="2" charset="-78"/>
              </a:rPr>
              <a:t>4-کوتاهی در رسیدگی به فرزندان </a:t>
            </a:r>
          </a:p>
          <a:p>
            <a:pPr algn="r"/>
            <a:r>
              <a:rPr lang="fa-IR" sz="2400" b="1" dirty="0">
                <a:cs typeface="B Nazanin" pitchFamily="2" charset="-78"/>
              </a:rPr>
              <a:t>5- بیتوجهی به حقوق پدر و مادر </a:t>
            </a:r>
          </a:p>
          <a:p>
            <a:pPr algn="r"/>
            <a:r>
              <a:rPr lang="fa-IR" sz="2400" b="1" dirty="0">
                <a:cs typeface="B Nazanin" pitchFamily="2" charset="-78"/>
              </a:rPr>
              <a:t>6- کاهش ارتباط با بستگان –همسایگان و دوستان </a:t>
            </a:r>
          </a:p>
          <a:p>
            <a:pPr algn="r"/>
            <a:r>
              <a:rPr lang="fa-IR" sz="2400" b="1" dirty="0">
                <a:cs typeface="B Nazanin" pitchFamily="2" charset="-78"/>
              </a:rPr>
              <a:t>7- کم توفیقی در انجام عبادت با نشاط </a:t>
            </a:r>
          </a:p>
          <a:p>
            <a:pPr algn="r"/>
            <a:r>
              <a:rPr lang="fa-IR" sz="2400" b="1" dirty="0">
                <a:cs typeface="B Nazanin" pitchFamily="2" charset="-78"/>
              </a:rPr>
              <a:t>8- تقویت خصلت حرص و طمع </a:t>
            </a:r>
          </a:p>
          <a:p>
            <a:pPr algn="r"/>
            <a:r>
              <a:rPr lang="fa-IR" sz="2400" b="1" dirty="0">
                <a:cs typeface="B Nazanin" pitchFamily="2" charset="-78"/>
              </a:rPr>
              <a:t>امام علی:</a:t>
            </a:r>
          </a:p>
          <a:p>
            <a:pPr algn="r"/>
            <a:r>
              <a:rPr lang="fa-IR" sz="2400" b="1" dirty="0">
                <a:cs typeface="B Nazanin" pitchFamily="2" charset="-78"/>
              </a:rPr>
              <a:t>اوقات شبانه روز را باید تقسیم کرد بخشی از وقت را باید به کار اختصاص داد و از بقیه ی ان برای امور ضروری مثل عبادت – بهره مندی از لذات حلال زندگی و رفت و امد با ارحام و دوستان خوب استفاده </a:t>
            </a:r>
            <a:r>
              <a:rPr lang="fa-IR" sz="2400" b="1" dirty="0" smtClean="0">
                <a:cs typeface="B Nazanin" pitchFamily="2" charset="-78"/>
              </a:rPr>
              <a:t>کرد</a:t>
            </a:r>
          </a:p>
          <a:p>
            <a:pPr algn="r"/>
            <a:r>
              <a:rPr lang="fa-IR" sz="2400" b="1" dirty="0" smtClean="0">
                <a:cs typeface="B Nazanin" pitchFamily="2" charset="-78"/>
              </a:rPr>
              <a:t> </a:t>
            </a:r>
            <a:endParaRPr lang="fa-IR" sz="2400" dirty="0"/>
          </a:p>
        </p:txBody>
      </p:sp>
    </p:spTree>
    <p:extLst>
      <p:ext uri="{BB962C8B-B14F-4D97-AF65-F5344CB8AC3E}">
        <p14:creationId xmlns:p14="http://schemas.microsoft.com/office/powerpoint/2010/main" val="12861516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6740307"/>
          </a:xfrm>
          <a:prstGeom prst="rect">
            <a:avLst/>
          </a:prstGeom>
        </p:spPr>
        <p:txBody>
          <a:bodyPr wrap="square">
            <a:spAutoFit/>
          </a:bodyPr>
          <a:lstStyle/>
          <a:p>
            <a:pPr algn="r"/>
            <a:r>
              <a:rPr lang="fa-IR" sz="2400" b="1" dirty="0">
                <a:cs typeface="B Nazanin" pitchFamily="2" charset="-78"/>
              </a:rPr>
              <a:t>بنابراین به مردانی که به دلایل موجهی مانند تامین معاش خانواده مجبور به کار زیاد اند توصیه میشود:</a:t>
            </a:r>
          </a:p>
          <a:p>
            <a:pPr algn="r"/>
            <a:r>
              <a:rPr lang="fa-IR" sz="2400" b="1" dirty="0">
                <a:cs typeface="B Nazanin" pitchFamily="2" charset="-78"/>
              </a:rPr>
              <a:t>1-همسر و فرزندان را توجیه کنند تا بدانند سختی کار برای ایجاد رفاه انهاست </a:t>
            </a:r>
          </a:p>
          <a:p>
            <a:pPr algn="r"/>
            <a:r>
              <a:rPr lang="fa-IR" sz="2400" b="1" dirty="0">
                <a:cs typeface="B Nazanin" pitchFamily="2" charset="-78"/>
              </a:rPr>
              <a:t>2-با یاد اوری اثار منفی پرکاری خود برای خانواده زمینه ای فراهم کنند تا انان سطح انتظارات اقتصادی خود را کاهش دهند </a:t>
            </a:r>
          </a:p>
          <a:p>
            <a:pPr algn="r"/>
            <a:r>
              <a:rPr lang="fa-IR" sz="2400" b="1" dirty="0">
                <a:cs typeface="B Nazanin" pitchFamily="2" charset="-78"/>
              </a:rPr>
              <a:t>3- سطح توقع های اقتصادی خود را تعدیل کنند و توجه داشته باشند که ارامش و اسایش نیز از لوازم رفاه است </a:t>
            </a:r>
          </a:p>
          <a:p>
            <a:pPr algn="r"/>
            <a:r>
              <a:rPr lang="fa-IR" sz="2400" b="1" dirty="0">
                <a:cs typeface="B Nazanin" pitchFamily="2" charset="-78"/>
              </a:rPr>
              <a:t>4-برای میزان و زمان کار خود بهتر برنامه ریزی کنند تا کمتر اسیب ببینند </a:t>
            </a:r>
          </a:p>
          <a:p>
            <a:pPr algn="r"/>
            <a:r>
              <a:rPr lang="fa-IR" sz="2400" b="1" dirty="0">
                <a:cs typeface="B Nazanin" pitchFamily="2" charset="-78"/>
              </a:rPr>
              <a:t>5- ب کیفیت حضور خود در خانه بیفزایند </a:t>
            </a:r>
          </a:p>
          <a:p>
            <a:pPr algn="r"/>
            <a:r>
              <a:rPr lang="fa-IR" sz="2400" b="1" dirty="0">
                <a:cs typeface="B Nazanin" pitchFamily="2" charset="-78"/>
              </a:rPr>
              <a:t>6- از همسر خود خواهش کنند تا خلا حضور پدر نزد فرزندان را تا حد امکان پر کند </a:t>
            </a:r>
          </a:p>
          <a:p>
            <a:pPr algn="r"/>
            <a:r>
              <a:rPr lang="fa-IR" sz="2400" b="1" dirty="0">
                <a:cs typeface="B Nazanin" pitchFamily="2" charset="-78"/>
              </a:rPr>
              <a:t>7-گاه از محل کار با همسر و فرزندان تماس داشته باشند تا رابطه عاطفی شان تقویت گردد . </a:t>
            </a:r>
          </a:p>
          <a:p>
            <a:pPr algn="r"/>
            <a:endParaRPr lang="fa-IR" sz="2400" b="1" dirty="0">
              <a:cs typeface="B Nazanin" pitchFamily="2" charset="-78"/>
            </a:endParaRPr>
          </a:p>
          <a:p>
            <a:pPr algn="r"/>
            <a:r>
              <a:rPr lang="fa-IR" sz="2400" b="1" dirty="0">
                <a:cs typeface="B Nazanin" pitchFamily="2" charset="-78"/>
              </a:rPr>
              <a:t>6)پرهیز از پیروی جاهلانه درمصرف:یکی ازمصادیق ذلت شیوه لباس پوشیدن،خوراک زمصرف های دیگراست دربرخی ازخانه هااتفاق افتاده که سنت ها وارزش های بومی بدون تقلیدازاندیشه های غرب است مانند:مصرف نکردن غذاهای سنتی ایرانی،لباس به سبک غربی یکی دیگرازمسائل تقلیداز اموریست که همواره باعث لطمه زدن به ارکان خانواده ایجادمشکلات  اقتصادی می پردازند</a:t>
            </a:r>
          </a:p>
        </p:txBody>
      </p:sp>
    </p:spTree>
    <p:extLst>
      <p:ext uri="{BB962C8B-B14F-4D97-AF65-F5344CB8AC3E}">
        <p14:creationId xmlns:p14="http://schemas.microsoft.com/office/powerpoint/2010/main" val="158381368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785786" y="642918"/>
            <a:ext cx="7429552" cy="3600986"/>
          </a:xfrm>
          <a:prstGeom prst="rect">
            <a:avLst/>
          </a:prstGeom>
          <a:noFill/>
        </p:spPr>
        <p:txBody>
          <a:bodyPr wrap="square" rtlCol="0">
            <a:spAutoFit/>
          </a:bodyPr>
          <a:lstStyle/>
          <a:p>
            <a:pPr algn="ctr" rtl="1"/>
            <a:endParaRPr lang="fa-IR" sz="2400" b="1" dirty="0" smtClean="0">
              <a:cs typeface="B Nazanin" pitchFamily="2" charset="-78"/>
            </a:endParaRPr>
          </a:p>
          <a:p>
            <a:pPr algn="ctr" rtl="1"/>
            <a:endParaRPr lang="fa-IR" sz="2400" b="1" dirty="0" smtClean="0">
              <a:cs typeface="B Nazanin" pitchFamily="2" charset="-78"/>
            </a:endParaRPr>
          </a:p>
          <a:p>
            <a:pPr algn="ctr" rtl="1"/>
            <a:endParaRPr lang="fa-IR" sz="2400" b="1" dirty="0" smtClean="0">
              <a:cs typeface="B Nazanin" pitchFamily="2" charset="-78"/>
            </a:endParaRPr>
          </a:p>
          <a:p>
            <a:pPr algn="ctr" rtl="1"/>
            <a:endParaRPr lang="fa-IR" sz="2400" b="1" dirty="0" smtClean="0">
              <a:cs typeface="B Nazanin" pitchFamily="2" charset="-78"/>
            </a:endParaRPr>
          </a:p>
          <a:p>
            <a:pPr algn="ctr" rtl="1"/>
            <a:endParaRPr lang="fa-IR" sz="2400" b="1" dirty="0" smtClean="0">
              <a:cs typeface="B Nazanin" pitchFamily="2" charset="-78"/>
            </a:endParaRPr>
          </a:p>
          <a:p>
            <a:pPr algn="ctr" rtl="1"/>
            <a:r>
              <a:rPr lang="fa-IR" sz="5400" b="1" dirty="0" smtClean="0">
                <a:cs typeface="B Nazanin" pitchFamily="2" charset="-78"/>
              </a:rPr>
              <a:t>فصل دهم</a:t>
            </a:r>
          </a:p>
          <a:p>
            <a:pPr algn="ctr" rtl="1"/>
            <a:r>
              <a:rPr lang="fa-IR" sz="5400" b="1" dirty="0" smtClean="0">
                <a:cs typeface="B Nazanin" pitchFamily="2" charset="-78"/>
              </a:rPr>
              <a:t> فرزند آوری و تربیت فرزند</a:t>
            </a:r>
            <a:endParaRPr lang="en-US" sz="5400" b="1" dirty="0">
              <a:cs typeface="B Nazanin" pitchFamily="2" charset="-78"/>
            </a:endParaRPr>
          </a:p>
        </p:txBody>
      </p:sp>
    </p:spTree>
    <p:extLst>
      <p:ext uri="{BB962C8B-B14F-4D97-AF65-F5344CB8AC3E}">
        <p14:creationId xmlns:p14="http://schemas.microsoft.com/office/powerpoint/2010/main" val="3962833271"/>
      </p:ext>
    </p:extLst>
  </p:cSld>
  <p:clrMapOvr>
    <a:masterClrMapping/>
  </p:clrMapOvr>
  <p:transition>
    <p:checker dir="vert"/>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0648"/>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000"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r" rtl="1" fontAlgn="base">
              <a:spcBef>
                <a:spcPct val="0"/>
              </a:spcBef>
              <a:spcAft>
                <a:spcPct val="0"/>
              </a:spcAf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اهمیت و فواید فرزند آوری</a:t>
            </a:r>
          </a:p>
          <a:p>
            <a:pPr algn="r" rtl="1" fontAlgn="base">
              <a:spcBef>
                <a:spcPct val="0"/>
              </a:spcBef>
              <a:spcAft>
                <a:spcPct val="0"/>
              </a:spcAf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algn="r" rtl="1" eaLnBrk="0" fontAlgn="base" hangingPunct="0">
              <a:spcBef>
                <a:spcPct val="0"/>
              </a:spcBef>
              <a:spcAft>
                <a:spcPct val="0"/>
              </a:spcAft>
            </a:pP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ازدواج اولین مرحله و دومین آن فرزند آوری است و</a:t>
            </a:r>
            <a:r>
              <a:rPr kumimoji="0" lang="fa-IR" sz="2800" i="0" u="none" strike="noStrike" cap="none" normalizeH="0" dirty="0" smtClean="0">
                <a:ln>
                  <a:noFill/>
                </a:ln>
                <a:solidFill>
                  <a:schemeClr val="tx1"/>
                </a:solidFill>
                <a:effectLst/>
                <a:latin typeface="Calibri" pitchFamily="34" charset="0"/>
                <a:ea typeface="Calibri" pitchFamily="34" charset="0"/>
                <a:cs typeface="B Nazanin" pitchFamily="2" charset="-78"/>
              </a:rPr>
              <a:t> تربیت فرزند (فرزند پروری) نیز سومین مرحله تکامل خانواده  که حائز اهمیت است برخی از </a:t>
            </a: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مهمترین موارد اهمیت آن را اشاره می کنیم</a:t>
            </a:r>
          </a:p>
          <a:p>
            <a:pPr algn="r" rtl="1" eaLnBrk="0" fontAlgn="base" hangingPunct="0">
              <a:spcBef>
                <a:spcPct val="0"/>
              </a:spcBef>
              <a:spcAft>
                <a:spcPct val="0"/>
              </a:spcAf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algn="r" rtl="1" eaLnBrk="0" fontAlgn="base" hangingPunct="0">
              <a:spcBef>
                <a:spcPct val="0"/>
              </a:spcBef>
              <a:spcAft>
                <a:spcPct val="0"/>
              </a:spcAf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1)توسعه ارتباطات انسانی</a:t>
            </a:r>
          </a:p>
          <a:p>
            <a:pPr algn="r" rtl="1" eaLnBrk="0" fontAlgn="base" hangingPunct="0">
              <a:spcBef>
                <a:spcPct val="0"/>
              </a:spcBef>
              <a:spcAft>
                <a:spcPct val="0"/>
              </a:spcAf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algn="r" rtl="1" eaLnBrk="0" fontAlgn="base" hangingPunct="0">
              <a:spcBef>
                <a:spcPct val="0"/>
              </a:spcBef>
              <a:spcAft>
                <a:spcPct val="0"/>
              </a:spcAft>
            </a:pP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آغاز زندگی ،روابط همسران در محدوده خاصی معنا می یابد که اصطلاحا</a:t>
            </a:r>
            <a:r>
              <a:rPr kumimoji="0" lang="en-US"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از آن به رابطه خطی نیز تعبیر می شود . با به دنیا آمدن فرزند باب جدیدی در روابط انسانی خانواده گشوده می شود</a:t>
            </a:r>
            <a:r>
              <a:rPr kumimoji="0" lang="en-US"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 رابطه  ای غیر خطی میان آن ها بر قرار می شود</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8486115"/>
      </p:ext>
    </p:extLst>
  </p:cSld>
  <p:clrMapOvr>
    <a:masterClrMapping/>
  </p:clrMapOvr>
  <p:transition>
    <p:checker dir="vert"/>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0" y="764123"/>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2)طلوع امید و ارزو های جدید</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امید ها و آرزو ها محرک آدمی برای تلاش بی پایان در فرایند زندگی</a:t>
            </a:r>
            <a:r>
              <a:rPr kumimoji="0" lang="en-US"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است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rgbClr val="00B0F0"/>
                </a:solidFill>
                <a:effectLst/>
                <a:latin typeface="Calibri" pitchFamily="34" charset="0"/>
                <a:ea typeface="Calibri" pitchFamily="34" charset="0"/>
                <a:cs typeface="B Nazanin" pitchFamily="2" charset="-78"/>
              </a:rPr>
              <a:t>پیامبر اکرم فرمود</a:t>
            </a:r>
            <a:r>
              <a:rPr kumimoji="0" lang="en-US" sz="2800" i="0" u="none" strike="noStrike" cap="none" normalizeH="0" baseline="0" dirty="0" smtClean="0">
                <a:ln>
                  <a:noFill/>
                </a:ln>
                <a:solidFill>
                  <a:srgbClr val="00B0F0"/>
                </a:solidFill>
                <a:effectLst/>
                <a:latin typeface="Calibri" pitchFamily="34" charset="0"/>
                <a:ea typeface="Calibri" pitchFamily="34" charset="0"/>
                <a:cs typeface="B Nazanin" pitchFamily="2" charset="-78"/>
              </a:rPr>
              <a:t>:</a:t>
            </a:r>
            <a:endParaRPr kumimoji="0" lang="en-US" sz="2800" i="0" u="none" strike="noStrike" cap="none" normalizeH="0" baseline="0" dirty="0" smtClean="0">
              <a:ln>
                <a:noFill/>
              </a:ln>
              <a:solidFill>
                <a:srgbClr val="00B0F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rgbClr val="00B0F0"/>
                </a:solidFill>
                <a:effectLst/>
                <a:latin typeface="Calibri" pitchFamily="34" charset="0"/>
                <a:ea typeface="Calibri" pitchFamily="34" charset="0"/>
                <a:cs typeface="B Nazanin" pitchFamily="2" charset="-78"/>
              </a:rPr>
              <a:t>امید ،رحمت خدا بر امت من  است .اگر امید نبود،مادری فرزند خود را شیر نمی داد و کسی درختی نمی کاشت.</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rgbClr val="00B0F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3)تداوم زندگی</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فرزند آوری حلقه ای از زنجیره طولانی تداوم حیات بشمار می آید  و این خود انگیزه ای برای داشتن فرزند است فرزندی که میراث خانواده است</a:t>
            </a:r>
            <a:endParaRPr kumimoji="0" lang="fa-IR" sz="28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25561565"/>
      </p:ext>
    </p:extLst>
  </p:cSld>
  <p:clrMapOvr>
    <a:masterClrMapping/>
  </p:clrMapOvr>
  <p:transition>
    <p:checker dir="vert"/>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0" y="180200"/>
            <a:ext cx="903649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4)کمال عشق</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با تولد اولین فرزند نیز عشق میان والدین بیشتر می گردد که این خود می تواند کمالات روحی  را نیز در پی آورد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5</a:t>
            </a: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)تامین نیاز های روحی</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Arial" pitchFamily="34" charset="0"/>
                <a:cs typeface="Arial" pitchFamily="34" charset="0"/>
              </a:rPr>
              <a:t>با اغاز</a:t>
            </a:r>
            <a:r>
              <a:rPr kumimoji="0" lang="fa-IR" sz="2800" i="0" u="none" strike="noStrike" cap="none" normalizeH="0" dirty="0" smtClean="0">
                <a:ln>
                  <a:noFill/>
                </a:ln>
                <a:solidFill>
                  <a:schemeClr val="tx1"/>
                </a:solidFill>
                <a:effectLst/>
                <a:latin typeface="Arial" pitchFamily="34" charset="0"/>
                <a:cs typeface="Arial" pitchFamily="34" charset="0"/>
              </a:rPr>
              <a:t> زندگی مشترک بسیاری از نیاز های روحی همسران جوان تامین می شود.</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با تولد فرزند فرصت جدیدی برای والدین فراهم می شود  تا با شناخت نیازمندی های روانی فرزندان و تامین آنها ،توانایی خود را نیز د راین زمینه بیازمایند </a:t>
            </a:r>
            <a:endParaRPr kumimoji="0" lang="fa-IR" sz="28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15404533"/>
      </p:ext>
    </p:extLst>
  </p:cSld>
  <p:clrMapOvr>
    <a:masterClrMapping/>
  </p:clrMapOvr>
  <p:transition>
    <p:checker dir="vert"/>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0" y="362853"/>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3200" b="1"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3200" b="1"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6)شور و نشاط مضاعف</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ویل دورانت معتقد است :</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ملاحظه کنید که زناشویی بدون فرزند پژمرده است  و چگونه پس از آوردن فرزند شکفته می گردد .ازدواج پس از بچه دار شدن معنای حقیقی خود را به دست می آورد .خانه ای که تا آن وقت چهار دیواری بیش نبود ،پر از خنده و نشاط می گردد </a:t>
            </a:r>
            <a:endParaRPr kumimoji="0" lang="fa-IR" sz="32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6048822"/>
      </p:ext>
    </p:extLst>
  </p:cSld>
  <p:clrMapOvr>
    <a:masterClrMapping/>
  </p:clrMapOvr>
  <p:transition>
    <p:checker dir="vert"/>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1910447"/>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lang="fa-IR" sz="2800"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7)استحکام پیوند زندگی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8)پویایی خانواده</a:t>
            </a:r>
          </a:p>
          <a:p>
            <a:pPr marL="0" marR="0" lvl="0" indent="0" algn="r" defTabSz="914400" rtl="1" eaLnBrk="0" fontAlgn="base" latinLnBrk="0" hangingPunct="0">
              <a:lnSpc>
                <a:spcPct val="100000"/>
              </a:lnSpc>
              <a:spcBef>
                <a:spcPct val="0"/>
              </a:spcBef>
              <a:spcAft>
                <a:spcPct val="0"/>
              </a:spcAft>
              <a:buClrTx/>
              <a:buSzTx/>
              <a:buFontTx/>
              <a:buNone/>
              <a:tabLst/>
            </a:pPr>
            <a:r>
              <a:rPr lang="fa-IR" sz="2800" dirty="0" smtClean="0">
                <a:latin typeface="Calibri" pitchFamily="34" charset="0"/>
                <a:cs typeface="B Nazanin" pitchFamily="2" charset="-78"/>
              </a:rPr>
              <a:t>تماشای صحنه های دلپزیر رشد کودک والدین را به وجد اورده موجب پویایی و انگیزش ان ها می شود</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اهداف فرزند پروری</a:t>
            </a:r>
          </a:p>
          <a:p>
            <a:pPr marL="0" marR="0" lvl="0" indent="0" algn="r" defTabSz="914400" rtl="1" eaLnBrk="0" fontAlgn="base" latinLnBrk="0" hangingPunct="0">
              <a:lnSpc>
                <a:spcPct val="100000"/>
              </a:lnSpc>
              <a:spcBef>
                <a:spcPct val="0"/>
              </a:spcBef>
              <a:spcAft>
                <a:spcPct val="0"/>
              </a:spcAft>
              <a:buClrTx/>
              <a:buSzTx/>
              <a:buFontTx/>
              <a:buNone/>
              <a:tabLst/>
            </a:pPr>
            <a:r>
              <a:rPr lang="fa-IR" sz="2800" dirty="0" smtClean="0">
                <a:latin typeface="Calibri" pitchFamily="34" charset="0"/>
                <a:cs typeface="B Nazanin" pitchFamily="2" charset="-78"/>
              </a:rPr>
              <a:t>به نظر کانت تعلیم و تربیت بزرگ ترین و مشکل ترین مسئله ای  است  که ادمی با ان روبرو است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Calibri" pitchFamily="34" charset="0"/>
                <a:cs typeface="B Nazanin" pitchFamily="2" charset="-78"/>
              </a:rPr>
              <a:t>در نظر</a:t>
            </a:r>
            <a:r>
              <a:rPr kumimoji="0" lang="fa-IR" sz="2800" i="0" u="none" strike="noStrike" cap="none" normalizeH="0" dirty="0" smtClean="0">
                <a:ln>
                  <a:noFill/>
                </a:ln>
                <a:solidFill>
                  <a:schemeClr val="tx1"/>
                </a:solidFill>
                <a:effectLst/>
                <a:latin typeface="Calibri" pitchFamily="34" charset="0"/>
                <a:cs typeface="B Nazanin" pitchFamily="2" charset="-78"/>
              </a:rPr>
              <a:t> اسلام نهایت کمال ادمی رسیدن به حیات طیبه در پرتو ایمان و عمل صالح است (نحل (16):97)</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2991123"/>
      </p:ext>
    </p:extLst>
  </p:cSld>
  <p:clrMapOvr>
    <a:masterClrMapping/>
  </p:clrMapOvr>
  <p:transition>
    <p:checker dir="vert"/>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lvl="0" algn="r" rtl="1" eaLnBrk="0" fontAlgn="base" hangingPunct="0">
              <a:spcBef>
                <a:spcPct val="0"/>
              </a:spcBef>
              <a:spcAft>
                <a:spcPct val="0"/>
              </a:spcAft>
            </a:pPr>
            <a:r>
              <a:rPr lang="fa-IR" sz="2800" b="1" dirty="0">
                <a:latin typeface="Calibri" pitchFamily="34" charset="0"/>
                <a:ea typeface="Calibri" pitchFamily="34" charset="0"/>
                <a:cs typeface="B Nazanin" pitchFamily="2" charset="-78"/>
              </a:rPr>
              <a:t>1)شکوفایی ظرفیت ها و استعداد ها : </a:t>
            </a:r>
          </a:p>
          <a:p>
            <a:pPr lvl="0" algn="r" rtl="1" eaLnBrk="0" fontAlgn="base" hangingPunct="0">
              <a:spcBef>
                <a:spcPct val="0"/>
              </a:spcBef>
              <a:spcAft>
                <a:spcPct val="0"/>
              </a:spcAft>
            </a:pPr>
            <a:r>
              <a:rPr lang="fa-IR" sz="2800" dirty="0">
                <a:latin typeface="Calibri" pitchFamily="34" charset="0"/>
                <a:cs typeface="B Nazanin" pitchFamily="2" charset="-78"/>
              </a:rPr>
              <a:t>والدین و مربیان باید در این دوره ناظر به رفتار های کودک باشند تا استعداد های بی مانند او را بشناسند وسپس این ظرفیت ها را به مرحله ی  ظهور  برسانند .</a:t>
            </a:r>
            <a:endParaRPr lang="en-US" sz="2800" dirty="0">
              <a:latin typeface="Arial" pitchFamily="34" charset="0"/>
              <a:cs typeface="Arial" pitchFamily="34" charset="0"/>
            </a:endParaRPr>
          </a:p>
          <a:p>
            <a:pPr lvl="0" algn="r" rtl="1" eaLnBrk="0" fontAlgn="base" hangingPunct="0">
              <a:spcBef>
                <a:spcPct val="0"/>
              </a:spcBef>
              <a:spcAft>
                <a:spcPct val="0"/>
              </a:spcAft>
            </a:pPr>
            <a:r>
              <a:rPr lang="fa-IR" sz="2800" b="1" dirty="0">
                <a:latin typeface="Calibri" pitchFamily="34" charset="0"/>
                <a:ea typeface="Calibri" pitchFamily="34" charset="0"/>
                <a:cs typeface="B Nazanin" pitchFamily="2" charset="-78"/>
              </a:rPr>
              <a:t>2)تحول از حیات طبیعی به حیات معقول :</a:t>
            </a:r>
          </a:p>
          <a:p>
            <a:pPr lvl="0" algn="r" rtl="1" eaLnBrk="0" fontAlgn="base" hangingPunct="0">
              <a:spcBef>
                <a:spcPct val="0"/>
              </a:spcBef>
              <a:spcAft>
                <a:spcPct val="0"/>
              </a:spcAft>
            </a:pPr>
            <a:r>
              <a:rPr lang="fa-IR" sz="2800" dirty="0">
                <a:latin typeface="Calibri" pitchFamily="34" charset="0"/>
                <a:cs typeface="B Nazanin" pitchFamily="2" charset="-78"/>
              </a:rPr>
              <a:t>کودک ابتدا پایبند قواعد و مقررات زندگی نیست این مرحله که به اصطلاح (حیات طبیعی) نامیده می شود به تدریج با اشنا شدن کودک با قواعد و مقررات زندگی حیات معقول در  او جایگزین رشد طبیعی محض می شود .</a:t>
            </a:r>
            <a:endParaRPr lang="en-US" sz="2800" dirty="0">
              <a:latin typeface="Arial" pitchFamily="34" charset="0"/>
              <a:cs typeface="Arial" pitchFamily="34" charset="0"/>
            </a:endParaRPr>
          </a:p>
          <a:p>
            <a:pPr lvl="0" algn="r" rtl="1" eaLnBrk="0" fontAlgn="base" hangingPunct="0">
              <a:spcBef>
                <a:spcPct val="0"/>
              </a:spcBef>
              <a:spcAft>
                <a:spcPct val="0"/>
              </a:spcAft>
            </a:pPr>
            <a:r>
              <a:rPr lang="fa-IR" sz="2800" b="1" dirty="0">
                <a:latin typeface="Calibri" pitchFamily="34" charset="0"/>
                <a:ea typeface="Calibri" pitchFamily="34" charset="0"/>
                <a:cs typeface="B Nazanin" pitchFamily="2" charset="-78"/>
              </a:rPr>
              <a:t>3)تدارک قابلیت اجتماعی (قابلیت اقتصادی و مدنی )</a:t>
            </a:r>
          </a:p>
          <a:p>
            <a:pPr lvl="0" algn="r" rtl="1" eaLnBrk="0" fontAlgn="base" hangingPunct="0">
              <a:spcBef>
                <a:spcPct val="0"/>
              </a:spcBef>
              <a:spcAft>
                <a:spcPct val="0"/>
              </a:spcAft>
            </a:pPr>
            <a:r>
              <a:rPr lang="fa-IR" sz="2800" dirty="0">
                <a:latin typeface="Calibri" pitchFamily="34" charset="0"/>
                <a:cs typeface="B Nazanin" pitchFamily="2" charset="-78"/>
              </a:rPr>
              <a:t>جان دیویی با ارزیابی جوامع پر اشوب کنونی معتقد است که زندگی کاری است دشوار  و  مستلزم تعلیم و تربیت </a:t>
            </a:r>
            <a:r>
              <a:rPr lang="fa-IR" sz="2800" b="1" dirty="0">
                <a:latin typeface="Calibri" pitchFamily="34" charset="0"/>
                <a:cs typeface="B Nazanin" pitchFamily="2" charset="-78"/>
              </a:rPr>
              <a: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42131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755576" y="117693"/>
            <a:ext cx="7632848" cy="6740307"/>
          </a:xfrm>
          <a:prstGeom prst="rect">
            <a:avLst/>
          </a:prstGeom>
        </p:spPr>
        <p:txBody>
          <a:bodyPr wrap="square">
            <a:spAutoFit/>
          </a:bodyPr>
          <a:lstStyle/>
          <a:p>
            <a:pPr algn="r"/>
            <a:r>
              <a:rPr lang="fa-IR" dirty="0"/>
              <a:t>-</a:t>
            </a:r>
            <a:r>
              <a:rPr lang="fa-IR" sz="2400" dirty="0"/>
              <a:t>یکی از سنت های مهم در عالم خلقت ((زوجیت ))است که در قران کریم به آن اشاره شده است</a:t>
            </a:r>
            <a:r>
              <a:rPr lang="fa-IR" sz="2400" dirty="0" smtClean="0"/>
              <a:t>.</a:t>
            </a:r>
          </a:p>
          <a:p>
            <a:pPr algn="r"/>
            <a:r>
              <a:rPr lang="fa-IR" sz="2400" dirty="0" smtClean="0">
                <a:solidFill>
                  <a:srgbClr val="00B050"/>
                </a:solidFill>
              </a:rPr>
              <a:t>سبحان الذی خلق الازواج کلها مما تنبت الارض و من انفسهم و مما لا یعلمون</a:t>
            </a:r>
            <a:endParaRPr lang="fa-IR" sz="2400" dirty="0">
              <a:solidFill>
                <a:srgbClr val="00B050"/>
              </a:solidFill>
            </a:endParaRPr>
          </a:p>
          <a:p>
            <a:pPr algn="r"/>
            <a:r>
              <a:rPr lang="fa-IR" sz="2400" dirty="0">
                <a:solidFill>
                  <a:srgbClr val="00B050"/>
                </a:solidFill>
              </a:rPr>
              <a:t>(منزه است خدایی که پدیده های هستی را زوج آفریده است،چه از نباتات و چه از نفوس بشر ودیگر مخلوقاتی که شما از آن آگاه نیستید)(یس ،36)</a:t>
            </a:r>
          </a:p>
          <a:p>
            <a:pPr algn="r"/>
            <a:r>
              <a:rPr lang="fa-IR" sz="2400" dirty="0" smtClean="0">
                <a:solidFill>
                  <a:srgbClr val="00B0F0"/>
                </a:solidFill>
              </a:rPr>
              <a:t>علامه طباطبایی در این باره میفرماید : دو زوج چیز های متقابلی هستند که هر یک از انها به وسیله ی دیگری تکمیل میشوند.</a:t>
            </a:r>
          </a:p>
          <a:p>
            <a:pPr algn="r"/>
            <a:endParaRPr lang="fa-IR" sz="2400" dirty="0" smtClean="0"/>
          </a:p>
          <a:p>
            <a:pPr algn="r"/>
            <a:r>
              <a:rPr lang="fa-IR" sz="2400" dirty="0" smtClean="0"/>
              <a:t>زوج </a:t>
            </a:r>
            <a:r>
              <a:rPr lang="fa-IR" sz="2400" dirty="0"/>
              <a:t>آفرینی در جهان خلقت حکمت بسیار دارد که به پاره ای از آن ها اشاره می کنیم</a:t>
            </a:r>
            <a:r>
              <a:rPr lang="fa-IR" sz="2400" dirty="0" smtClean="0"/>
              <a:t>.</a:t>
            </a:r>
            <a:endParaRPr lang="fa-IR" sz="2400" dirty="0"/>
          </a:p>
          <a:p>
            <a:pPr algn="r"/>
            <a:r>
              <a:rPr lang="fa-IR" sz="2400" dirty="0"/>
              <a:t>1</a:t>
            </a:r>
            <a:r>
              <a:rPr lang="fa-IR" sz="2400" dirty="0">
                <a:solidFill>
                  <a:srgbClr val="00B0F0"/>
                </a:solidFill>
              </a:rPr>
              <a:t>)تنوع و تکامل</a:t>
            </a:r>
            <a:r>
              <a:rPr lang="fa-IR" sz="2400" dirty="0"/>
              <a:t>: </a:t>
            </a:r>
            <a:r>
              <a:rPr lang="fa-IR" sz="2400" dirty="0">
                <a:solidFill>
                  <a:schemeClr val="bg1"/>
                </a:solidFill>
              </a:rPr>
              <a:t>موجودات به دلیل نر و ماده بودن به شکل های متعددی تکثیر می شوند ودر مقابل محیط واکنش می دهند و فواید آن اینکه تنوع ژنتیکی در آن به روند تکامل خلقت کمک می کند ودیگر اینکه انسان نمی تواند  تنها  زندگی کند وبرای تامین خواسته های خود باید در اجتماع باشد و هر کس یک وظیفه دارد و یک جور است</a:t>
            </a:r>
          </a:p>
          <a:p>
            <a:pPr algn="r"/>
            <a:r>
              <a:rPr lang="fa-IR" sz="2400" dirty="0"/>
              <a:t> 2</a:t>
            </a:r>
            <a:r>
              <a:rPr lang="fa-IR" sz="2400" dirty="0">
                <a:solidFill>
                  <a:srgbClr val="00B0F0"/>
                </a:solidFill>
              </a:rPr>
              <a:t>)تعادل و آرامش</a:t>
            </a:r>
            <a:r>
              <a:rPr lang="fa-IR" sz="2400" dirty="0"/>
              <a:t>: </a:t>
            </a:r>
            <a:r>
              <a:rPr lang="fa-IR" sz="2400" dirty="0">
                <a:solidFill>
                  <a:schemeClr val="bg1"/>
                </a:solidFill>
              </a:rPr>
              <a:t>این دو  به دلیل کمبود هایی که دارند باید در کنار هم باشند همچنین مکمل یکدیگر که باعث آرامش هر دو می شود</a:t>
            </a:r>
          </a:p>
        </p:txBody>
      </p:sp>
    </p:spTree>
    <p:extLst>
      <p:ext uri="{BB962C8B-B14F-4D97-AF65-F5344CB8AC3E}">
        <p14:creationId xmlns:p14="http://schemas.microsoft.com/office/powerpoint/2010/main" val="1289262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7504" y="188640"/>
            <a:ext cx="8820472" cy="2246769"/>
          </a:xfrm>
          <a:prstGeom prst="rect">
            <a:avLst/>
          </a:prstGeom>
        </p:spPr>
        <p:txBody>
          <a:bodyPr wrap="square">
            <a:spAutoFit/>
          </a:bodyPr>
          <a:lstStyle/>
          <a:p>
            <a:pPr algn="r" rtl="1"/>
            <a:r>
              <a:rPr lang="fa-IR" sz="2800" dirty="0"/>
              <a:t>4)بسط شخصیت</a:t>
            </a:r>
          </a:p>
          <a:p>
            <a:pPr algn="r" rtl="1"/>
            <a:r>
              <a:rPr lang="fa-IR" sz="2800" dirty="0"/>
              <a:t>لازمه بسط شخصیت فرزند اینست که والدین :</a:t>
            </a:r>
          </a:p>
          <a:p>
            <a:pPr algn="r" rtl="1"/>
            <a:r>
              <a:rPr lang="fa-IR" sz="2800" dirty="0"/>
              <a:t>الف)شخصیت محکم یک دست  و نسبتا پایداری داشته باشند </a:t>
            </a:r>
          </a:p>
          <a:p>
            <a:pPr algn="r" rtl="1"/>
            <a:r>
              <a:rPr lang="fa-IR" sz="2800" dirty="0"/>
              <a:t>ب)در رفتار و گفتار و نیات خود دارای هماهنگی مناسبی باشند </a:t>
            </a:r>
          </a:p>
          <a:p>
            <a:pPr algn="r" rtl="1"/>
            <a:r>
              <a:rPr lang="fa-IR" sz="2800" dirty="0"/>
              <a:t>ج)از روش های تقویت شخصیت فرزندشان آگاه باشند </a:t>
            </a:r>
          </a:p>
        </p:txBody>
      </p:sp>
    </p:spTree>
    <p:extLst>
      <p:ext uri="{BB962C8B-B14F-4D97-AF65-F5344CB8AC3E}">
        <p14:creationId xmlns:p14="http://schemas.microsoft.com/office/powerpoint/2010/main" val="331255866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0" y="338555"/>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lang="fa-IR" sz="2800" b="1"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امام سجاد</a:t>
            </a:r>
            <a:r>
              <a:rPr kumimoji="0" lang="fa-IR" sz="2800" b="1" i="0" u="none" strike="noStrike" cap="none" normalizeH="0" dirty="0" smtClean="0">
                <a:ln>
                  <a:noFill/>
                </a:ln>
                <a:solidFill>
                  <a:schemeClr val="tx1"/>
                </a:solidFill>
                <a:effectLst/>
                <a:latin typeface="Calibri" pitchFamily="34" charset="0"/>
                <a:ea typeface="Calibri" pitchFamily="34" charset="0"/>
                <a:cs typeface="B Nazanin" pitchFamily="2" charset="-78"/>
              </a:rPr>
              <a:t> می فرماید :</a:t>
            </a:r>
            <a:endParaRPr lang="fa-IR" sz="2800" b="1" dirty="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lang="fa-IR" sz="2800" dirty="0" smtClean="0">
                <a:latin typeface="Calibri" pitchFamily="34" charset="0"/>
                <a:ea typeface="Calibri" pitchFamily="34" charset="0"/>
                <a:cs typeface="B Nazanin" pitchFamily="2" charset="-78"/>
              </a:rPr>
              <a:t>اما حق فرزند تو ان است که بدانی از توست و همه اعمال از خیر و شر و خوشبختی و بدبختی و کردار پسندیده و رفتار نکوهیده که در این جهان ناپایدار از وی بروز  کند بر تو خوانند و رحمت و نفرینش بر تو منسوب دارند باید بدانی که تو در پیشگاه خداوند درباره فرزندت از سه چیز مورد سوال قرار خواهی گرفت ؛ تربیت و ادب شایسته و پسندیده فرزند ، دلالت و راهنمایی فرزند به سوی خداوند و یاری کردن او در راه اطاعت الهی </a:t>
            </a:r>
          </a:p>
          <a:p>
            <a:pPr marL="0" marR="0" lvl="0" indent="0" algn="r" defTabSz="914400" rtl="1" eaLnBrk="1" fontAlgn="base" latinLnBrk="0" hangingPunct="1">
              <a:lnSpc>
                <a:spcPct val="100000"/>
              </a:lnSpc>
              <a:spcBef>
                <a:spcPct val="0"/>
              </a:spcBef>
              <a:spcAft>
                <a:spcPct val="0"/>
              </a:spcAft>
              <a:buClrTx/>
              <a:buSzTx/>
              <a:buFontTx/>
              <a:buNone/>
              <a:tabLst/>
            </a:pPr>
            <a:r>
              <a:rPr lang="fa-IR" sz="2800" dirty="0" smtClean="0">
                <a:latin typeface="Calibri" pitchFamily="34" charset="0"/>
                <a:ea typeface="Calibri" pitchFamily="34" charset="0"/>
                <a:cs typeface="B Nazanin" pitchFamily="2" charset="-78"/>
              </a:rPr>
              <a:t>اگر در تربیت او احسان کنی پاداش خواهی داشت وگرنه عذاب خواهی شد  و تا حد امکان  کار او را به دیگران وامگذار که این امر را حاصلی نیست و به هر حال تو  مسئول و مواخذ هستی . </a:t>
            </a:r>
          </a:p>
          <a:p>
            <a:pPr marL="0" marR="0" lvl="0" indent="0" algn="r" defTabSz="914400" rtl="1" eaLnBrk="1" fontAlgn="base" latinLnBrk="0" hangingPunct="1">
              <a:lnSpc>
                <a:spcPct val="100000"/>
              </a:lnSpc>
              <a:spcBef>
                <a:spcPct val="0"/>
              </a:spcBef>
              <a:spcAft>
                <a:spcPct val="0"/>
              </a:spcAft>
              <a:buClrTx/>
              <a:buSzTx/>
              <a:buFontTx/>
              <a:buNone/>
              <a:tabLst/>
            </a:pPr>
            <a:r>
              <a:rPr lang="fa-IR" sz="2800" dirty="0" smtClean="0">
                <a:latin typeface="Calibri" pitchFamily="34" charset="0"/>
                <a:ea typeface="Calibri" pitchFamily="34" charset="0"/>
                <a:cs typeface="B Nazanin" pitchFamily="2" charset="-78"/>
              </a:rPr>
              <a:t>و لا قوة الا بالله</a:t>
            </a:r>
          </a:p>
        </p:txBody>
      </p:sp>
    </p:spTree>
    <p:extLst>
      <p:ext uri="{BB962C8B-B14F-4D97-AF65-F5344CB8AC3E}">
        <p14:creationId xmlns:p14="http://schemas.microsoft.com/office/powerpoint/2010/main" val="2912527149"/>
      </p:ext>
    </p:extLst>
  </p:cSld>
  <p:clrMapOvr>
    <a:masterClrMapping/>
  </p:clrMapOvr>
  <p:transition>
    <p:checker dir="ver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17417" y="1556792"/>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عوامل اثر  گذار  در تربیت </a:t>
            </a:r>
          </a:p>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1- وراثت : موجودات زنده ویژگی ها و خصایصی را از والدینشان به ارث می برند .</a:t>
            </a:r>
          </a:p>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امام علی (ع) می فرماید : </a:t>
            </a:r>
          </a:p>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اخلاق نیکو بر وراثت ارزشمند و  پسندیده (از پدران و مادران ) انان دلالت دارد .</a:t>
            </a:r>
          </a:p>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در قران حکیم به هنگام مواجهه فرزندان با دعوت والدین به شرک پذیری بر مخالفت و مقاومت فرزندان در  برابر ان ها تاکید شده است :</a:t>
            </a:r>
          </a:p>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و  ان جاهداک  لتشرک بی ما لیس لک به علم فلا تطعهما ... .</a:t>
            </a:r>
          </a:p>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اگر  (والدینت ) کوشیدند  تا تو چیزی را شریک من کنی که بدان علم نداری از ایشان اطاعت مکن .</a:t>
            </a:r>
          </a:p>
        </p:txBody>
      </p:sp>
    </p:spTree>
    <p:extLst>
      <p:ext uri="{BB962C8B-B14F-4D97-AF65-F5344CB8AC3E}">
        <p14:creationId xmlns:p14="http://schemas.microsoft.com/office/powerpoint/2010/main" val="3588878907"/>
      </p:ext>
    </p:extLst>
  </p:cSld>
  <p:clrMapOvr>
    <a:masterClrMapping/>
  </p:clrMapOvr>
  <p:transition>
    <p:checker dir="vert"/>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pPr lvl="0" algn="r" rtl="1" fontAlgn="base">
              <a:spcBef>
                <a:spcPct val="0"/>
              </a:spcBef>
              <a:spcAft>
                <a:spcPct val="0"/>
              </a:spcAft>
            </a:pPr>
            <a:r>
              <a:rPr lang="fa-IR" sz="2800" b="1" dirty="0">
                <a:latin typeface="Calibri" pitchFamily="34" charset="0"/>
                <a:ea typeface="Calibri" pitchFamily="34" charset="0"/>
                <a:cs typeface="B Nazanin" pitchFamily="2" charset="-78"/>
              </a:rPr>
              <a:t>2- ساختار  اجتماعی </a:t>
            </a:r>
          </a:p>
          <a:p>
            <a:pPr lvl="0" algn="r" rtl="1" fontAlgn="base">
              <a:spcBef>
                <a:spcPct val="0"/>
              </a:spcBef>
              <a:spcAft>
                <a:spcPct val="0"/>
              </a:spcAft>
            </a:pPr>
            <a:r>
              <a:rPr lang="fa-IR" sz="2800" b="1" dirty="0">
                <a:latin typeface="Calibri" pitchFamily="34" charset="0"/>
                <a:ea typeface="Calibri" pitchFamily="34" charset="0"/>
                <a:cs typeface="B Nazanin" pitchFamily="2" charset="-78"/>
              </a:rPr>
              <a:t>محیط اجتماعی شامل مدرسه و ... که بی شک همه افراد از ان ها متاثرند .</a:t>
            </a:r>
          </a:p>
          <a:p>
            <a:pPr lvl="0" algn="r" rtl="1" fontAlgn="base">
              <a:spcBef>
                <a:spcPct val="0"/>
              </a:spcBef>
              <a:spcAft>
                <a:spcPct val="0"/>
              </a:spcAft>
            </a:pPr>
            <a:r>
              <a:rPr lang="fa-IR" sz="2800" b="1" dirty="0">
                <a:latin typeface="Calibri" pitchFamily="34" charset="0"/>
                <a:ea typeface="Calibri" pitchFamily="34" charset="0"/>
                <a:cs typeface="B Nazanin" pitchFamily="2" charset="-78"/>
              </a:rPr>
              <a:t>3- محیط طبیعی </a:t>
            </a:r>
          </a:p>
          <a:p>
            <a:pPr lvl="0" algn="r" rtl="1" fontAlgn="base">
              <a:spcBef>
                <a:spcPct val="0"/>
              </a:spcBef>
              <a:spcAft>
                <a:spcPct val="0"/>
              </a:spcAft>
            </a:pPr>
            <a:r>
              <a:rPr lang="fa-IR" sz="2800" b="1" dirty="0">
                <a:latin typeface="Calibri" pitchFamily="34" charset="0"/>
                <a:ea typeface="Calibri" pitchFamily="34" charset="0"/>
                <a:cs typeface="B Nazanin" pitchFamily="2" charset="-78"/>
              </a:rPr>
              <a:t>1- می تواند با اراده خویش از  ان بیرون اید .</a:t>
            </a:r>
          </a:p>
          <a:p>
            <a:pPr lvl="0" algn="r" rtl="1" fontAlgn="base">
              <a:spcBef>
                <a:spcPct val="0"/>
              </a:spcBef>
              <a:spcAft>
                <a:spcPct val="0"/>
              </a:spcAft>
            </a:pPr>
            <a:r>
              <a:rPr lang="fa-IR" sz="2800" b="1" dirty="0">
                <a:latin typeface="Calibri" pitchFamily="34" charset="0"/>
                <a:ea typeface="Calibri" pitchFamily="34" charset="0"/>
                <a:cs typeface="B Nazanin" pitchFamily="2" charset="-78"/>
              </a:rPr>
              <a:t>2- واکنش افراد در برابر نفوذ محیط طبیعی متاثر از بینش، اگاهی و  اراده انان است .</a:t>
            </a:r>
          </a:p>
          <a:p>
            <a:pPr lvl="0" algn="r" rtl="1" fontAlgn="base">
              <a:spcBef>
                <a:spcPct val="0"/>
              </a:spcBef>
              <a:spcAft>
                <a:spcPct val="0"/>
              </a:spcAft>
            </a:pPr>
            <a:r>
              <a:rPr lang="fa-IR" sz="2800" b="1" dirty="0">
                <a:latin typeface="Calibri" pitchFamily="34" charset="0"/>
                <a:ea typeface="Calibri" pitchFamily="34" charset="0"/>
                <a:cs typeface="B Nazanin" pitchFamily="2" charset="-78"/>
              </a:rPr>
              <a:t>4- نظام اموزش و پرورش </a:t>
            </a:r>
          </a:p>
          <a:p>
            <a:pPr lvl="0" algn="r" rtl="1" fontAlgn="base">
              <a:spcBef>
                <a:spcPct val="0"/>
              </a:spcBef>
              <a:spcAft>
                <a:spcPct val="0"/>
              </a:spcAft>
            </a:pPr>
            <a:r>
              <a:rPr lang="fa-IR" sz="2800" b="1" dirty="0">
                <a:latin typeface="Calibri" pitchFamily="34" charset="0"/>
                <a:ea typeface="Calibri" pitchFamily="34" charset="0"/>
                <a:cs typeface="B Nazanin" pitchFamily="2" charset="-78"/>
              </a:rPr>
              <a:t>5- اراده خود ساز  شخصیت </a:t>
            </a:r>
          </a:p>
          <a:p>
            <a:pPr lvl="0" algn="r" rtl="1" fontAlgn="base">
              <a:spcBef>
                <a:spcPct val="0"/>
              </a:spcBef>
              <a:spcAft>
                <a:spcPct val="0"/>
              </a:spcAft>
            </a:pPr>
            <a:r>
              <a:rPr lang="fa-IR" sz="2800" b="1" dirty="0">
                <a:latin typeface="Calibri" pitchFamily="34" charset="0"/>
                <a:ea typeface="Calibri" pitchFamily="34" charset="0"/>
                <a:cs typeface="B Nazanin" pitchFamily="2" charset="-78"/>
              </a:rPr>
              <a:t>در نگاه علامه طباطبایی  ازادی ناشی از یک اصل طبیعی و تکوینی به نام اراده است که در نهاد انسان به ودیعه گذارده شده تا انسان ها را به عمل وادارد .ازادی خود به دو گونه است : رهایی از اسارت هوای نفس (ازادی درونی) و رهایی از سلطه عوامل خارج از وجود فرد (ازادی بیرونی) ازادی درونی نیز بر دو قسم است : ازادی اندیشه از خرافات و ازادی اراده از تعلقات و  وابستگی های حیوانی ( غریزی) </a:t>
            </a:r>
          </a:p>
        </p:txBody>
      </p:sp>
    </p:spTree>
    <p:extLst>
      <p:ext uri="{BB962C8B-B14F-4D97-AF65-F5344CB8AC3E}">
        <p14:creationId xmlns:p14="http://schemas.microsoft.com/office/powerpoint/2010/main" val="378986731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0056"/>
            <a:ext cx="9144000" cy="6001643"/>
          </a:xfrm>
          <a:prstGeom prst="rect">
            <a:avLst/>
          </a:prstGeom>
        </p:spPr>
        <p:txBody>
          <a:bodyPr wrap="square">
            <a:spAutoFit/>
          </a:bodyPr>
          <a:lstStyle/>
          <a:p>
            <a:pPr algn="r" rtl="1"/>
            <a:r>
              <a:rPr lang="fa-IR" dirty="0" smtClean="0"/>
              <a:t> </a:t>
            </a:r>
            <a:r>
              <a:rPr lang="fa-IR" sz="2400" dirty="0" smtClean="0"/>
              <a:t>6- خانواده و نقش موثر ان : </a:t>
            </a:r>
            <a:endParaRPr lang="fa-IR" sz="2400" dirty="0"/>
          </a:p>
          <a:p>
            <a:pPr algn="r" rtl="1"/>
            <a:endParaRPr lang="fa-IR" sz="2400" dirty="0" smtClean="0"/>
          </a:p>
          <a:p>
            <a:pPr algn="r" rtl="1"/>
            <a:r>
              <a:rPr lang="fa-IR" sz="2400" dirty="0" smtClean="0"/>
              <a:t>در </a:t>
            </a:r>
            <a:r>
              <a:rPr lang="fa-IR" sz="2400" dirty="0"/>
              <a:t>دوران طفولیت خانواده بیش از هر عاملی دیگری در تکوین شخصیت کودک اثر گذار است به گونه ای  که می توان آن را عامل بی بدیل نامید .از این رو بجاست به ویژیگی های  خانواده  و تاثیر آن بر تربیت بپردازیم </a:t>
            </a:r>
            <a:r>
              <a:rPr lang="fa-IR" sz="2400" dirty="0" smtClean="0"/>
              <a:t>.</a:t>
            </a:r>
          </a:p>
          <a:p>
            <a:pPr algn="r" rtl="1"/>
            <a:endParaRPr lang="fa-IR" sz="2400" dirty="0"/>
          </a:p>
          <a:p>
            <a:pPr algn="r" rtl="1"/>
            <a:r>
              <a:rPr lang="fa-IR" sz="2400" dirty="0"/>
              <a:t>الف)کمیت ارتباط انسانی </a:t>
            </a:r>
            <a:r>
              <a:rPr lang="fa-IR" sz="2400" dirty="0" smtClean="0"/>
              <a:t>:</a:t>
            </a:r>
          </a:p>
          <a:p>
            <a:pPr algn="r" rtl="1"/>
            <a:r>
              <a:rPr lang="fa-IR" sz="2400" dirty="0" smtClean="0"/>
              <a:t>از برخی پژوهش ها چنین بر می اید که برخورداری از ارتباط انسانی مطلوب 85 درصد از نشاط و شادابی ادمی را تامین می کند .</a:t>
            </a:r>
            <a:endParaRPr lang="fa-IR" sz="2400" dirty="0"/>
          </a:p>
          <a:p>
            <a:pPr algn="r" rtl="1"/>
            <a:r>
              <a:rPr lang="fa-IR" sz="2400" dirty="0"/>
              <a:t>ب)کیفیت ارتباط انسانی </a:t>
            </a:r>
            <a:endParaRPr lang="fa-IR" sz="2400" dirty="0" smtClean="0"/>
          </a:p>
          <a:p>
            <a:pPr algn="r" rtl="1"/>
            <a:r>
              <a:rPr lang="fa-IR" sz="2400" dirty="0" smtClean="0"/>
              <a:t>روابط انسانی والد – فرزند و به ویژه رابطه مهر امیز مادر- فرزند از حیث شدت عشق و علاقه میان ان دو در هیچ ارتباط دیگری قابل تصور نیست .</a:t>
            </a:r>
            <a:endParaRPr lang="fa-IR" sz="2400" dirty="0"/>
          </a:p>
          <a:p>
            <a:pPr algn="r" rtl="1"/>
            <a:r>
              <a:rPr lang="fa-IR" sz="2400" dirty="0"/>
              <a:t>ج)وحدت انسانی </a:t>
            </a:r>
            <a:endParaRPr lang="fa-IR" sz="2400" dirty="0" smtClean="0"/>
          </a:p>
          <a:p>
            <a:pPr algn="r" rtl="1"/>
            <a:r>
              <a:rPr lang="fa-IR" sz="2400" dirty="0" smtClean="0"/>
              <a:t>میزان برخوردای هر خانواده از وحدت انسانی بسته به پایبندی ان به ارزش های اخلاقی است . بنابراین جوامعی که به ارزش های اخلاقی متکی تر اند ، وحدت در ان ها چشم گیرتر است .</a:t>
            </a:r>
            <a:endParaRPr lang="fa-IR" sz="2400" dirty="0"/>
          </a:p>
        </p:txBody>
      </p:sp>
    </p:spTree>
    <p:extLst>
      <p:ext uri="{BB962C8B-B14F-4D97-AF65-F5344CB8AC3E}">
        <p14:creationId xmlns:p14="http://schemas.microsoft.com/office/powerpoint/2010/main" val="340904626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r" rtl="1"/>
            <a:r>
              <a:rPr lang="fa-IR" sz="2800" dirty="0"/>
              <a:t>د)نخستین پل ارتباطی </a:t>
            </a:r>
          </a:p>
          <a:p>
            <a:pPr algn="r" rtl="1"/>
            <a:r>
              <a:rPr lang="fa-IR" sz="2800" dirty="0"/>
              <a:t>مادر نخستین عامل انس والفت برای کودک است تا با همدمی با او بر احساس تنهایی خود فایق اید . </a:t>
            </a:r>
          </a:p>
          <a:p>
            <a:pPr algn="r" rtl="1"/>
            <a:r>
              <a:rPr lang="fa-IR" sz="2800" dirty="0"/>
              <a:t>ه)دل بستگی </a:t>
            </a:r>
          </a:p>
          <a:p>
            <a:pPr algn="r" rtl="1"/>
            <a:r>
              <a:rPr lang="fa-IR" sz="2800" dirty="0"/>
              <a:t>از منظر امام علی (ع) فرزند نه تنها پاره ای از وجود ادمی بلکه همه وجود اوست ایشان در بخشی از نامه خویش به امام حسن (ع) چنین می فرماید : </a:t>
            </a:r>
          </a:p>
          <a:p>
            <a:pPr algn="r" rtl="1"/>
            <a:r>
              <a:rPr lang="fa-IR" sz="2800" dirty="0"/>
              <a:t>و تو را دیدم که پاره تن من بلکه همه جان منی ان گونه که اگر اسیبی به تو رسد به من رسیده است و اگر مرگ به سراغ تو اید زندگی مرا گرفته است پس کار تو را کار خود شمردم و نامه ای برای تو نوشتم تا تو را در سختی های زندگی رهنمون باشد حال من زنده باشم یا نباشم </a:t>
            </a:r>
          </a:p>
        </p:txBody>
      </p:sp>
    </p:spTree>
    <p:extLst>
      <p:ext uri="{BB962C8B-B14F-4D97-AF65-F5344CB8AC3E}">
        <p14:creationId xmlns:p14="http://schemas.microsoft.com/office/powerpoint/2010/main" val="21916592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79512" y="44624"/>
            <a:ext cx="8892480" cy="3539430"/>
          </a:xfrm>
          <a:prstGeom prst="rect">
            <a:avLst/>
          </a:prstGeom>
        </p:spPr>
        <p:txBody>
          <a:bodyPr wrap="square">
            <a:spAutoFit/>
          </a:bodyPr>
          <a:lstStyle/>
          <a:p>
            <a:pPr algn="r" rtl="1"/>
            <a:r>
              <a:rPr lang="fa-IR" sz="2800" dirty="0"/>
              <a:t>خ) تداوم و تنوع حضور :</a:t>
            </a:r>
          </a:p>
          <a:p>
            <a:pPr algn="r" rtl="1"/>
            <a:r>
              <a:rPr lang="fa-IR" sz="2800" dirty="0"/>
              <a:t>ارتباط والدین با فرزند محدود به اوقات خاصی از زندگی نیست و ان ها در همه لحظات در کنار فرزند و نظاره گر حالات </a:t>
            </a:r>
            <a:r>
              <a:rPr lang="fa-IR" sz="2800" dirty="0" smtClean="0"/>
              <a:t>، رفتار و گفتار اویند .</a:t>
            </a:r>
          </a:p>
          <a:p>
            <a:pPr algn="r" rtl="1"/>
            <a:r>
              <a:rPr lang="fa-IR" sz="2800" dirty="0" smtClean="0"/>
              <a:t>نیاز های اساسی فرزندان </a:t>
            </a:r>
          </a:p>
          <a:p>
            <a:pPr algn="r" rtl="1"/>
            <a:r>
              <a:rPr lang="fa-IR" sz="2800" dirty="0" smtClean="0"/>
              <a:t>یکی از محور های مهم تربیت فرزندان شناخت نیاز های عاطفی و روانی ان هاست . در این راستا وظیفه اصلی والدین تشخیص واقع بینانه نیاز های کودکان و تامین به موقع انهاست.</a:t>
            </a:r>
          </a:p>
          <a:p>
            <a:pPr algn="r" rtl="1"/>
            <a:endParaRPr lang="fa-IR" sz="2800" dirty="0"/>
          </a:p>
        </p:txBody>
      </p:sp>
    </p:spTree>
    <p:extLst>
      <p:ext uri="{BB962C8B-B14F-4D97-AF65-F5344CB8AC3E}">
        <p14:creationId xmlns:p14="http://schemas.microsoft.com/office/powerpoint/2010/main" val="229785663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0" y="-1261883"/>
            <a:ext cx="91440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400" b="1"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400" b="1"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نیاز های اساسی فرزندان</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یک)امنیت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بنیادی ترین نیاز عاطفی و روانی انسان نیاز</a:t>
            </a:r>
            <a:r>
              <a:rPr kumimoji="0" lang="fa-IR" sz="2400" b="1" i="0" u="none" strike="noStrike" cap="none" normalizeH="0" dirty="0" smtClean="0">
                <a:ln>
                  <a:noFill/>
                </a:ln>
                <a:solidFill>
                  <a:schemeClr val="tx1"/>
                </a:solidFill>
                <a:effectLst/>
                <a:latin typeface="Calibri" pitchFamily="34" charset="0"/>
                <a:ea typeface="Calibri" pitchFamily="34" charset="0"/>
                <a:cs typeface="B Nazanin" pitchFamily="2" charset="-78"/>
              </a:rPr>
              <a:t> به امنیت است . سلامت جسمی زمانی یرای انسان ارزشمند است که دلهره و اضطراب نداشته باشد و احساس امنیت کند . بنابراین پرورش صحیح فرزندان بدون توجه به ایجاد  فضای مناسب و ارام برای کودک میسر نیست . </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baseline="0" dirty="0" smtClean="0">
                <a:latin typeface="Calibri" pitchFamily="34" charset="0"/>
                <a:ea typeface="Calibri" pitchFamily="34" charset="0"/>
                <a:cs typeface="B Nazanin" pitchFamily="2" charset="-78"/>
              </a:rPr>
              <a:t>مهارت های</a:t>
            </a:r>
            <a:r>
              <a:rPr lang="fa-IR" sz="2400" b="1" dirty="0" smtClean="0">
                <a:latin typeface="Calibri" pitchFamily="34" charset="0"/>
                <a:ea typeface="Calibri" pitchFamily="34" charset="0"/>
                <a:cs typeface="B Nazanin" pitchFamily="2" charset="-78"/>
              </a:rPr>
              <a:t> رفتاری:</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dirty="0" smtClean="0">
                <a:latin typeface="Calibri" pitchFamily="34" charset="0"/>
                <a:ea typeface="Calibri" pitchFamily="34" charset="0"/>
                <a:cs typeface="B Nazanin" pitchFamily="2" charset="-78"/>
              </a:rPr>
              <a:t>1- برای اداره زندگی برنامه ریزی عاقلانه و مدبرانه داشته باشید</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dirty="0" smtClean="0">
                <a:latin typeface="Calibri" pitchFamily="34" charset="0"/>
                <a:ea typeface="Calibri" pitchFamily="34" charset="0"/>
                <a:cs typeface="B Nazanin" pitchFamily="2" charset="-78"/>
              </a:rPr>
              <a:t>2- مراقب باشید ذهن کودک اشفته نشود. مسائلی را که باعث ناراحتی  واضطراب او می شود ابراز نکنید.</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dirty="0" smtClean="0">
                <a:latin typeface="Calibri" pitchFamily="34" charset="0"/>
                <a:ea typeface="Calibri" pitchFamily="34" charset="0"/>
                <a:cs typeface="B Nazanin" pitchFamily="2" charset="-78"/>
              </a:rPr>
              <a:t>3-با فرزندان عادلانه رفتار کنید . تبعیض بین فرزندان موجب سلب امنیت روحی انان می شود .</a:t>
            </a:r>
            <a:endPar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دو)محبت :</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dirty="0" smtClean="0">
                <a:latin typeface="Calibri" pitchFamily="34" charset="0"/>
                <a:ea typeface="Calibri" pitchFamily="34" charset="0"/>
                <a:cs typeface="B Nazanin" pitchFamily="2" charset="-78"/>
              </a:rPr>
              <a:t>کودکانی که در خانواده از محبت والدین به اندازه کافی برخوردارند اغلب از کودکانی که با بهداشت وتغذیه خوب در محیطی سرد  و بدون احساس پرورش یافته اند سالم تر   و  باهوش ترند .</a:t>
            </a:r>
          </a:p>
        </p:txBody>
      </p:sp>
    </p:spTree>
    <p:extLst>
      <p:ext uri="{BB962C8B-B14F-4D97-AF65-F5344CB8AC3E}">
        <p14:creationId xmlns:p14="http://schemas.microsoft.com/office/powerpoint/2010/main" val="4044185017"/>
      </p:ext>
    </p:extLst>
  </p:cSld>
  <p:clrMapOvr>
    <a:masterClrMapping/>
  </p:clrMapOvr>
  <p:transition>
    <p:checker dir="vert"/>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4904"/>
            <a:ext cx="9144000" cy="4095480"/>
          </a:xfrm>
          <a:prstGeom prst="rect">
            <a:avLst/>
          </a:prstGeom>
        </p:spPr>
        <p:txBody>
          <a:bodyPr wrap="square">
            <a:spAutoFit/>
          </a:bodyPr>
          <a:lstStyle/>
          <a:p>
            <a:pPr marL="0" indent="0" algn="r" rtl="1">
              <a:buNone/>
            </a:pPr>
            <a:r>
              <a:rPr lang="fa-IR" sz="2800" dirty="0" smtClean="0"/>
              <a:t>مهارت های رفتاری </a:t>
            </a:r>
          </a:p>
          <a:p>
            <a:pPr marL="0" indent="0" algn="r" rtl="1">
              <a:buNone/>
            </a:pPr>
            <a:r>
              <a:rPr lang="fa-IR" sz="2800" dirty="0" smtClean="0"/>
              <a:t>1- محبت خود نسبت به فرزندانتان را با زبان ابراز کنید .</a:t>
            </a:r>
          </a:p>
          <a:p>
            <a:pPr marL="0" indent="0" algn="r" rtl="1">
              <a:buNone/>
            </a:pPr>
            <a:r>
              <a:rPr lang="fa-IR" sz="2800" dirty="0" smtClean="0"/>
              <a:t>2- برای جذب محبت به فرزندان باید انان را در لحظات درماندگی و تنهایی مورد پشتیبانی قرار داد . </a:t>
            </a:r>
          </a:p>
          <a:p>
            <a:pPr marL="0" indent="0" algn="r" rtl="1">
              <a:buNone/>
            </a:pPr>
            <a:r>
              <a:rPr lang="fa-IR" sz="2800" dirty="0" smtClean="0"/>
              <a:t>3- اگر خواهان رابطه عاطفی خوبی میان خود و فرزندان هستید باید در برخورد با ان ها رسمی نباشید وصمیمیت خود را به بدان ها نشان دهید .</a:t>
            </a:r>
          </a:p>
          <a:p>
            <a:pPr marL="0" indent="0" algn="r" rtl="1">
              <a:buNone/>
            </a:pPr>
            <a:r>
              <a:rPr lang="fa-IR" sz="2800" dirty="0" smtClean="0"/>
              <a:t>سه)احترام : </a:t>
            </a:r>
          </a:p>
          <a:p>
            <a:pPr marL="0" indent="0" algn="r" rtl="1">
              <a:buNone/>
            </a:pPr>
            <a:r>
              <a:rPr lang="fa-IR" sz="2800" dirty="0" smtClean="0"/>
              <a:t>هر کسی خود را دوست دارد و خواهان احترام دیگران است از این روی رفتار احترام امیز والدین در تربیت و رشد فرزندان نقش به سزایی دارد.</a:t>
            </a:r>
          </a:p>
        </p:txBody>
      </p:sp>
    </p:spTree>
    <p:extLst>
      <p:ext uri="{BB962C8B-B14F-4D97-AF65-F5344CB8AC3E}">
        <p14:creationId xmlns:p14="http://schemas.microsoft.com/office/powerpoint/2010/main" val="333313785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24"/>
            <a:ext cx="9144000" cy="4351338"/>
          </a:xfrm>
        </p:spPr>
        <p:txBody>
          <a:bodyPr>
            <a:noAutofit/>
          </a:bodyPr>
          <a:lstStyle/>
          <a:p>
            <a:pPr marL="0" indent="0" algn="r" rtl="1">
              <a:buNone/>
            </a:pPr>
            <a:r>
              <a:rPr lang="fa-IR" sz="2800" dirty="0"/>
              <a:t>مهارت های رفتاری </a:t>
            </a:r>
          </a:p>
          <a:p>
            <a:pPr marL="0" indent="0" algn="r" rtl="1">
              <a:buNone/>
            </a:pPr>
            <a:r>
              <a:rPr lang="fa-IR" sz="2800" dirty="0"/>
              <a:t>1- برای فرزندانتان نام نیکو انتخاب کنید </a:t>
            </a:r>
          </a:p>
          <a:p>
            <a:pPr marL="0" indent="0" algn="r" rtl="1">
              <a:buNone/>
            </a:pPr>
            <a:r>
              <a:rPr lang="fa-IR" sz="2800" dirty="0"/>
              <a:t>2- برای شخصیت کودک ارزش قائل شوید </a:t>
            </a:r>
          </a:p>
          <a:p>
            <a:pPr marL="0" indent="0" algn="r" rtl="1">
              <a:buNone/>
            </a:pPr>
            <a:r>
              <a:rPr lang="fa-IR" sz="2800" dirty="0"/>
              <a:t>3- به هنگام عصبانیت خود را کنترل کنید تا خشم شما موجب بی احترامی به فرزندانتان نشود. </a:t>
            </a:r>
          </a:p>
          <a:p>
            <a:pPr marL="0" indent="0" algn="r" rtl="1">
              <a:buNone/>
            </a:pPr>
            <a:r>
              <a:rPr lang="fa-IR" sz="2800" dirty="0"/>
              <a:t>چهار) درک متقابل : </a:t>
            </a:r>
          </a:p>
          <a:p>
            <a:pPr marL="0" indent="0" algn="r" rtl="1">
              <a:buNone/>
            </a:pPr>
            <a:r>
              <a:rPr lang="fa-IR" sz="2800" dirty="0"/>
              <a:t>از دیگر نیاز های مهم در خانواده که منجر به ایجاد روابط صحیح بین اعضا و دوام این روابط می شود درک و فهم متقابل یکدیگر است روان شناسان معتقدند مشکلات خانوادگی تا حد زیادی ناشی از عدم درک متقابل است .</a:t>
            </a:r>
          </a:p>
          <a:p>
            <a:endParaRPr lang="en-US" sz="2400" dirty="0"/>
          </a:p>
        </p:txBody>
      </p:sp>
    </p:spTree>
    <p:extLst>
      <p:ext uri="{BB962C8B-B14F-4D97-AF65-F5344CB8AC3E}">
        <p14:creationId xmlns:p14="http://schemas.microsoft.com/office/powerpoint/2010/main" val="414996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755576" y="1700808"/>
            <a:ext cx="7560840" cy="4401205"/>
          </a:xfrm>
          <a:prstGeom prst="rect">
            <a:avLst/>
          </a:prstGeom>
        </p:spPr>
        <p:txBody>
          <a:bodyPr wrap="square">
            <a:spAutoFit/>
          </a:bodyPr>
          <a:lstStyle/>
          <a:p>
            <a:pPr algn="r"/>
            <a:r>
              <a:rPr lang="fa-IR" sz="2800" dirty="0"/>
              <a:t>رویکرد های مختلف در مواجهه با نیاز جنسی</a:t>
            </a:r>
          </a:p>
          <a:p>
            <a:pPr algn="r"/>
            <a:r>
              <a:rPr lang="fa-IR" sz="2800" dirty="0">
                <a:solidFill>
                  <a:srgbClr val="FF0000"/>
                </a:solidFill>
              </a:rPr>
              <a:t>یک: قداست تجرد وپرهیز از روابط جنسی</a:t>
            </a:r>
            <a:r>
              <a:rPr lang="fa-IR" sz="2800" dirty="0" smtClean="0"/>
              <a:t>:</a:t>
            </a:r>
          </a:p>
          <a:p>
            <a:pPr algn="r"/>
            <a:r>
              <a:rPr lang="fa-IR" sz="2800" dirty="0" smtClean="0">
                <a:solidFill>
                  <a:schemeClr val="bg1"/>
                </a:solidFill>
              </a:rPr>
              <a:t>عوامل </a:t>
            </a:r>
            <a:r>
              <a:rPr lang="fa-IR" sz="2800" dirty="0">
                <a:solidFill>
                  <a:schemeClr val="bg1"/>
                </a:solidFill>
              </a:rPr>
              <a:t>پدید آمدن این نگرش:</a:t>
            </a:r>
          </a:p>
          <a:p>
            <a:pPr algn="r"/>
            <a:r>
              <a:rPr lang="fa-IR" sz="2800" dirty="0">
                <a:solidFill>
                  <a:schemeClr val="bg1"/>
                </a:solidFill>
              </a:rPr>
              <a:t>1)کسب معنویت و تقویت روح</a:t>
            </a:r>
          </a:p>
          <a:p>
            <a:pPr algn="r"/>
            <a:r>
              <a:rPr lang="fa-IR" sz="2800" dirty="0">
                <a:solidFill>
                  <a:schemeClr val="bg1"/>
                </a:solidFill>
              </a:rPr>
              <a:t>2)بهره مندی از لذایذ با رنج ها در هم امیخته است.</a:t>
            </a:r>
          </a:p>
          <a:p>
            <a:pPr algn="r"/>
            <a:r>
              <a:rPr lang="fa-IR" sz="2800" dirty="0">
                <a:solidFill>
                  <a:schemeClr val="bg1"/>
                </a:solidFill>
              </a:rPr>
              <a:t>3)ستم و محرومیت و ناکامی ززمینه ساز افکار و عقاید تجرد طلبانه است که پیامد های منفی آن عبارتند از:</a:t>
            </a:r>
          </a:p>
          <a:p>
            <a:pPr algn="r"/>
            <a:r>
              <a:rPr lang="fa-IR" sz="2800" dirty="0">
                <a:solidFill>
                  <a:schemeClr val="bg1"/>
                </a:solidFill>
              </a:rPr>
              <a:t>الف) از دست دادن تعادل جسمی و روحی</a:t>
            </a:r>
          </a:p>
          <a:p>
            <a:pPr algn="r"/>
            <a:r>
              <a:rPr lang="fa-IR" sz="2800" dirty="0">
                <a:solidFill>
                  <a:schemeClr val="bg1"/>
                </a:solidFill>
              </a:rPr>
              <a:t>ب)پدید آمدن عقده های روانی</a:t>
            </a:r>
          </a:p>
          <a:p>
            <a:pPr algn="r"/>
            <a:r>
              <a:rPr lang="fa-IR" sz="2800" dirty="0">
                <a:solidFill>
                  <a:schemeClr val="bg1"/>
                </a:solidFill>
              </a:rPr>
              <a:t>ج)انحرافات اجتماعی</a:t>
            </a:r>
          </a:p>
        </p:txBody>
      </p:sp>
    </p:spTree>
    <p:extLst>
      <p:ext uri="{BB962C8B-B14F-4D97-AF65-F5344CB8AC3E}">
        <p14:creationId xmlns:p14="http://schemas.microsoft.com/office/powerpoint/2010/main" val="1566622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008"/>
            <a:ext cx="9144000" cy="6605352"/>
          </a:xfrm>
        </p:spPr>
        <p:txBody>
          <a:bodyPr>
            <a:noAutofit/>
          </a:bodyPr>
          <a:lstStyle/>
          <a:p>
            <a:pPr marL="0" indent="0" algn="r" rtl="1">
              <a:buNone/>
            </a:pPr>
            <a:r>
              <a:rPr lang="fa-IR" sz="2800" dirty="0" smtClean="0"/>
              <a:t>مهارت های رفتاری</a:t>
            </a:r>
          </a:p>
          <a:p>
            <a:pPr marL="0" indent="0" algn="r" rtl="1">
              <a:buNone/>
            </a:pPr>
            <a:r>
              <a:rPr lang="fa-IR" sz="2800" dirty="0" smtClean="0"/>
              <a:t>1- ضمن صحبت کردن با فرزند می توان از میان جمله ها و کلماتش او را بیشتر شناخت و درک کرد اعتمادش را بدست اورد و خود را محرم اسرارش قرار داد.</a:t>
            </a:r>
          </a:p>
          <a:p>
            <a:pPr marL="0" indent="0" algn="r" rtl="1">
              <a:buNone/>
            </a:pPr>
            <a:r>
              <a:rPr lang="fa-IR" sz="2800" dirty="0" smtClean="0"/>
              <a:t>2- در موقعیت ها و زمان های مختلف درد دل فرزندان را گوش دهید تا در نتیجه ارتباط متقابل همدیگر را بهتر کنید.</a:t>
            </a:r>
          </a:p>
          <a:p>
            <a:pPr marL="0" indent="0" algn="r" rtl="1">
              <a:buNone/>
            </a:pPr>
            <a:r>
              <a:rPr lang="fa-IR" sz="2800" dirty="0" smtClean="0"/>
              <a:t>3- وظیفه والدین قبل از هر چیز تشخیص واقع بینانه نیاز های فرزند و تامین به موقع و به اندازه ان هاست.</a:t>
            </a:r>
          </a:p>
          <a:p>
            <a:pPr marL="0" indent="0" algn="r" rtl="1">
              <a:buNone/>
            </a:pPr>
            <a:r>
              <a:rPr lang="fa-IR" sz="2800" dirty="0" smtClean="0"/>
              <a:t>پنج)زیبایی و زیبا گرایی </a:t>
            </a:r>
          </a:p>
          <a:p>
            <a:pPr marL="0" indent="0" algn="r" rtl="1">
              <a:buNone/>
            </a:pPr>
            <a:r>
              <a:rPr lang="fa-IR" sz="2800" dirty="0" smtClean="0"/>
              <a:t>فطرت انسان جمال گراست و از همین رو عواطف ادمی در برابر زیبایی تحریک می شود یکی از ضرورت های زندگی امروز برای سالم ماندن فرزندان جذابیت و زیبایی زندگی خانوادگی است </a:t>
            </a:r>
          </a:p>
        </p:txBody>
      </p:sp>
    </p:spTree>
    <p:extLst>
      <p:ext uri="{BB962C8B-B14F-4D97-AF65-F5344CB8AC3E}">
        <p14:creationId xmlns:p14="http://schemas.microsoft.com/office/powerpoint/2010/main" val="169316566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351338"/>
          </a:xfrm>
        </p:spPr>
        <p:txBody>
          <a:bodyPr>
            <a:normAutofit/>
          </a:bodyPr>
          <a:lstStyle/>
          <a:p>
            <a:pPr marL="0" indent="0" algn="r" rtl="1">
              <a:buNone/>
            </a:pPr>
            <a:r>
              <a:rPr lang="fa-IR" sz="2800" dirty="0"/>
              <a:t>مهارت های رفتاری </a:t>
            </a:r>
          </a:p>
          <a:p>
            <a:pPr marL="0" indent="0" algn="r" rtl="1">
              <a:buNone/>
            </a:pPr>
            <a:r>
              <a:rPr lang="fa-IR" sz="2800" dirty="0"/>
              <a:t>1- در زیباسازی درون خانه، نظم و ترتیب ، استفاده از رنگ های متنوع ، نور پردازی مناسب و مانند ان پر تلاش باشید.</a:t>
            </a:r>
          </a:p>
          <a:p>
            <a:pPr marL="0" indent="0" algn="r" rtl="1">
              <a:buNone/>
            </a:pPr>
            <a:r>
              <a:rPr lang="fa-IR" sz="2800" dirty="0"/>
              <a:t>2- مثبت اندیش باشید و افکار مثبت را برای فرزندان بیان کنید و در رفتارتان نیز زیبایی را لحاظ کنید . </a:t>
            </a:r>
          </a:p>
          <a:p>
            <a:pPr marL="0" indent="0" algn="r" rtl="1">
              <a:buNone/>
            </a:pPr>
            <a:r>
              <a:rPr lang="fa-IR" sz="2800" dirty="0"/>
              <a:t>شش) خود شکوفایی </a:t>
            </a:r>
          </a:p>
          <a:p>
            <a:pPr marL="0" indent="0" algn="r" rtl="1">
              <a:buNone/>
            </a:pPr>
            <a:r>
              <a:rPr lang="fa-IR" sz="2800" dirty="0"/>
              <a:t>هر فردی تمایل دارد افکار، عقاید و هنر خویش را در مقابل دیگران ابراز کند بنابراین شناخت درست توانمندی های فرزندان امری حیاتی است که والدین باید به ان توجه کنند </a:t>
            </a:r>
          </a:p>
          <a:p>
            <a:endParaRPr lang="en-US" sz="2400" dirty="0"/>
          </a:p>
        </p:txBody>
      </p:sp>
    </p:spTree>
    <p:extLst>
      <p:ext uri="{BB962C8B-B14F-4D97-AF65-F5344CB8AC3E}">
        <p14:creationId xmlns:p14="http://schemas.microsoft.com/office/powerpoint/2010/main" val="21983669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16064" y="147409"/>
            <a:ext cx="91440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همکاری والدین در تربیت فرزند </a:t>
            </a:r>
          </a:p>
          <a:p>
            <a:pPr marL="0" marR="0" lvl="0" indent="0" algn="r" defTabSz="914400" rtl="1" eaLnBrk="1" fontAlgn="base" latinLnBrk="0" hangingPunct="1">
              <a:lnSpc>
                <a:spcPct val="100000"/>
              </a:lnSpc>
              <a:spcBef>
                <a:spcPct val="0"/>
              </a:spcBef>
              <a:spcAft>
                <a:spcPct val="0"/>
              </a:spcAft>
              <a:buClrTx/>
              <a:buSzTx/>
              <a:buFontTx/>
              <a:buNone/>
              <a:tabLst/>
            </a:pPr>
            <a:r>
              <a:rPr lang="fa-IR" sz="2400" b="1" dirty="0" smtClean="0">
                <a:latin typeface="Calibri" pitchFamily="34" charset="0"/>
                <a:ea typeface="Calibri" pitchFamily="34" charset="0"/>
                <a:cs typeface="B Nazanin" pitchFamily="2" charset="-78"/>
              </a:rPr>
              <a:t>والدین ومربیان زمانی می توانند به  درستی از عهده تربیت فرزندان برایند که میان والدین و همچنین بین والدین و سایر عوامل تربیتی هم اندیشی و هم گرایی وجود داشته باشد.</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با وجود تنوع در روش های تربیتی والدین غالبأ دو  الگو  در خانواده ها دیده می شود که </a:t>
            </a:r>
            <a:r>
              <a:rPr lang="fa-IR" sz="2400" b="1" dirty="0" smtClean="0">
                <a:latin typeface="Calibri" pitchFamily="34" charset="0"/>
                <a:ea typeface="Calibri" pitchFamily="34" charset="0"/>
                <a:cs typeface="B Nazanin" pitchFamily="2" charset="-78"/>
              </a:rPr>
              <a:t>شامل:</a:t>
            </a: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1)خانواده با الگوی مدیریتی متعارض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cs typeface="Arial" pitchFamily="34" charset="0"/>
              </a:rPr>
              <a:t>1- </a:t>
            </a:r>
            <a:r>
              <a:rPr kumimoji="0" lang="fa-IR" sz="2400" i="0" u="none" strike="noStrike" cap="none" normalizeH="0" baseline="0" dirty="0" smtClean="0">
                <a:ln>
                  <a:noFill/>
                </a:ln>
                <a:solidFill>
                  <a:schemeClr val="tx1"/>
                </a:solidFill>
                <a:effectLst/>
                <a:latin typeface="Arial" pitchFamily="34" charset="0"/>
                <a:cs typeface="Arial" pitchFamily="34" charset="0"/>
              </a:rPr>
              <a:t>ناهماهنگی</a:t>
            </a:r>
            <a:r>
              <a:rPr kumimoji="0" lang="fa-IR" sz="2400" i="0" u="none" strike="noStrike" cap="none" normalizeH="0" dirty="0" smtClean="0">
                <a:ln>
                  <a:noFill/>
                </a:ln>
                <a:solidFill>
                  <a:schemeClr val="tx1"/>
                </a:solidFill>
                <a:effectLst/>
                <a:latin typeface="Arial" pitchFamily="34" charset="0"/>
                <a:cs typeface="Arial" pitchFamily="34" charset="0"/>
              </a:rPr>
              <a:t> در مدیریت خانواده (رقابت با همسر به جای رفاقت)</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baseline="0" dirty="0" smtClean="0">
                <a:latin typeface="Arial" pitchFamily="34" charset="0"/>
                <a:cs typeface="Arial" pitchFamily="34" charset="0"/>
              </a:rPr>
              <a:t>2-</a:t>
            </a:r>
            <a:r>
              <a:rPr lang="fa-IR" sz="2400" b="1" dirty="0" smtClean="0">
                <a:latin typeface="Arial" pitchFamily="34" charset="0"/>
                <a:cs typeface="Arial" pitchFamily="34" charset="0"/>
              </a:rPr>
              <a:t> ناهمسویی در ارزش های اخلاقی والدین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cs typeface="Arial" pitchFamily="34" charset="0"/>
              </a:rPr>
              <a:t>3-</a:t>
            </a:r>
            <a:r>
              <a:rPr kumimoji="0" lang="fa-IR" sz="2400" b="1" i="0" u="none" strike="noStrike" cap="none" normalizeH="0" dirty="0" smtClean="0">
                <a:ln>
                  <a:noFill/>
                </a:ln>
                <a:solidFill>
                  <a:schemeClr val="tx1"/>
                </a:solidFill>
                <a:effectLst/>
                <a:latin typeface="Arial" pitchFamily="34" charset="0"/>
                <a:cs typeface="Arial" pitchFamily="34" charset="0"/>
              </a:rPr>
              <a:t> التزام نداشتن یکی از والدین به وظایف دینی </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baseline="0" dirty="0" smtClean="0">
                <a:latin typeface="Arial" pitchFamily="34" charset="0"/>
                <a:cs typeface="Arial" pitchFamily="34" charset="0"/>
              </a:rPr>
              <a:t>4-</a:t>
            </a:r>
            <a:r>
              <a:rPr lang="fa-IR" sz="2400" b="1" dirty="0" smtClean="0">
                <a:latin typeface="Arial" pitchFamily="34" charset="0"/>
                <a:cs typeface="Arial" pitchFamily="34" charset="0"/>
              </a:rPr>
              <a:t> ناهمسویی در انتظارات والدین از فرزند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cs typeface="Arial" pitchFamily="34" charset="0"/>
              </a:rPr>
              <a:t>5</a:t>
            </a:r>
            <a:r>
              <a:rPr lang="fa-IR" sz="2400" b="1" dirty="0" smtClean="0">
                <a:latin typeface="Arial" pitchFamily="34" charset="0"/>
                <a:cs typeface="Arial" pitchFamily="34" charset="0"/>
              </a:rPr>
              <a:t>- ناهماهنگی میان انتظارات مدرسه و خانواده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cs typeface="Arial" pitchFamily="34" charset="0"/>
              </a:rPr>
              <a:t>6-</a:t>
            </a:r>
            <a:r>
              <a:rPr kumimoji="0" lang="fa-IR" sz="2400" b="1" i="0" u="none" strike="noStrike" cap="none" normalizeH="0" dirty="0" smtClean="0">
                <a:ln>
                  <a:noFill/>
                </a:ln>
                <a:solidFill>
                  <a:schemeClr val="tx1"/>
                </a:solidFill>
                <a:effectLst/>
                <a:latin typeface="Arial" pitchFamily="34" charset="0"/>
                <a:cs typeface="Arial" pitchFamily="34" charset="0"/>
              </a:rPr>
              <a:t> هماهنگ نبودن والدین در پایبندی به برنامه ریزی فرزند </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baseline="0" dirty="0" smtClean="0">
                <a:latin typeface="Arial" pitchFamily="34" charset="0"/>
                <a:cs typeface="Arial" pitchFamily="34" charset="0"/>
              </a:rPr>
              <a:t>7-</a:t>
            </a:r>
            <a:r>
              <a:rPr lang="fa-IR" sz="2400" b="1" dirty="0" smtClean="0">
                <a:latin typeface="Arial" pitchFamily="34" charset="0"/>
                <a:cs typeface="Arial" pitchFamily="34" charset="0"/>
              </a:rPr>
              <a:t> ناهماهنگی میان انتظارات مدرسه و خانواده </a:t>
            </a:r>
          </a:p>
          <a:p>
            <a:pPr marL="0" marR="0" lvl="0" indent="0" algn="r" defTabSz="914400" rtl="1" eaLnBrk="0" fontAlgn="base" latinLnBrk="0" hangingPunct="0">
              <a:lnSpc>
                <a:spcPct val="100000"/>
              </a:lnSpc>
              <a:spcBef>
                <a:spcPct val="0"/>
              </a:spcBef>
              <a:spcAft>
                <a:spcPct val="0"/>
              </a:spcAft>
              <a:buClrTx/>
              <a:buSzTx/>
              <a:buFontTx/>
              <a:buNone/>
              <a:tabLst/>
            </a:pPr>
            <a:r>
              <a:rPr lang="fa-IR" sz="2400" b="1" dirty="0" smtClean="0">
                <a:latin typeface="Arial" pitchFamily="34" charset="0"/>
                <a:cs typeface="Arial" pitchFamily="34" charset="0"/>
              </a:rPr>
              <a:t>8- ناهمسویی میان ارزش های خانواده و رسانه</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cs typeface="Arial" pitchFamily="34" charset="0"/>
              </a:rPr>
              <a:t>9-</a:t>
            </a:r>
            <a:r>
              <a:rPr kumimoji="0" lang="fa-IR" sz="2400" b="1" i="0" u="none" strike="noStrike" cap="none" normalizeH="0" dirty="0" smtClean="0">
                <a:ln>
                  <a:noFill/>
                </a:ln>
                <a:solidFill>
                  <a:schemeClr val="tx1"/>
                </a:solidFill>
                <a:effectLst/>
                <a:latin typeface="Arial" pitchFamily="34" charset="0"/>
                <a:cs typeface="Arial" pitchFamily="34" charset="0"/>
              </a:rPr>
              <a:t> همسو نبودن ارزش های خانواده و فامیل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400" b="1"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400" b="1"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784697"/>
      </p:ext>
    </p:extLst>
  </p:cSld>
  <p:clrMapOvr>
    <a:masterClrMapping/>
  </p:clrMapOvr>
  <p:transition>
    <p:checker dir="vert"/>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35496" y="44624"/>
            <a:ext cx="9036496" cy="5632311"/>
          </a:xfrm>
          <a:prstGeom prst="rect">
            <a:avLst/>
          </a:prstGeom>
        </p:spPr>
        <p:txBody>
          <a:bodyPr wrap="square">
            <a:spAutoFit/>
          </a:bodyPr>
          <a:lstStyle/>
          <a:p>
            <a:pPr algn="r" rtl="1"/>
            <a:r>
              <a:rPr lang="fa-IR" sz="2400" dirty="0"/>
              <a:t>2)خانواده با الگوی تعامل</a:t>
            </a:r>
            <a:r>
              <a:rPr lang="fa-IR" sz="2400" dirty="0" smtClean="0"/>
              <a:t>:</a:t>
            </a:r>
          </a:p>
          <a:p>
            <a:pPr algn="r" rtl="1"/>
            <a:r>
              <a:rPr lang="fa-IR" sz="2400" dirty="0" smtClean="0"/>
              <a:t>چنانچه روش های تربیتی والدین با یکدیگر همسو باشد خانواده از الگوی تعامل و همکاری موثر پیروی خواهد کرد </a:t>
            </a:r>
            <a:endParaRPr lang="fa-IR" sz="2400" dirty="0"/>
          </a:p>
          <a:p>
            <a:pPr algn="r" rtl="1"/>
            <a:r>
              <a:rPr lang="fa-IR" sz="2400" dirty="0"/>
              <a:t>3)شیوه های رسیدن به الگوی تعامل در خانواده</a:t>
            </a:r>
          </a:p>
          <a:p>
            <a:pPr algn="r" rtl="1"/>
            <a:r>
              <a:rPr lang="fa-IR" sz="2400" dirty="0" smtClean="0"/>
              <a:t>1- داشتن </a:t>
            </a:r>
            <a:r>
              <a:rPr lang="fa-IR" sz="2400" dirty="0"/>
              <a:t>رویکرد انسانی به همسر :</a:t>
            </a:r>
          </a:p>
          <a:p>
            <a:pPr algn="r" rtl="1"/>
            <a:r>
              <a:rPr lang="fa-IR" sz="2400" dirty="0"/>
              <a:t>رفتار  هر انسانی متکی بر  بینش و رویکرد  وی نسبت  به افراد یا امور است </a:t>
            </a:r>
            <a:r>
              <a:rPr lang="fa-IR" sz="2400" dirty="0" smtClean="0"/>
              <a:t>برای مثال اگر فردی برای همسرش منزلتی ارزشمند و انسانی قائل شود بر همین اساس با او رفتاری شایسته وکریمانه خواهد داشت . </a:t>
            </a:r>
            <a:endParaRPr lang="fa-IR" sz="2400" dirty="0"/>
          </a:p>
          <a:p>
            <a:pPr algn="r" rtl="1"/>
            <a:r>
              <a:rPr lang="fa-IR" sz="2400" dirty="0" smtClean="0"/>
              <a:t>2- مدیریت </a:t>
            </a:r>
            <a:r>
              <a:rPr lang="fa-IR" sz="2400" dirty="0"/>
              <a:t>گفتگو :</a:t>
            </a:r>
          </a:p>
          <a:p>
            <a:pPr algn="r" rtl="1"/>
            <a:r>
              <a:rPr lang="fa-IR" sz="2400" dirty="0"/>
              <a:t>یکی از راه های برقراری ارتباط موثر با دیگران به ویژه همسر  و  فرزندان گفتگو </a:t>
            </a:r>
            <a:r>
              <a:rPr lang="fa-IR" sz="2400" dirty="0" smtClean="0"/>
              <a:t>است</a:t>
            </a:r>
          </a:p>
          <a:p>
            <a:pPr algn="r" rtl="1"/>
            <a:r>
              <a:rPr lang="fa-IR" sz="2400" dirty="0" smtClean="0"/>
              <a:t>3- هنر خوب شنیدن :</a:t>
            </a:r>
          </a:p>
          <a:p>
            <a:pPr algn="r" rtl="1"/>
            <a:r>
              <a:rPr lang="fa-IR" sz="2400" dirty="0" smtClean="0"/>
              <a:t>یکی از راه های دستیابی به اعتماد متقابل استفاده از هنر(خوب شنیدن) است .</a:t>
            </a:r>
          </a:p>
          <a:p>
            <a:pPr algn="r" rtl="1"/>
            <a:r>
              <a:rPr lang="fa-IR" sz="2400" dirty="0" smtClean="0"/>
              <a:t>درباره امام رضا نقل شده :</a:t>
            </a:r>
          </a:p>
          <a:p>
            <a:pPr algn="r" rtl="1"/>
            <a:r>
              <a:rPr lang="fa-IR" sz="2400" dirty="0" smtClean="0"/>
              <a:t>ان حضرت را هرگز ندیدم که سخن کسی را قطع کند مگر ان که شخص از سخن خویش فارغ شود.</a:t>
            </a:r>
          </a:p>
        </p:txBody>
      </p:sp>
    </p:spTree>
    <p:extLst>
      <p:ext uri="{BB962C8B-B14F-4D97-AF65-F5344CB8AC3E}">
        <p14:creationId xmlns:p14="http://schemas.microsoft.com/office/powerpoint/2010/main" val="39590893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pPr algn="r" rtl="1"/>
            <a:endParaRPr lang="fa-IR" sz="2400" dirty="0"/>
          </a:p>
          <a:p>
            <a:pPr algn="r" rtl="1"/>
            <a:r>
              <a:rPr lang="fa-IR" sz="2400" dirty="0"/>
              <a:t>4- شناخت بهتر همسر:</a:t>
            </a:r>
          </a:p>
          <a:p>
            <a:pPr algn="r" rtl="1"/>
            <a:r>
              <a:rPr lang="fa-IR" sz="2400" dirty="0"/>
              <a:t>لازمه جذب همکاری همسر در امور زندگی و تربیت فرزندان شناخت کافی از وی و توانایی ها و ظرفیت های اوست.</a:t>
            </a:r>
          </a:p>
          <a:p>
            <a:pPr algn="r" rtl="1"/>
            <a:r>
              <a:rPr lang="fa-IR" sz="2400" dirty="0"/>
              <a:t>5- شناخت اثار همکاری :</a:t>
            </a:r>
          </a:p>
          <a:p>
            <a:pPr algn="r" rtl="1"/>
            <a:r>
              <a:rPr lang="fa-IR" sz="2400" dirty="0"/>
              <a:t>یکی از شیوه های برخورداری از همکاری همسر توجه به پیامد ها و نتایج کوتاه مدت و دراز مدت ان است.</a:t>
            </a:r>
          </a:p>
          <a:p>
            <a:pPr algn="r" rtl="1"/>
            <a:r>
              <a:rPr lang="fa-IR" sz="2400" dirty="0"/>
              <a:t>6- احترام به همسر و فرزندان:</a:t>
            </a:r>
          </a:p>
          <a:p>
            <a:pPr algn="r" rtl="1"/>
            <a:r>
              <a:rPr lang="fa-IR" sz="2400" dirty="0"/>
              <a:t>اگر والدین به همسر و فرزندان احترام بگذارند بی شک انان نیز از ایشان حرف شنوی خواهند داشت.</a:t>
            </a:r>
          </a:p>
          <a:p>
            <a:pPr algn="r" rtl="1"/>
            <a:r>
              <a:rPr lang="fa-IR" sz="2400" dirty="0"/>
              <a:t>7- انتقاد در خلوت :</a:t>
            </a:r>
          </a:p>
          <a:p>
            <a:pPr algn="r" rtl="1"/>
            <a:r>
              <a:rPr lang="fa-IR" sz="2400" dirty="0"/>
              <a:t>اگر زمان انتقاد والدین از یکدیگر فرزندان حضور داشته باشند منزلت فرد انتقادشونده نزد انان تنزل می یابد تا جایی که بعد ها به تمرد و نافرمانی از ان فرد منجر می شود.</a:t>
            </a:r>
          </a:p>
          <a:p>
            <a:pPr algn="r" rtl="1"/>
            <a:r>
              <a:rPr lang="fa-IR" sz="2400" dirty="0"/>
              <a:t>8- یاری رساندن در موقعیت های ویژه:</a:t>
            </a:r>
          </a:p>
          <a:p>
            <a:pPr algn="r" rtl="1"/>
            <a:r>
              <a:rPr lang="fa-IR" sz="2400" dirty="0"/>
              <a:t>انسان در معرض انواع ضعف ها بیماری ها و دشواری هاست.بی گمان لازمه گذر از این سختی ها همراهی و همدلی اعضای خانواده و به یاری برخاستن انهاست.</a:t>
            </a:r>
          </a:p>
        </p:txBody>
      </p:sp>
    </p:spTree>
    <p:extLst>
      <p:ext uri="{BB962C8B-B14F-4D97-AF65-F5344CB8AC3E}">
        <p14:creationId xmlns:p14="http://schemas.microsoft.com/office/powerpoint/2010/main" val="294322667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548100"/>
            <a:ext cx="89817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9- خدمت با انگیزه الهی :</a:t>
            </a:r>
          </a:p>
          <a:p>
            <a:pPr marL="0" marR="0" lvl="0" indent="0" algn="r" defTabSz="914400" rtl="1" eaLnBrk="1" fontAlgn="base" latinLnBrk="0" hangingPunct="1">
              <a:lnSpc>
                <a:spcPct val="100000"/>
              </a:lnSpc>
              <a:spcBef>
                <a:spcPct val="0"/>
              </a:spcBef>
              <a:spcAft>
                <a:spcPct val="0"/>
              </a:spcAft>
              <a:buClrTx/>
              <a:buSzTx/>
              <a:buFontTx/>
              <a:buNone/>
              <a:tabLst/>
            </a:pPr>
            <a:r>
              <a:rPr lang="fa-IR" sz="2800" b="1" dirty="0" smtClean="0">
                <a:latin typeface="Calibri" pitchFamily="34" charset="0"/>
                <a:ea typeface="Calibri" pitchFamily="34" charset="0"/>
                <a:cs typeface="B Nazanin" pitchFamily="2" charset="-78"/>
              </a:rPr>
              <a:t>چنانچه زحمات و همیاری اعضای خانواده در  راستای جلب رضای الهی باشد ضمن ان که خود نوعی عبادت بشمار می رود در ارتقای روحی انان نیز بس اثر گذار است.</a:t>
            </a:r>
            <a:endPar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800" b="1"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800" b="1"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p:txBody>
      </p:sp>
    </p:spTree>
    <p:extLst>
      <p:ext uri="{BB962C8B-B14F-4D97-AF65-F5344CB8AC3E}">
        <p14:creationId xmlns:p14="http://schemas.microsoft.com/office/powerpoint/2010/main" val="1000662523"/>
      </p:ext>
    </p:extLst>
  </p:cSld>
  <p:clrMapOvr>
    <a:masterClrMapping/>
  </p:clrMapOvr>
  <p:transition>
    <p:checker dir="ver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7864" y="332656"/>
            <a:ext cx="2520280" cy="1325563"/>
          </a:xfrm>
        </p:spPr>
        <p:txBody>
          <a:bodyPr/>
          <a:lstStyle/>
          <a:p>
            <a:r>
              <a:rPr lang="fa-IR" dirty="0" smtClean="0"/>
              <a:t>فصل یازدهم</a:t>
            </a:r>
            <a:endParaRPr lang="en-US" dirty="0"/>
          </a:p>
        </p:txBody>
      </p:sp>
      <p:sp>
        <p:nvSpPr>
          <p:cNvPr id="3" name="Content Placeholder 2"/>
          <p:cNvSpPr>
            <a:spLocks noGrp="1"/>
          </p:cNvSpPr>
          <p:nvPr>
            <p:ph idx="1"/>
          </p:nvPr>
        </p:nvSpPr>
        <p:spPr>
          <a:xfrm>
            <a:off x="539552" y="1025109"/>
            <a:ext cx="7886700" cy="4351338"/>
          </a:xfrm>
        </p:spPr>
        <p:txBody>
          <a:bodyPr/>
          <a:lstStyle/>
          <a:p>
            <a:pPr algn="ctr" rtl="1"/>
            <a:endParaRPr lang="fa-IR" dirty="0" smtClean="0"/>
          </a:p>
          <a:p>
            <a:pPr algn="ctr" rtl="1"/>
            <a:endParaRPr lang="fa-IR" dirty="0"/>
          </a:p>
          <a:p>
            <a:pPr marL="0" indent="0" algn="ctr" rtl="1">
              <a:buNone/>
            </a:pPr>
            <a:r>
              <a:rPr lang="fa-IR" sz="6000" dirty="0" smtClean="0"/>
              <a:t>جمعیت و تنظیم خانواده</a:t>
            </a:r>
          </a:p>
        </p:txBody>
      </p:sp>
    </p:spTree>
    <p:extLst>
      <p:ext uri="{BB962C8B-B14F-4D97-AF65-F5344CB8AC3E}">
        <p14:creationId xmlns:p14="http://schemas.microsoft.com/office/powerpoint/2010/main" val="28127213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3928" y="260648"/>
            <a:ext cx="1622004" cy="1325563"/>
          </a:xfrm>
        </p:spPr>
        <p:txBody>
          <a:bodyPr>
            <a:normAutofit/>
          </a:bodyPr>
          <a:lstStyle/>
          <a:p>
            <a:pPr algn="r"/>
            <a:r>
              <a:rPr lang="fa-IR" sz="4400" dirty="0" smtClean="0"/>
              <a:t>جمعیت</a:t>
            </a:r>
            <a:endParaRPr lang="en-US" sz="4400" dirty="0"/>
          </a:p>
        </p:txBody>
      </p:sp>
      <p:sp>
        <p:nvSpPr>
          <p:cNvPr id="3" name="Content Placeholder 2"/>
          <p:cNvSpPr>
            <a:spLocks noGrp="1"/>
          </p:cNvSpPr>
          <p:nvPr>
            <p:ph idx="1"/>
          </p:nvPr>
        </p:nvSpPr>
        <p:spPr>
          <a:xfrm>
            <a:off x="0" y="1340768"/>
            <a:ext cx="9144000" cy="4351338"/>
          </a:xfrm>
        </p:spPr>
        <p:txBody>
          <a:bodyPr>
            <a:noAutofit/>
          </a:bodyPr>
          <a:lstStyle/>
          <a:p>
            <a:pPr marL="0" indent="0" algn="r" rtl="1">
              <a:buNone/>
            </a:pPr>
            <a:r>
              <a:rPr lang="fa-IR" sz="2800" dirty="0" smtClean="0"/>
              <a:t>یک - تعریف جمعیت و جمعیت شناسی:</a:t>
            </a:r>
          </a:p>
          <a:p>
            <a:pPr marL="0" indent="0" algn="r" rtl="1">
              <a:buNone/>
            </a:pPr>
            <a:r>
              <a:rPr lang="fa-IR" sz="2800" dirty="0" smtClean="0"/>
              <a:t>همه کسانی را که به گونه ای مستمر در یک واحد جغرافیایی (کشور- استان- شهرستان- شهریا روستا)به صورت خانوار و خانواده زندگی می کنند جمعیت نام نهاده اند . جمعیت شناسی نیز علمی است که به مطالعه چند و چون و تحول و حرکات جمعیت ها در زمان و مکان می پردازد و امکان اگاهی و تحلیل کیفی جمعیت ها را فراهم می سازد.</a:t>
            </a:r>
          </a:p>
          <a:p>
            <a:pPr marL="0" indent="0" algn="r" rtl="1">
              <a:buNone/>
            </a:pPr>
            <a:r>
              <a:rPr lang="fa-IR" sz="2800" dirty="0" smtClean="0"/>
              <a:t>دو- دیدگاه های جمعیتی :</a:t>
            </a:r>
          </a:p>
        </p:txBody>
      </p:sp>
    </p:spTree>
    <p:extLst>
      <p:ext uri="{BB962C8B-B14F-4D97-AF65-F5344CB8AC3E}">
        <p14:creationId xmlns:p14="http://schemas.microsoft.com/office/powerpoint/2010/main" val="248424913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3"/>
            <a:stretch>
              <a:fillRect/>
            </a:stretch>
          </a:blipFill>
        </p:spPr>
        <p:txBody>
          <a:bodyPr>
            <a:noAutofit/>
          </a:bodyPr>
          <a:lstStyle/>
          <a:p>
            <a:pPr marL="0" indent="0" algn="r" rtl="1">
              <a:buNone/>
            </a:pPr>
            <a:r>
              <a:rPr lang="fa-IR" sz="2800" dirty="0"/>
              <a:t>1- طرفداران افزایش جمعیت :</a:t>
            </a:r>
          </a:p>
          <a:p>
            <a:pPr marL="0" indent="0" algn="r" rtl="1">
              <a:buNone/>
            </a:pPr>
            <a:r>
              <a:rPr lang="fa-IR" sz="2800" dirty="0"/>
              <a:t>به طور کلی بیشتر ادیان (بویژه ادیان الهی ) طرف دار افزایش نفوس بوده ازدیاد نسل و افزونی اولاد را تشویق و جلوگیری از ان را غالبا نهی می کردند. اعتقاد به بی حد بودن مواهب و نعمت های الهی و احترام به مخلوق پروردگار مبدا و منشا این نظر به شمار می رود .</a:t>
            </a:r>
          </a:p>
          <a:p>
            <a:pPr marL="0" indent="0" algn="r" rtl="1">
              <a:buNone/>
            </a:pPr>
            <a:r>
              <a:rPr lang="fa-IR" sz="2800" dirty="0"/>
              <a:t>2- مخالفان افزایش جمعیت :</a:t>
            </a:r>
          </a:p>
          <a:p>
            <a:pPr marL="0" indent="0" algn="r" rtl="1">
              <a:buNone/>
            </a:pPr>
            <a:r>
              <a:rPr lang="fa-IR" sz="2800" dirty="0"/>
              <a:t>گروهی به وجود تضاد بین کمیت و کیفیت معتقدند . </a:t>
            </a:r>
          </a:p>
          <a:p>
            <a:pPr marL="0" indent="0" algn="r" rtl="1">
              <a:buNone/>
            </a:pPr>
            <a:r>
              <a:rPr lang="fa-IR" sz="2800" dirty="0"/>
              <a:t>دسته ای نیز به تجربه تاریخ متوسل شده اند .</a:t>
            </a:r>
          </a:p>
          <a:p>
            <a:pPr marL="0" indent="0" algn="r" rtl="1">
              <a:buNone/>
            </a:pPr>
            <a:r>
              <a:rPr lang="fa-IR" sz="2800" dirty="0"/>
              <a:t>عده ای نیز کوشیده اند تا ثابت کنند افزایش نفوس سرانجام به فقر و تیره روزی انسان ها و انهدام جامعه بشری منجر خواهد شد.</a:t>
            </a:r>
          </a:p>
          <a:p>
            <a:endParaRPr lang="en-US" sz="2400" dirty="0"/>
          </a:p>
        </p:txBody>
      </p:sp>
    </p:spTree>
    <p:extLst>
      <p:ext uri="{BB962C8B-B14F-4D97-AF65-F5344CB8AC3E}">
        <p14:creationId xmlns:p14="http://schemas.microsoft.com/office/powerpoint/2010/main" val="50312643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2"/>
            <a:ext cx="8229600" cy="4525963"/>
          </a:xfrm>
        </p:spPr>
        <p:txBody>
          <a:bodyPr>
            <a:noAutofit/>
          </a:bodyPr>
          <a:lstStyle/>
          <a:p>
            <a:pPr marL="0" indent="0" algn="r" rtl="1">
              <a:buNone/>
            </a:pPr>
            <a:r>
              <a:rPr lang="fa-IR" sz="2400" dirty="0" smtClean="0"/>
              <a:t>3- طرفداران جمعیت ثابت: </a:t>
            </a:r>
          </a:p>
          <a:p>
            <a:pPr marL="0" indent="0" algn="r" rtl="1">
              <a:buNone/>
            </a:pPr>
            <a:r>
              <a:rPr lang="fa-IR" sz="2400" dirty="0" smtClean="0"/>
              <a:t>از مشخصات بارز این گروه محافظه کاری مفرط انهاست.اینان در واقع به هیچ نوع تحول و حرکتی – چه در جهت افزایش جمعیت و چه کاهش ان – معتقد نیستند. انها بر این باورند که وقتی تعداد نفوس یک جامعه به (حد کمال ) خود رسید، دیگر هیچ گونه موجبی برای تغییرات پیوسته ان وجود ندارد .</a:t>
            </a:r>
          </a:p>
          <a:p>
            <a:pPr marL="0" indent="0" algn="r" rtl="1">
              <a:buNone/>
            </a:pPr>
            <a:r>
              <a:rPr lang="fa-IR" sz="2400" dirty="0" smtClean="0"/>
              <a:t>4- طرف دارن جمعیت متناسب :</a:t>
            </a:r>
          </a:p>
          <a:p>
            <a:pPr marL="0" indent="0" algn="r" rtl="1">
              <a:buNone/>
            </a:pPr>
            <a:r>
              <a:rPr lang="fa-IR" sz="2400" dirty="0" smtClean="0"/>
              <a:t>کوشش برای یافتن جمعیتی که با امکانات طبیعی و اقتصادی یک جامعه ، متناسب و هماهنگ باشد،پیشینه ای کهن دارد .</a:t>
            </a:r>
          </a:p>
          <a:p>
            <a:pPr marL="0" indent="0" algn="r" rtl="1">
              <a:buNone/>
            </a:pPr>
            <a:r>
              <a:rPr lang="fa-IR" sz="2400" dirty="0" smtClean="0"/>
              <a:t>(حد متناسب جمعیت) نه تنها بر حسب زمان و مکان بلکه از حیث موقعیت جغرافیایی ، تاریخی ، اجتماعی ، اقتصادی ، و تکنیکی نیز تغییر است خلاصه این که حد متناسب جمعیت مفهومی کاملا تغییر پذیر دارد طرف داران جمعیت متناسب معتقدند در تناسب بین جمعیت و منابع باید به چند عامل توجه کرد : </a:t>
            </a:r>
          </a:p>
          <a:p>
            <a:pPr marL="0" indent="0" algn="r" rtl="1">
              <a:buNone/>
            </a:pPr>
            <a:r>
              <a:rPr lang="fa-IR" sz="2400" dirty="0" smtClean="0"/>
              <a:t>1- منابع طبیعی </a:t>
            </a:r>
          </a:p>
          <a:p>
            <a:pPr marL="0" indent="0" algn="r" rtl="1">
              <a:buNone/>
            </a:pPr>
            <a:r>
              <a:rPr lang="fa-IR" sz="2400" dirty="0" smtClean="0"/>
              <a:t>2- استفاده از تکنولوژی</a:t>
            </a:r>
          </a:p>
          <a:p>
            <a:pPr marL="0" indent="0" algn="r" rtl="1">
              <a:buNone/>
            </a:pPr>
            <a:r>
              <a:rPr lang="fa-IR" sz="2400" dirty="0" smtClean="0"/>
              <a:t>3- فرهنگ و سازمان اجتماعی هر جامعه </a:t>
            </a:r>
          </a:p>
          <a:p>
            <a:pPr marL="0" indent="0" algn="r" rtl="1">
              <a:buNone/>
            </a:pPr>
            <a:r>
              <a:rPr lang="fa-IR" sz="2400" dirty="0" smtClean="0"/>
              <a:t>4- نیروی انسانی </a:t>
            </a:r>
            <a:endParaRPr lang="en-US" sz="2400" dirty="0"/>
          </a:p>
        </p:txBody>
      </p:sp>
    </p:spTree>
    <p:extLst>
      <p:ext uri="{BB962C8B-B14F-4D97-AF65-F5344CB8AC3E}">
        <p14:creationId xmlns:p14="http://schemas.microsoft.com/office/powerpoint/2010/main" val="2760222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43608" y="29846"/>
            <a:ext cx="7272808" cy="6863417"/>
          </a:xfrm>
          <a:prstGeom prst="rect">
            <a:avLst/>
          </a:prstGeom>
        </p:spPr>
        <p:txBody>
          <a:bodyPr wrap="square">
            <a:spAutoFit/>
          </a:bodyPr>
          <a:lstStyle/>
          <a:p>
            <a:pPr algn="r"/>
            <a:r>
              <a:rPr lang="fa-IR" sz="3200" dirty="0">
                <a:solidFill>
                  <a:srgbClr val="FF0000"/>
                </a:solidFill>
                <a:cs typeface="B Nazanin" pitchFamily="2" charset="-78"/>
              </a:rPr>
              <a:t>دو:اصالت </a:t>
            </a:r>
            <a:r>
              <a:rPr lang="fa-IR" sz="3200" dirty="0" smtClean="0">
                <a:solidFill>
                  <a:srgbClr val="FF0000"/>
                </a:solidFill>
                <a:cs typeface="B Nazanin" pitchFamily="2" charset="-78"/>
              </a:rPr>
              <a:t>لذت و توصیه به ازادی </a:t>
            </a:r>
            <a:r>
              <a:rPr lang="fa-IR" sz="3200" dirty="0">
                <a:solidFill>
                  <a:srgbClr val="FF0000"/>
                </a:solidFill>
                <a:cs typeface="B Nazanin" pitchFamily="2" charset="-78"/>
              </a:rPr>
              <a:t>در رفتار جنسی:</a:t>
            </a:r>
            <a:r>
              <a:rPr lang="en-US" sz="3200" dirty="0">
                <a:solidFill>
                  <a:srgbClr val="FF0000"/>
                </a:solidFill>
                <a:cs typeface="B Nazanin" pitchFamily="2" charset="-78"/>
              </a:rPr>
              <a:t/>
            </a:r>
            <a:br>
              <a:rPr lang="en-US" sz="3200" dirty="0">
                <a:solidFill>
                  <a:srgbClr val="FF0000"/>
                </a:solidFill>
                <a:cs typeface="B Nazanin" pitchFamily="2" charset="-78"/>
              </a:rPr>
            </a:br>
            <a:r>
              <a:rPr lang="en-US" sz="3200" dirty="0">
                <a:solidFill>
                  <a:srgbClr val="FF0000"/>
                </a:solidFill>
                <a:cs typeface="B Nazanin" pitchFamily="2" charset="-78"/>
              </a:rPr>
              <a:t/>
            </a:r>
            <a:br>
              <a:rPr lang="en-US" sz="3200" dirty="0">
                <a:solidFill>
                  <a:srgbClr val="FF0000"/>
                </a:solidFill>
                <a:cs typeface="B Nazanin" pitchFamily="2" charset="-78"/>
              </a:rPr>
            </a:br>
            <a:r>
              <a:rPr lang="fa-IR" sz="3200" dirty="0">
                <a:solidFill>
                  <a:schemeClr val="bg1"/>
                </a:solidFill>
                <a:cs typeface="B Nazanin"/>
              </a:rPr>
              <a:t>امروزه طرف داران اخلاق نوین جنسی معتقدند ارضای نیازهای طبیعی و به خصوص میل جنسی اساس سلامت روحی است.</a:t>
            </a:r>
            <a:br>
              <a:rPr lang="fa-IR" sz="3200" dirty="0">
                <a:solidFill>
                  <a:schemeClr val="bg1"/>
                </a:solidFill>
                <a:cs typeface="B Nazanin"/>
              </a:rPr>
            </a:br>
            <a:r>
              <a:rPr lang="fa-IR" sz="3200" dirty="0">
                <a:solidFill>
                  <a:schemeClr val="bg1"/>
                </a:solidFill>
                <a:cs typeface="B Nazanin"/>
              </a:rPr>
              <a:t>قائلان به اخلاق جنسی نوین نظرهای خود را بر چند اصل مبتنی کرده اند:</a:t>
            </a:r>
            <a:br>
              <a:rPr lang="fa-IR" sz="3200" dirty="0">
                <a:solidFill>
                  <a:schemeClr val="bg1"/>
                </a:solidFill>
                <a:cs typeface="B Nazanin"/>
              </a:rPr>
            </a:br>
            <a:r>
              <a:rPr lang="fa-IR" sz="3200" dirty="0">
                <a:solidFill>
                  <a:schemeClr val="bg1"/>
                </a:solidFill>
                <a:cs typeface="B Nazanin"/>
              </a:rPr>
              <a:t>1-	آزادی هرکس تا آنجاکه مخل نظرهای آزادی دیگران نباشد، باید محفوظ بماند.</a:t>
            </a:r>
            <a:br>
              <a:rPr lang="fa-IR" sz="3200" dirty="0">
                <a:solidFill>
                  <a:schemeClr val="bg1"/>
                </a:solidFill>
                <a:cs typeface="B Nazanin"/>
              </a:rPr>
            </a:br>
            <a:r>
              <a:rPr lang="fa-IR" sz="3200" dirty="0">
                <a:solidFill>
                  <a:schemeClr val="bg1"/>
                </a:solidFill>
                <a:cs typeface="B Nazanin"/>
              </a:rPr>
              <a:t>2-	رغبت ومیل به یک چیز در صورت منع و امساک فزونی میگیرد و به همین خاطر نباید مانع برآوردن امیال بشر </a:t>
            </a:r>
            <a:r>
              <a:rPr lang="fa-IR" sz="3200" dirty="0" smtClean="0">
                <a:solidFill>
                  <a:schemeClr val="bg1"/>
                </a:solidFill>
                <a:cs typeface="B Nazanin"/>
              </a:rPr>
              <a:t>شد</a:t>
            </a:r>
          </a:p>
          <a:p>
            <a:pPr algn="r"/>
            <a:endParaRPr lang="fa-IR" sz="1200" dirty="0">
              <a:cs typeface="B Nazanin"/>
            </a:endParaRPr>
          </a:p>
          <a:p>
            <a:pPr algn="r"/>
            <a:endParaRPr lang="fa-IR" sz="1200" dirty="0" smtClean="0">
              <a:cs typeface="B Nazanin"/>
            </a:endParaRPr>
          </a:p>
          <a:p>
            <a:pPr algn="r"/>
            <a:r>
              <a:rPr lang="fa-IR" sz="3200" dirty="0" smtClean="0">
                <a:solidFill>
                  <a:srgbClr val="FF0000"/>
                </a:solidFill>
                <a:cs typeface="B Nazanin"/>
              </a:rPr>
              <a:t>سه:تعدیل غریزه و ارضای ان در قالب ضابطهی قانونی </a:t>
            </a:r>
            <a:r>
              <a:rPr lang="fa-IR" sz="1050" dirty="0" smtClean="0">
                <a:cs typeface="B Nazanin"/>
              </a:rPr>
              <a:t>.</a:t>
            </a:r>
            <a:endParaRPr lang="en-US" sz="2400" dirty="0"/>
          </a:p>
        </p:txBody>
      </p:sp>
    </p:spTree>
    <p:extLst>
      <p:ext uri="{BB962C8B-B14F-4D97-AF65-F5344CB8AC3E}">
        <p14:creationId xmlns:p14="http://schemas.microsoft.com/office/powerpoint/2010/main" val="408818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4790356" cy="1325563"/>
          </a:xfrm>
        </p:spPr>
        <p:txBody>
          <a:bodyPr>
            <a:normAutofit/>
          </a:bodyPr>
          <a:lstStyle/>
          <a:p>
            <a:pPr algn="r" rtl="1"/>
            <a:r>
              <a:rPr lang="fa-IR" sz="2800" dirty="0" smtClean="0"/>
              <a:t>3- جمعیت و باروری از دیدگاه اسلام </a:t>
            </a:r>
            <a:endParaRPr lang="en-US" sz="2800" dirty="0"/>
          </a:p>
        </p:txBody>
      </p:sp>
      <p:sp>
        <p:nvSpPr>
          <p:cNvPr id="3" name="Content Placeholder 2"/>
          <p:cNvSpPr>
            <a:spLocks noGrp="1"/>
          </p:cNvSpPr>
          <p:nvPr>
            <p:ph idx="1"/>
          </p:nvPr>
        </p:nvSpPr>
        <p:spPr>
          <a:xfrm>
            <a:off x="0" y="1124744"/>
            <a:ext cx="9144000" cy="5544616"/>
          </a:xfrm>
        </p:spPr>
        <p:txBody>
          <a:bodyPr>
            <a:noAutofit/>
          </a:bodyPr>
          <a:lstStyle/>
          <a:p>
            <a:pPr marL="0" indent="0" algn="r" rtl="1">
              <a:buNone/>
            </a:pPr>
            <a:r>
              <a:rPr lang="fa-IR" sz="2800" dirty="0" smtClean="0"/>
              <a:t>در قران کریم به دفعات موضوع باروری مطرح شده که به بخشی از ان ها اشاره می شود :</a:t>
            </a:r>
          </a:p>
          <a:p>
            <a:pPr marL="0" indent="0" algn="r" rtl="1">
              <a:buNone/>
            </a:pPr>
            <a:r>
              <a:rPr lang="fa-IR" sz="2800" dirty="0" smtClean="0"/>
              <a:t>و شما را با اموال و فرزندان فراوان مدد رساند وبرای شما باغ های پر ثمر و نهر های جاری اب نصیب فرماید .</a:t>
            </a:r>
          </a:p>
          <a:p>
            <a:pPr marL="0" indent="0" algn="r" rtl="1">
              <a:buNone/>
            </a:pPr>
            <a:r>
              <a:rPr lang="fa-IR" sz="2800" dirty="0" smtClean="0"/>
              <a:t>سپس شما را بر ان ها غلبه خواهیم داد و بر ثروت ومال و تعداد فرزندانتان می افزاییم و نفرات شما را بیش از دشمنانتان مقرر خواهیم کرد .</a:t>
            </a:r>
          </a:p>
          <a:p>
            <a:pPr marL="0" indent="0" algn="r" rtl="1">
              <a:buNone/>
            </a:pPr>
            <a:r>
              <a:rPr lang="fa-IR" sz="2800" dirty="0" smtClean="0"/>
              <a:t>حضرت مریم و حضرت زکریا هر دو بدلیل پاک دامنی و پاک سرشتی پاداش گرفتند که ان چیزی نبود جز تولد فرزند :</a:t>
            </a:r>
          </a:p>
          <a:p>
            <a:pPr marL="0" indent="0" algn="r" rtl="1">
              <a:buNone/>
            </a:pPr>
            <a:r>
              <a:rPr lang="fa-IR" sz="2800" dirty="0" smtClean="0"/>
              <a:t>ای پیامبر از زکریا یاد کن ان گاه که پروردگار را خواند و عرض کرد :(ای پروردگار من مرا بدون فرزند و وارث نگذار اگر چه تو وارث ابدی بندگان هستی پس ما دعای او را مورد اجابت قراردادیم و یحیی را به او عنایت کردیم و همسرش را از بیماری نازایی بهبود بخشیدیم </a:t>
            </a:r>
          </a:p>
        </p:txBody>
      </p:sp>
    </p:spTree>
    <p:extLst>
      <p:ext uri="{BB962C8B-B14F-4D97-AF65-F5344CB8AC3E}">
        <p14:creationId xmlns:p14="http://schemas.microsoft.com/office/powerpoint/2010/main" val="116727371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76963"/>
          </a:xfrm>
        </p:spPr>
        <p:txBody>
          <a:bodyPr>
            <a:normAutofit/>
          </a:bodyPr>
          <a:lstStyle/>
          <a:p>
            <a:pPr marL="0" indent="0" algn="r" rtl="1">
              <a:buNone/>
            </a:pPr>
            <a:r>
              <a:rPr lang="fa-IR" sz="2800" dirty="0"/>
              <a:t>روح الهی که به صورت بشر متمثل شده بود به حضرت مریم گفت: من فرستاده پروردگار تو هستم تا تو را فرزندی پاکیزه ببخشم .</a:t>
            </a:r>
          </a:p>
          <a:p>
            <a:pPr marL="0" indent="0" algn="r" rtl="1">
              <a:buNone/>
            </a:pPr>
            <a:r>
              <a:rPr lang="fa-IR" sz="2800" dirty="0"/>
              <a:t>قران یکی از نعمت های الهی به حضرت ابراهیم را نیز تولد فرزندی در ایام سالمندی اش معرفی کرده است :</a:t>
            </a:r>
          </a:p>
          <a:p>
            <a:pPr marL="0" indent="0" algn="r" rtl="1">
              <a:buNone/>
            </a:pPr>
            <a:r>
              <a:rPr lang="fa-IR" sz="2800" dirty="0"/>
              <a:t>به تحقیق رسولان ما برای ابراهیم مژده اوردند ... او را به اسحاق و پس از اسحاق به یعقوب بشارت دادیم.</a:t>
            </a:r>
          </a:p>
          <a:p>
            <a:pPr marL="0" indent="0" algn="r" rtl="1">
              <a:buNone/>
            </a:pPr>
            <a:r>
              <a:rPr lang="fa-IR" sz="2800" dirty="0"/>
              <a:t>پیامبر اکرم فرمود : </a:t>
            </a:r>
          </a:p>
          <a:p>
            <a:pPr marL="0" indent="0" algn="r" rtl="1">
              <a:buNone/>
            </a:pPr>
            <a:r>
              <a:rPr lang="fa-IR" sz="2800" dirty="0"/>
              <a:t>ازدواج کنید که من به زیادی جمعیت شما مسلمانان بر ملل دیگر افتخار می کنم .</a:t>
            </a:r>
          </a:p>
          <a:p>
            <a:pPr marL="0" indent="0" algn="r" rtl="1">
              <a:buNone/>
            </a:pPr>
            <a:r>
              <a:rPr lang="fa-IR" sz="2800" dirty="0"/>
              <a:t>امام صادق فرمود : </a:t>
            </a:r>
          </a:p>
          <a:p>
            <a:pPr marL="0" indent="0" algn="r" rtl="1">
              <a:buNone/>
            </a:pPr>
            <a:r>
              <a:rPr lang="fa-IR" sz="2800" dirty="0"/>
              <a:t>هرگاه یکی از شما پس از مدتی صاحب فرزند نشد بگوید: خدایا مرا تنها وامگذار... به من جانشین درست- چه دختر باشد چه پسر- عطا فرما تا با انان مانوس شوم از وحشت در امان بمانم و با انان از تنهایی بیرون ایم و تو را هنگام اتمام نعمت شکرگزار باشم.</a:t>
            </a:r>
            <a:endParaRPr lang="fa-IR" sz="2400" dirty="0"/>
          </a:p>
          <a:p>
            <a:endParaRPr lang="en-US" sz="2400" dirty="0"/>
          </a:p>
        </p:txBody>
      </p:sp>
    </p:spTree>
    <p:extLst>
      <p:ext uri="{BB962C8B-B14F-4D97-AF65-F5344CB8AC3E}">
        <p14:creationId xmlns:p14="http://schemas.microsoft.com/office/powerpoint/2010/main" val="22646510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552728"/>
          </a:xfrm>
        </p:spPr>
        <p:txBody>
          <a:bodyPr>
            <a:noAutofit/>
          </a:bodyPr>
          <a:lstStyle/>
          <a:p>
            <a:pPr marL="0" indent="0" algn="r" rtl="1">
              <a:buNone/>
            </a:pPr>
            <a:r>
              <a:rPr lang="fa-IR" sz="2800" dirty="0" smtClean="0"/>
              <a:t>رسول خدا می فرماید:</a:t>
            </a:r>
          </a:p>
          <a:p>
            <a:pPr marL="0" indent="0" algn="r" rtl="1">
              <a:buNone/>
            </a:pPr>
            <a:r>
              <a:rPr lang="fa-IR" sz="2800" dirty="0" smtClean="0"/>
              <a:t>اجری که برای زنان از زمان بارداری تا هنگام از شیر گرفتن کودک در نظر گرفته شده،همانند مجاهد در راه خداست و اگر زن در هر یک از این مراحل بمیرد مقامی همانند مقام و مرتبه شهید دارد .</a:t>
            </a:r>
          </a:p>
          <a:p>
            <a:pPr marL="0" indent="0" algn="r" rtl="1">
              <a:buNone/>
            </a:pPr>
            <a:r>
              <a:rPr lang="fa-IR" sz="2800" dirty="0" smtClean="0"/>
              <a:t>چهار . تغییرات جمعیتی </a:t>
            </a:r>
          </a:p>
          <a:p>
            <a:pPr marL="0" indent="0" algn="r" rtl="1">
              <a:buNone/>
            </a:pPr>
            <a:r>
              <a:rPr lang="fa-IR" sz="2800" dirty="0" smtClean="0"/>
              <a:t>1- مراحل انتقالی جمعیت در جهان و ایران </a:t>
            </a:r>
          </a:p>
          <a:p>
            <a:pPr marL="0" indent="0" algn="r" rtl="1">
              <a:buNone/>
            </a:pPr>
            <a:r>
              <a:rPr lang="fa-IR" sz="2800" dirty="0" smtClean="0"/>
              <a:t>در اواسط قرن نوزدهم پس از اشاعه دیدگاه های مالتوس و سایر اقتصاد دانان بدبین برنامه های کنترل موالید انتشار یافت و به تدریج میزان موالید کم شد و به دنبال ان رشد طبیعی جمعیت نیز سیر کاهنده پیدا کرد </a:t>
            </a:r>
          </a:p>
          <a:p>
            <a:pPr marL="0" indent="0" algn="r" rtl="1">
              <a:buNone/>
            </a:pPr>
            <a:r>
              <a:rPr lang="fa-IR" sz="2800" dirty="0" smtClean="0"/>
              <a:t>2- روند تحولات باروری :</a:t>
            </a:r>
          </a:p>
          <a:p>
            <a:pPr marL="0" indent="0" algn="r" rtl="1">
              <a:buNone/>
            </a:pPr>
            <a:r>
              <a:rPr lang="fa-IR" sz="2800" dirty="0"/>
              <a:t> </a:t>
            </a:r>
            <a:r>
              <a:rPr lang="fa-IR" sz="2800" dirty="0" smtClean="0"/>
              <a:t>عواملی مانند بالارفتن سن ازدواج ، افزایش تجرد قطعی ،افزایش سطح انتظارات اقتصادی ، بالا رفتن سطح اشتغال زنان ، افزایش هزینه پرورش فرزندان و فشار های اقتصادی در کاهش باروری تاثیر به سزایی داشته است .</a:t>
            </a:r>
            <a:br>
              <a:rPr lang="fa-IR" sz="2800" dirty="0" smtClean="0"/>
            </a:br>
            <a:endParaRPr lang="en-US" sz="2800" dirty="0"/>
          </a:p>
        </p:txBody>
      </p:sp>
    </p:spTree>
    <p:extLst>
      <p:ext uri="{BB962C8B-B14F-4D97-AF65-F5344CB8AC3E}">
        <p14:creationId xmlns:p14="http://schemas.microsoft.com/office/powerpoint/2010/main" val="192589249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r" rtl="1">
              <a:buNone/>
            </a:pPr>
            <a:r>
              <a:rPr lang="fa-IR" sz="2800" dirty="0"/>
              <a:t>کاهش سریع باروری همراه با بهبود شرایط زیست و افزایش امید زندگی در ایران در دهه های اینده به تغییرات سریع ساختار های سنی و سالخوردگی جمعیت می انجامد .</a:t>
            </a:r>
          </a:p>
          <a:p>
            <a:pPr marL="0" indent="0" algn="r" rtl="1">
              <a:buNone/>
            </a:pPr>
            <a:r>
              <a:rPr lang="fa-IR" sz="2800" dirty="0"/>
              <a:t>پنج – سیاست های جمعیتی </a:t>
            </a:r>
          </a:p>
          <a:p>
            <a:pPr marL="0" indent="0" algn="r" rtl="1">
              <a:buNone/>
            </a:pPr>
            <a:r>
              <a:rPr lang="fa-IR" sz="2800" dirty="0"/>
              <a:t>جمعیت هر کشور بزرگترین ثروت و منبع قدرت سیاسی و اقتصادی ان کشور است</a:t>
            </a:r>
          </a:p>
          <a:p>
            <a:pPr marL="0" indent="0" algn="r" rtl="1">
              <a:buNone/>
            </a:pPr>
            <a:r>
              <a:rPr lang="fa-IR" sz="2800" dirty="0"/>
              <a:t>سیاست های توزیع جمعیت، سیاست های مهاجرتی و حتی خط مشی هایی که در جهت بهبود کیفیت جمعیت هاست در زمره سیاست های جمعیتی دانسته می شود.</a:t>
            </a:r>
          </a:p>
          <a:p>
            <a:pPr marL="0" indent="0" algn="r" rtl="1">
              <a:buNone/>
            </a:pPr>
            <a:r>
              <a:rPr lang="fa-IR" sz="2800" dirty="0"/>
              <a:t>هدف اصلی سیاست اجتماعی ارتقای شرایط زیستی و کیفیت زندگی همه مردم و اماده ساختن انان برای ایفای نقشی فعال و سازنده در فرایند توسعه اقتصادی و اجتماعی است .</a:t>
            </a:r>
          </a:p>
          <a:p>
            <a:pPr marL="0" indent="0" algn="r" rtl="1">
              <a:buNone/>
            </a:pPr>
            <a:r>
              <a:rPr lang="fa-IR" sz="2800" dirty="0"/>
              <a:t>برای رسیدن به این هدف کلی می باید مواردی چند مورد توچه قرار گیرد :</a:t>
            </a:r>
          </a:p>
          <a:p>
            <a:pPr marL="0" indent="0" algn="r" rtl="1">
              <a:buNone/>
            </a:pPr>
            <a:r>
              <a:rPr lang="fa-IR" sz="2800" dirty="0"/>
              <a:t>1- ایجاد هماهنگی و تعادل بین نرخ رشد جمعیت و اهنگ رشد تولید ملی </a:t>
            </a:r>
          </a:p>
          <a:p>
            <a:pPr marL="0" indent="0" algn="r" rtl="1">
              <a:buNone/>
            </a:pPr>
            <a:r>
              <a:rPr lang="fa-IR" sz="2800" dirty="0"/>
              <a:t>2- باز توضیع فضایی و جغرافیایی جمعیت با توجه به توان زیست محیطی مناطق مختلف و نیاز نسبی ان ها به نیروی کار </a:t>
            </a:r>
          </a:p>
          <a:p>
            <a:endParaRPr lang="en-US" sz="2400" dirty="0"/>
          </a:p>
        </p:txBody>
      </p:sp>
    </p:spTree>
    <p:extLst>
      <p:ext uri="{BB962C8B-B14F-4D97-AF65-F5344CB8AC3E}">
        <p14:creationId xmlns:p14="http://schemas.microsoft.com/office/powerpoint/2010/main" val="40169594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624736"/>
          </a:xfrm>
        </p:spPr>
        <p:txBody>
          <a:bodyPr>
            <a:noAutofit/>
          </a:bodyPr>
          <a:lstStyle/>
          <a:p>
            <a:pPr marL="0" indent="0" algn="r" rtl="1">
              <a:buNone/>
            </a:pPr>
            <a:r>
              <a:rPr lang="fa-IR" sz="2800" dirty="0" smtClean="0"/>
              <a:t>3- اتخاذ تدابیر قانونی و اداری لازم برای کنترل و هدایت مهاجرت های بین المللی به گونه ای که از یک سو عرصه کشور مورد تجاوز نیروی کار کشور های دیگر قرار نگیرد و از سوی دیگر مهاجرت اتباع کشور به خارج نظم متناسبی داشته باشد.</a:t>
            </a:r>
          </a:p>
          <a:p>
            <a:pPr marL="0" indent="0" algn="r" rtl="1">
              <a:buNone/>
            </a:pPr>
            <a:r>
              <a:rPr lang="fa-IR" sz="2800" dirty="0" smtClean="0"/>
              <a:t>شش-انواع سیاست های جمعیتی </a:t>
            </a:r>
          </a:p>
          <a:p>
            <a:pPr marL="0" indent="0" algn="r" rtl="1">
              <a:buNone/>
            </a:pPr>
            <a:r>
              <a:rPr lang="fa-IR" sz="2800" dirty="0" smtClean="0"/>
              <a:t>1- سیاست جمعیتی مربوط به مرگ ومیر </a:t>
            </a:r>
          </a:p>
          <a:p>
            <a:pPr marL="0" indent="0" algn="r" rtl="1">
              <a:buNone/>
            </a:pPr>
            <a:r>
              <a:rPr lang="fa-IR" sz="2800" dirty="0" smtClean="0"/>
              <a:t>2- سیاست جمعیتی مربوط به باروری </a:t>
            </a:r>
          </a:p>
          <a:p>
            <a:pPr marL="0" indent="0" algn="r" rtl="1">
              <a:buNone/>
            </a:pPr>
            <a:r>
              <a:rPr lang="fa-IR" sz="2800" dirty="0" smtClean="0"/>
              <a:t>3- سیاست های مهاجرتی </a:t>
            </a:r>
          </a:p>
          <a:p>
            <a:pPr marL="0" indent="0" algn="r" rtl="1">
              <a:buNone/>
            </a:pPr>
            <a:r>
              <a:rPr lang="fa-IR" sz="2800" dirty="0" smtClean="0"/>
              <a:t>4- سیاست های حمایت از کودکان : به منظور افزایش رفاه و بهبود نسل </a:t>
            </a:r>
          </a:p>
          <a:p>
            <a:pPr marL="0" indent="0" algn="r" rtl="1">
              <a:buNone/>
            </a:pPr>
            <a:r>
              <a:rPr lang="fa-IR" sz="2800" dirty="0" smtClean="0"/>
              <a:t>5- سیست های حمایت از سالخوردگان </a:t>
            </a:r>
          </a:p>
          <a:p>
            <a:pPr marL="0" indent="0" algn="r" rtl="1">
              <a:buNone/>
            </a:pPr>
            <a:r>
              <a:rPr lang="fa-IR" sz="2800" dirty="0" smtClean="0"/>
              <a:t>6- سیاست های مربوط به بهبود نسل </a:t>
            </a:r>
          </a:p>
        </p:txBody>
      </p:sp>
    </p:spTree>
    <p:extLst>
      <p:ext uri="{BB962C8B-B14F-4D97-AF65-F5344CB8AC3E}">
        <p14:creationId xmlns:p14="http://schemas.microsoft.com/office/powerpoint/2010/main" val="390785052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54"/>
            <a:ext cx="9144000" cy="6845745"/>
          </a:xfrm>
          <a:blipFill>
            <a:blip r:embed="rId3"/>
            <a:stretch>
              <a:fillRect/>
            </a:stretch>
          </a:blipFill>
        </p:spPr>
        <p:txBody>
          <a:bodyPr>
            <a:noAutofit/>
          </a:bodyPr>
          <a:lstStyle/>
          <a:p>
            <a:pPr marL="0" indent="0" algn="r" rtl="1">
              <a:buNone/>
            </a:pPr>
            <a:r>
              <a:rPr lang="fa-IR" sz="2800" dirty="0"/>
              <a:t>تنظیم خانواده :</a:t>
            </a:r>
          </a:p>
          <a:p>
            <a:pPr marL="0" indent="0" algn="r" rtl="1">
              <a:buNone/>
            </a:pPr>
            <a:r>
              <a:rPr lang="fa-IR" sz="2800" dirty="0"/>
              <a:t>1- اموزش و مشاوره درباره تنظیم خانواده </a:t>
            </a:r>
          </a:p>
          <a:p>
            <a:pPr marL="0" indent="0" algn="r" rtl="1">
              <a:buNone/>
            </a:pPr>
            <a:r>
              <a:rPr lang="fa-IR" sz="2800" dirty="0"/>
              <a:t>2- تامین وسایل جلوگیری از حاملگی </a:t>
            </a:r>
          </a:p>
          <a:p>
            <a:pPr marL="0" indent="0" algn="r" rtl="1">
              <a:buNone/>
            </a:pPr>
            <a:r>
              <a:rPr lang="fa-IR" sz="2800" dirty="0"/>
              <a:t>3-کمک به کسانی که دچار ناباروری هستند </a:t>
            </a:r>
          </a:p>
          <a:p>
            <a:pPr marL="0" indent="0" algn="r" rtl="1">
              <a:buNone/>
            </a:pPr>
            <a:r>
              <a:rPr lang="fa-IR" sz="2800" dirty="0"/>
              <a:t>4- اموزش پدران ومادران درباره خانواده و فرزندان </a:t>
            </a:r>
          </a:p>
          <a:p>
            <a:pPr marL="0" indent="0" algn="r" rtl="1">
              <a:buNone/>
            </a:pPr>
            <a:r>
              <a:rPr lang="fa-IR" sz="2800" dirty="0"/>
              <a:t>تنظیم خانواده به اشتباه با کنترل موالید هم معنا دانسته شده درحالی که تنظیم خانواده فراتر از کنترل موالید است.</a:t>
            </a:r>
          </a:p>
          <a:p>
            <a:pPr marL="0" indent="0" algn="r" rtl="1">
              <a:buNone/>
            </a:pPr>
            <a:r>
              <a:rPr lang="fa-IR" sz="2800" dirty="0"/>
              <a:t>یک – روش های پیشگیری از بارداری </a:t>
            </a:r>
          </a:p>
          <a:p>
            <a:pPr marL="0" indent="0" algn="r" rtl="1">
              <a:buNone/>
            </a:pPr>
            <a:r>
              <a:rPr lang="fa-IR" sz="2800" dirty="0"/>
              <a:t>1- ممانعت از ازاد شدن تخمک زن : مانند استفاده از قرص های ترکیبی خوراکی با دوز کم (</a:t>
            </a:r>
            <a:r>
              <a:rPr lang="en-US" sz="2800" dirty="0"/>
              <a:t>LD</a:t>
            </a:r>
            <a:r>
              <a:rPr lang="fa-IR" sz="2800" dirty="0"/>
              <a:t> </a:t>
            </a:r>
            <a:r>
              <a:rPr lang="en-US" sz="2800" dirty="0"/>
              <a:t>(</a:t>
            </a:r>
            <a:r>
              <a:rPr lang="fa-IR" sz="2800" dirty="0"/>
              <a:t> </a:t>
            </a:r>
            <a:endParaRPr lang="en-US" sz="2800" dirty="0"/>
          </a:p>
          <a:p>
            <a:pPr marL="0" indent="0" algn="r" rtl="1">
              <a:buNone/>
            </a:pPr>
            <a:r>
              <a:rPr lang="fa-IR" sz="2800" dirty="0"/>
              <a:t>قرص هایی که فقط یک نوع هورمون دارند و امپول های تزریقی هورمونی و نیز کپسول های کاشتنی هورمونی (نورپلانت)</a:t>
            </a:r>
            <a:endParaRPr lang="en-US" sz="2800" dirty="0"/>
          </a:p>
          <a:p>
            <a:endParaRPr lang="en-US" sz="2400" dirty="0"/>
          </a:p>
        </p:txBody>
      </p:sp>
    </p:spTree>
    <p:extLst>
      <p:ext uri="{BB962C8B-B14F-4D97-AF65-F5344CB8AC3E}">
        <p14:creationId xmlns:p14="http://schemas.microsoft.com/office/powerpoint/2010/main" val="150340816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16" y="9160"/>
            <a:ext cx="9057184" cy="6848840"/>
          </a:xfrm>
        </p:spPr>
        <p:txBody>
          <a:bodyPr>
            <a:noAutofit/>
          </a:bodyPr>
          <a:lstStyle/>
          <a:p>
            <a:pPr marL="0" indent="0" algn="r" rtl="1">
              <a:buNone/>
            </a:pPr>
            <a:r>
              <a:rPr lang="fa-IR" sz="2800" dirty="0" smtClean="0"/>
              <a:t>2- روش های مکانیکی:</a:t>
            </a:r>
          </a:p>
          <a:p>
            <a:pPr marL="0" indent="0" algn="r" rtl="1">
              <a:buNone/>
            </a:pPr>
            <a:r>
              <a:rPr lang="fa-IR" sz="2800" dirty="0" smtClean="0"/>
              <a:t>در این روش بر سر راه حرکت اسپرم به درون رحم مانع ایجاد می شود. استفاده از ابزار های داخل رحمی(انواع ای یو دی) و انواع دارو ها و موادی که سبب کشته شدن اسپرم می شود از جمله این روش هاست</a:t>
            </a:r>
          </a:p>
          <a:p>
            <a:pPr marL="0" indent="0" algn="r" rtl="1">
              <a:buNone/>
            </a:pPr>
            <a:r>
              <a:rPr lang="fa-IR" sz="2800" dirty="0" smtClean="0"/>
              <a:t>3- روش های جراحی :</a:t>
            </a:r>
          </a:p>
          <a:p>
            <a:pPr marL="0" indent="0" algn="r" rtl="1">
              <a:buNone/>
            </a:pPr>
            <a:r>
              <a:rPr lang="fa-IR" sz="2800" dirty="0" smtClean="0"/>
              <a:t>می توان با عمل جراحی لوله هایی را که در زن سبب انتقال تخمک و در مرد مسیر حرکت اسپرم می باشد بست دسترسی به لوله های مرد بسیار اسان تر است </a:t>
            </a:r>
          </a:p>
          <a:p>
            <a:pPr marL="0" indent="0" algn="r" rtl="1">
              <a:buNone/>
            </a:pPr>
            <a:r>
              <a:rPr lang="fa-IR" sz="2800" dirty="0" smtClean="0"/>
              <a:t>4- روش های طبیعی : </a:t>
            </a:r>
          </a:p>
          <a:p>
            <a:pPr marL="0" indent="0" algn="r" rtl="1">
              <a:buNone/>
            </a:pPr>
            <a:r>
              <a:rPr lang="fa-IR" sz="2800" dirty="0" smtClean="0"/>
              <a:t>تخمک و اسپرم عمر محدود دارند اگر در روز هایی که که تخمک ازاد شده از تخمدان حیات دارد نزدیکی صورت نگیرد بدیهی است که لقاحی در کار نخواهد بود و از حاملگی جلو گیری می شود.</a:t>
            </a:r>
          </a:p>
          <a:p>
            <a:pPr marL="0" indent="0" algn="r" rtl="1">
              <a:buNone/>
            </a:pPr>
            <a:r>
              <a:rPr lang="fa-IR" sz="2800" dirty="0" smtClean="0"/>
              <a:t>همچنین استفاده از کاندوم (مردانه یا زنانه) و روش انزال منقطع نیز از روش های جلوگیری از بارداری است . </a:t>
            </a:r>
          </a:p>
        </p:txBody>
      </p:sp>
    </p:spTree>
    <p:extLst>
      <p:ext uri="{BB962C8B-B14F-4D97-AF65-F5344CB8AC3E}">
        <p14:creationId xmlns:p14="http://schemas.microsoft.com/office/powerpoint/2010/main" val="83073877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3"/>
            <a:stretch>
              <a:fillRect/>
            </a:stretch>
          </a:blipFill>
        </p:spPr>
        <p:txBody>
          <a:bodyPr>
            <a:normAutofit/>
          </a:bodyPr>
          <a:lstStyle/>
          <a:p>
            <a:pPr marL="0" indent="0" algn="r" rtl="1">
              <a:buNone/>
            </a:pPr>
            <a:r>
              <a:rPr lang="fa-IR" sz="2800" dirty="0"/>
              <a:t>نکات مهم :</a:t>
            </a:r>
          </a:p>
          <a:p>
            <a:pPr marL="0" indent="0" algn="r" rtl="1">
              <a:buNone/>
            </a:pPr>
            <a:r>
              <a:rPr lang="fa-IR" sz="2800" dirty="0"/>
              <a:t>یک -  اولین مقاربت نیز می تواند منجر به حاملگی گردد </a:t>
            </a:r>
          </a:p>
          <a:p>
            <a:pPr marL="0" indent="0" algn="r" rtl="1">
              <a:buNone/>
            </a:pPr>
            <a:r>
              <a:rPr lang="fa-IR" sz="2800" dirty="0"/>
              <a:t>دو- دوش گرفتن و شستشوی پس از نزدیکی نمی تواند از حاملگی جوگیری کند </a:t>
            </a:r>
          </a:p>
          <a:p>
            <a:pPr marL="0" indent="0" algn="r" rtl="1">
              <a:buNone/>
            </a:pPr>
            <a:r>
              <a:rPr lang="fa-IR" sz="2800" dirty="0"/>
              <a:t>سه- حاملگی حتی با داشتن پرده بکارت (در دوران عقد) نیز احتمال دارد .</a:t>
            </a:r>
          </a:p>
          <a:p>
            <a:pPr marL="0" indent="0" algn="r" rtl="1">
              <a:buNone/>
            </a:pPr>
            <a:r>
              <a:rPr lang="fa-IR" sz="2800" dirty="0"/>
              <a:t>احکام فقهی درباره ی روش های پیشگیری از بارداری </a:t>
            </a:r>
          </a:p>
          <a:p>
            <a:pPr marL="0" indent="0" algn="r" rtl="1">
              <a:buNone/>
            </a:pPr>
            <a:r>
              <a:rPr lang="fa-IR" sz="2800" dirty="0"/>
              <a:t>پیشگیری از بارداری به استثنای برخی از روش ها جایز است مگر انکه :</a:t>
            </a:r>
          </a:p>
          <a:p>
            <a:pPr marL="0" indent="0" algn="r" rtl="1">
              <a:buNone/>
            </a:pPr>
            <a:r>
              <a:rPr lang="fa-IR" sz="2800" dirty="0"/>
              <a:t>یک – زیان جدی داشته باشد </a:t>
            </a:r>
          </a:p>
          <a:p>
            <a:pPr marL="0" indent="0" algn="r" rtl="1">
              <a:buNone/>
            </a:pPr>
            <a:r>
              <a:rPr lang="fa-IR" sz="2800" dirty="0"/>
              <a:t>دو- لازمه ان نگاه و لمس حرام باشد</a:t>
            </a:r>
          </a:p>
          <a:p>
            <a:pPr marL="0" indent="0" algn="r" rtl="1">
              <a:buNone/>
            </a:pPr>
            <a:r>
              <a:rPr lang="fa-IR" sz="2800" dirty="0"/>
              <a:t>سه – همسر راضی نباشد </a:t>
            </a:r>
            <a:endParaRPr lang="en-US" sz="2800" dirty="0"/>
          </a:p>
          <a:p>
            <a:endParaRPr lang="en-US" sz="2400" dirty="0"/>
          </a:p>
        </p:txBody>
      </p:sp>
    </p:spTree>
    <p:extLst>
      <p:ext uri="{BB962C8B-B14F-4D97-AF65-F5344CB8AC3E}">
        <p14:creationId xmlns:p14="http://schemas.microsoft.com/office/powerpoint/2010/main" val="20540375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600"/>
            <a:ext cx="9144000" cy="6712768"/>
          </a:xfrm>
        </p:spPr>
        <p:txBody>
          <a:bodyPr>
            <a:noAutofit/>
          </a:bodyPr>
          <a:lstStyle/>
          <a:p>
            <a:pPr marL="0" indent="0" algn="r" rtl="1">
              <a:buNone/>
            </a:pPr>
            <a:r>
              <a:rPr lang="fa-IR" sz="2800" dirty="0" smtClean="0"/>
              <a:t>چهار- چنان چه پیشگیری از بارداری منجر به عقیمی زن یا شوهر شود مراجع تقلید در صورتی این عمل را جایز می دانند که این کار با رعایت شروط پیشین و به غرض عقلایی انجام گیرد مثلا بارداری برای زن ضرر و خطر جانی داشته باشد .</a:t>
            </a:r>
          </a:p>
          <a:p>
            <a:pPr marL="0" indent="0" algn="r" rtl="1">
              <a:buNone/>
            </a:pPr>
            <a:r>
              <a:rPr lang="fa-IR" sz="2800" dirty="0" smtClean="0"/>
              <a:t>سقط جنین پس از انعقاد نطفه در هر ماهی که باشد جایز نیست و علاوه بر گناه باید دیه نیز پرداخت شود.</a:t>
            </a:r>
          </a:p>
          <a:p>
            <a:pPr marL="0" indent="0" algn="r" rtl="1">
              <a:buNone/>
            </a:pPr>
            <a:r>
              <a:rPr lang="fa-IR" sz="2800" dirty="0" smtClean="0"/>
              <a:t>برخی مراجع تقلید همچون ایات عظام خامنه ای – مکارم و فاضل اعلام کرده اند چنان چه جنین ناقص الخلقه باشد و تولد او باعث مشقت و حرج شدید برای پدر و مادر گردد سقط جنین تا قبل از دمیده شدن روح در او (چهارماهگی) جایز است.افزون بر این همه مراجع تقلید بیان داشته اند اگر به تشخیص دکتر متخصص تداوم بارداری سبب خطر جانی برای مادر شود سقط جنین جایز است .</a:t>
            </a:r>
          </a:p>
          <a:p>
            <a:pPr marL="0" indent="0" algn="r" rtl="1">
              <a:buNone/>
            </a:pPr>
            <a:r>
              <a:rPr lang="fa-IR" sz="2800" dirty="0" smtClean="0"/>
              <a:t>ناباروری :</a:t>
            </a:r>
          </a:p>
          <a:p>
            <a:pPr marL="0" indent="0" algn="r" rtl="1">
              <a:buNone/>
            </a:pPr>
            <a:r>
              <a:rPr lang="fa-IR" sz="2800" dirty="0" smtClean="0"/>
              <a:t>علل مردانه : اشکال در کمیت و کیفیت اسپرم </a:t>
            </a:r>
          </a:p>
          <a:p>
            <a:pPr marL="0" indent="0" algn="r" rtl="1">
              <a:buNone/>
            </a:pPr>
            <a:r>
              <a:rPr lang="fa-IR" sz="2800" dirty="0" smtClean="0"/>
              <a:t>علل زنانه : عدم تخمک گذاری، انسداد لوله های رحمی سابقه عفونت های دستگاه تناسلی و اشکال اناتومیک در دستگاه تناسلی </a:t>
            </a:r>
          </a:p>
          <a:p>
            <a:pPr marL="0" indent="0" algn="r" rtl="1">
              <a:buNone/>
            </a:pPr>
            <a:endParaRPr lang="fa-IR" sz="2800" dirty="0" smtClean="0"/>
          </a:p>
        </p:txBody>
      </p:sp>
    </p:spTree>
    <p:extLst>
      <p:ext uri="{BB962C8B-B14F-4D97-AF65-F5344CB8AC3E}">
        <p14:creationId xmlns:p14="http://schemas.microsoft.com/office/powerpoint/2010/main" val="214713697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24"/>
            <a:ext cx="9144000" cy="4351338"/>
          </a:xfrm>
        </p:spPr>
        <p:txBody>
          <a:bodyPr>
            <a:normAutofit/>
          </a:bodyPr>
          <a:lstStyle/>
          <a:p>
            <a:pPr marL="0" indent="0" algn="r" rtl="1">
              <a:buNone/>
            </a:pPr>
            <a:r>
              <a:rPr lang="fa-IR" sz="2800" dirty="0"/>
              <a:t>علل غیر قابل توجیه : زمانی که به شکلی واضح نتوان علت زنانه یا مردانه را برای ان تعریف کرد </a:t>
            </a:r>
          </a:p>
          <a:p>
            <a:pPr marL="0" indent="0" algn="r" rtl="1">
              <a:buNone/>
            </a:pPr>
            <a:r>
              <a:rPr lang="fa-IR" sz="2800" dirty="0"/>
              <a:t>بیماری های مقاربتی : </a:t>
            </a:r>
          </a:p>
          <a:p>
            <a:pPr marL="0" indent="0" algn="r" rtl="1">
              <a:buNone/>
            </a:pPr>
            <a:r>
              <a:rPr lang="fa-IR" sz="2800" dirty="0"/>
              <a:t>رفتار های زیر احتمال انتقال بیماری را افزایش می دهد :</a:t>
            </a:r>
          </a:p>
          <a:p>
            <a:pPr marL="0" indent="0" algn="r" rtl="1">
              <a:buNone/>
            </a:pPr>
            <a:r>
              <a:rPr lang="fa-IR" sz="2800" dirty="0"/>
              <a:t>1- روابط جنسی ازاد </a:t>
            </a:r>
          </a:p>
          <a:p>
            <a:pPr marL="0" indent="0" algn="r" rtl="1">
              <a:buNone/>
            </a:pPr>
            <a:r>
              <a:rPr lang="fa-IR" sz="2800" dirty="0"/>
              <a:t>2- ازدواج با فردی که روابط جنسی ازاد داشته است </a:t>
            </a:r>
          </a:p>
          <a:p>
            <a:pPr marL="0" indent="0" algn="r" rtl="1">
              <a:buNone/>
            </a:pPr>
            <a:r>
              <a:rPr lang="fa-IR" sz="2800" dirty="0"/>
              <a:t>3- نزدیکی با همسری که دارای روابط غیر اخلاقی یا اعتیاد تزریقی است </a:t>
            </a:r>
          </a:p>
          <a:p>
            <a:pPr marL="0" indent="0" algn="r" rtl="1">
              <a:buNone/>
            </a:pPr>
            <a:r>
              <a:rPr lang="fa-IR" sz="2800" dirty="0"/>
              <a:t>4- استفاده نکردن از کاندوم در روابط زناشویی با همسری که بیماری مقاربتی دارد</a:t>
            </a:r>
          </a:p>
          <a:p>
            <a:endParaRPr lang="en-US" sz="2400" dirty="0"/>
          </a:p>
        </p:txBody>
      </p:sp>
    </p:spTree>
    <p:extLst>
      <p:ext uri="{BB962C8B-B14F-4D97-AF65-F5344CB8AC3E}">
        <p14:creationId xmlns:p14="http://schemas.microsoft.com/office/powerpoint/2010/main" val="12822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6"/>
            <a:ext cx="9194282" cy="6868236"/>
          </a:xfrm>
          <a:prstGeom prst="rect">
            <a:avLst/>
          </a:prstGeom>
        </p:spPr>
      </p:pic>
      <p:sp>
        <p:nvSpPr>
          <p:cNvPr id="3" name="Content Placeholder 2"/>
          <p:cNvSpPr>
            <a:spLocks noGrp="1"/>
          </p:cNvSpPr>
          <p:nvPr>
            <p:ph idx="1"/>
          </p:nvPr>
        </p:nvSpPr>
        <p:spPr>
          <a:xfrm>
            <a:off x="502920" y="530352"/>
            <a:ext cx="8183880" cy="5778968"/>
          </a:xfrm>
        </p:spPr>
        <p:txBody>
          <a:bodyPr>
            <a:normAutofit/>
          </a:bodyPr>
          <a:lstStyle/>
          <a:p>
            <a:pPr marL="0" indent="0" algn="ctr">
              <a:buNone/>
            </a:pPr>
            <a:r>
              <a:rPr lang="fa-IR" sz="2000" dirty="0" smtClean="0"/>
              <a:t>نمودار مطالب فصل اول(انسان و خانواده)</a:t>
            </a:r>
          </a:p>
          <a:p>
            <a:pPr marL="0" indent="0" algn="ctr">
              <a:buNone/>
            </a:pPr>
            <a:endParaRPr lang="fa-IR" sz="2000" dirty="0"/>
          </a:p>
          <a:p>
            <a:pPr marL="0" indent="0" algn="ctr">
              <a:buNone/>
            </a:pPr>
            <a:r>
              <a:rPr lang="fa-IR" sz="2000" dirty="0" smtClean="0"/>
              <a:t>ابعاد وجود انسان  </a:t>
            </a:r>
          </a:p>
          <a:p>
            <a:pPr marL="0" indent="0" algn="ctr">
              <a:buNone/>
            </a:pPr>
            <a:endParaRPr lang="fa-IR" sz="2000" dirty="0"/>
          </a:p>
          <a:p>
            <a:pPr marL="0" indent="0" algn="ctr">
              <a:buNone/>
            </a:pPr>
            <a:r>
              <a:rPr lang="fa-IR" sz="2000" dirty="0" smtClean="0"/>
              <a:t>              </a:t>
            </a:r>
          </a:p>
          <a:p>
            <a:pPr marL="0" indent="0" algn="ctr">
              <a:buNone/>
            </a:pPr>
            <a:endParaRPr lang="fa-IR" sz="2000" dirty="0" smtClean="0"/>
          </a:p>
          <a:p>
            <a:pPr marL="0" indent="0" algn="ctr">
              <a:buNone/>
            </a:pPr>
            <a:r>
              <a:rPr lang="fa-IR" sz="2000" dirty="0" smtClean="0"/>
              <a:t>                  </a:t>
            </a:r>
            <a:endParaRPr lang="fa-IR" sz="2000" dirty="0"/>
          </a:p>
          <a:p>
            <a:pPr marL="0" indent="0" algn="r">
              <a:buNone/>
            </a:pPr>
            <a:r>
              <a:rPr lang="fa-IR" sz="2000" dirty="0" smtClean="0">
                <a:solidFill>
                  <a:srgbClr val="00B0F0"/>
                </a:solidFill>
              </a:rPr>
              <a:t>ویژگی های انسان</a:t>
            </a:r>
            <a:r>
              <a:rPr lang="fa-IR" sz="2000" dirty="0" smtClean="0"/>
              <a:t>                 :1.کرامت ذاتی2.اختیارمند بودن3.نیاز به شریعت الهی</a:t>
            </a:r>
          </a:p>
          <a:p>
            <a:pPr marL="0" indent="0" algn="ctr">
              <a:buNone/>
            </a:pPr>
            <a:endParaRPr lang="fa-IR" sz="2000" dirty="0" smtClean="0"/>
          </a:p>
          <a:p>
            <a:pPr marL="0" indent="0" algn="r">
              <a:buNone/>
            </a:pPr>
            <a:endParaRPr lang="en-US" sz="2000" dirty="0" smtClean="0"/>
          </a:p>
          <a:p>
            <a:pPr marL="0" indent="0" algn="r">
              <a:buNone/>
            </a:pPr>
            <a:endParaRPr lang="fa-IR" sz="2000" dirty="0"/>
          </a:p>
          <a:p>
            <a:pPr marL="0" indent="0" algn="r">
              <a:buNone/>
            </a:pPr>
            <a:r>
              <a:rPr lang="fa-IR" sz="2000" dirty="0">
                <a:solidFill>
                  <a:srgbClr val="00B0F0"/>
                </a:solidFill>
              </a:rPr>
              <a:t>جایگاه انسان و خانواده</a:t>
            </a:r>
            <a:endParaRPr lang="en-US" sz="2000" dirty="0">
              <a:solidFill>
                <a:srgbClr val="00B0F0"/>
              </a:solidFill>
            </a:endParaRPr>
          </a:p>
          <a:p>
            <a:pPr marL="0" indent="0" algn="r">
              <a:buNone/>
            </a:pPr>
            <a:endParaRPr lang="fa-IR" sz="2000" dirty="0" smtClean="0"/>
          </a:p>
          <a:p>
            <a:pPr marL="0" indent="0" algn="ctr">
              <a:buNone/>
            </a:pPr>
            <a:r>
              <a:rPr lang="fa-IR" sz="2000" dirty="0" smtClean="0"/>
              <a:t>.نیازهای انسان:فیزیکی و مادی و....</a:t>
            </a:r>
          </a:p>
          <a:p>
            <a:pPr marL="0" indent="0" algn="ctr">
              <a:buNone/>
            </a:pPr>
            <a:endParaRPr lang="fa-IR" sz="1600" dirty="0"/>
          </a:p>
          <a:p>
            <a:pPr marL="0" indent="0" algn="ctr">
              <a:buNone/>
            </a:pPr>
            <a:endParaRPr lang="fa-IR" sz="1600" dirty="0" smtClean="0"/>
          </a:p>
          <a:p>
            <a:pPr marL="0" indent="0" algn="r">
              <a:buNone/>
            </a:pPr>
            <a:endParaRPr lang="fa-IR" sz="1600" dirty="0"/>
          </a:p>
          <a:p>
            <a:pPr marL="0" indent="0" algn="r">
              <a:buNone/>
            </a:pPr>
            <a:endParaRPr lang="fa-IR" sz="1600" dirty="0" smtClean="0"/>
          </a:p>
          <a:p>
            <a:pPr marL="0" indent="0" algn="r">
              <a:buNone/>
            </a:pPr>
            <a:endParaRPr lang="fa-IR" sz="1600" dirty="0"/>
          </a:p>
        </p:txBody>
      </p:sp>
      <p:sp>
        <p:nvSpPr>
          <p:cNvPr id="4" name="Right Brace 3"/>
          <p:cNvSpPr/>
          <p:nvPr/>
        </p:nvSpPr>
        <p:spPr>
          <a:xfrm>
            <a:off x="6012160" y="980728"/>
            <a:ext cx="432048" cy="51125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616010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755576" y="476672"/>
            <a:ext cx="7920880" cy="5878532"/>
          </a:xfrm>
          <a:prstGeom prst="rect">
            <a:avLst/>
          </a:prstGeom>
        </p:spPr>
        <p:txBody>
          <a:bodyPr wrap="square">
            <a:spAutoFit/>
          </a:bodyPr>
          <a:lstStyle/>
          <a:p>
            <a:pPr algn="ctr"/>
            <a:r>
              <a:rPr lang="fa-IR" sz="2800" dirty="0" smtClean="0">
                <a:solidFill>
                  <a:srgbClr val="FF0000"/>
                </a:solidFill>
                <a:latin typeface="B Nazanin"/>
              </a:rPr>
              <a:t>عوامل موثر در گسترش اخلاق مدرن جنسی</a:t>
            </a:r>
          </a:p>
          <a:p>
            <a:pPr algn="r"/>
            <a:endParaRPr lang="fa-IR" sz="2800" dirty="0">
              <a:solidFill>
                <a:srgbClr val="FF0000"/>
              </a:solidFill>
              <a:latin typeface="B Nazanin"/>
            </a:endParaRPr>
          </a:p>
          <a:p>
            <a:pPr algn="r"/>
            <a:endParaRPr lang="fa-IR" sz="2800" dirty="0" smtClean="0">
              <a:solidFill>
                <a:srgbClr val="FF0000"/>
              </a:solidFill>
              <a:latin typeface="B Nazanin"/>
            </a:endParaRPr>
          </a:p>
          <a:p>
            <a:pPr algn="r"/>
            <a:r>
              <a:rPr lang="fa-IR" sz="2800" dirty="0" smtClean="0">
                <a:solidFill>
                  <a:srgbClr val="FF0000"/>
                </a:solidFill>
                <a:latin typeface="B Nazanin"/>
              </a:rPr>
              <a:t>یک</a:t>
            </a:r>
            <a:r>
              <a:rPr lang="fa-IR" sz="2800" dirty="0">
                <a:solidFill>
                  <a:srgbClr val="FF0000"/>
                </a:solidFill>
                <a:latin typeface="B Nazanin"/>
              </a:rPr>
              <a:t>. آرای برخی متفکران</a:t>
            </a:r>
            <a:r>
              <a:rPr lang="fa-IR" sz="2400" dirty="0">
                <a:latin typeface="B Nazanin"/>
              </a:rPr>
              <a:t/>
            </a:r>
            <a:br>
              <a:rPr lang="fa-IR" sz="2400" dirty="0">
                <a:latin typeface="B Nazanin"/>
              </a:rPr>
            </a:br>
            <a:r>
              <a:rPr lang="fa-IR" sz="2400" dirty="0">
                <a:solidFill>
                  <a:schemeClr val="bg1"/>
                </a:solidFill>
                <a:latin typeface="B Nazanin"/>
              </a:rPr>
              <a:t>یکی از کسانی که دیدگاه های او در پایه ریزی اخلاق نوین جنسی تاثیر بسیار داشت، زیگموند فروید است . وی تعارض های جنسی را دلیل اصلی تمام روان رنجوری ها می دانست و معتقد بود : میل جنسی انگیزش اصلی رفتار افراد است</a:t>
            </a:r>
            <a:r>
              <a:rPr lang="fa-IR" sz="2400" dirty="0" smtClean="0">
                <a:solidFill>
                  <a:schemeClr val="bg1"/>
                </a:solidFill>
                <a:latin typeface="B Nazanin"/>
              </a:rPr>
              <a:t>.</a:t>
            </a:r>
          </a:p>
          <a:p>
            <a:pPr algn="r"/>
            <a:endParaRPr lang="fa-IR" sz="2400" dirty="0">
              <a:solidFill>
                <a:schemeClr val="bg1"/>
              </a:solidFill>
            </a:endParaRPr>
          </a:p>
          <a:p>
            <a:pPr algn="r"/>
            <a:r>
              <a:rPr lang="fa-IR" sz="2400" dirty="0" smtClean="0">
                <a:solidFill>
                  <a:schemeClr val="bg1"/>
                </a:solidFill>
              </a:rPr>
              <a:t>یکی از جریان های بست دهنده روابط ازاد جنسی ایده فروید لیبرالیسم است که در صدد تضمین ازادی های فردی با کمترین محدودیت است این امر به تضعیف نهاد خانواده منجر میشود .</a:t>
            </a:r>
          </a:p>
          <a:p>
            <a:pPr algn="r"/>
            <a:r>
              <a:rPr lang="fa-IR" sz="2400" dirty="0" smtClean="0">
                <a:solidFill>
                  <a:schemeClr val="bg1"/>
                </a:solidFill>
              </a:rPr>
              <a:t>در ترویج ازادی خواهی جنسی گروهی از فمینیست ها نقش بسیار مهمی داشتند باتاکید بر نقش خانواده در اسارت زن خواهان گسترش روابط جنسی ازاد زنان-ازادی سقط جنین و ... بودند.</a:t>
            </a:r>
            <a:endParaRPr lang="en-US" sz="2400" dirty="0">
              <a:solidFill>
                <a:schemeClr val="bg1"/>
              </a:solidFill>
            </a:endParaRPr>
          </a:p>
        </p:txBody>
      </p:sp>
    </p:spTree>
    <p:extLst>
      <p:ext uri="{BB962C8B-B14F-4D97-AF65-F5344CB8AC3E}">
        <p14:creationId xmlns:p14="http://schemas.microsoft.com/office/powerpoint/2010/main" val="1196521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9104"/>
            <a:ext cx="9116448" cy="4525963"/>
          </a:xfrm>
        </p:spPr>
        <p:txBody>
          <a:bodyPr/>
          <a:lstStyle/>
          <a:p>
            <a:pPr marL="0" indent="0" algn="r" rtl="1">
              <a:buNone/>
            </a:pPr>
            <a:r>
              <a:rPr lang="fa-IR" sz="3200" dirty="0" smtClean="0"/>
              <a:t>ایدز </a:t>
            </a:r>
          </a:p>
          <a:p>
            <a:pPr marL="0" indent="0" algn="r" rtl="1">
              <a:buNone/>
            </a:pPr>
            <a:r>
              <a:rPr lang="fa-IR" sz="3200" dirty="0" smtClean="0"/>
              <a:t>راه های عمده سرایت بیماری ایدز عبارت است از :</a:t>
            </a:r>
          </a:p>
          <a:p>
            <a:pPr marL="0" indent="0" algn="r" rtl="1">
              <a:buNone/>
            </a:pPr>
            <a:r>
              <a:rPr lang="fa-IR" sz="3200" dirty="0" smtClean="0"/>
              <a:t>1- تماس جنسی با افراد الوده به ایدز </a:t>
            </a:r>
          </a:p>
          <a:p>
            <a:pPr marL="0" indent="0" algn="r" rtl="1">
              <a:buNone/>
            </a:pPr>
            <a:r>
              <a:rPr lang="fa-IR" sz="3200" dirty="0" smtClean="0"/>
              <a:t>2- تزریق خون و فراورده های الوده به این بیماری ، استفاده از سرنگ های مشترک (به خصوص در بین معتادان تزریقی ) و به کار بردن وسایل الوده به ان </a:t>
            </a:r>
          </a:p>
          <a:p>
            <a:pPr marL="0" indent="0" algn="r" rtl="1">
              <a:buNone/>
            </a:pPr>
            <a:r>
              <a:rPr lang="fa-IR" sz="3200" dirty="0" smtClean="0"/>
              <a:t>3- انتقال از مادر به جنین</a:t>
            </a:r>
          </a:p>
          <a:p>
            <a:pPr marL="0" indent="0" algn="r" rtl="1">
              <a:buNone/>
            </a:pPr>
            <a:endParaRPr lang="en-US" sz="2000" dirty="0"/>
          </a:p>
        </p:txBody>
      </p:sp>
    </p:spTree>
    <p:extLst>
      <p:ext uri="{BB962C8B-B14F-4D97-AF65-F5344CB8AC3E}">
        <p14:creationId xmlns:p14="http://schemas.microsoft.com/office/powerpoint/2010/main" val="1831257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11560" y="1700808"/>
            <a:ext cx="7920880" cy="3416320"/>
          </a:xfrm>
          <a:prstGeom prst="rect">
            <a:avLst/>
          </a:prstGeom>
        </p:spPr>
        <p:txBody>
          <a:bodyPr wrap="square">
            <a:spAutoFit/>
          </a:bodyPr>
          <a:lstStyle/>
          <a:p>
            <a:pPr algn="r"/>
            <a:r>
              <a:rPr lang="fa-IR" sz="2400" dirty="0">
                <a:solidFill>
                  <a:srgbClr val="FF0000"/>
                </a:solidFill>
                <a:latin typeface="B Nazanin"/>
              </a:rPr>
              <a:t>دو. رسانه ها</a:t>
            </a:r>
            <a:r>
              <a:rPr lang="fa-IR" sz="2400" dirty="0">
                <a:latin typeface="B Nazanin"/>
              </a:rPr>
              <a:t/>
            </a:r>
            <a:br>
              <a:rPr lang="fa-IR" sz="2400" dirty="0">
                <a:latin typeface="B Nazanin"/>
              </a:rPr>
            </a:br>
            <a:r>
              <a:rPr lang="fa-IR" sz="2400" dirty="0">
                <a:solidFill>
                  <a:schemeClr val="bg1"/>
                </a:solidFill>
                <a:latin typeface="B Nazanin"/>
              </a:rPr>
              <a:t>امروزه اروپا وآمریکا با تولید وسیع فیلم های سینمایی  و تلویزیونی و عرضه گسترده آن در جهان ، نقش بارزی در ایجاد تحولات فرهنگی دارند. مهم ترین تاثیر رسانه های تصویری بر حوزه اخلاق جنسی ، عادی سازی روابط جنسی خارج از چارچوب ازدواج است</a:t>
            </a:r>
            <a:r>
              <a:rPr lang="fa-IR" sz="2400" dirty="0" smtClean="0">
                <a:solidFill>
                  <a:schemeClr val="bg1"/>
                </a:solidFill>
                <a:latin typeface="B Nazanin"/>
              </a:rPr>
              <a:t>.</a:t>
            </a:r>
          </a:p>
          <a:p>
            <a:pPr algn="r"/>
            <a:r>
              <a:rPr lang="fa-IR" sz="2400" dirty="0" smtClean="0">
                <a:solidFill>
                  <a:srgbClr val="00B0F0"/>
                </a:solidFill>
              </a:rPr>
              <a:t>به گفته ی اندی </a:t>
            </a:r>
            <a:r>
              <a:rPr lang="fa-IR" sz="2400" dirty="0" smtClean="0">
                <a:solidFill>
                  <a:schemeClr val="accent1"/>
                </a:solidFill>
              </a:rPr>
              <a:t>بنت</a:t>
            </a:r>
            <a:r>
              <a:rPr lang="fa-IR" sz="2400" dirty="0" smtClean="0">
                <a:solidFill>
                  <a:schemeClr val="bg1"/>
                </a:solidFill>
              </a:rPr>
              <a:t>:مشاهده ی این فیلم ها در جمع خانوادگی محیطی فراهم میسازد که در ان نوجوان   ها مخصوصا دختران از مسایل جنسی ازادانه تر سخن بگویند  که این خود سبب افزایش دغدغه های جنسی- عادی سازی روابط جنسی –کاهش حیا و در نتیجه پایین امدن سن روابط </a:t>
            </a:r>
            <a:r>
              <a:rPr lang="fa-IR" sz="2000" dirty="0" smtClean="0"/>
              <a:t>جنسی میشود</a:t>
            </a:r>
            <a:r>
              <a:rPr lang="fa-IR" dirty="0" smtClean="0"/>
              <a:t>. </a:t>
            </a:r>
            <a:endParaRPr lang="en-US" dirty="0"/>
          </a:p>
        </p:txBody>
      </p:sp>
    </p:spTree>
    <p:extLst>
      <p:ext uri="{BB962C8B-B14F-4D97-AF65-F5344CB8AC3E}">
        <p14:creationId xmlns:p14="http://schemas.microsoft.com/office/powerpoint/2010/main" val="27263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971600" y="1705451"/>
            <a:ext cx="7416824" cy="4031873"/>
          </a:xfrm>
          <a:prstGeom prst="rect">
            <a:avLst/>
          </a:prstGeom>
        </p:spPr>
        <p:txBody>
          <a:bodyPr wrap="square">
            <a:spAutoFit/>
          </a:bodyPr>
          <a:lstStyle/>
          <a:p>
            <a:pPr algn="r"/>
            <a:r>
              <a:rPr lang="fa-IR" sz="2800" dirty="0">
                <a:solidFill>
                  <a:srgbClr val="FF0000"/>
                </a:solidFill>
              </a:rPr>
              <a:t>سه. مراکز قدرت </a:t>
            </a:r>
            <a:r>
              <a:rPr lang="fa-IR" sz="2800" dirty="0"/>
              <a:t/>
            </a:r>
            <a:br>
              <a:rPr lang="fa-IR" sz="2800" dirty="0"/>
            </a:br>
            <a:r>
              <a:rPr lang="fa-IR" sz="2800" dirty="0">
                <a:solidFill>
                  <a:schemeClr val="bg1"/>
                </a:solidFill>
              </a:rPr>
              <a:t>امروزه برخی نهادهای بین المللی نیز برای جهانی سازی اخلاق جنسی نوین- از طریق ایجاد تعهد برای کشورها در پیوستن به معاهدات سازمان ملل و سپس نظارت بر اجرای این معاهدات – تلاش گسترده ای انجام می دهند.</a:t>
            </a:r>
            <a:br>
              <a:rPr lang="fa-IR" sz="2800" dirty="0">
                <a:solidFill>
                  <a:schemeClr val="bg1"/>
                </a:solidFill>
              </a:rPr>
            </a:br>
            <a:r>
              <a:rPr lang="fa-IR" sz="3200" dirty="0">
                <a:solidFill>
                  <a:srgbClr val="FF0000"/>
                </a:solidFill>
              </a:rPr>
              <a:t>پیامدهای آزادی در رفتارهای جنسی</a:t>
            </a:r>
            <a:r>
              <a:rPr lang="fa-IR" sz="2800" dirty="0"/>
              <a:t/>
            </a:r>
            <a:br>
              <a:rPr lang="fa-IR" sz="2800" dirty="0"/>
            </a:br>
            <a:r>
              <a:rPr lang="fa-IR" sz="2800" dirty="0">
                <a:solidFill>
                  <a:srgbClr val="FF0000"/>
                </a:solidFill>
              </a:rPr>
              <a:t>یک. </a:t>
            </a:r>
            <a:r>
              <a:rPr lang="fa-IR" sz="2800" dirty="0">
                <a:solidFill>
                  <a:schemeClr val="bg1"/>
                </a:solidFill>
              </a:rPr>
              <a:t>تنزل جایگاه زنان به دنبال ترویج «نگرش کالایی» به آنان: از انسانی محترم به یک کالای جنسی عمومی تنزل یافته.</a:t>
            </a:r>
            <a:br>
              <a:rPr lang="fa-IR"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1238712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11560" y="1720840"/>
            <a:ext cx="7704856" cy="4524315"/>
          </a:xfrm>
          <a:prstGeom prst="rect">
            <a:avLst/>
          </a:prstGeom>
        </p:spPr>
        <p:txBody>
          <a:bodyPr wrap="square">
            <a:spAutoFit/>
          </a:bodyPr>
          <a:lstStyle/>
          <a:p>
            <a:pPr algn="r"/>
            <a:r>
              <a:rPr lang="fa-IR" sz="2400" dirty="0">
                <a:solidFill>
                  <a:srgbClr val="FF0000"/>
                </a:solidFill>
              </a:rPr>
              <a:t>دو. </a:t>
            </a:r>
            <a:r>
              <a:rPr lang="fa-IR" sz="2400" dirty="0">
                <a:solidFill>
                  <a:schemeClr val="bg1"/>
                </a:solidFill>
              </a:rPr>
              <a:t>آسیب های مربوط به سلامت: در جوامعی که اخلاق مدرن جنسی گسترش یافته ، معیار اصلی در برقراری با جنس مخالف ، جاذبه های جسمانی زنان است. رژیم های غذایی افراطی برای داشتن اندامی جذاب از جمله این آسیب هاست.</a:t>
            </a:r>
            <a:br>
              <a:rPr lang="fa-IR" sz="2400" dirty="0">
                <a:solidFill>
                  <a:schemeClr val="bg1"/>
                </a:solidFill>
              </a:rPr>
            </a:br>
            <a:r>
              <a:rPr lang="fa-IR" sz="2400" dirty="0">
                <a:solidFill>
                  <a:srgbClr val="FF0000"/>
                </a:solidFill>
              </a:rPr>
              <a:t>سه. </a:t>
            </a:r>
            <a:r>
              <a:rPr lang="fa-IR" sz="2400" dirty="0">
                <a:solidFill>
                  <a:schemeClr val="bg1"/>
                </a:solidFill>
              </a:rPr>
              <a:t>گسترش سوء استفاده جنسی اززنان و کودکان : نمایاندن جاذبه های جنسی توسط زنان منجربه تحریک  جنسی مردان می شود وچون قدرت جسمانی آنان بیشتر است، خشونت های جنسی نسبت به زنان، در محیط تحصیل، کار و جامعه گسترش می </a:t>
            </a:r>
            <a:r>
              <a:rPr lang="fa-IR" sz="2400" dirty="0" smtClean="0">
                <a:solidFill>
                  <a:schemeClr val="bg1"/>
                </a:solidFill>
              </a:rPr>
              <a:t>یابد</a:t>
            </a:r>
          </a:p>
          <a:p>
            <a:pPr algn="r"/>
            <a:r>
              <a:rPr lang="fa-IR" sz="2400" dirty="0" smtClean="0">
                <a:solidFill>
                  <a:srgbClr val="00B0F0"/>
                </a:solidFill>
              </a:rPr>
              <a:t>الیزابت فاکس جنووز میگوید</a:t>
            </a:r>
            <a:r>
              <a:rPr lang="fa-IR" sz="2400" dirty="0" smtClean="0"/>
              <a:t>:</a:t>
            </a:r>
          </a:p>
          <a:p>
            <a:pPr algn="r"/>
            <a:r>
              <a:rPr lang="fa-IR" sz="2400" dirty="0" smtClean="0">
                <a:solidFill>
                  <a:schemeClr val="bg1"/>
                </a:solidFill>
              </a:rPr>
              <a:t>ازادی جنسی زنان عملا به تخیلات جنسی و تجاوز کارانه ی مردان انجامید و انان نیز همگام با زنان خود را از هنجار ها و اداب و رسوم رفتار جنسی رها کردند.</a:t>
            </a:r>
            <a:endParaRPr lang="en-US" sz="2400" dirty="0">
              <a:solidFill>
                <a:schemeClr val="bg1"/>
              </a:solidFill>
            </a:endParaRPr>
          </a:p>
        </p:txBody>
      </p:sp>
    </p:spTree>
    <p:extLst>
      <p:ext uri="{BB962C8B-B14F-4D97-AF65-F5344CB8AC3E}">
        <p14:creationId xmlns:p14="http://schemas.microsoft.com/office/powerpoint/2010/main" val="374885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27584" y="35263"/>
            <a:ext cx="7488832" cy="7478970"/>
          </a:xfrm>
          <a:prstGeom prst="rect">
            <a:avLst/>
          </a:prstGeom>
        </p:spPr>
        <p:txBody>
          <a:bodyPr wrap="square">
            <a:spAutoFit/>
          </a:bodyPr>
          <a:lstStyle/>
          <a:p>
            <a:pPr algn="r"/>
            <a:r>
              <a:rPr lang="fa-IR" sz="2400" dirty="0">
                <a:solidFill>
                  <a:srgbClr val="FF0000"/>
                </a:solidFill>
              </a:rPr>
              <a:t>چهار</a:t>
            </a:r>
            <a:r>
              <a:rPr lang="fa-IR" sz="2400" dirty="0">
                <a:solidFill>
                  <a:schemeClr val="bg1"/>
                </a:solidFill>
              </a:rPr>
              <a:t>. کاهش تمایل به ازدواج و محرومیت از آثار ازدواج: به دلیل امکان رفع نیاز جنسی مردان به شکلی آسان و بدون محدودیت، تمایل آنان به ازدواج و در نتیجه پذیرش مسئولیت نسبت به همسر و فرزندان کاهش می یابد.</a:t>
            </a:r>
            <a:r>
              <a:rPr lang="fa-IR" sz="2400" dirty="0"/>
              <a:t/>
            </a:r>
            <a:br>
              <a:rPr lang="fa-IR" sz="2400" dirty="0"/>
            </a:br>
            <a:r>
              <a:rPr lang="fa-IR" sz="2400" dirty="0">
                <a:solidFill>
                  <a:srgbClr val="FF0000"/>
                </a:solidFill>
              </a:rPr>
              <a:t>پنج. </a:t>
            </a:r>
            <a:r>
              <a:rPr lang="fa-IR" sz="2400" dirty="0">
                <a:solidFill>
                  <a:schemeClr val="bg1"/>
                </a:solidFill>
              </a:rPr>
              <a:t>دغدغه دائمی برآوردن نیاز </a:t>
            </a:r>
            <a:r>
              <a:rPr lang="fa-IR" sz="2400" dirty="0" smtClean="0">
                <a:solidFill>
                  <a:schemeClr val="bg1"/>
                </a:solidFill>
              </a:rPr>
              <a:t>جنسی</a:t>
            </a:r>
          </a:p>
          <a:p>
            <a:pPr algn="r"/>
            <a:r>
              <a:rPr lang="fa-IR" sz="2400" dirty="0" smtClean="0">
                <a:solidFill>
                  <a:srgbClr val="00B0F0"/>
                </a:solidFill>
              </a:rPr>
              <a:t>ویلیام گاردنر میگوید</a:t>
            </a:r>
            <a:r>
              <a:rPr lang="fa-IR" sz="2400" dirty="0" smtClean="0"/>
              <a:t>:</a:t>
            </a:r>
          </a:p>
          <a:p>
            <a:pPr algn="r"/>
            <a:r>
              <a:rPr lang="fa-IR" sz="2400" dirty="0" smtClean="0">
                <a:solidFill>
                  <a:schemeClr val="bg1"/>
                </a:solidFill>
              </a:rPr>
              <a:t>بدون وجود ازدواج و خانواده جهت تنظیم میل جنسی دچار اشفته بازاری از روابط جنسی خواهیم شد که در ان انسان ها به حیواناتی جفت جو تبدیل میشوند که تحریکات جنسی برای انها همه چیز و تعهد و مسئولیت هیچ است.</a:t>
            </a:r>
            <a:r>
              <a:rPr lang="fa-IR" sz="2400" dirty="0"/>
              <a:t/>
            </a:r>
            <a:br>
              <a:rPr lang="fa-IR" sz="2400" dirty="0"/>
            </a:br>
            <a:r>
              <a:rPr lang="fa-IR" sz="2400" dirty="0">
                <a:solidFill>
                  <a:srgbClr val="FF0000"/>
                </a:solidFill>
              </a:rPr>
              <a:t>شش. </a:t>
            </a:r>
            <a:r>
              <a:rPr lang="fa-IR" sz="2400" dirty="0">
                <a:solidFill>
                  <a:schemeClr val="bg1"/>
                </a:solidFill>
              </a:rPr>
              <a:t>گسترش بیماری های جنسی: آزادی در رفتارهای جنسی موجب گسترش بیماری های جنسی به خصوص بیماری مهلک ایدز شده است.</a:t>
            </a:r>
            <a:br>
              <a:rPr lang="fa-IR" sz="2400" dirty="0">
                <a:solidFill>
                  <a:schemeClr val="bg1"/>
                </a:solidFill>
              </a:rPr>
            </a:br>
            <a:r>
              <a:rPr lang="fa-IR" sz="2400" dirty="0">
                <a:solidFill>
                  <a:srgbClr val="FF0000"/>
                </a:solidFill>
              </a:rPr>
              <a:t>هفت. </a:t>
            </a:r>
            <a:r>
              <a:rPr lang="fa-IR" sz="2400" dirty="0">
                <a:solidFill>
                  <a:schemeClr val="bg1"/>
                </a:solidFill>
              </a:rPr>
              <a:t>بلوغ زودرس و گسترش رفتارهای جنسی بدون مسئولیت: دسترسی آزادانه به اطلاعات جنسی از طریق اینترنت، مجله، کتاب، رادیو و تلویزیون، سبب کاهش سن بلوغ و بیداری زودرس غریزه جنسی شده است</a:t>
            </a:r>
            <a:r>
              <a:rPr lang="fa-IR" sz="2400" dirty="0" smtClean="0">
                <a:solidFill>
                  <a:schemeClr val="bg1"/>
                </a:solidFill>
              </a:rPr>
              <a:t>.</a:t>
            </a:r>
          </a:p>
          <a:p>
            <a:pPr algn="r"/>
            <a:r>
              <a:rPr lang="fa-IR" sz="2400" dirty="0" smtClean="0">
                <a:solidFill>
                  <a:srgbClr val="00B0F0"/>
                </a:solidFill>
              </a:rPr>
              <a:t>اندرا میشل در گزارش یونسکو اعلام میکند </a:t>
            </a:r>
            <a:r>
              <a:rPr lang="fa-IR" sz="2400" dirty="0" smtClean="0"/>
              <a:t>:</a:t>
            </a:r>
          </a:p>
          <a:p>
            <a:pPr algn="r"/>
            <a:r>
              <a:rPr lang="fa-IR" sz="2400" dirty="0" smtClean="0"/>
              <a:t>شمار فزاینده ای از مردان و زنان بیرون از قاعده ی ازدواج زندگی مشترکی دارند این حالت در اروپا بیشتر مشاهده میشود .</a:t>
            </a:r>
            <a:r>
              <a:rPr lang="fa-IR" sz="2400" dirty="0"/>
              <a:t/>
            </a:r>
            <a:br>
              <a:rPr lang="fa-IR" sz="2400" dirty="0"/>
            </a:br>
            <a:endParaRPr lang="en-US" sz="2400" dirty="0"/>
          </a:p>
        </p:txBody>
      </p:sp>
    </p:spTree>
    <p:extLst>
      <p:ext uri="{BB962C8B-B14F-4D97-AF65-F5344CB8AC3E}">
        <p14:creationId xmlns:p14="http://schemas.microsoft.com/office/powerpoint/2010/main" val="366624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755576" y="1582341"/>
            <a:ext cx="7488832" cy="3416320"/>
          </a:xfrm>
          <a:prstGeom prst="rect">
            <a:avLst/>
          </a:prstGeom>
        </p:spPr>
        <p:txBody>
          <a:bodyPr wrap="square">
            <a:spAutoFit/>
          </a:bodyPr>
          <a:lstStyle/>
          <a:p>
            <a:pPr algn="r"/>
            <a:r>
              <a:rPr lang="fa-IR" sz="2400" dirty="0">
                <a:solidFill>
                  <a:srgbClr val="FF0000"/>
                </a:solidFill>
              </a:rPr>
              <a:t>هشت</a:t>
            </a:r>
            <a:r>
              <a:rPr lang="fa-IR" sz="2400" dirty="0"/>
              <a:t> .آزادی سقط جنین :این ازادی به دلیل تسهیل روابط جنسی فراهم شده است</a:t>
            </a:r>
            <a:r>
              <a:rPr lang="fa-IR" sz="2400" dirty="0" smtClean="0"/>
              <a:t>.</a:t>
            </a:r>
          </a:p>
          <a:p>
            <a:pPr algn="r"/>
            <a:r>
              <a:rPr lang="fa-IR" sz="2400" dirty="0" smtClean="0">
                <a:solidFill>
                  <a:srgbClr val="FF0000"/>
                </a:solidFill>
              </a:rPr>
              <a:t>نه:</a:t>
            </a:r>
            <a:r>
              <a:rPr lang="fa-IR" sz="2400" dirty="0" smtClean="0"/>
              <a:t>تولد فرزندان نامشروع</a:t>
            </a:r>
            <a:r>
              <a:rPr lang="fa-IR" sz="2400" dirty="0"/>
              <a:t/>
            </a:r>
            <a:br>
              <a:rPr lang="fa-IR" sz="2400" dirty="0"/>
            </a:br>
            <a:r>
              <a:rPr lang="fa-IR" sz="2400" dirty="0" smtClean="0">
                <a:solidFill>
                  <a:srgbClr val="FF0000"/>
                </a:solidFill>
              </a:rPr>
              <a:t>ده.</a:t>
            </a:r>
            <a:r>
              <a:rPr lang="fa-IR" sz="2400" dirty="0" smtClean="0"/>
              <a:t>سردی </a:t>
            </a:r>
            <a:r>
              <a:rPr lang="fa-IR" sz="2400" dirty="0"/>
              <a:t>روابط همسران</a:t>
            </a:r>
            <a:br>
              <a:rPr lang="fa-IR" sz="2400" dirty="0"/>
            </a:br>
            <a:r>
              <a:rPr lang="fa-IR" sz="2400" dirty="0">
                <a:solidFill>
                  <a:srgbClr val="FF0000"/>
                </a:solidFill>
              </a:rPr>
              <a:t>یازده.</a:t>
            </a:r>
            <a:r>
              <a:rPr lang="fa-IR" sz="2400" dirty="0"/>
              <a:t>توجه افراطی به مسائل جنسی</a:t>
            </a:r>
            <a:br>
              <a:rPr lang="fa-IR" sz="2400" dirty="0"/>
            </a:br>
            <a:r>
              <a:rPr lang="fa-IR" sz="2400" dirty="0">
                <a:solidFill>
                  <a:srgbClr val="FF0000"/>
                </a:solidFill>
              </a:rPr>
              <a:t>دوازده</a:t>
            </a:r>
            <a:r>
              <a:rPr lang="fa-IR" sz="2400" dirty="0"/>
              <a:t>.بی توجهی به بسیاری از نیاز های </a:t>
            </a:r>
            <a:r>
              <a:rPr lang="fa-IR" sz="2400" dirty="0" smtClean="0"/>
              <a:t>انسانی</a:t>
            </a:r>
          </a:p>
          <a:p>
            <a:pPr algn="r"/>
            <a:r>
              <a:rPr lang="fa-IR" sz="2400" dirty="0" smtClean="0">
                <a:solidFill>
                  <a:srgbClr val="FF0000"/>
                </a:solidFill>
              </a:rPr>
              <a:t>سیزده:</a:t>
            </a:r>
            <a:r>
              <a:rPr lang="fa-IR" sz="2400" dirty="0" smtClean="0"/>
              <a:t>رواج انحرافات جنسی</a:t>
            </a:r>
          </a:p>
          <a:p>
            <a:pPr algn="r"/>
            <a:r>
              <a:rPr lang="fa-IR" sz="2400" dirty="0"/>
              <a:t/>
            </a:r>
            <a:br>
              <a:rPr lang="fa-IR" sz="2400" dirty="0"/>
            </a:br>
            <a:endParaRPr lang="en-US" sz="2400" dirty="0"/>
          </a:p>
        </p:txBody>
      </p:sp>
    </p:spTree>
    <p:extLst>
      <p:ext uri="{BB962C8B-B14F-4D97-AF65-F5344CB8AC3E}">
        <p14:creationId xmlns:p14="http://schemas.microsoft.com/office/powerpoint/2010/main" val="292919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95536" y="332656"/>
            <a:ext cx="8496944" cy="5755422"/>
          </a:xfrm>
          <a:prstGeom prst="rect">
            <a:avLst/>
          </a:prstGeom>
        </p:spPr>
        <p:txBody>
          <a:bodyPr wrap="square">
            <a:spAutoFit/>
          </a:bodyPr>
          <a:lstStyle/>
          <a:p>
            <a:pPr algn="r"/>
            <a:r>
              <a:rPr lang="fa-IR" sz="3200" dirty="0">
                <a:solidFill>
                  <a:srgbClr val="7030A0"/>
                </a:solidFill>
              </a:rPr>
              <a:t>برای مطالعه:</a:t>
            </a:r>
          </a:p>
          <a:p>
            <a:pPr algn="r"/>
            <a:r>
              <a:rPr lang="fa-IR" sz="2800" dirty="0"/>
              <a:t>گزارش ملی کشور های اروپایی به سازمان ملل اعتراف دولتمردان این کشور ها به شیوع گسترده ی این فجایع در کشور هایی است که بیشترین تعهد را نسبت به تامین ازادی در رفتار های جنسی دارند –نمونه هایی از این گزارشات عبارت اند از :</a:t>
            </a:r>
          </a:p>
          <a:p>
            <a:pPr algn="r"/>
            <a:r>
              <a:rPr lang="fa-IR" sz="2800" dirty="0"/>
              <a:t>1-گزارش ملی کشور انگلستان در سال 2008 میلادی به(سی ای دی ای )</a:t>
            </a:r>
          </a:p>
          <a:p>
            <a:pPr algn="r"/>
            <a:r>
              <a:rPr lang="fa-IR" sz="2800" dirty="0"/>
              <a:t>-در انگلستان خشونت علیه زنان و دختران شامل خشونت های خانگی و جنسی ادامه دارد </a:t>
            </a:r>
          </a:p>
          <a:p>
            <a:pPr algn="r"/>
            <a:r>
              <a:rPr lang="fa-IR" sz="2800" dirty="0"/>
              <a:t>-قاچاق زنان و دختران در حال فزونی است </a:t>
            </a:r>
          </a:p>
          <a:p>
            <a:pPr algn="r"/>
            <a:r>
              <a:rPr lang="fa-IR" sz="2800" dirty="0"/>
              <a:t>2-طبق گزارش ملی کشور المان به (سی ای دی ای) در سال 2004 م</a:t>
            </a:r>
          </a:p>
          <a:p>
            <a:pPr algn="r"/>
            <a:r>
              <a:rPr lang="fa-IR" sz="2800" dirty="0"/>
              <a:t>-زن در رسانه ها و تبلیغات به عنوان کالایی جنسی نشان داده میشود </a:t>
            </a:r>
          </a:p>
          <a:p>
            <a:pPr algn="r"/>
            <a:r>
              <a:rPr lang="fa-IR" sz="2800" dirty="0"/>
              <a:t>-زن در المان مورد سوءاستفاده ی جنسی قرار میگیرد </a:t>
            </a:r>
          </a:p>
        </p:txBody>
      </p:sp>
    </p:spTree>
    <p:extLst>
      <p:ext uri="{BB962C8B-B14F-4D97-AF65-F5344CB8AC3E}">
        <p14:creationId xmlns:p14="http://schemas.microsoft.com/office/powerpoint/2010/main" val="53155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6"/>
            <a:ext cx="8496944" cy="6740307"/>
          </a:xfrm>
          <a:prstGeom prst="rect">
            <a:avLst/>
          </a:prstGeom>
        </p:spPr>
        <p:txBody>
          <a:bodyPr wrap="square">
            <a:spAutoFit/>
          </a:bodyPr>
          <a:lstStyle/>
          <a:p>
            <a:pPr algn="r"/>
            <a:r>
              <a:rPr lang="fa-IR" sz="2400" dirty="0"/>
              <a:t>3-طبق گزارش ملی کشور ایتالیا در ژانویه 2005 به کمیته نقض حقوق زنان و کمیته حقوق کودکان سازمان ملل :</a:t>
            </a:r>
          </a:p>
          <a:p>
            <a:pPr algn="r"/>
            <a:r>
              <a:rPr lang="fa-IR" sz="2400" dirty="0"/>
              <a:t>-زن در رسانه ها و تبلیغات به عنوان کالایی جنسی معرفی میگردد </a:t>
            </a:r>
          </a:p>
          <a:p>
            <a:pPr algn="r"/>
            <a:r>
              <a:rPr lang="fa-IR" sz="2400" dirty="0"/>
              <a:t>-فروش و هرزه نگاری کودکان و تجاوز به انها در این کشور وجود دارد </a:t>
            </a:r>
          </a:p>
          <a:p>
            <a:pPr algn="r"/>
            <a:r>
              <a:rPr lang="fa-IR" sz="2400" dirty="0"/>
              <a:t>4-طبق گزارش ملی دولت بلژیک در سال 2006 و گزارش ویژه فروش و هرزه نگاری کودکان در سال1999 م:</a:t>
            </a:r>
          </a:p>
          <a:p>
            <a:pPr algn="r"/>
            <a:r>
              <a:rPr lang="fa-IR" sz="2400" dirty="0"/>
              <a:t>-فروش کودکان در بلژیک مستقیما به قاچاق گسترده انسان مربوط میشود . بیشتر قربانیان دختران و زنان جوان اروپای شرقی هستند که برای بکار گیری در فحشا فروخته شده اند </a:t>
            </a:r>
          </a:p>
          <a:p>
            <a:pPr algn="r"/>
            <a:r>
              <a:rPr lang="fa-IR" sz="2400" dirty="0"/>
              <a:t>-در کشور پیشرفته ای مانند بلژیک که فقط 6 درصد از مردم فقیرند نمیتوان گفت که نیاز اقتصادی سبب روی اوردن به فحشا میشود  دلایل و عواملی که سبب میشود برخی افراد به میل خود به به این کار روی اورند تقریبا در تمام اروپا یکسان است . این کودکان در سنین پایین با انواع خشونت ها –تجاوز جنسی – کم مهری – و بیتوجهی روبرویند . بسیاری از انان در سنین 12 یا13 سالگی از خانه میگریزند که 70 درصد این کودکان به مصرف کوکائین –هروئین اکستازیس- امفتامین یا ترکیبی از همه ی این موارد میپردازند برخی از انها برای اینکه بتوانند به این مصرف ادامه دهند خود به واسطه گری در فروش روی میاورند و تعدادی دیگر نیز به قمار پناه میبرند </a:t>
            </a:r>
          </a:p>
        </p:txBody>
      </p:sp>
    </p:spTree>
    <p:extLst>
      <p:ext uri="{BB962C8B-B14F-4D97-AF65-F5344CB8AC3E}">
        <p14:creationId xmlns:p14="http://schemas.microsoft.com/office/powerpoint/2010/main" val="2415776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23528" y="0"/>
            <a:ext cx="8496944" cy="7417415"/>
          </a:xfrm>
          <a:prstGeom prst="rect">
            <a:avLst/>
          </a:prstGeom>
        </p:spPr>
        <p:txBody>
          <a:bodyPr wrap="square">
            <a:spAutoFit/>
          </a:bodyPr>
          <a:lstStyle/>
          <a:p>
            <a:pPr algn="r"/>
            <a:r>
              <a:rPr lang="fa-IR" sz="2400" dirty="0"/>
              <a:t>5</a:t>
            </a:r>
            <a:r>
              <a:rPr lang="fa-IR" sz="2800" dirty="0"/>
              <a:t>- طبق گزارش دولت فرانسه از وضعیت کودکان در این کشور در سال2006 و گزارش ویژه فروش و هرزه نگاری کودکان در سال2002 م</a:t>
            </a:r>
          </a:p>
          <a:p>
            <a:pPr marL="285750" indent="-285750" algn="r">
              <a:buFontTx/>
              <a:buChar char="-"/>
            </a:pPr>
            <a:r>
              <a:rPr lang="fa-IR" sz="2800" dirty="0"/>
              <a:t>امار فحشا در حال افزایش است –در یک سرکشی که همراه با اعضای یک (ان جی او)در محلات پاریس انجام گرفت دریافتند زنان و کودکان و پسر بچه هایی وجود دارند که از اروپای شرقی و افریقای غربی اغلب به اجبار و توسط شبکه های سازمان یافته وارد فرانسه میشوند . این شبکه ها به دختران قول مشاغلی با درامد بالا را میدهند و یا از طریق اعضا با انها ارتباط عاشقانه برقرار میکنند تا انها را به خود وابیته کنند اما به مجرد ورود انها به فرانسه برای وادار کردن انها به اطاعت اعضای خانواده شان را تهدید میکنند </a:t>
            </a:r>
          </a:p>
          <a:p>
            <a:pPr marL="285750" indent="-285750" algn="r">
              <a:buFontTx/>
              <a:buChar char="-"/>
            </a:pPr>
            <a:r>
              <a:rPr lang="fa-IR" sz="2800" dirty="0"/>
              <a:t>-طبق براورد پلیس تعداد روسپیان فرانسه 15تا18 هزار نفر است که نیمی از انها در پاریس اند </a:t>
            </a:r>
          </a:p>
          <a:p>
            <a:pPr marL="285750" indent="-285750" algn="r">
              <a:buFontTx/>
              <a:buChar char="-"/>
            </a:pPr>
            <a:r>
              <a:rPr lang="fa-IR" sz="2800" dirty="0"/>
              <a:t>سوء استفاده ی جنسی از کودک در محیط خانواده نیز رخ میدهد . در بازدید از مرکز نگهداری از اطفال شامبون کارکنان این مرکز اعلام کردند  که در سال های اخیر تعداد نشانه های تجاوز های جنسی در خانواده ها افزایش یافته </a:t>
            </a:r>
          </a:p>
        </p:txBody>
      </p:sp>
    </p:spTree>
    <p:extLst>
      <p:ext uri="{BB962C8B-B14F-4D97-AF65-F5344CB8AC3E}">
        <p14:creationId xmlns:p14="http://schemas.microsoft.com/office/powerpoint/2010/main" val="2792651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6"/>
            <a:ext cx="8496944" cy="6555641"/>
          </a:xfrm>
          <a:prstGeom prst="rect">
            <a:avLst/>
          </a:prstGeom>
        </p:spPr>
        <p:txBody>
          <a:bodyPr wrap="square">
            <a:spAutoFit/>
          </a:bodyPr>
          <a:lstStyle/>
          <a:p>
            <a:pPr algn="r"/>
            <a:r>
              <a:rPr lang="fa-IR" sz="2400" dirty="0"/>
              <a:t>6</a:t>
            </a:r>
            <a:r>
              <a:rPr lang="fa-IR" sz="2400" dirty="0">
                <a:solidFill>
                  <a:schemeClr val="bg1"/>
                </a:solidFill>
              </a:rPr>
              <a:t>-طبق گزارش ملی کشور فنلاند در سال 2008 م:</a:t>
            </a:r>
          </a:p>
          <a:p>
            <a:pPr algn="r"/>
            <a:r>
              <a:rPr lang="fa-IR" sz="2400" dirty="0">
                <a:solidFill>
                  <a:schemeClr val="bg1"/>
                </a:solidFill>
              </a:rPr>
              <a:t>-خشونت علیه زنان از جمله به قتل رسیدن تعداد بسیاری از انها بر اثر خشونت های خانگی و ازار و اذیت های جنسی میزان بالایی دارد </a:t>
            </a:r>
          </a:p>
          <a:p>
            <a:pPr marL="285750" indent="-285750" algn="r">
              <a:buFontTx/>
              <a:buChar char="-"/>
            </a:pPr>
            <a:r>
              <a:rPr lang="fa-IR" sz="2400" dirty="0">
                <a:solidFill>
                  <a:schemeClr val="bg1"/>
                </a:solidFill>
              </a:rPr>
              <a:t>هرزه نگاری در فضای تبلیغی و رسانه ای کشور فنلاند در حال افزایش است این نمایش ها به تقویت کلیشه های موجود از زنان به عنوان ابزار جنسی و کاهش مناعت طبع دختران می انجامد </a:t>
            </a:r>
          </a:p>
          <a:p>
            <a:pPr algn="r"/>
            <a:r>
              <a:rPr lang="fa-IR" sz="2400" dirty="0">
                <a:solidFill>
                  <a:schemeClr val="bg1"/>
                </a:solidFill>
              </a:rPr>
              <a:t>امار تجربه های ازار و اذیت جنسی دختران در مدرسه ها بالاست   </a:t>
            </a:r>
          </a:p>
          <a:p>
            <a:pPr algn="r"/>
            <a:r>
              <a:rPr lang="fa-IR" sz="2400" dirty="0">
                <a:solidFill>
                  <a:schemeClr val="bg1"/>
                </a:solidFill>
              </a:rPr>
              <a:t>7- طبق گزارش ملی هلند :</a:t>
            </a:r>
          </a:p>
          <a:p>
            <a:pPr algn="r"/>
            <a:r>
              <a:rPr lang="fa-IR" sz="2400" dirty="0">
                <a:solidFill>
                  <a:schemeClr val="bg1"/>
                </a:solidFill>
              </a:rPr>
              <a:t>بررسی های پلیس نشان میدهد که امار هرزه نگاری از کودکان از سال 1996 بیش از سه برابر شده است   </a:t>
            </a:r>
          </a:p>
          <a:p>
            <a:pPr algn="r"/>
            <a:r>
              <a:rPr lang="fa-IR" sz="2400" dirty="0">
                <a:solidFill>
                  <a:schemeClr val="bg1"/>
                </a:solidFill>
              </a:rPr>
              <a:t>8-در امریکا نیز (اف بی ای ) در سپتامبر 2006 گزارش داد که در سال گذشته حدود 93900 زن قربانی تجاوز جنسی شده اند یعنی به طور متوسط از هر 1000000 نفر 62/5 نفر-زنان امریکا اغلب در محیط کار خود نیز مورد ازار و اذیت جنسی قرار میگیرند . کمیته فرصت های برابر شغلی امریکا در سال 2006 گزارش دا که این کمیته در سال 2005-12679 مورد شکایت از سوءاستفاده جنسی در محل کار دریافت کرده که 85 درصد انها زن بوده اند.</a:t>
            </a:r>
          </a:p>
          <a:p>
            <a:pPr algn="r"/>
            <a:r>
              <a:rPr lang="fa-IR" dirty="0"/>
              <a:t> </a:t>
            </a:r>
            <a:br>
              <a:rPr lang="fa-IR" dirty="0"/>
            </a:br>
            <a:endParaRPr lang="fa-IR" dirty="0"/>
          </a:p>
        </p:txBody>
      </p:sp>
    </p:spTree>
    <p:extLst>
      <p:ext uri="{BB962C8B-B14F-4D97-AF65-F5344CB8AC3E}">
        <p14:creationId xmlns:p14="http://schemas.microsoft.com/office/powerpoint/2010/main" val="392542465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1142976" y="197346"/>
            <a:ext cx="7677496" cy="4955203"/>
          </a:xfrm>
          <a:prstGeom prst="rect">
            <a:avLst/>
          </a:prstGeom>
        </p:spPr>
        <p:txBody>
          <a:bodyPr wrap="square">
            <a:spAutoFit/>
          </a:bodyPr>
          <a:lstStyle/>
          <a:p>
            <a:pPr algn="r" rtl="1"/>
            <a:r>
              <a:rPr lang="fa-IR" sz="2400" dirty="0" smtClean="0">
                <a:solidFill>
                  <a:schemeClr val="tx1">
                    <a:lumMod val="75000"/>
                    <a:lumOff val="25000"/>
                  </a:schemeClr>
                </a:solidFill>
              </a:rPr>
              <a:t/>
            </a:r>
            <a:br>
              <a:rPr lang="fa-IR" sz="2400" dirty="0" smtClean="0">
                <a:solidFill>
                  <a:schemeClr val="tx1">
                    <a:lumMod val="75000"/>
                    <a:lumOff val="25000"/>
                  </a:schemeClr>
                </a:solidFill>
              </a:rPr>
            </a:br>
            <a:r>
              <a:rPr lang="fa-IR" sz="2400" b="0" dirty="0" smtClean="0">
                <a:solidFill>
                  <a:srgbClr val="7030A0"/>
                </a:solidFill>
              </a:rPr>
              <a:t>فصل اول:انسان و خانواده</a:t>
            </a:r>
            <a:r>
              <a:rPr lang="fa-IR" sz="2400" dirty="0" smtClean="0">
                <a:solidFill>
                  <a:schemeClr val="tx1">
                    <a:lumMod val="75000"/>
                    <a:lumOff val="25000"/>
                  </a:schemeClr>
                </a:solidFill>
              </a:rPr>
              <a:t/>
            </a:r>
            <a:br>
              <a:rPr lang="fa-IR" sz="2400" dirty="0" smtClean="0">
                <a:solidFill>
                  <a:schemeClr val="tx1">
                    <a:lumMod val="75000"/>
                    <a:lumOff val="25000"/>
                  </a:schemeClr>
                </a:solidFill>
              </a:rPr>
            </a:br>
            <a:r>
              <a:rPr lang="fa-IR" sz="2400" dirty="0" smtClean="0">
                <a:solidFill>
                  <a:schemeClr val="tx1">
                    <a:lumMod val="75000"/>
                    <a:lumOff val="25000"/>
                  </a:schemeClr>
                </a:solidFill>
              </a:rPr>
              <a:t/>
            </a:r>
            <a:br>
              <a:rPr lang="fa-IR" sz="2400" dirty="0" smtClean="0">
                <a:solidFill>
                  <a:schemeClr val="tx1">
                    <a:lumMod val="75000"/>
                    <a:lumOff val="25000"/>
                  </a:schemeClr>
                </a:solidFill>
              </a:rPr>
            </a:br>
            <a:r>
              <a:rPr lang="fa-IR" sz="2400" dirty="0" smtClean="0">
                <a:solidFill>
                  <a:schemeClr val="tx1">
                    <a:lumMod val="75000"/>
                    <a:lumOff val="25000"/>
                  </a:schemeClr>
                </a:solidFill>
              </a:rPr>
              <a:t>  </a:t>
            </a:r>
            <a:r>
              <a:rPr lang="fa-IR" sz="2400" dirty="0" smtClean="0">
                <a:solidFill>
                  <a:srgbClr val="FF0000"/>
                </a:solidFill>
              </a:rPr>
              <a:t>جایگاه انسان و خانواده و انسان شناسی دینی</a:t>
            </a:r>
            <a:r>
              <a:rPr lang="fa-IR" sz="2400" dirty="0" smtClean="0">
                <a:solidFill>
                  <a:schemeClr val="tx1">
                    <a:lumMod val="75000"/>
                    <a:lumOff val="25000"/>
                  </a:schemeClr>
                </a:solidFill>
              </a:rPr>
              <a:t/>
            </a:r>
            <a:br>
              <a:rPr lang="fa-IR" sz="2400" dirty="0" smtClean="0">
                <a:solidFill>
                  <a:schemeClr val="tx1">
                    <a:lumMod val="75000"/>
                    <a:lumOff val="25000"/>
                  </a:schemeClr>
                </a:solidFill>
              </a:rPr>
            </a:br>
            <a:r>
              <a:rPr lang="fa-IR" sz="2400" dirty="0" smtClean="0">
                <a:solidFill>
                  <a:schemeClr val="tx1">
                    <a:lumMod val="75000"/>
                    <a:lumOff val="25000"/>
                  </a:schemeClr>
                </a:solidFill>
              </a:rPr>
              <a:t/>
            </a:r>
            <a:br>
              <a:rPr lang="fa-IR" sz="2400" dirty="0" smtClean="0">
                <a:solidFill>
                  <a:schemeClr val="tx1">
                    <a:lumMod val="75000"/>
                    <a:lumOff val="25000"/>
                  </a:schemeClr>
                </a:solidFill>
              </a:rPr>
            </a:br>
            <a:r>
              <a:rPr lang="fa-IR" sz="2400" dirty="0" smtClean="0">
                <a:solidFill>
                  <a:srgbClr val="7030A0"/>
                </a:solidFill>
              </a:rPr>
              <a:t>1-ابعاد وجود انسان </a:t>
            </a:r>
            <a:r>
              <a:rPr lang="fa-IR" sz="2400" dirty="0" smtClean="0">
                <a:solidFill>
                  <a:schemeClr val="tx1">
                    <a:lumMod val="75000"/>
                    <a:lumOff val="25000"/>
                  </a:schemeClr>
                </a:solidFill>
              </a:rPr>
              <a:t>:الف- مادی ب- فرامادی</a:t>
            </a:r>
          </a:p>
          <a:p>
            <a:pPr algn="r" rtl="1"/>
            <a:endParaRPr lang="en-US" sz="2400" dirty="0" smtClean="0">
              <a:solidFill>
                <a:schemeClr val="tx1">
                  <a:lumMod val="75000"/>
                  <a:lumOff val="25000"/>
                </a:schemeClr>
              </a:solidFill>
            </a:endParaRPr>
          </a:p>
          <a:p>
            <a:pPr algn="r" rtl="1"/>
            <a:r>
              <a:rPr lang="fa-IR" sz="2400" dirty="0" smtClean="0">
                <a:solidFill>
                  <a:srgbClr val="7030A0"/>
                </a:solidFill>
              </a:rPr>
              <a:t>تعابیری چون خلقت از خاک و گل و منی و..اشاره به بعد مادی دارد و سپس مرحله اشارت که در آن آدمی سزاوار سجده ملایکه می شود:</a:t>
            </a:r>
          </a:p>
          <a:p>
            <a:pPr algn="r" rtl="1"/>
            <a:r>
              <a:rPr lang="fa-IR" sz="2400" dirty="0" smtClean="0">
                <a:solidFill>
                  <a:srgbClr val="00B050"/>
                </a:solidFill>
              </a:rPr>
              <a:t>انی خالق بشرا من صلصال من حما مسنون فاذا سویته و نفخت فیه من روحی فقعوا له ساجدین(حجره15)</a:t>
            </a:r>
          </a:p>
          <a:p>
            <a:pPr algn="r" rtl="1"/>
            <a:r>
              <a:rPr lang="fa-IR" sz="2400" dirty="0" smtClean="0">
                <a:solidFill>
                  <a:srgbClr val="7030A0"/>
                </a:solidFill>
              </a:rPr>
              <a:t>من بشری را از گلی خشک گلی سیاه و بدبو خواهم آفرید پس وقتی آن را درست کردم و از روح خود در آن دمیدم پیش او به سجده در افتید</a:t>
            </a:r>
            <a:r>
              <a:rPr lang="fa-IR" sz="2800" dirty="0" smtClean="0">
                <a:solidFill>
                  <a:srgbClr val="7030A0"/>
                </a:solidFill>
              </a:rPr>
              <a:t>.</a:t>
            </a:r>
            <a:endParaRPr lang="en-US" sz="2800" dirty="0" smtClean="0">
              <a:solidFill>
                <a:srgbClr val="7030A0"/>
              </a:solidFill>
            </a:endParaRPr>
          </a:p>
        </p:txBody>
      </p:sp>
      <p:sp>
        <p:nvSpPr>
          <p:cNvPr id="3" name="Rectangle 2"/>
          <p:cNvSpPr/>
          <p:nvPr/>
        </p:nvSpPr>
        <p:spPr>
          <a:xfrm>
            <a:off x="323528" y="5013176"/>
            <a:ext cx="8496944" cy="461665"/>
          </a:xfrm>
          <a:prstGeom prst="rect">
            <a:avLst/>
          </a:prstGeom>
        </p:spPr>
        <p:txBody>
          <a:bodyPr wrap="square">
            <a:spAutoFit/>
          </a:bodyPr>
          <a:lstStyle/>
          <a:p>
            <a:pPr algn="r" rtl="1"/>
            <a:r>
              <a:rPr lang="fa-IR" sz="2400" dirty="0">
                <a:solidFill>
                  <a:schemeClr val="tx1">
                    <a:lumMod val="75000"/>
                    <a:lumOff val="25000"/>
                  </a:schemeClr>
                </a:solidFill>
              </a:rPr>
              <a:t>در بعد فرامادی با تعبیر نفخه روح الهی اشاره می کند.</a:t>
            </a:r>
            <a:endParaRPr lang="fa-I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51520" y="332656"/>
            <a:ext cx="8568952" cy="1938992"/>
          </a:xfrm>
          <a:prstGeom prst="rect">
            <a:avLst/>
          </a:prstGeom>
        </p:spPr>
        <p:txBody>
          <a:bodyPr wrap="square">
            <a:spAutoFit/>
          </a:bodyPr>
          <a:lstStyle/>
          <a:p>
            <a:pPr algn="r" rtl="1"/>
            <a:r>
              <a:rPr lang="fa-IR" sz="2400" dirty="0">
                <a:solidFill>
                  <a:srgbClr val="FF0000"/>
                </a:solidFill>
              </a:rPr>
              <a:t>اخلاق جنسی از دیدگاه اسلام</a:t>
            </a:r>
            <a:r>
              <a:rPr lang="fa-IR" sz="2400" dirty="0"/>
              <a:t/>
            </a:r>
            <a:br>
              <a:rPr lang="fa-IR" sz="2400" dirty="0"/>
            </a:br>
            <a:r>
              <a:rPr lang="fa-IR" sz="2400" dirty="0">
                <a:solidFill>
                  <a:srgbClr val="FF0000"/>
                </a:solidFill>
              </a:rPr>
              <a:t>یک.</a:t>
            </a:r>
            <a:r>
              <a:rPr lang="fa-IR" sz="2400" dirty="0"/>
              <a:t>نهی از مجرد زیستن و توصیه به ازدواج</a:t>
            </a:r>
            <a:br>
              <a:rPr lang="fa-IR" sz="2400" dirty="0"/>
            </a:br>
            <a:r>
              <a:rPr lang="fa-IR" sz="2400" dirty="0">
                <a:solidFill>
                  <a:srgbClr val="00B050"/>
                </a:solidFill>
              </a:rPr>
              <a:t>رسول خدا(ص)فرمود</a:t>
            </a:r>
            <a:r>
              <a:rPr lang="fa-IR" sz="2400" dirty="0"/>
              <a:t>:</a:t>
            </a:r>
            <a:br>
              <a:rPr lang="fa-IR" sz="2400" dirty="0"/>
            </a:br>
            <a:r>
              <a:rPr lang="fa-IR" sz="2400" dirty="0">
                <a:solidFill>
                  <a:srgbClr val="00B050"/>
                </a:solidFill>
              </a:rPr>
              <a:t>در اسلام هیچ رهبانیتی وجود ندارد.ازدواج کنید که بدین وسیله امت رسول خدا(ص)بیش از سایر امت ها می شود</a:t>
            </a:r>
          </a:p>
        </p:txBody>
      </p:sp>
    </p:spTree>
    <p:extLst>
      <p:ext uri="{BB962C8B-B14F-4D97-AF65-F5344CB8AC3E}">
        <p14:creationId xmlns:p14="http://schemas.microsoft.com/office/powerpoint/2010/main" val="275306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971600" y="188640"/>
            <a:ext cx="7488832" cy="6370975"/>
          </a:xfrm>
          <a:prstGeom prst="rect">
            <a:avLst/>
          </a:prstGeom>
        </p:spPr>
        <p:txBody>
          <a:bodyPr wrap="square">
            <a:spAutoFit/>
          </a:bodyPr>
          <a:lstStyle/>
          <a:p>
            <a:pPr algn="r"/>
            <a:r>
              <a:rPr lang="fa-IR" sz="2400" dirty="0" smtClean="0">
                <a:solidFill>
                  <a:srgbClr val="FF0000"/>
                </a:solidFill>
              </a:rPr>
              <a:t>دو.توصیه به تسریع در ازدواج</a:t>
            </a:r>
          </a:p>
          <a:p>
            <a:pPr algn="r"/>
            <a:r>
              <a:rPr lang="fa-IR" sz="2400" dirty="0" smtClean="0"/>
              <a:t>در </a:t>
            </a:r>
            <a:r>
              <a:rPr lang="fa-IR" sz="2400" dirty="0"/>
              <a:t>برخی روایت تاکید شده است که در صورت مهیا بودن مقدمات اولیه ازدواج دختر و پسر به دلایل واهی ازدواج را به تاخیر نیندازد</a:t>
            </a:r>
            <a:r>
              <a:rPr lang="fa-IR" sz="2400" dirty="0" smtClean="0"/>
              <a:t>.</a:t>
            </a:r>
          </a:p>
          <a:p>
            <a:pPr lvl="0" algn="r"/>
            <a:r>
              <a:rPr lang="fa-IR" sz="2400" dirty="0">
                <a:solidFill>
                  <a:srgbClr val="00B050"/>
                </a:solidFill>
              </a:rPr>
              <a:t>پیامبر اکرم فرمود:</a:t>
            </a:r>
          </a:p>
          <a:p>
            <a:pPr lvl="0" algn="r"/>
            <a:r>
              <a:rPr lang="fa-IR" sz="2400" dirty="0">
                <a:solidFill>
                  <a:srgbClr val="00B050"/>
                </a:solidFill>
              </a:rPr>
              <a:t>هر جوانی که در اغاز جوانی خویش ازدواج کند شیطان فریاد برمیاورد ای وای !ای وای!دو سوم از دین خود را از دست برد من در امان داشت پس این بنده ی خدا باید در یک سوم باقی مانده تقوای الهی پیشه کند </a:t>
            </a:r>
          </a:p>
          <a:p>
            <a:pPr lvl="0" algn="r"/>
            <a:r>
              <a:rPr lang="fa-IR" sz="2400" dirty="0">
                <a:solidFill>
                  <a:srgbClr val="00B050"/>
                </a:solidFill>
              </a:rPr>
              <a:t>پیامبر اکرم میفرماید:</a:t>
            </a:r>
          </a:p>
          <a:p>
            <a:pPr lvl="0" algn="r"/>
            <a:r>
              <a:rPr lang="fa-IR" sz="2400" dirty="0">
                <a:solidFill>
                  <a:srgbClr val="00B050"/>
                </a:solidFill>
              </a:rPr>
              <a:t>بر خداوند حق است که فرد مجردی را که برای رعایت عفاف از حرام الهی ازدواج میکند یاری کند</a:t>
            </a:r>
          </a:p>
          <a:p>
            <a:pPr algn="r"/>
            <a:r>
              <a:rPr lang="fa-IR" sz="2400" dirty="0"/>
              <a:t/>
            </a:r>
            <a:br>
              <a:rPr lang="fa-IR" sz="2400" dirty="0"/>
            </a:br>
            <a:r>
              <a:rPr lang="fa-IR" sz="2400" dirty="0">
                <a:solidFill>
                  <a:srgbClr val="FF0000"/>
                </a:solidFill>
              </a:rPr>
              <a:t>سه.خویشتن داری جنسی تا استانه ازدواج</a:t>
            </a:r>
            <a:r>
              <a:rPr lang="fa-IR" sz="2400" dirty="0"/>
              <a:t/>
            </a:r>
            <a:br>
              <a:rPr lang="fa-IR" sz="2400" dirty="0"/>
            </a:br>
            <a:r>
              <a:rPr lang="fa-IR" sz="2400" dirty="0">
                <a:solidFill>
                  <a:schemeClr val="bg1"/>
                </a:solidFill>
              </a:rPr>
              <a:t>قران کریم انسان هایی را که به هدف افرینش خود رسیده اند(مفلحین) نام نهاده است.</a:t>
            </a:r>
            <a:br>
              <a:rPr lang="fa-IR" sz="2400" dirty="0">
                <a:solidFill>
                  <a:schemeClr val="bg1"/>
                </a:solidFill>
              </a:rPr>
            </a:br>
            <a:r>
              <a:rPr lang="fa-IR" sz="2400" dirty="0">
                <a:solidFill>
                  <a:schemeClr val="bg1"/>
                </a:solidFill>
              </a:rPr>
              <a:t>یکی از ویژگی های این افراد پاک دامنی است:</a:t>
            </a:r>
            <a:br>
              <a:rPr lang="fa-IR" sz="2400" dirty="0">
                <a:solidFill>
                  <a:schemeClr val="bg1"/>
                </a:solidFill>
              </a:rPr>
            </a:br>
            <a:r>
              <a:rPr lang="fa-IR" sz="2400" dirty="0">
                <a:solidFill>
                  <a:srgbClr val="00B050"/>
                </a:solidFill>
              </a:rPr>
              <a:t>قَد افلَحَ المُومِنوُنَ ... و اَلَّذِینَ هُم لِفُرُجهم حَافِظُونَ</a:t>
            </a:r>
            <a:r>
              <a:rPr lang="fa-IR" sz="2400" dirty="0"/>
              <a:t>.</a:t>
            </a:r>
            <a:br>
              <a:rPr lang="fa-IR" sz="2400" dirty="0"/>
            </a:br>
            <a:r>
              <a:rPr lang="fa-IR" sz="2400" dirty="0">
                <a:solidFill>
                  <a:srgbClr val="00B050"/>
                </a:solidFill>
              </a:rPr>
              <a:t>و انان که دامان خود را{از الوده شدن به بی عفتی}حفظ می کنند</a:t>
            </a:r>
            <a:r>
              <a:rPr lang="fa-IR" sz="2400" dirty="0" smtClean="0"/>
              <a:t>.</a:t>
            </a:r>
          </a:p>
        </p:txBody>
      </p:sp>
    </p:spTree>
    <p:extLst>
      <p:ext uri="{BB962C8B-B14F-4D97-AF65-F5344CB8AC3E}">
        <p14:creationId xmlns:p14="http://schemas.microsoft.com/office/powerpoint/2010/main" val="1030742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6"/>
            <a:ext cx="8568952" cy="5632311"/>
          </a:xfrm>
          <a:prstGeom prst="rect">
            <a:avLst/>
          </a:prstGeom>
        </p:spPr>
        <p:txBody>
          <a:bodyPr wrap="square">
            <a:spAutoFit/>
          </a:bodyPr>
          <a:lstStyle/>
          <a:p>
            <a:pPr lvl="0" algn="r"/>
            <a:r>
              <a:rPr lang="fa-IR" sz="2400" dirty="0">
                <a:solidFill>
                  <a:srgbClr val="00B050"/>
                </a:solidFill>
              </a:rPr>
              <a:t>خداوند در این باره میفرماید:</a:t>
            </a:r>
          </a:p>
          <a:p>
            <a:pPr lvl="0" algn="r"/>
            <a:r>
              <a:rPr lang="fa-IR" sz="2400" dirty="0">
                <a:solidFill>
                  <a:srgbClr val="00B050"/>
                </a:solidFill>
              </a:rPr>
              <a:t>ولا تقربوا الزنا انه کان فاحشت و سائ سبیلا</a:t>
            </a:r>
          </a:p>
          <a:p>
            <a:pPr lvl="0" algn="r"/>
            <a:r>
              <a:rPr lang="fa-IR" sz="2400" dirty="0">
                <a:solidFill>
                  <a:srgbClr val="00B050"/>
                </a:solidFill>
              </a:rPr>
              <a:t>به زنا نزدیک نشوید که همانا زنا زشتی اشکار است و بد مسیری است</a:t>
            </a:r>
          </a:p>
          <a:p>
            <a:pPr lvl="0" algn="r"/>
            <a:r>
              <a:rPr lang="fa-IR" sz="2400" dirty="0">
                <a:solidFill>
                  <a:srgbClr val="00B050"/>
                </a:solidFill>
              </a:rPr>
              <a:t>الزانیت و الزانی فاجلدوا کل واحد منهما مائت جلدت و لا تاخذکم بهما رافت فی دین الله ان کنتم تو منون بالله و الیوم الاخر و الیشهد عذابهما طائفت من المومنین</a:t>
            </a:r>
          </a:p>
          <a:p>
            <a:pPr lvl="0" algn="r"/>
            <a:r>
              <a:rPr lang="fa-IR" sz="2400" dirty="0">
                <a:solidFill>
                  <a:srgbClr val="00B050"/>
                </a:solidFill>
              </a:rPr>
              <a:t>زنان و مردان زنا کار راصد ضربه بزنید اگر به خدا و روز قیامت ایمان دارید مبادا که در حکم خدا نسبت به اندو دستخوش ترحم گردید و باید به هنگام مجازات انان گروهی از مومنان حاضر باشند.</a:t>
            </a:r>
          </a:p>
          <a:p>
            <a:pPr lvl="0" algn="r"/>
            <a:r>
              <a:rPr lang="fa-IR" sz="2400" dirty="0">
                <a:solidFill>
                  <a:srgbClr val="00B050"/>
                </a:solidFill>
              </a:rPr>
              <a:t>حضرت علی میفرماید:</a:t>
            </a:r>
          </a:p>
          <a:p>
            <a:pPr lvl="0" algn="r"/>
            <a:r>
              <a:rPr lang="fa-IR" sz="2400" dirty="0">
                <a:solidFill>
                  <a:srgbClr val="00B050"/>
                </a:solidFill>
              </a:rPr>
              <a:t>زنا کار در اخرت با بد محاسبه ای روبرو خواهد  شد خداوند مهربان بر او خشم میگیرد و در اتش جاودانه خواهد ماند </a:t>
            </a:r>
            <a:endParaRPr lang="en-US" sz="2400" dirty="0">
              <a:solidFill>
                <a:srgbClr val="00B050"/>
              </a:solidFill>
            </a:endParaRPr>
          </a:p>
          <a:p>
            <a:pPr algn="r"/>
            <a:r>
              <a:rPr lang="fa-IR" sz="2400" dirty="0"/>
              <a:t/>
            </a:r>
            <a:br>
              <a:rPr lang="fa-IR" sz="2400" dirty="0"/>
            </a:br>
            <a:r>
              <a:rPr lang="fa-IR" sz="2400" dirty="0">
                <a:solidFill>
                  <a:srgbClr val="FF0000"/>
                </a:solidFill>
              </a:rPr>
              <a:t>چهار.توجه به جاذبه های جنسی همسر</a:t>
            </a:r>
            <a:r>
              <a:rPr lang="fa-IR" sz="2400" dirty="0"/>
              <a:t/>
            </a:r>
            <a:br>
              <a:rPr lang="fa-IR" sz="2400" dirty="0"/>
            </a:br>
            <a:r>
              <a:rPr lang="fa-IR" sz="2400" dirty="0">
                <a:solidFill>
                  <a:schemeClr val="bg1"/>
                </a:solidFill>
              </a:rPr>
              <a:t>در روایات متعدد به همسران توصیه شده است  از همه جاذبه های جنسی مشروع یکدیگربرای تحکیم پیوند خود بهره برند</a:t>
            </a:r>
            <a:r>
              <a:rPr lang="fa-IR" sz="2400" dirty="0" smtClean="0">
                <a:solidFill>
                  <a:schemeClr val="bg1"/>
                </a:solidFill>
              </a:rPr>
              <a:t>.</a:t>
            </a:r>
          </a:p>
        </p:txBody>
      </p:sp>
    </p:spTree>
    <p:extLst>
      <p:ext uri="{BB962C8B-B14F-4D97-AF65-F5344CB8AC3E}">
        <p14:creationId xmlns:p14="http://schemas.microsoft.com/office/powerpoint/2010/main" val="714862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404664"/>
            <a:ext cx="8496944" cy="5570756"/>
          </a:xfrm>
          <a:prstGeom prst="rect">
            <a:avLst/>
          </a:prstGeom>
        </p:spPr>
        <p:txBody>
          <a:bodyPr wrap="square">
            <a:spAutoFit/>
          </a:bodyPr>
          <a:lstStyle/>
          <a:p>
            <a:pPr algn="r"/>
            <a:r>
              <a:rPr lang="fa-IR" sz="2400" dirty="0">
                <a:solidFill>
                  <a:srgbClr val="FF0000"/>
                </a:solidFill>
              </a:rPr>
              <a:t>پنج:ازدواج موقت:</a:t>
            </a:r>
          </a:p>
          <a:p>
            <a:pPr algn="r"/>
            <a:r>
              <a:rPr lang="fa-IR" sz="2400" dirty="0"/>
              <a:t/>
            </a:r>
            <a:br>
              <a:rPr lang="fa-IR" sz="2400" dirty="0"/>
            </a:br>
            <a:r>
              <a:rPr lang="fa-IR" sz="2800" dirty="0"/>
              <a:t>چند نکته در توضیح ازدواج موقت:</a:t>
            </a:r>
          </a:p>
          <a:p>
            <a:pPr algn="r"/>
            <a:r>
              <a:rPr lang="fa-IR" sz="2800" dirty="0"/>
              <a:t>1-ازدواج موقت یا صیغه ازدواجی است مدت دار که باید با الفاذ عربی (قبول و ایجاب )منعقد گردد و زمان ان نیز مشخص شود –در این ازدواج باید مهریه ذکر شود وگرنه عقد باطل است –پس از عقد هر زمان زن متقاضی مهریه شود بر شوهر واجب است ان را به زن بپردازد –در ازدواج موقت به زن نفقه تعلق نمیگیرد و زن و شوهر از هم ارث نمیبرند  و نیز زن و شوهر میتوانند هر شرط مشروعی را قرار دهند و هر دو به ان عمل کنند  مانند این که در این ازدواج رابطهی زناشویی وجود نداشته باشد </a:t>
            </a:r>
          </a:p>
          <a:p>
            <a:pPr algn="r"/>
            <a:r>
              <a:rPr lang="fa-IR" sz="2800" dirty="0"/>
              <a:t>2- در ازدواج موقت طلاق وجود ندارد و پایان ان با سپری شدن زمان عقد یا بخشش مدت زمان باقی مانده عقد از جانب شوهر میباشد </a:t>
            </a:r>
          </a:p>
        </p:txBody>
      </p:sp>
    </p:spTree>
    <p:extLst>
      <p:ext uri="{BB962C8B-B14F-4D97-AF65-F5344CB8AC3E}">
        <p14:creationId xmlns:p14="http://schemas.microsoft.com/office/powerpoint/2010/main" val="585543042"/>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r"/>
            <a:r>
              <a:rPr lang="fa-IR" dirty="0"/>
              <a:t>3</a:t>
            </a:r>
            <a:r>
              <a:rPr lang="fa-IR" sz="2800" dirty="0"/>
              <a:t>- چنانچه دختری بخواهد به عقد موقت پسری دراید در صورتی که پیشتر ازدواج نکرده باشد باید پدرش به این امر رضایت دهد.</a:t>
            </a:r>
          </a:p>
          <a:p>
            <a:pPr algn="r"/>
            <a:r>
              <a:rPr lang="fa-IR" sz="2800" dirty="0"/>
              <a:t>4- در روایات اهل بیت مردان متاهل از ازدواج موقت نهی شده اند مگر انکه توجیهی مانند عدم دسترسی به همسر و نیاز جنسی شدید وجود داشته باشد</a:t>
            </a:r>
          </a:p>
          <a:p>
            <a:pPr algn="r"/>
            <a:r>
              <a:rPr lang="fa-IR" sz="2800" dirty="0">
                <a:solidFill>
                  <a:srgbClr val="00B050"/>
                </a:solidFill>
              </a:rPr>
              <a:t>امام رضا (ع) فرمود:</a:t>
            </a:r>
          </a:p>
          <a:p>
            <a:pPr algn="r"/>
            <a:r>
              <a:rPr lang="fa-IR" sz="2800" dirty="0">
                <a:solidFill>
                  <a:srgbClr val="00B050"/>
                </a:solidFill>
              </a:rPr>
              <a:t>ازدواج موقت حلال و مباح مطلق است برای کسی که خداوند ازدواج دائم را روزی او نکرده  پس با ازدواج موقت خود را حفظ میکند حال اگر با ازدواج دائم از ان بینیاز شود ازدواج موقت در صورتی برای او مباح است که از همسرش دور باشد</a:t>
            </a:r>
            <a:endParaRPr lang="en-US" sz="2800" dirty="0">
              <a:solidFill>
                <a:srgbClr val="00B050"/>
              </a:solidFill>
            </a:endParaRPr>
          </a:p>
        </p:txBody>
      </p:sp>
    </p:spTree>
    <p:extLst>
      <p:ext uri="{BB962C8B-B14F-4D97-AF65-F5344CB8AC3E}">
        <p14:creationId xmlns:p14="http://schemas.microsoft.com/office/powerpoint/2010/main" val="2405593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971600" y="116632"/>
            <a:ext cx="7488832" cy="6832640"/>
          </a:xfrm>
          <a:prstGeom prst="rect">
            <a:avLst/>
          </a:prstGeom>
        </p:spPr>
        <p:txBody>
          <a:bodyPr wrap="square">
            <a:spAutoFit/>
          </a:bodyPr>
          <a:lstStyle/>
          <a:p>
            <a:pPr algn="r"/>
            <a:r>
              <a:rPr lang="fa-IR" dirty="0"/>
              <a:t/>
            </a:r>
            <a:br>
              <a:rPr lang="fa-IR" dirty="0"/>
            </a:br>
            <a:r>
              <a:rPr lang="fa-IR" sz="2800" dirty="0"/>
              <a:t>شش.نفی از خود ارضایی و هم جنس گرایی</a:t>
            </a:r>
            <a:br>
              <a:rPr lang="fa-IR" sz="2800" dirty="0"/>
            </a:br>
            <a:r>
              <a:rPr lang="fa-IR" sz="2800" dirty="0">
                <a:solidFill>
                  <a:srgbClr val="FF0000"/>
                </a:solidFill>
              </a:rPr>
              <a:t>1.خود </a:t>
            </a:r>
            <a:r>
              <a:rPr lang="fa-IR" sz="2800" dirty="0" smtClean="0">
                <a:solidFill>
                  <a:srgbClr val="FF0000"/>
                </a:solidFill>
              </a:rPr>
              <a:t>ارضایی</a:t>
            </a:r>
          </a:p>
          <a:p>
            <a:pPr algn="r"/>
            <a:r>
              <a:rPr lang="fa-IR" sz="2800" dirty="0" smtClean="0"/>
              <a:t>این رفتار نوعی انحراف جنسی است که در دین مقدس اسلام حرام بوده و از گناهان کبیره شمرده میشود </a:t>
            </a:r>
          </a:p>
          <a:p>
            <a:pPr algn="r"/>
            <a:r>
              <a:rPr lang="fa-IR" sz="2800" dirty="0" smtClean="0">
                <a:solidFill>
                  <a:srgbClr val="00B050"/>
                </a:solidFill>
              </a:rPr>
              <a:t>امام صادق:</a:t>
            </a:r>
          </a:p>
          <a:p>
            <a:pPr algn="r"/>
            <a:r>
              <a:rPr lang="fa-IR" sz="2800" dirty="0" smtClean="0">
                <a:solidFill>
                  <a:srgbClr val="00B050"/>
                </a:solidFill>
              </a:rPr>
              <a:t>خود ارضایی گناه بزرگی است که خداوند در کتاب خود از ان نهی کرده و کسی که این عمل را انجام دهد گویا با خودش ازدواج کرده اگر بدانم کسی این کار را میکند هرگز با او غذا نمیخورم </a:t>
            </a:r>
          </a:p>
          <a:p>
            <a:pPr algn="r"/>
            <a:r>
              <a:rPr lang="fa-IR" sz="2800" dirty="0" smtClean="0">
                <a:solidFill>
                  <a:srgbClr val="00B0F0"/>
                </a:solidFill>
              </a:rPr>
              <a:t>از جمله اثار سوء جسمی روانی این عمل:</a:t>
            </a:r>
          </a:p>
          <a:p>
            <a:pPr algn="r"/>
            <a:r>
              <a:rPr lang="fa-IR" sz="2800" dirty="0" smtClean="0">
                <a:solidFill>
                  <a:schemeClr val="bg1"/>
                </a:solidFill>
              </a:rPr>
              <a:t>1- ایجاد ضعف در برخی فعالیت های مغزی همچون ضعف در حافظه ی کوتاه مدت و یا ضعف  در تمرکز </a:t>
            </a:r>
          </a:p>
          <a:p>
            <a:pPr algn="r"/>
            <a:r>
              <a:rPr lang="fa-IR" sz="2800" dirty="0" smtClean="0">
                <a:solidFill>
                  <a:schemeClr val="bg1"/>
                </a:solidFill>
              </a:rPr>
              <a:t>2-بروز اختلال های جنسی مانند ضعف لذت در ارتباطات جنسی و کم شدن قدرت باروری</a:t>
            </a:r>
          </a:p>
          <a:p>
            <a:pPr algn="r"/>
            <a:r>
              <a:rPr lang="fa-IR" sz="2800" dirty="0" smtClean="0">
                <a:solidFill>
                  <a:schemeClr val="bg1"/>
                </a:solidFill>
              </a:rPr>
              <a:t>3-ضعف دستگاه عصبی و ایجاد برخی اختلالات خواب </a:t>
            </a:r>
            <a:endParaRPr lang="fa-IR" sz="2800" dirty="0">
              <a:solidFill>
                <a:schemeClr val="bg1"/>
              </a:solidFill>
            </a:endParaRPr>
          </a:p>
        </p:txBody>
      </p:sp>
    </p:spTree>
    <p:extLst>
      <p:ext uri="{BB962C8B-B14F-4D97-AF65-F5344CB8AC3E}">
        <p14:creationId xmlns:p14="http://schemas.microsoft.com/office/powerpoint/2010/main" val="3050616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6"/>
            <a:ext cx="8496944" cy="6370975"/>
          </a:xfrm>
          <a:prstGeom prst="rect">
            <a:avLst/>
          </a:prstGeom>
        </p:spPr>
        <p:txBody>
          <a:bodyPr wrap="square">
            <a:spAutoFit/>
          </a:bodyPr>
          <a:lstStyle/>
          <a:p>
            <a:pPr algn="r"/>
            <a:r>
              <a:rPr lang="fa-IR" dirty="0"/>
              <a:t>.</a:t>
            </a:r>
            <a:r>
              <a:rPr lang="fa-IR" sz="2400" dirty="0">
                <a:solidFill>
                  <a:srgbClr val="FF0000"/>
                </a:solidFill>
              </a:rPr>
              <a:t>ارتباط جنسی با هم </a:t>
            </a:r>
            <a:r>
              <a:rPr lang="fa-IR" sz="2400" dirty="0" smtClean="0">
                <a:solidFill>
                  <a:srgbClr val="FF0000"/>
                </a:solidFill>
              </a:rPr>
              <a:t>جنس</a:t>
            </a:r>
          </a:p>
          <a:p>
            <a:pPr algn="r"/>
            <a:r>
              <a:rPr lang="fa-IR" sz="2400" dirty="0" smtClean="0"/>
              <a:t>مثلا ایاتی که به قوم لوط اشاره دارد زشتی هم جنس بازی مردان و عذاب الهی مربوط به ان را گوشزد میکند </a:t>
            </a:r>
          </a:p>
          <a:p>
            <a:pPr algn="r"/>
            <a:r>
              <a:rPr lang="fa-IR" sz="2400" dirty="0" smtClean="0">
                <a:solidFill>
                  <a:srgbClr val="00B050"/>
                </a:solidFill>
              </a:rPr>
              <a:t>بر ان قوم بارشی از سنگ باراندیم بنگر که عاقبت کار بدکاران چیست</a:t>
            </a:r>
          </a:p>
          <a:p>
            <a:pPr algn="r"/>
            <a:r>
              <a:rPr lang="fa-IR" sz="2400" dirty="0" smtClean="0"/>
              <a:t>قانون مجازات اسلامی ایران در ماده 110مجازات هم جنس بازی مردان را مرگ و در ماده 129 مجازات هم جنس بازی زنان را صد ضربه شلاق اعلام نموده </a:t>
            </a:r>
          </a:p>
          <a:p>
            <a:pPr algn="r"/>
            <a:r>
              <a:rPr lang="fa-IR" sz="2400" dirty="0" smtClean="0"/>
              <a:t>هم جنس بازان برخی از بیماری ها را چند برابر بیش از افراد غیر هم جنس خواه دارند : ایدز 5 برابر و سوزاک سفلیس و هپاتیت و سرطان سینه و سرطان رحم نیز چندین برابر </a:t>
            </a:r>
            <a:r>
              <a:rPr lang="fa-IR" sz="2400" dirty="0"/>
              <a:t/>
            </a:r>
            <a:br>
              <a:rPr lang="fa-IR" sz="2400" dirty="0"/>
            </a:br>
            <a:r>
              <a:rPr lang="fa-IR" sz="2400" dirty="0">
                <a:solidFill>
                  <a:srgbClr val="FF0000"/>
                </a:solidFill>
              </a:rPr>
              <a:t>تربیت جنسی و اهمیت </a:t>
            </a:r>
            <a:r>
              <a:rPr lang="fa-IR" sz="2400" dirty="0" smtClean="0">
                <a:solidFill>
                  <a:srgbClr val="FF0000"/>
                </a:solidFill>
              </a:rPr>
              <a:t>ان</a:t>
            </a:r>
          </a:p>
          <a:p>
            <a:pPr algn="r"/>
            <a:r>
              <a:rPr lang="fa-IR" sz="2400" dirty="0"/>
              <a:t/>
            </a:r>
            <a:br>
              <a:rPr lang="fa-IR" sz="2400" dirty="0"/>
            </a:br>
            <a:r>
              <a:rPr lang="fa-IR" sz="2400" dirty="0">
                <a:solidFill>
                  <a:srgbClr val="00B0F0"/>
                </a:solidFill>
              </a:rPr>
              <a:t>برخی از دلایل اهمیت تربیت </a:t>
            </a:r>
            <a:r>
              <a:rPr lang="fa-IR" sz="2400" dirty="0" smtClean="0">
                <a:solidFill>
                  <a:srgbClr val="00B0F0"/>
                </a:solidFill>
              </a:rPr>
              <a:t>جنسی</a:t>
            </a:r>
            <a:r>
              <a:rPr lang="fa-IR" sz="2400" dirty="0"/>
              <a:t/>
            </a:r>
            <a:br>
              <a:rPr lang="fa-IR" sz="2400" dirty="0"/>
            </a:br>
            <a:r>
              <a:rPr lang="fa-IR" sz="2400" dirty="0"/>
              <a:t>1.قدرت تاثیر غریزه جنسی بر تمام اعمال و رفتار انسان</a:t>
            </a:r>
            <a:br>
              <a:rPr lang="fa-IR" sz="2400" dirty="0"/>
            </a:br>
            <a:r>
              <a:rPr lang="fa-IR" sz="2400" dirty="0"/>
              <a:t>2.ضرورت حفظ کرامت انسانی و کنترل غرایز در جهت رشد و کمال ادمی</a:t>
            </a:r>
            <a:br>
              <a:rPr lang="fa-IR" sz="2400" dirty="0"/>
            </a:br>
            <a:r>
              <a:rPr lang="fa-IR" sz="2400" dirty="0" smtClean="0">
                <a:solidFill>
                  <a:schemeClr val="tx2"/>
                </a:solidFill>
              </a:rPr>
              <a:t>3-دستور </a:t>
            </a:r>
            <a:r>
              <a:rPr lang="fa-IR" sz="2400" dirty="0">
                <a:solidFill>
                  <a:schemeClr val="tx2"/>
                </a:solidFill>
              </a:rPr>
              <a:t>های دین اسلام به گونه ای است که غریزه ی جنسی افراد در دو بعد پرورش </a:t>
            </a:r>
            <a:r>
              <a:rPr lang="fa-IR" sz="2400" dirty="0" smtClean="0">
                <a:solidFill>
                  <a:schemeClr val="tx2"/>
                </a:solidFill>
              </a:rPr>
              <a:t>ب</a:t>
            </a:r>
          </a:p>
          <a:p>
            <a:pPr algn="r"/>
            <a:r>
              <a:rPr lang="fa-IR" sz="2400" dirty="0">
                <a:solidFill>
                  <a:schemeClr val="tx2"/>
                </a:solidFill>
              </a:rPr>
              <a:t>ی</a:t>
            </a:r>
            <a:r>
              <a:rPr lang="fa-IR" sz="2400" dirty="0" smtClean="0">
                <a:solidFill>
                  <a:schemeClr val="tx2"/>
                </a:solidFill>
              </a:rPr>
              <a:t>ابد </a:t>
            </a:r>
            <a:r>
              <a:rPr lang="fa-IR" sz="2400" dirty="0">
                <a:solidFill>
                  <a:schemeClr val="tx2"/>
                </a:solidFill>
              </a:rPr>
              <a:t>: سلامت جنسی و عفت جنسی</a:t>
            </a:r>
            <a:endParaRPr lang="en-US" sz="2400" dirty="0"/>
          </a:p>
        </p:txBody>
      </p:sp>
    </p:spTree>
    <p:extLst>
      <p:ext uri="{BB962C8B-B14F-4D97-AF65-F5344CB8AC3E}">
        <p14:creationId xmlns:p14="http://schemas.microsoft.com/office/powerpoint/2010/main" val="21645043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0"/>
            <a:ext cx="8496944" cy="8217634"/>
          </a:xfrm>
          <a:prstGeom prst="rect">
            <a:avLst/>
          </a:prstGeom>
        </p:spPr>
        <p:txBody>
          <a:bodyPr wrap="square">
            <a:spAutoFit/>
          </a:bodyPr>
          <a:lstStyle/>
          <a:p>
            <a:pPr algn="r"/>
            <a:r>
              <a:rPr lang="fa-IR" sz="2400" dirty="0"/>
              <a:t>تربیت جنسی پیش از </a:t>
            </a:r>
            <a:r>
              <a:rPr lang="fa-IR" sz="2400" dirty="0" smtClean="0"/>
              <a:t>ازدواج</a:t>
            </a:r>
          </a:p>
          <a:p>
            <a:pPr algn="r"/>
            <a:r>
              <a:rPr lang="fa-IR" sz="2400" dirty="0" smtClean="0">
                <a:solidFill>
                  <a:srgbClr val="00B050"/>
                </a:solidFill>
              </a:rPr>
              <a:t>خداوند در خطابی کلی به همه دختران و پسران می فرماید:باید کسانی که امکان ازدواج ندارند عفت پیشه کنند </a:t>
            </a:r>
          </a:p>
          <a:p>
            <a:pPr algn="r"/>
            <a:r>
              <a:rPr lang="fa-IR" sz="2400" dirty="0" smtClean="0"/>
              <a:t>از جمله راهکار های اسلام برای این افراد :</a:t>
            </a:r>
          </a:p>
          <a:p>
            <a:pPr algn="r"/>
            <a:r>
              <a:rPr lang="fa-IR" sz="2400" dirty="0" smtClean="0">
                <a:solidFill>
                  <a:srgbClr val="FF0000"/>
                </a:solidFill>
              </a:rPr>
              <a:t>1-تقویت ارتباط با خدا</a:t>
            </a:r>
          </a:p>
          <a:p>
            <a:pPr algn="r"/>
            <a:r>
              <a:rPr lang="fa-IR" sz="2400" dirty="0" smtClean="0">
                <a:solidFill>
                  <a:srgbClr val="FF0000"/>
                </a:solidFill>
              </a:rPr>
              <a:t>2-تقویت ارزش اخلاقی حیا </a:t>
            </a:r>
          </a:p>
          <a:p>
            <a:pPr algn="r"/>
            <a:r>
              <a:rPr lang="fa-IR" sz="2400" dirty="0" smtClean="0">
                <a:solidFill>
                  <a:srgbClr val="00B050"/>
                </a:solidFill>
              </a:rPr>
              <a:t>امام علی در دو روایت فرمود : حیا انگیزه ی انجام دادن هر کار شایسته ای را فراهم میکند –حیا از کار زشت باز میدارد </a:t>
            </a:r>
          </a:p>
          <a:p>
            <a:pPr algn="r"/>
            <a:r>
              <a:rPr lang="fa-IR" sz="2400" dirty="0">
                <a:solidFill>
                  <a:srgbClr val="00B050"/>
                </a:solidFill>
              </a:rPr>
              <a:t> </a:t>
            </a:r>
            <a:r>
              <a:rPr lang="fa-IR" sz="2400" dirty="0" smtClean="0">
                <a:solidFill>
                  <a:srgbClr val="00B050"/>
                </a:solidFill>
              </a:rPr>
              <a:t>امام رضا فرمود ک حیا ناشی از ایمان است </a:t>
            </a:r>
          </a:p>
          <a:p>
            <a:pPr algn="r"/>
            <a:r>
              <a:rPr lang="fa-IR" sz="2400" dirty="0">
                <a:solidFill>
                  <a:srgbClr val="00B050"/>
                </a:solidFill>
              </a:rPr>
              <a:t> </a:t>
            </a:r>
            <a:r>
              <a:rPr lang="fa-IR" sz="2400" dirty="0" smtClean="0">
                <a:solidFill>
                  <a:srgbClr val="00B050"/>
                </a:solidFill>
              </a:rPr>
              <a:t>امام صادق فرمود :حیا فقط مخصوص انسان است اگر حیا نبود از فحشا پرهیز نمیشد</a:t>
            </a:r>
          </a:p>
          <a:p>
            <a:pPr algn="r"/>
            <a:r>
              <a:rPr lang="fa-IR" sz="2400" dirty="0" smtClean="0">
                <a:solidFill>
                  <a:srgbClr val="FF0000"/>
                </a:solidFill>
              </a:rPr>
              <a:t>3-کنترل ادراکات حسی : </a:t>
            </a:r>
          </a:p>
          <a:p>
            <a:pPr algn="r"/>
            <a:r>
              <a:rPr lang="fa-IR" sz="2400" dirty="0" smtClean="0"/>
              <a:t>از مقدمات کنترل غریزه ی جنسی و حفظ پاکدامنی کنترل چشم است که </a:t>
            </a:r>
            <a:r>
              <a:rPr lang="fa-IR" sz="2400" dirty="0" smtClean="0">
                <a:solidFill>
                  <a:srgbClr val="00B0F0"/>
                </a:solidFill>
              </a:rPr>
              <a:t>قران در این باره میفرماید:</a:t>
            </a:r>
          </a:p>
          <a:p>
            <a:pPr algn="r"/>
            <a:r>
              <a:rPr lang="fa-IR" sz="2400" dirty="0" smtClean="0">
                <a:solidFill>
                  <a:srgbClr val="00B050"/>
                </a:solidFill>
              </a:rPr>
              <a:t>قل للمومنین یقضوا من ابصارهم و یحفظوا فروجهم ذلک اذکی لهم ان الله خبیر بما یصنعون و قل للمومنات یغضضن من ابصارهن و یحفظن فروجهن</a:t>
            </a:r>
          </a:p>
          <a:p>
            <a:pPr algn="r"/>
            <a:r>
              <a:rPr lang="fa-IR" sz="2400" dirty="0" smtClean="0">
                <a:solidFill>
                  <a:schemeClr val="bg1"/>
                </a:solidFill>
              </a:rPr>
              <a:t>به مردان مومن بگو چشمان خود را فروگیرند و پاکدامنی ورزند این برای انان پاکیزه تر است و خداوند به انچه میکنند اگاه است و به زنان با ایمان بگو دیدگان خود را فرو گیرند و پاکدامنی ورزند </a:t>
            </a:r>
          </a:p>
          <a:p>
            <a:pPr algn="r"/>
            <a:r>
              <a:rPr lang="fa-IR" sz="2400" dirty="0" smtClean="0">
                <a:solidFill>
                  <a:srgbClr val="00B050"/>
                </a:solidFill>
              </a:rPr>
              <a:t>امام صادق فرمود:</a:t>
            </a:r>
          </a:p>
          <a:p>
            <a:pPr algn="r"/>
            <a:r>
              <a:rPr lang="fa-IR" sz="2400" dirty="0" smtClean="0">
                <a:solidFill>
                  <a:srgbClr val="00B050"/>
                </a:solidFill>
              </a:rPr>
              <a:t>نگاه تیری زهراگین از تیر های شیطانی است و چه بسا نگاهی که پشیمانی دراز مدت به جای میگذارد</a:t>
            </a:r>
          </a:p>
        </p:txBody>
      </p:sp>
    </p:spTree>
    <p:extLst>
      <p:ext uri="{BB962C8B-B14F-4D97-AF65-F5344CB8AC3E}">
        <p14:creationId xmlns:p14="http://schemas.microsoft.com/office/powerpoint/2010/main" val="1631410219"/>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404665"/>
            <a:ext cx="8496944" cy="4524315"/>
          </a:xfrm>
          <a:prstGeom prst="rect">
            <a:avLst/>
          </a:prstGeom>
        </p:spPr>
        <p:txBody>
          <a:bodyPr wrap="square">
            <a:spAutoFit/>
          </a:bodyPr>
          <a:lstStyle/>
          <a:p>
            <a:pPr algn="r"/>
            <a:r>
              <a:rPr lang="fa-IR" sz="2400" dirty="0">
                <a:solidFill>
                  <a:srgbClr val="FF0000"/>
                </a:solidFill>
              </a:rPr>
              <a:t>4-کنترل ارتباط با نامحرم </a:t>
            </a:r>
            <a:r>
              <a:rPr lang="fa-IR" sz="2400" dirty="0" smtClean="0"/>
              <a:t>:</a:t>
            </a:r>
          </a:p>
          <a:p>
            <a:pPr algn="r"/>
            <a:r>
              <a:rPr lang="fa-IR" sz="2400" dirty="0" smtClean="0"/>
              <a:t>1-خلوت </a:t>
            </a:r>
            <a:r>
              <a:rPr lang="fa-IR" sz="2400" dirty="0"/>
              <a:t>نکردن با </a:t>
            </a:r>
            <a:r>
              <a:rPr lang="fa-IR" sz="2400" dirty="0" smtClean="0"/>
              <a:t>نامحرم :</a:t>
            </a:r>
          </a:p>
          <a:p>
            <a:pPr algn="r"/>
            <a:r>
              <a:rPr lang="fa-IR" sz="2400" dirty="0" smtClean="0"/>
              <a:t> </a:t>
            </a:r>
            <a:r>
              <a:rPr lang="fa-IR" sz="2400" dirty="0" smtClean="0">
                <a:solidFill>
                  <a:srgbClr val="00B050"/>
                </a:solidFill>
              </a:rPr>
              <a:t>امام صادق فرمود </a:t>
            </a:r>
            <a:r>
              <a:rPr lang="fa-IR" sz="2400" dirty="0" smtClean="0"/>
              <a:t>:هرگاه مرد و زنی در خانه ای خلوت کنند نفر سوم شیطان است </a:t>
            </a:r>
          </a:p>
          <a:p>
            <a:pPr algn="r"/>
            <a:r>
              <a:rPr lang="fa-IR" sz="2400" dirty="0" smtClean="0"/>
              <a:t>2-دوری از سخن اغواگرانه با نامحرم</a:t>
            </a:r>
          </a:p>
          <a:p>
            <a:pPr algn="r"/>
            <a:r>
              <a:rPr lang="fa-IR" sz="2400" dirty="0" smtClean="0">
                <a:solidFill>
                  <a:srgbClr val="00B050"/>
                </a:solidFill>
              </a:rPr>
              <a:t>قران</a:t>
            </a:r>
            <a:r>
              <a:rPr lang="fa-IR" sz="2400" dirty="0" smtClean="0"/>
              <a:t>:اگر سر پروا دارید پس به ناز سخن نگویید تا ان که در دلش بیماری است طمع ورزد و گفتاری شایسته گویید </a:t>
            </a:r>
          </a:p>
          <a:p>
            <a:pPr algn="r"/>
            <a:r>
              <a:rPr lang="fa-IR" sz="2400" dirty="0" smtClean="0"/>
              <a:t>3-حفظ حجاب </a:t>
            </a:r>
          </a:p>
          <a:p>
            <a:pPr algn="r"/>
            <a:r>
              <a:rPr lang="fa-IR" sz="2400" dirty="0" smtClean="0">
                <a:solidFill>
                  <a:srgbClr val="00B050"/>
                </a:solidFill>
              </a:rPr>
              <a:t>قل للمومنات یغضضن من ابصارهن و یحفطن فروجهن و لا یبدین زینتهن الا ما ظهر منها و الیضربن بخمرهن علی جیوبهن </a:t>
            </a:r>
          </a:p>
          <a:p>
            <a:pPr algn="r"/>
            <a:r>
              <a:rPr lang="fa-IR" sz="2400" dirty="0" smtClean="0"/>
              <a:t>و به زنان بگو دیدگان خود را فرو گیرند و پاکدامنی ورزند  و زینت خود را به جز ان مقدار که طبعا اشکار است  اشکار ننمایند و باید روسری خود را بر گردن خویش افکنند </a:t>
            </a:r>
          </a:p>
        </p:txBody>
      </p:sp>
    </p:spTree>
    <p:extLst>
      <p:ext uri="{BB962C8B-B14F-4D97-AF65-F5344CB8AC3E}">
        <p14:creationId xmlns:p14="http://schemas.microsoft.com/office/powerpoint/2010/main" val="1877966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7627"/>
            <a:ext cx="9144000" cy="3785652"/>
          </a:xfrm>
          <a:prstGeom prst="rect">
            <a:avLst/>
          </a:prstGeom>
        </p:spPr>
        <p:txBody>
          <a:bodyPr wrap="square">
            <a:spAutoFit/>
          </a:bodyPr>
          <a:lstStyle/>
          <a:p>
            <a:pPr algn="r"/>
            <a:r>
              <a:rPr lang="fa-IR" sz="2400" dirty="0">
                <a:solidFill>
                  <a:srgbClr val="00B050"/>
                </a:solidFill>
              </a:rPr>
              <a:t>خداوند در ایه ای دیگر میفرماید:</a:t>
            </a:r>
          </a:p>
          <a:p>
            <a:pPr algn="r"/>
            <a:r>
              <a:rPr lang="fa-IR" sz="2400" dirty="0">
                <a:solidFill>
                  <a:srgbClr val="00B050"/>
                </a:solidFill>
              </a:rPr>
              <a:t>یا ایها النبی قل لازواجک و بناتک و نساء الموءمنین یدنین علیهن من جلابیبهن ذلک ادنی ان یعرفن فلا یعذین و کان الله غفورا رحیما</a:t>
            </a:r>
          </a:p>
          <a:p>
            <a:pPr algn="r"/>
            <a:r>
              <a:rPr lang="fa-IR" sz="2400" dirty="0"/>
              <a:t>ای پیامبر به زنان و دختران خود و زنان با ایمان بگو که چادر را بر خود فرو پوشند این مناسب تر است تا شناخته شوند و مورد ازار واقع نگردند و خداوند امرزنده و مهربان است</a:t>
            </a:r>
          </a:p>
          <a:p>
            <a:pPr algn="r"/>
            <a:r>
              <a:rPr lang="fa-IR" sz="2400" dirty="0"/>
              <a:t>4- دوستی نکردن با جنس مخالف</a:t>
            </a:r>
          </a:p>
          <a:p>
            <a:pPr algn="r"/>
            <a:r>
              <a:rPr lang="fa-IR" sz="2400" dirty="0"/>
              <a:t>من یکفر بالایمان فقد حبط عمله و هو فی الاخرت من الخاسرین </a:t>
            </a:r>
          </a:p>
          <a:p>
            <a:pPr algn="r"/>
            <a:r>
              <a:rPr lang="fa-IR" sz="2400" dirty="0"/>
              <a:t>هر کس به ایمان خود کفر ورزد قطعا عمل او تباه شده و او در اخرت از زیانکاران است</a:t>
            </a:r>
          </a:p>
          <a:p>
            <a:pPr algn="r"/>
            <a:r>
              <a:rPr lang="fa-IR" sz="2400" dirty="0">
                <a:solidFill>
                  <a:srgbClr val="00B050"/>
                </a:solidFill>
              </a:rPr>
              <a:t>*لا تواعدوهن سرا الا ان تقولوا قولا معروفا</a:t>
            </a:r>
          </a:p>
          <a:p>
            <a:pPr algn="r"/>
            <a:r>
              <a:rPr lang="fa-IR" sz="2400" dirty="0"/>
              <a:t>با زنان پنهانی قرار و پیمانی مگذارید مگر انکه سخنی شایسته و موافق شرع بگویید  </a:t>
            </a:r>
          </a:p>
        </p:txBody>
      </p:sp>
    </p:spTree>
    <p:extLst>
      <p:ext uri="{BB962C8B-B14F-4D97-AF65-F5344CB8AC3E}">
        <p14:creationId xmlns:p14="http://schemas.microsoft.com/office/powerpoint/2010/main" val="4326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539552" y="332656"/>
            <a:ext cx="8208912" cy="707886"/>
          </a:xfrm>
          <a:prstGeom prst="rect">
            <a:avLst/>
          </a:prstGeom>
        </p:spPr>
        <p:txBody>
          <a:bodyPr wrap="square">
            <a:spAutoFit/>
          </a:bodyPr>
          <a:lstStyle/>
          <a:p>
            <a:pPr algn="r" rtl="1"/>
            <a:r>
              <a:rPr lang="fa-IR" sz="2000" dirty="0">
                <a:solidFill>
                  <a:schemeClr val="tx1">
                    <a:lumMod val="75000"/>
                    <a:lumOff val="25000"/>
                  </a:schemeClr>
                </a:solidFill>
              </a:rPr>
              <a:t/>
            </a:r>
            <a:br>
              <a:rPr lang="fa-IR" sz="2000" dirty="0">
                <a:solidFill>
                  <a:schemeClr val="tx1">
                    <a:lumMod val="75000"/>
                    <a:lumOff val="25000"/>
                  </a:schemeClr>
                </a:solidFill>
              </a:rPr>
            </a:br>
            <a:endParaRPr lang="en-US" sz="2000" dirty="0">
              <a:solidFill>
                <a:schemeClr val="tx1">
                  <a:lumMod val="75000"/>
                  <a:lumOff val="25000"/>
                </a:schemeClr>
              </a:solidFill>
            </a:endParaRPr>
          </a:p>
        </p:txBody>
      </p:sp>
      <p:sp>
        <p:nvSpPr>
          <p:cNvPr id="4" name="Rectangle 3"/>
          <p:cNvSpPr/>
          <p:nvPr/>
        </p:nvSpPr>
        <p:spPr>
          <a:xfrm>
            <a:off x="431540" y="514750"/>
            <a:ext cx="8424936" cy="6370975"/>
          </a:xfrm>
          <a:prstGeom prst="rect">
            <a:avLst/>
          </a:prstGeom>
        </p:spPr>
        <p:txBody>
          <a:bodyPr wrap="square">
            <a:spAutoFit/>
          </a:bodyPr>
          <a:lstStyle/>
          <a:p>
            <a:pPr algn="r" rtl="1"/>
            <a:r>
              <a:rPr lang="fa-IR" sz="2000" dirty="0">
                <a:solidFill>
                  <a:srgbClr val="7030A0"/>
                </a:solidFill>
              </a:rPr>
              <a:t>2</a:t>
            </a:r>
            <a:r>
              <a:rPr lang="fa-IR" sz="2400" dirty="0">
                <a:solidFill>
                  <a:srgbClr val="7030A0"/>
                </a:solidFill>
              </a:rPr>
              <a:t>-ویژگی های انسان:</a:t>
            </a:r>
          </a:p>
          <a:p>
            <a:pPr algn="r"/>
            <a:r>
              <a:rPr lang="fa-IR" sz="2400" dirty="0">
                <a:solidFill>
                  <a:srgbClr val="C00000"/>
                </a:solidFill>
              </a:rPr>
              <a:t>الف -کرامت ذاتی:قمر (54):55</a:t>
            </a:r>
            <a:r>
              <a:rPr lang="fa-IR" sz="2400" dirty="0">
                <a:solidFill>
                  <a:schemeClr val="tx1">
                    <a:lumMod val="75000"/>
                    <a:lumOff val="25000"/>
                  </a:schemeClr>
                </a:solidFill>
              </a:rPr>
              <a:t/>
            </a:r>
            <a:br>
              <a:rPr lang="fa-IR" sz="2400" dirty="0">
                <a:solidFill>
                  <a:schemeClr val="tx1">
                    <a:lumMod val="75000"/>
                    <a:lumOff val="25000"/>
                  </a:schemeClr>
                </a:solidFill>
              </a:rPr>
            </a:br>
            <a:r>
              <a:rPr lang="fa-IR" sz="2400" dirty="0" smtClean="0">
                <a:solidFill>
                  <a:schemeClr val="tx1">
                    <a:lumMod val="75000"/>
                    <a:lumOff val="25000"/>
                  </a:schemeClr>
                </a:solidFill>
              </a:rPr>
              <a:t>انسان می تواند با استفاده از این بهره مندی تکوینی خود را کامل تر کند و از همه موجودان فراتر رود و در مقابل امکان دارد که کمالات خویش را از دست داده و از حیوان هم پست تر شود.</a:t>
            </a:r>
          </a:p>
          <a:p>
            <a:pPr algn="r"/>
            <a:r>
              <a:rPr lang="fa-IR" sz="2400" dirty="0" smtClean="0">
                <a:solidFill>
                  <a:schemeClr val="tx1">
                    <a:lumMod val="75000"/>
                    <a:lumOff val="25000"/>
                  </a:schemeClr>
                </a:solidFill>
              </a:rPr>
              <a:t>آنان که به پستی تن می دهند چنین نکوهیده می گردند:</a:t>
            </a:r>
          </a:p>
          <a:p>
            <a:pPr algn="r"/>
            <a:r>
              <a:rPr lang="fa-IR" sz="2400" dirty="0" smtClean="0">
                <a:solidFill>
                  <a:srgbClr val="00B050"/>
                </a:solidFill>
              </a:rPr>
              <a:t>ان شرالدواب عند الله الصم البکم الذین لایعقلون(انفال8)</a:t>
            </a:r>
          </a:p>
          <a:p>
            <a:pPr algn="r"/>
            <a:r>
              <a:rPr lang="fa-IR" sz="2400" dirty="0" smtClean="0">
                <a:solidFill>
                  <a:schemeClr val="tx1">
                    <a:lumMod val="75000"/>
                    <a:lumOff val="25000"/>
                  </a:schemeClr>
                </a:solidFill>
              </a:rPr>
              <a:t>(همانا بدترین حیوانات نزد خداوند انسانی اسات که حقیقت را نمی شنود و نمی گوید.این گروه تفکر نمی کنند.)</a:t>
            </a:r>
          </a:p>
          <a:p>
            <a:pPr algn="r"/>
            <a:r>
              <a:rPr lang="fa-IR" sz="2400" dirty="0" smtClean="0">
                <a:solidFill>
                  <a:schemeClr val="tx1">
                    <a:lumMod val="75000"/>
                    <a:lumOff val="25000"/>
                  </a:schemeClr>
                </a:solidFill>
              </a:rPr>
              <a:t>آنان که دارای مراتب علمی میشوند:</a:t>
            </a:r>
          </a:p>
          <a:p>
            <a:pPr algn="r"/>
            <a:r>
              <a:rPr lang="fa-IR" sz="2400" dirty="0" smtClean="0">
                <a:solidFill>
                  <a:srgbClr val="00B050"/>
                </a:solidFill>
              </a:rPr>
              <a:t>فی </a:t>
            </a:r>
            <a:r>
              <a:rPr lang="fa-IR" sz="2400" dirty="0">
                <a:solidFill>
                  <a:srgbClr val="00B050"/>
                </a:solidFill>
              </a:rPr>
              <a:t>مقعد صدق عند ملیک مقتدر</a:t>
            </a:r>
            <a:r>
              <a:rPr lang="fa-IR" sz="2400" dirty="0">
                <a:solidFill>
                  <a:schemeClr val="tx1">
                    <a:lumMod val="75000"/>
                    <a:lumOff val="25000"/>
                  </a:schemeClr>
                </a:solidFill>
              </a:rPr>
              <a:t>(در جایگاه صدق نزد خداوند مالک مقتدر)</a:t>
            </a:r>
            <a:br>
              <a:rPr lang="fa-IR" sz="2400" dirty="0">
                <a:solidFill>
                  <a:schemeClr val="tx1">
                    <a:lumMod val="75000"/>
                    <a:lumOff val="25000"/>
                  </a:schemeClr>
                </a:solidFill>
              </a:rPr>
            </a:br>
            <a:r>
              <a:rPr lang="fa-IR" sz="2400" dirty="0" smtClean="0">
                <a:solidFill>
                  <a:schemeClr val="tx1">
                    <a:lumMod val="75000"/>
                    <a:lumOff val="25000"/>
                  </a:schemeClr>
                </a:solidFill>
              </a:rPr>
              <a:t>خداوند انسان را دارای کرامت ذاتی میداند و در قرآن تصریح می کند:</a:t>
            </a:r>
          </a:p>
          <a:p>
            <a:pPr algn="r"/>
            <a:r>
              <a:rPr lang="fa-IR" sz="2400" dirty="0" smtClean="0">
                <a:solidFill>
                  <a:srgbClr val="00B050"/>
                </a:solidFill>
              </a:rPr>
              <a:t>ولقد </a:t>
            </a:r>
            <a:r>
              <a:rPr lang="fa-IR" sz="2400" dirty="0">
                <a:solidFill>
                  <a:srgbClr val="00B050"/>
                </a:solidFill>
              </a:rPr>
              <a:t>کرمنا بنی آدم </a:t>
            </a:r>
            <a:r>
              <a:rPr lang="fa-IR" sz="2400" dirty="0">
                <a:solidFill>
                  <a:schemeClr val="tx1">
                    <a:lumMod val="75000"/>
                    <a:lumOff val="25000"/>
                  </a:schemeClr>
                </a:solidFill>
              </a:rPr>
              <a:t>(وبه تحقیق فرزندان آدم را کرامت بخشیدیم . اسراء(17):70 </a:t>
            </a:r>
            <a:r>
              <a:rPr lang="fa-IR" sz="2400" dirty="0" smtClean="0">
                <a:solidFill>
                  <a:schemeClr val="tx1">
                    <a:lumMod val="75000"/>
                    <a:lumOff val="25000"/>
                  </a:schemeClr>
                </a:solidFill>
              </a:rPr>
              <a:t>)</a:t>
            </a:r>
          </a:p>
          <a:p>
            <a:pPr algn="r"/>
            <a:endParaRPr lang="fa-IR" sz="2400" dirty="0">
              <a:solidFill>
                <a:schemeClr val="tx1">
                  <a:lumMod val="75000"/>
                  <a:lumOff val="25000"/>
                </a:schemeClr>
              </a:solidFill>
            </a:endParaRPr>
          </a:p>
          <a:p>
            <a:pPr algn="r"/>
            <a:r>
              <a:rPr lang="fa-IR" sz="2400" dirty="0" smtClean="0">
                <a:solidFill>
                  <a:schemeClr val="tx1">
                    <a:lumMod val="75000"/>
                    <a:lumOff val="25000"/>
                  </a:schemeClr>
                </a:solidFill>
              </a:rPr>
              <a:t>در این مورد امام علی به فرزندش توصیه می کند که:</a:t>
            </a:r>
          </a:p>
          <a:p>
            <a:pPr algn="r"/>
            <a:r>
              <a:rPr lang="fa-IR" sz="2400" dirty="0" smtClean="0">
                <a:solidFill>
                  <a:schemeClr val="tx1">
                    <a:lumMod val="75000"/>
                    <a:lumOff val="25000"/>
                  </a:schemeClr>
                </a:solidFill>
              </a:rPr>
              <a:t>خود را گرامی بدار و از هرگونه فرومایگی بپرهیز هر چند آن امر فرومایه و پست خواسته های مادی تو را تامین کند.</a:t>
            </a:r>
            <a:endParaRPr lang="en-US" sz="2400" dirty="0"/>
          </a:p>
        </p:txBody>
      </p:sp>
    </p:spTree>
    <p:extLst>
      <p:ext uri="{BB962C8B-B14F-4D97-AF65-F5344CB8AC3E}">
        <p14:creationId xmlns:p14="http://schemas.microsoft.com/office/powerpoint/2010/main" val="1515090889"/>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27584" y="260648"/>
            <a:ext cx="7272808" cy="7171194"/>
          </a:xfrm>
          <a:prstGeom prst="rect">
            <a:avLst/>
          </a:prstGeom>
        </p:spPr>
        <p:txBody>
          <a:bodyPr wrap="square">
            <a:spAutoFit/>
          </a:bodyPr>
          <a:lstStyle/>
          <a:p>
            <a:pPr algn="r"/>
            <a:r>
              <a:rPr lang="fa-IR" sz="2800" dirty="0" smtClean="0"/>
              <a:t>روابط دوستانه با جنس مخالف معمولا بر پایه عواملی صورت می گیرد که پاره ای از این روابط منطقی و معقول است ولی برخی دیگر این گونه نیست.در ادامه به برخی از عواملی که موجب برقرلری لین گونه روابط می گردند را بر می شماریم:</a:t>
            </a:r>
            <a:r>
              <a:rPr lang="fa-IR" sz="2800" dirty="0"/>
              <a:t/>
            </a:r>
            <a:br>
              <a:rPr lang="fa-IR" sz="2800" dirty="0"/>
            </a:br>
            <a:r>
              <a:rPr lang="fa-IR" sz="2800" dirty="0" smtClean="0"/>
              <a:t>1.مشارکت اجتماعی یا علمی</a:t>
            </a:r>
            <a:r>
              <a:rPr lang="fa-IR" sz="2800" dirty="0"/>
              <a:t/>
            </a:r>
            <a:br>
              <a:rPr lang="fa-IR" sz="2800" dirty="0"/>
            </a:br>
            <a:r>
              <a:rPr lang="fa-IR" sz="2800" dirty="0"/>
              <a:t>2.همسر یابی</a:t>
            </a:r>
            <a:br>
              <a:rPr lang="fa-IR" sz="2800" dirty="0"/>
            </a:br>
            <a:r>
              <a:rPr lang="fa-IR" sz="2800" dirty="0"/>
              <a:t>3.خلا عاطفی</a:t>
            </a:r>
            <a:br>
              <a:rPr lang="fa-IR" sz="2800" dirty="0"/>
            </a:br>
            <a:r>
              <a:rPr lang="fa-IR" sz="2800" dirty="0"/>
              <a:t>4.احساس قدرت</a:t>
            </a:r>
            <a:br>
              <a:rPr lang="fa-IR" sz="2800" dirty="0"/>
            </a:br>
            <a:r>
              <a:rPr lang="fa-IR" sz="2800" dirty="0"/>
              <a:t>5.کسب جایگاه اجتماعی</a:t>
            </a:r>
            <a:br>
              <a:rPr lang="fa-IR" sz="2800" dirty="0"/>
            </a:br>
            <a:r>
              <a:rPr lang="fa-IR" sz="2800" dirty="0"/>
              <a:t>6.پایین بودن سطح عزت نفس</a:t>
            </a:r>
            <a:br>
              <a:rPr lang="fa-IR" sz="2800" dirty="0"/>
            </a:br>
            <a:r>
              <a:rPr lang="fa-IR" sz="2800" dirty="0"/>
              <a:t>7.فرار از مشکلات</a:t>
            </a:r>
            <a:br>
              <a:rPr lang="fa-IR" sz="2800" dirty="0"/>
            </a:br>
            <a:r>
              <a:rPr lang="fa-IR" sz="2800" dirty="0"/>
              <a:t>8.فرهنگ خانوادگی</a:t>
            </a:r>
            <a:br>
              <a:rPr lang="fa-IR" sz="2800" dirty="0"/>
            </a:br>
            <a:r>
              <a:rPr lang="fa-IR" sz="2800" dirty="0"/>
              <a:t>9.تاثیر ماهواه و اینترنت</a:t>
            </a:r>
            <a:br>
              <a:rPr lang="fa-IR" sz="2800" dirty="0"/>
            </a:br>
            <a:r>
              <a:rPr lang="fa-IR" sz="2800" dirty="0"/>
              <a:t>10.لذت </a:t>
            </a:r>
            <a:r>
              <a:rPr lang="fa-IR" sz="2800" dirty="0" smtClean="0"/>
              <a:t>جنسی</a:t>
            </a:r>
          </a:p>
          <a:p>
            <a:pPr algn="r"/>
            <a:r>
              <a:rPr lang="fa-IR" sz="2800" dirty="0" smtClean="0"/>
              <a:t> </a:t>
            </a:r>
            <a:r>
              <a:rPr lang="fa-IR" sz="2800" dirty="0"/>
              <a:t/>
            </a:r>
            <a:br>
              <a:rPr lang="fa-IR" sz="2800" dirty="0"/>
            </a:br>
            <a:r>
              <a:rPr lang="fa-IR" sz="2000" dirty="0"/>
              <a:t/>
            </a:r>
            <a:br>
              <a:rPr lang="fa-IR" sz="2000" dirty="0"/>
            </a:br>
            <a:endParaRPr lang="en-US" sz="2000" dirty="0"/>
          </a:p>
        </p:txBody>
      </p:sp>
    </p:spTree>
    <p:extLst>
      <p:ext uri="{BB962C8B-B14F-4D97-AF65-F5344CB8AC3E}">
        <p14:creationId xmlns:p14="http://schemas.microsoft.com/office/powerpoint/2010/main" val="28827328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51520" y="116632"/>
            <a:ext cx="8496944" cy="5386090"/>
          </a:xfrm>
          <a:prstGeom prst="rect">
            <a:avLst/>
          </a:prstGeom>
        </p:spPr>
        <p:txBody>
          <a:bodyPr wrap="square">
            <a:spAutoFit/>
          </a:bodyPr>
          <a:lstStyle/>
          <a:p>
            <a:pPr algn="r"/>
            <a:r>
              <a:rPr lang="fa-IR" sz="3600" dirty="0">
                <a:solidFill>
                  <a:srgbClr val="00B0F0"/>
                </a:solidFill>
              </a:rPr>
              <a:t>مهرت های رفتاری:</a:t>
            </a:r>
          </a:p>
          <a:p>
            <a:pPr algn="r"/>
            <a:r>
              <a:rPr lang="fa-IR" sz="2800" dirty="0"/>
              <a:t>اگر احساس کردید نسبت به فردی از جنس مخالف خود علاقه مند شده اید :</a:t>
            </a:r>
          </a:p>
          <a:p>
            <a:pPr algn="r"/>
            <a:r>
              <a:rPr lang="fa-IR" sz="2800" dirty="0"/>
              <a:t>1-به یاد داشته باشید دوستی حقیقی همراه با پذیرش تعهد است . ان که زیر بار ازدواج نمیرود نه عاشق بلکه هوسباز است. </a:t>
            </a:r>
          </a:p>
          <a:p>
            <a:pPr algn="r"/>
            <a:r>
              <a:rPr lang="fa-IR" sz="2800" dirty="0"/>
              <a:t>2-بکوشید با خرد ورزی و به دور از احساسات در مورد شخصیت و منش او باطلاعاتی به دست اورید تا دریابید که ایا او برای همسری شما مناسب است . در غیر این صورت خود را از گرفتار شدن در عشقی کور و بی سرانجام بر حذر دارید </a:t>
            </a:r>
          </a:p>
          <a:p>
            <a:pPr algn="r"/>
            <a:r>
              <a:rPr lang="fa-IR" sz="2800" dirty="0"/>
              <a:t>3-برای پرهیز از وابستگی :احساس خود را بروز ندهید –با یکدیگر گفت و گو نکنید و تعامل کاری نداشته باشید –نگاه و رفتار خود را کنترل کنید زیرا احساسات بدون کلام نیز انتقال میابد  - برای حفظ شخصیت </a:t>
            </a:r>
            <a:r>
              <a:rPr lang="fa-IR" sz="2800" dirty="0" smtClean="0"/>
              <a:t>و</a:t>
            </a:r>
            <a:endParaRPr lang="fa-IR" sz="2800" dirty="0"/>
          </a:p>
        </p:txBody>
      </p:sp>
    </p:spTree>
    <p:extLst>
      <p:ext uri="{BB962C8B-B14F-4D97-AF65-F5344CB8AC3E}">
        <p14:creationId xmlns:p14="http://schemas.microsoft.com/office/powerpoint/2010/main" val="42653325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pPr algn="r"/>
            <a:r>
              <a:rPr lang="fa-IR" sz="2800" dirty="0"/>
              <a:t>احترام خود به گونه ای عمل نکنید که او حس کند شما اهل روابط ناسالم هستید –اگر فکر میکنید او فردی مناسب برای ازدواج شماست اگر پسر هستید مستقیما یا با واسطه و اگر دختر هستید با کمک فردی امین و با تجربه نظر او را در مورد ازدواج جویا شوید –چه بسا او قصد دارد با دیگری ازدواج کند یا به هر دلیل مایل به ازدواج با شما نیست این امر کمک میکند تا فرد از سردرگمی رها شود و بیهوده ذهن وروانش فرسوده نگردد </a:t>
            </a:r>
          </a:p>
        </p:txBody>
      </p:sp>
    </p:spTree>
    <p:extLst>
      <p:ext uri="{BB962C8B-B14F-4D97-AF65-F5344CB8AC3E}">
        <p14:creationId xmlns:p14="http://schemas.microsoft.com/office/powerpoint/2010/main" val="1478789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6"/>
            <a:ext cx="8496944" cy="6555641"/>
          </a:xfrm>
          <a:prstGeom prst="rect">
            <a:avLst/>
          </a:prstGeom>
        </p:spPr>
        <p:txBody>
          <a:bodyPr wrap="square">
            <a:spAutoFit/>
          </a:bodyPr>
          <a:lstStyle/>
          <a:p>
            <a:pPr algn="r"/>
            <a:r>
              <a:rPr lang="fa-IR" sz="2400" dirty="0"/>
              <a:t>4</a:t>
            </a:r>
            <a:r>
              <a:rPr lang="fa-IR" sz="2800" dirty="0"/>
              <a:t>- چنانچه از طریق گفت و گوی اینترنتی با کسی اشنا شده و قصد ازدواج با او را دارید : مراقب باشید که بسیاری از اطلاعات داده شده ممکن است واقعیت نداشته باشد – بکوشید گفت وگوی شما از حوزه ی ادب و عقل خارج نگردد و احساسات شما نیز کنترل شده باشد – ارتباط خود را در قالب خواستگاری رسمی شکل دهید و با دیدار حضوری او و خانواده اش اطلاعات خود را واضح سازید </a:t>
            </a:r>
          </a:p>
          <a:p>
            <a:pPr algn="r"/>
            <a:r>
              <a:rPr lang="fa-IR" sz="2800" dirty="0"/>
              <a:t>5-با وجود کشش شدید امیال نفسانی حریم الهی را در ارتباط با فردی که به او علاقه مند شده اید پاس دارید و این روایت را به یاد داشته باشید ان الله تعالی یباهی بالشاب العابد الملائکت یقول : انظرو الی عبدی ترک شهوته من اجلی:</a:t>
            </a:r>
          </a:p>
          <a:p>
            <a:pPr algn="r"/>
            <a:r>
              <a:rPr lang="fa-IR" sz="2800" dirty="0"/>
              <a:t>خداوند به جوانی که بندگی خدا را میکند بر فرشتگان مباهات میکند و میگوید بنده مرا بنگرید که به خاطر من از تمایلات نفسانی خود چشم پوشیده است .</a:t>
            </a:r>
          </a:p>
          <a:p>
            <a:pPr algn="r"/>
            <a:r>
              <a:rPr lang="fa-IR" sz="2800" dirty="0"/>
              <a:t>پیامبر نیز فرمود: هر که عاشق شد و عشق خویش را پنهان کرد و عفت پیشه ساخت و صبر نمود خداوند او را امرزیده داخل بهشت خواهد کرد </a:t>
            </a:r>
            <a:r>
              <a:rPr lang="fa-IR" sz="2400" dirty="0" smtClean="0"/>
              <a:t>.</a:t>
            </a:r>
          </a:p>
        </p:txBody>
      </p:sp>
    </p:spTree>
    <p:extLst>
      <p:ext uri="{BB962C8B-B14F-4D97-AF65-F5344CB8AC3E}">
        <p14:creationId xmlns:p14="http://schemas.microsoft.com/office/powerpoint/2010/main" val="2172902196"/>
      </p:ext>
    </p:extLst>
  </p:cSld>
  <p:clrMapOvr>
    <a:masterClrMapping/>
  </p:clrMapOvr>
  <p:transition spd="slow">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7"/>
            <a:ext cx="8496944" cy="6678751"/>
          </a:xfrm>
          <a:prstGeom prst="rect">
            <a:avLst/>
          </a:prstGeom>
        </p:spPr>
        <p:txBody>
          <a:bodyPr wrap="square">
            <a:spAutoFit/>
          </a:bodyPr>
          <a:lstStyle/>
          <a:p>
            <a:pPr algn="r"/>
            <a:r>
              <a:rPr lang="fa-IR" sz="3600" dirty="0">
                <a:solidFill>
                  <a:srgbClr val="7030A0"/>
                </a:solidFill>
              </a:rPr>
              <a:t>مهارت های رفتاری:</a:t>
            </a:r>
          </a:p>
          <a:p>
            <a:pPr algn="r"/>
            <a:r>
              <a:rPr lang="fa-IR" sz="2800" dirty="0">
                <a:solidFill>
                  <a:srgbClr val="00B0F0"/>
                </a:solidFill>
              </a:rPr>
              <a:t>برای تقویت خویشتن داری جنسی :</a:t>
            </a:r>
          </a:p>
          <a:p>
            <a:pPr algn="r"/>
            <a:r>
              <a:rPr lang="fa-IR" sz="2800" dirty="0"/>
              <a:t>1- به اثار منفی ارتباط ازاد با جنس مخالف بیاندیشید و بکوشید تا عزت نفس شما افزایش یابد </a:t>
            </a:r>
          </a:p>
          <a:p>
            <a:pPr algn="r"/>
            <a:r>
              <a:rPr lang="fa-IR" sz="2800" dirty="0"/>
              <a:t>2- دانش خویش را نسبت به اثار دنیوی و اخروی روابط جنسی حرام (خود ارضایی – روابط جنسی حرام با سایرین و دوستی با جنس مخالف )افزایش دهید </a:t>
            </a:r>
          </a:p>
          <a:p>
            <a:pPr algn="r"/>
            <a:r>
              <a:rPr lang="fa-IR" sz="2800" dirty="0"/>
              <a:t>3- خداوند میبیند و میشنود این حقیقت را هرگز فراموش نکنید .</a:t>
            </a:r>
          </a:p>
          <a:p>
            <a:pPr algn="r"/>
            <a:r>
              <a:rPr lang="fa-IR" sz="2800" dirty="0"/>
              <a:t>4-در اتاق خواب –جلوی ماشین و دیگر فضا ها تصویری از کعبه و یا ایاتی از قران را نصب نمایید  و به هنگام وسوسه شیطان به ان نظر کنید تا یاد خدا در دل شما تقویت شود </a:t>
            </a:r>
          </a:p>
          <a:p>
            <a:pPr algn="r"/>
            <a:r>
              <a:rPr lang="fa-IR" sz="2800" dirty="0">
                <a:solidFill>
                  <a:schemeClr val="bg1"/>
                </a:solidFill>
              </a:rPr>
              <a:t>5- در روز به فعالیت جدی و زیاد بپردازید تا فرصت فرو رفتن در تخیلات ازار دهنده را نیابید </a:t>
            </a:r>
          </a:p>
          <a:p>
            <a:pPr algn="r"/>
            <a:r>
              <a:rPr lang="fa-IR" sz="2800" dirty="0">
                <a:solidFill>
                  <a:schemeClr val="bg1"/>
                </a:solidFill>
              </a:rPr>
              <a:t>6-از ورزش غفلت نکنید زیرا ورزش موجب دفع انرژی زاید بدن و تعدیل قوای جنسی میشود </a:t>
            </a:r>
            <a:r>
              <a:rPr lang="fa-IR" sz="2800" dirty="0" smtClean="0"/>
              <a:t>.</a:t>
            </a:r>
          </a:p>
        </p:txBody>
      </p:sp>
    </p:spTree>
    <p:extLst>
      <p:ext uri="{BB962C8B-B14F-4D97-AF65-F5344CB8AC3E}">
        <p14:creationId xmlns:p14="http://schemas.microsoft.com/office/powerpoint/2010/main" val="1786511670"/>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51520" y="548679"/>
            <a:ext cx="8568952" cy="4401205"/>
          </a:xfrm>
          <a:prstGeom prst="rect">
            <a:avLst/>
          </a:prstGeom>
        </p:spPr>
        <p:txBody>
          <a:bodyPr wrap="square">
            <a:spAutoFit/>
          </a:bodyPr>
          <a:lstStyle/>
          <a:p>
            <a:pPr algn="r"/>
            <a:r>
              <a:rPr lang="fa-IR" sz="2400" dirty="0"/>
              <a:t>7</a:t>
            </a:r>
            <a:r>
              <a:rPr lang="fa-IR" sz="2800" dirty="0"/>
              <a:t>-برای خواب خویش برنامه ریزی مناسب داشته باشید  - فقط پس از خستگی زیاد به بستر بروید – صبح ها پس از بیداری به سرعت بستر را ترک کنید – دمای اتاق خواب را زیاد گرم نکنید تا هنگام بیدار شدن صبحگاهی سرزنده و با نشاط باشید- تا حد ممکن در اتاق جداگانه نخوابید یا اگر لازم است در اتاق را نیمه باز بگذارید تا در معرض دید دیگران باشید </a:t>
            </a:r>
          </a:p>
          <a:p>
            <a:pPr algn="r"/>
            <a:r>
              <a:rPr lang="fa-IR" sz="2800" dirty="0"/>
              <a:t>8-از پرخوری و پر خوابی بپرهیزید </a:t>
            </a:r>
          </a:p>
          <a:p>
            <a:pPr algn="r"/>
            <a:r>
              <a:rPr lang="fa-IR" sz="2800" dirty="0"/>
              <a:t>9-غذاهایی را که سبب تقویت غریزه ی جنسی میشود کمتر مصرف کنید مانند:گوشت قرمز –سرخ کردنی ها – پیاز-سوسیس-کالباس-غذای چرب و غذا های ویژهطبع گرم مثل خرما-پسته – شیرینی و خربزه </a:t>
            </a:r>
          </a:p>
        </p:txBody>
      </p:sp>
    </p:spTree>
    <p:extLst>
      <p:ext uri="{BB962C8B-B14F-4D97-AF65-F5344CB8AC3E}">
        <p14:creationId xmlns:p14="http://schemas.microsoft.com/office/powerpoint/2010/main" val="38979378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pPr algn="r"/>
            <a:r>
              <a:rPr lang="fa-IR" dirty="0"/>
              <a:t>10</a:t>
            </a:r>
            <a:r>
              <a:rPr lang="fa-IR" sz="2400" dirty="0"/>
              <a:t>-غذای شب را سبک و زود هضم قرار دهید .</a:t>
            </a:r>
          </a:p>
          <a:p>
            <a:pPr algn="r"/>
            <a:r>
              <a:rPr lang="fa-IR" sz="2400" dirty="0"/>
              <a:t>11-روزه داری در کاهش میل جنسی موثر است –روزه سبب تقویت تقوا و نیروی اراده میشود </a:t>
            </a:r>
          </a:p>
          <a:p>
            <a:pPr algn="r"/>
            <a:r>
              <a:rPr lang="fa-IR" sz="2400" dirty="0"/>
              <a:t>12- نگاه خود را کنترل کنید . انچه میبینید در ذهن شما باقی میماند و در خلوت یا در کنار جنس مخالف قوه ی تخیل شما به کار میافتد و شما را به سمت کار حرام میکشاند </a:t>
            </a:r>
          </a:p>
        </p:txBody>
      </p:sp>
    </p:spTree>
    <p:extLst>
      <p:ext uri="{BB962C8B-B14F-4D97-AF65-F5344CB8AC3E}">
        <p14:creationId xmlns:p14="http://schemas.microsoft.com/office/powerpoint/2010/main" val="2291978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6"/>
            <a:ext cx="8496944" cy="6124754"/>
          </a:xfrm>
          <a:prstGeom prst="rect">
            <a:avLst/>
          </a:prstGeom>
        </p:spPr>
        <p:txBody>
          <a:bodyPr wrap="square">
            <a:spAutoFit/>
          </a:bodyPr>
          <a:lstStyle/>
          <a:p>
            <a:pPr algn="r"/>
            <a:r>
              <a:rPr lang="fa-IR" sz="2400" dirty="0"/>
              <a:t>13</a:t>
            </a:r>
            <a:r>
              <a:rPr lang="fa-IR" sz="2800" dirty="0"/>
              <a:t>-از دیدن فیلم – خواندن رمان –اشعار و موسیقی هایی که میل جنسی را تقویت میکند به شدت بپرهیزید زیرا نزدیک نشدن به محرک ها اسان تر از مقاومت کردن در برابر تحریکات است </a:t>
            </a:r>
          </a:p>
          <a:p>
            <a:pPr algn="r"/>
            <a:r>
              <a:rPr lang="fa-IR" sz="2800" dirty="0"/>
              <a:t>14-از شنیدن سخنان افراد متاهلی که روابط عاطفی شان با همسرشان را باز گو میکنند بپرهیزید </a:t>
            </a:r>
          </a:p>
          <a:p>
            <a:pPr algn="r"/>
            <a:r>
              <a:rPr lang="fa-IR" sz="2800" dirty="0"/>
              <a:t>15-از دوستی با افرادی که اهل رفتار های جنسی غیر اخلاقی هستند دوری کنید </a:t>
            </a:r>
          </a:p>
          <a:p>
            <a:pPr algn="r"/>
            <a:r>
              <a:rPr lang="fa-IR" sz="2800" dirty="0"/>
              <a:t>16-از شوخی های جنسی و تحریک کننده بپرهیزید </a:t>
            </a:r>
          </a:p>
          <a:p>
            <a:pPr algn="r"/>
            <a:r>
              <a:rPr lang="fa-IR" sz="2800" dirty="0"/>
              <a:t>17-از پوشیدن لباس های تنگ و لباس های زیر بسیار نرم و بسیار زبر اجتناب کنید </a:t>
            </a:r>
            <a:endParaRPr lang="fa-IR" sz="2800" dirty="0">
              <a:solidFill>
                <a:schemeClr val="bg1"/>
              </a:solidFill>
            </a:endParaRPr>
          </a:p>
          <a:p>
            <a:pPr algn="r"/>
            <a:r>
              <a:rPr lang="fa-IR" sz="2800" dirty="0">
                <a:solidFill>
                  <a:schemeClr val="bg1"/>
                </a:solidFill>
              </a:rPr>
              <a:t>18- با حضور در برنامه های مذهبی ارتباط خود را با خدا تقویت کنید </a:t>
            </a:r>
          </a:p>
          <a:p>
            <a:pPr algn="r"/>
            <a:r>
              <a:rPr lang="fa-IR" sz="2800" dirty="0">
                <a:solidFill>
                  <a:schemeClr val="bg1"/>
                </a:solidFill>
              </a:rPr>
              <a:t>19-قرائت قران و دعا را در برنامه ی روزانه ی خود قرار دهید </a:t>
            </a:r>
          </a:p>
          <a:p>
            <a:pPr algn="r"/>
            <a:r>
              <a:rPr lang="fa-IR" sz="2800" dirty="0">
                <a:solidFill>
                  <a:schemeClr val="bg1"/>
                </a:solidFill>
              </a:rPr>
              <a:t>20-در صورت ارتکاب خطای جنسی برای خود جریمه ی سنگینی قرار دهید که نقش باز دارنده داشته باشد </a:t>
            </a:r>
          </a:p>
        </p:txBody>
      </p:sp>
    </p:spTree>
    <p:extLst>
      <p:ext uri="{BB962C8B-B14F-4D97-AF65-F5344CB8AC3E}">
        <p14:creationId xmlns:p14="http://schemas.microsoft.com/office/powerpoint/2010/main" val="1899427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51520" y="332656"/>
            <a:ext cx="8496944" cy="5632311"/>
          </a:xfrm>
          <a:prstGeom prst="rect">
            <a:avLst/>
          </a:prstGeom>
        </p:spPr>
        <p:txBody>
          <a:bodyPr wrap="square">
            <a:spAutoFit/>
          </a:bodyPr>
          <a:lstStyle/>
          <a:p>
            <a:pPr algn="r"/>
            <a:r>
              <a:rPr lang="fa-IR" sz="2000" dirty="0"/>
              <a:t>21</a:t>
            </a:r>
            <a:r>
              <a:rPr lang="fa-IR" sz="2400" dirty="0"/>
              <a:t>- از عطر و ادکلن های تحریک کننده ی جنسی استفاده نکنید.</a:t>
            </a:r>
          </a:p>
          <a:p>
            <a:pPr algn="r"/>
            <a:r>
              <a:rPr lang="fa-IR" sz="2400" dirty="0"/>
              <a:t>22-تابلو های خانه خود را حاوی مطالب یا تصاویر تحریک کننده ی امیال جنسی قرار ندهید </a:t>
            </a:r>
          </a:p>
          <a:p>
            <a:pPr algn="r"/>
            <a:r>
              <a:rPr lang="fa-IR" sz="2400" dirty="0"/>
              <a:t>23-هنگامی که میل جنسی شما تحریک شد دوش اب سرد بگیرید و سپس به فعالیت سالمی که ذهن شما را مشغول کند بپردازید </a:t>
            </a:r>
          </a:p>
          <a:p>
            <a:pPr algn="r"/>
            <a:r>
              <a:rPr lang="fa-IR" sz="2400" dirty="0"/>
              <a:t>24-از بیان احساس های لطیف خود نزد جنس مخالف بپرهیزید </a:t>
            </a:r>
          </a:p>
          <a:p>
            <a:pPr algn="r"/>
            <a:r>
              <a:rPr lang="fa-IR" sz="2400" dirty="0"/>
              <a:t>25-اگر برای رابطه ای دوستانه پیامی دریافت کردید ان را به سرعت قطع کنید و به صراحت بگویید که وارد این گونه روابط نمیشوید اما در صورت اصرار ان را در جهت ازدواج قرار دهید </a:t>
            </a:r>
          </a:p>
          <a:p>
            <a:pPr algn="r"/>
            <a:r>
              <a:rPr lang="fa-IR" sz="2400" dirty="0"/>
              <a:t>26- از روابط پنهانی با جنس مخالف بپرهیزید </a:t>
            </a:r>
          </a:p>
          <a:p>
            <a:pPr algn="r"/>
            <a:r>
              <a:rPr lang="fa-IR" sz="2400" dirty="0"/>
              <a:t>27-هیچ گاه خود را از افات رابطه با جنس مخالف مصون ندانید زیرا شیطان همیشه در کمین است </a:t>
            </a:r>
          </a:p>
          <a:p>
            <a:pPr algn="r"/>
            <a:r>
              <a:rPr lang="fa-IR" sz="2400" dirty="0"/>
              <a:t>28- اگر تا کنون در رفتار جنسی خود مرتکب خطا شده اید صادقانه و خالصانه به درگاه خدا توبه کنید و به یاد داشته باشید که پیامبر فرمود :به راستی خدا جوان توبه کننده را دوست دارد .   </a:t>
            </a:r>
          </a:p>
        </p:txBody>
      </p:sp>
    </p:spTree>
    <p:extLst>
      <p:ext uri="{BB962C8B-B14F-4D97-AF65-F5344CB8AC3E}">
        <p14:creationId xmlns:p14="http://schemas.microsoft.com/office/powerpoint/2010/main" val="53313953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428605"/>
            <a:ext cx="8072494" cy="6032421"/>
          </a:xfrm>
          <a:prstGeom prst="rect">
            <a:avLst/>
          </a:prstGeom>
          <a:noFill/>
        </p:spPr>
        <p:txBody>
          <a:bodyPr wrap="square" rtlCol="0">
            <a:spAutoFit/>
          </a:bodyPr>
          <a:lstStyle/>
          <a:p>
            <a:pPr algn="ctr" rtl="1"/>
            <a:r>
              <a:rPr lang="fa-IR" sz="2800" dirty="0" smtClean="0">
                <a:solidFill>
                  <a:srgbClr val="7030A0"/>
                </a:solidFill>
              </a:rPr>
              <a:t>فصل سوم :موانع ازدواج و مهارت های رفع آن</a:t>
            </a:r>
            <a:endParaRPr lang="en-US" sz="2800" dirty="0" smtClean="0">
              <a:solidFill>
                <a:srgbClr val="7030A0"/>
              </a:solidFill>
            </a:endParaRPr>
          </a:p>
          <a:p>
            <a:pPr algn="ctr" rtl="1"/>
            <a:endParaRPr lang="en-US" sz="2800" dirty="0" smtClean="0">
              <a:solidFill>
                <a:srgbClr val="7030A0"/>
              </a:solidFill>
            </a:endParaRPr>
          </a:p>
          <a:p>
            <a:pPr algn="ctr" rtl="1"/>
            <a:endParaRPr lang="fa-IR" sz="2800" dirty="0" smtClean="0">
              <a:solidFill>
                <a:srgbClr val="7030A0"/>
              </a:solidFill>
            </a:endParaRPr>
          </a:p>
          <a:p>
            <a:pPr algn="r" rtl="1"/>
            <a:r>
              <a:rPr lang="fa-IR" sz="2400" dirty="0" smtClean="0"/>
              <a:t>موانع از دواج را می توان در سه بخش فردی ، خانوادگی وفرهنگی تقسیم نمود:</a:t>
            </a:r>
          </a:p>
          <a:p>
            <a:pPr algn="r" rtl="1"/>
            <a:r>
              <a:rPr lang="fa-IR" sz="2400" dirty="0" smtClean="0">
                <a:solidFill>
                  <a:srgbClr val="7030A0"/>
                </a:solidFill>
              </a:rPr>
              <a:t>الف-موانع فردی:</a:t>
            </a:r>
          </a:p>
          <a:p>
            <a:pPr algn="r" rtl="1"/>
            <a:r>
              <a:rPr lang="fa-IR" sz="2400" dirty="0" smtClean="0">
                <a:solidFill>
                  <a:srgbClr val="0070C0"/>
                </a:solidFill>
              </a:rPr>
              <a:t>1-مشکلات اقتصادی </a:t>
            </a:r>
            <a:r>
              <a:rPr lang="fa-IR" sz="2400" dirty="0" smtClean="0">
                <a:solidFill>
                  <a:srgbClr val="00B050"/>
                </a:solidFill>
              </a:rPr>
              <a:t>وامام صادق می فرماید</a:t>
            </a:r>
            <a:r>
              <a:rPr lang="fa-IR" sz="2400" dirty="0" smtClean="0"/>
              <a:t>:«هر کس از ترس ازدواج نکند ، حتمانسبت به خداوند عزیز و جلیل بدگمان شده است ؛ به استناد وعده خداوند که فرمود:اگر فقیر باشند، خداوند از فضل خویش آنان را بی نیاز می کند»</a:t>
            </a:r>
          </a:p>
          <a:p>
            <a:pPr algn="r" rtl="1"/>
            <a:r>
              <a:rPr lang="fa-IR" sz="2400" dirty="0"/>
              <a:t>وبرای حل این مشکل ،رعایت نکاتی ضروری است :</a:t>
            </a:r>
          </a:p>
          <a:p>
            <a:pPr algn="r" rtl="1"/>
            <a:r>
              <a:rPr lang="fa-IR" sz="2400" dirty="0"/>
              <a:t>-اصلاح نگاه؛تهیه جهیزه</a:t>
            </a:r>
          </a:p>
          <a:p>
            <a:pPr algn="r" rtl="1"/>
            <a:r>
              <a:rPr lang="fa-IR" sz="2400" dirty="0"/>
              <a:t>-تهیه وسایل ضروری ؛خرید وسایل مدرن ضرورتی ندارد.</a:t>
            </a:r>
          </a:p>
          <a:p>
            <a:pPr algn="r" rtl="1"/>
            <a:endParaRPr lang="fa-IR" sz="2000"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928662" y="500042"/>
            <a:ext cx="7500990" cy="4585871"/>
          </a:xfrm>
          <a:prstGeom prst="rect">
            <a:avLst/>
          </a:prstGeom>
        </p:spPr>
        <p:txBody>
          <a:bodyPr wrap="square">
            <a:spAutoFit/>
          </a:bodyPr>
          <a:lstStyle/>
          <a:p>
            <a:pPr algn="r" rtl="1"/>
            <a:r>
              <a:rPr lang="fa-IR" sz="2400" dirty="0" smtClean="0">
                <a:solidFill>
                  <a:srgbClr val="C00000"/>
                </a:solidFill>
              </a:rPr>
              <a:t>ب-اختیار مند بودن</a:t>
            </a:r>
            <a:r>
              <a:rPr lang="fa-IR" sz="2400" dirty="0" smtClean="0">
                <a:solidFill>
                  <a:schemeClr val="tx1">
                    <a:lumMod val="75000"/>
                    <a:lumOff val="25000"/>
                  </a:schemeClr>
                </a:solidFill>
              </a:rPr>
              <a:t/>
            </a:r>
            <a:br>
              <a:rPr lang="fa-IR" sz="2400" dirty="0" smtClean="0">
                <a:solidFill>
                  <a:schemeClr val="tx1">
                    <a:lumMod val="75000"/>
                    <a:lumOff val="25000"/>
                  </a:schemeClr>
                </a:solidFill>
              </a:rPr>
            </a:br>
            <a:r>
              <a:rPr lang="fa-IR" sz="2400" dirty="0" smtClean="0">
                <a:solidFill>
                  <a:schemeClr val="tx1">
                    <a:lumMod val="75000"/>
                    <a:lumOff val="25000"/>
                  </a:schemeClr>
                </a:solidFill>
              </a:rPr>
              <a:t> _</a:t>
            </a:r>
            <a:r>
              <a:rPr lang="fa-IR" sz="2400" dirty="0" smtClean="0">
                <a:solidFill>
                  <a:srgbClr val="00B0F0"/>
                </a:solidFill>
              </a:rPr>
              <a:t>جبر زیستی وطبیعی </a:t>
            </a:r>
          </a:p>
          <a:p>
            <a:pPr algn="r" rtl="1"/>
            <a:r>
              <a:rPr lang="fa-IR" sz="2400" dirty="0" smtClean="0">
                <a:solidFill>
                  <a:schemeClr val="tx1">
                    <a:lumMod val="75000"/>
                    <a:lumOff val="25000"/>
                  </a:schemeClr>
                </a:solidFill>
              </a:rPr>
              <a:t>رفتار ادمیان تحت تاثیر جبر زیستی و طبیعی است مثلا اگر کسی دچار انحرافات اخلاقی در مسایل جنسی است سبب  ترشح زیاد هورمون های جنسی است</a:t>
            </a:r>
          </a:p>
          <a:p>
            <a:pPr algn="r" rtl="1"/>
            <a:r>
              <a:rPr lang="fa-IR" sz="2400" dirty="0" smtClean="0">
                <a:solidFill>
                  <a:schemeClr val="tx1">
                    <a:lumMod val="75000"/>
                    <a:lumOff val="25000"/>
                  </a:schemeClr>
                </a:solidFill>
              </a:rPr>
              <a:t>نقد نظریه:تجارب شخصی ومشاهده رفتار دیگران نشان می دهد که با وجود تاثیر عوامل زیستی و محیطی افراد بسیاری در جایگاه های متفاوت در برابر این عوامل ایستاده و با اختیار رفتار دیگری را برگزیده اند.</a:t>
            </a:r>
            <a:br>
              <a:rPr lang="fa-IR" sz="2400" dirty="0" smtClean="0">
                <a:solidFill>
                  <a:schemeClr val="tx1">
                    <a:lumMod val="75000"/>
                    <a:lumOff val="25000"/>
                  </a:schemeClr>
                </a:solidFill>
              </a:rPr>
            </a:br>
            <a:r>
              <a:rPr lang="fa-IR" sz="2400" dirty="0" smtClean="0">
                <a:solidFill>
                  <a:schemeClr val="tx1">
                    <a:lumMod val="75000"/>
                    <a:lumOff val="25000"/>
                  </a:schemeClr>
                </a:solidFill>
              </a:rPr>
              <a:t>-</a:t>
            </a:r>
            <a:r>
              <a:rPr lang="fa-IR" sz="2400" dirty="0" smtClean="0">
                <a:solidFill>
                  <a:srgbClr val="00B0F0"/>
                </a:solidFill>
              </a:rPr>
              <a:t>جبر اجتماعی و تاریخی</a:t>
            </a:r>
          </a:p>
          <a:p>
            <a:pPr algn="r" rtl="1"/>
            <a:r>
              <a:rPr lang="fa-IR" sz="2400" dirty="0" smtClean="0">
                <a:solidFill>
                  <a:schemeClr val="tx1">
                    <a:lumMod val="75000"/>
                    <a:lumOff val="25000"/>
                  </a:schemeClr>
                </a:solidFill>
              </a:rPr>
              <a:t> رفتار انسان ها بر اساس مقتضیات جامعه و تاریخ شکل میگیرد از همین رو انسان محصول جامعه و تاریخ است برای مثال در جامعه ی مرد سالار یا زن سالار نمیتوان از همسر رفتار عادلانه ای را انتظار داشت</a:t>
            </a:r>
            <a:r>
              <a:rPr lang="fa-IR" sz="2800" dirty="0" smtClean="0">
                <a:solidFill>
                  <a:schemeClr val="tx1">
                    <a:lumMod val="75000"/>
                    <a:lumOff val="25000"/>
                  </a:schemeClr>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323528" y="332657"/>
            <a:ext cx="8496944" cy="3046988"/>
          </a:xfrm>
          <a:prstGeom prst="rect">
            <a:avLst/>
          </a:prstGeom>
        </p:spPr>
        <p:txBody>
          <a:bodyPr wrap="square">
            <a:spAutoFit/>
          </a:bodyPr>
          <a:lstStyle/>
          <a:p>
            <a:pPr algn="r" rtl="1"/>
            <a:r>
              <a:rPr lang="fa-IR" sz="2000" dirty="0"/>
              <a:t>*</a:t>
            </a:r>
            <a:r>
              <a:rPr lang="fa-IR" sz="2400" dirty="0">
                <a:solidFill>
                  <a:srgbClr val="00B0F0"/>
                </a:solidFill>
              </a:rPr>
              <a:t>توانمندی اقتصادی برای جوانان به ویژه پسران امری ضروری است انها باید بتوانند در حد متعارف زندگی خود را اداره کنند و اما مهم تر از توانمندی احساس مسئولیت است که به صورت های مختلف نمود میابد:</a:t>
            </a:r>
          </a:p>
          <a:p>
            <a:pPr algn="r" rtl="1"/>
            <a:r>
              <a:rPr lang="fa-IR" sz="2400" dirty="0"/>
              <a:t>-اشتیاق روز افزون به پیشرفت و تکامل</a:t>
            </a:r>
          </a:p>
          <a:p>
            <a:pPr algn="r" rtl="1"/>
            <a:r>
              <a:rPr lang="fa-IR" sz="2400" dirty="0"/>
              <a:t>-شکل گیری شخصیت جدید با توانمندی های جدید </a:t>
            </a:r>
          </a:p>
          <a:p>
            <a:pPr algn="r" rtl="1"/>
            <a:r>
              <a:rPr lang="fa-IR" sz="2400" dirty="0"/>
              <a:t>-یادگیری راه های جدید برای کسب درامد</a:t>
            </a:r>
          </a:p>
          <a:p>
            <a:pPr algn="r" rtl="1"/>
            <a:r>
              <a:rPr lang="fa-IR" sz="2400" dirty="0"/>
              <a:t>-جرئت یافتن فرد در ورود به معاملات اقتصادی و توسعه ان </a:t>
            </a:r>
          </a:p>
          <a:p>
            <a:pPr algn="r" rtl="1"/>
            <a:r>
              <a:rPr lang="fa-IR" sz="2400" dirty="0"/>
              <a:t>-بیشتر شدن اعتماد و انگیزه ی دیگران نسبت به فرد</a:t>
            </a:r>
          </a:p>
        </p:txBody>
      </p:sp>
    </p:spTree>
    <p:extLst>
      <p:ext uri="{BB962C8B-B14F-4D97-AF65-F5344CB8AC3E}">
        <p14:creationId xmlns:p14="http://schemas.microsoft.com/office/powerpoint/2010/main" val="3046047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00100" y="428605"/>
            <a:ext cx="7500990" cy="4339650"/>
          </a:xfrm>
          <a:prstGeom prst="rect">
            <a:avLst/>
          </a:prstGeom>
        </p:spPr>
        <p:txBody>
          <a:bodyPr wrap="square">
            <a:spAutoFit/>
          </a:bodyPr>
          <a:lstStyle/>
          <a:p>
            <a:pPr algn="r" rtl="1"/>
            <a:r>
              <a:rPr lang="fa-IR" sz="2800" dirty="0" smtClean="0">
                <a:solidFill>
                  <a:srgbClr val="0070C0"/>
                </a:solidFill>
              </a:rPr>
              <a:t>2</a:t>
            </a:r>
            <a:r>
              <a:rPr lang="fa-IR" sz="2400" dirty="0" smtClean="0">
                <a:solidFill>
                  <a:srgbClr val="0070C0"/>
                </a:solidFill>
              </a:rPr>
              <a:t>-نیافتن فرد مناسب</a:t>
            </a:r>
          </a:p>
          <a:p>
            <a:pPr algn="r" rtl="1"/>
            <a:r>
              <a:rPr lang="fa-IR" sz="2400" dirty="0" smtClean="0"/>
              <a:t> کسانی که همسر شایسته خود را نیافته اند، باید به چند نکته توجه کنند:1-از برخی معیار های خاص عدول شود2-بالا بردن شایستگی ها 3-حضور در اجتماعات سالم 4-پرهیز از ژولیدگی ظاهری و بروز رفتارهای سبک و دور</a:t>
            </a:r>
          </a:p>
          <a:p>
            <a:pPr algn="r" rtl="1"/>
            <a:r>
              <a:rPr lang="fa-IR" sz="2400" dirty="0" smtClean="0">
                <a:solidFill>
                  <a:srgbClr val="00B050"/>
                </a:solidFill>
              </a:rPr>
              <a:t>قران کریم در این باره میفرماید:</a:t>
            </a:r>
          </a:p>
          <a:p>
            <a:pPr algn="r" rtl="1"/>
            <a:r>
              <a:rPr lang="fa-IR" sz="2400" dirty="0" smtClean="0">
                <a:solidFill>
                  <a:srgbClr val="00B050"/>
                </a:solidFill>
              </a:rPr>
              <a:t>و اذا سالک عبادی عنی فانی قریب اجیب دعوت الذاع اذا دعان</a:t>
            </a:r>
          </a:p>
          <a:p>
            <a:pPr algn="r" rtl="1"/>
            <a:r>
              <a:rPr lang="fa-IR" sz="2400" dirty="0" smtClean="0"/>
              <a:t>هنگامی که بندگان من درباره ی من از توسوال کردند همانا نزدیک هستم و دعای دعا کننده را انگاه که مرا بخواند اجابت میکنم.</a:t>
            </a:r>
            <a:endParaRPr lang="en-US" sz="2400" dirty="0" smtClean="0"/>
          </a:p>
          <a:p>
            <a:pPr algn="r" rtl="1"/>
            <a:endParaRPr lang="fa-IR" sz="2800" dirty="0" smtClean="0"/>
          </a:p>
          <a:p>
            <a:pPr algn="r" rtl="1"/>
            <a:r>
              <a:rPr lang="fa-IR" sz="2800" dirty="0" smtClean="0">
                <a:solidFill>
                  <a:srgbClr val="0070C0"/>
                </a:solidFill>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323528" y="404664"/>
            <a:ext cx="8496944" cy="3970318"/>
          </a:xfrm>
          <a:prstGeom prst="rect">
            <a:avLst/>
          </a:prstGeom>
        </p:spPr>
        <p:txBody>
          <a:bodyPr wrap="square">
            <a:spAutoFit/>
          </a:bodyPr>
          <a:lstStyle/>
          <a:p>
            <a:pPr algn="r" rtl="1"/>
            <a:r>
              <a:rPr lang="fa-IR" dirty="0">
                <a:solidFill>
                  <a:srgbClr val="0070C0"/>
                </a:solidFill>
              </a:rPr>
              <a:t>-</a:t>
            </a:r>
            <a:r>
              <a:rPr lang="fa-IR" sz="2800" dirty="0">
                <a:solidFill>
                  <a:srgbClr val="0070C0"/>
                </a:solidFill>
              </a:rPr>
              <a:t>ادامه تحصیل </a:t>
            </a:r>
          </a:p>
          <a:p>
            <a:pPr algn="r" rtl="1"/>
            <a:r>
              <a:rPr lang="fa-IR" sz="2800" dirty="0"/>
              <a:t>دختران وپسران دانشجو در برخورد با والدین مشکل تراش 1-با احترام با والدین گفت وگو کنند2-به آنها در مورد اشکال تراشی بی مورد گوش زد کنند .</a:t>
            </a:r>
          </a:p>
          <a:p>
            <a:pPr algn="r" rtl="1"/>
            <a:endParaRPr lang="fa-IR" sz="2800" dirty="0"/>
          </a:p>
          <a:p>
            <a:pPr algn="r" rtl="1"/>
            <a:r>
              <a:rPr lang="fa-IR" sz="2800" dirty="0">
                <a:solidFill>
                  <a:srgbClr val="0070C0"/>
                </a:solidFill>
              </a:rPr>
              <a:t>4-سن</a:t>
            </a:r>
            <a:r>
              <a:rPr lang="fa-IR" sz="2800" dirty="0"/>
              <a:t> :</a:t>
            </a:r>
          </a:p>
          <a:p>
            <a:pPr algn="r" rtl="1"/>
            <a:r>
              <a:rPr lang="fa-IR" sz="2800" dirty="0"/>
              <a:t>کم یا زیاد شدن سن ،گاهی مانعی است برای ازدواج </a:t>
            </a:r>
          </a:p>
          <a:p>
            <a:pPr algn="r" rtl="1"/>
            <a:endParaRPr lang="fa-IR" sz="2800" dirty="0"/>
          </a:p>
          <a:p>
            <a:pPr algn="r" rtl="1"/>
            <a:r>
              <a:rPr lang="fa-IR" sz="2800" dirty="0">
                <a:solidFill>
                  <a:srgbClr val="0070C0"/>
                </a:solidFill>
              </a:rPr>
              <a:t>5-سربازی</a:t>
            </a:r>
            <a:endParaRPr lang="fa-IR" sz="2800" dirty="0"/>
          </a:p>
        </p:txBody>
      </p:sp>
    </p:spTree>
    <p:extLst>
      <p:ext uri="{BB962C8B-B14F-4D97-AF65-F5344CB8AC3E}">
        <p14:creationId xmlns:p14="http://schemas.microsoft.com/office/powerpoint/2010/main" val="273593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683568" y="116632"/>
            <a:ext cx="8143932" cy="3416320"/>
          </a:xfrm>
          <a:prstGeom prst="rect">
            <a:avLst/>
          </a:prstGeom>
        </p:spPr>
        <p:txBody>
          <a:bodyPr wrap="square">
            <a:spAutoFit/>
          </a:bodyPr>
          <a:lstStyle/>
          <a:p>
            <a:pPr algn="r" rtl="1"/>
            <a:r>
              <a:rPr lang="fa-IR" sz="2400" dirty="0" smtClean="0">
                <a:solidFill>
                  <a:srgbClr val="7030A0"/>
                </a:solidFill>
              </a:rPr>
              <a:t>ب- موانع خانوادگی:</a:t>
            </a:r>
          </a:p>
          <a:p>
            <a:pPr algn="r" rtl="1"/>
            <a:r>
              <a:rPr lang="fa-IR" sz="2400" dirty="0" smtClean="0">
                <a:solidFill>
                  <a:srgbClr val="0070C0"/>
                </a:solidFill>
              </a:rPr>
              <a:t>1-بیماری والدین</a:t>
            </a:r>
          </a:p>
          <a:p>
            <a:pPr algn="r" rtl="1"/>
            <a:r>
              <a:rPr lang="fa-IR" sz="2400" dirty="0" smtClean="0"/>
              <a:t>در این مورد اگر مسـؤلیت رسیدگی به آنها بین فرزندان تقسیم گردد ،گره کشاست. </a:t>
            </a:r>
          </a:p>
          <a:p>
            <a:pPr algn="r" rtl="1"/>
            <a:r>
              <a:rPr lang="fa-IR" sz="2400" dirty="0" smtClean="0">
                <a:solidFill>
                  <a:srgbClr val="0070C0"/>
                </a:solidFill>
              </a:rPr>
              <a:t>2-تکفل خانواده </a:t>
            </a:r>
          </a:p>
          <a:p>
            <a:pPr algn="r" rtl="1"/>
            <a:r>
              <a:rPr lang="fa-IR" sz="2400" dirty="0" smtClean="0"/>
              <a:t>یعنی سرپرستی مالی ومعنوی پدر ،مادر ،خواهر وبرادر</a:t>
            </a:r>
          </a:p>
          <a:p>
            <a:pPr algn="r" rtl="1"/>
            <a:r>
              <a:rPr lang="fa-IR" sz="2400" dirty="0" smtClean="0">
                <a:solidFill>
                  <a:srgbClr val="0070C0"/>
                </a:solidFill>
              </a:rPr>
              <a:t>3-اختلاف یا طلاق والدین </a:t>
            </a:r>
          </a:p>
          <a:p>
            <a:pPr algn="r" rtl="1"/>
            <a:r>
              <a:rPr lang="fa-IR" sz="2400" dirty="0" smtClean="0"/>
              <a:t>طلاق والدین باعث ایجاد شبهه برای طرف مقابل می شود.</a:t>
            </a:r>
          </a:p>
          <a:p>
            <a:pPr algn="r" rtl="1"/>
            <a:r>
              <a:rPr lang="fa-IR" sz="2400" dirty="0" smtClean="0">
                <a:solidFill>
                  <a:srgbClr val="0070C0"/>
                </a:solidFill>
              </a:rPr>
              <a:t>4-سوابق ناپسند والدین</a:t>
            </a:r>
          </a:p>
          <a:p>
            <a:pPr algn="r" rtl="1"/>
            <a:r>
              <a:rPr lang="fa-IR" sz="2400" dirty="0" smtClean="0"/>
              <a:t>مانند اعتیاد والدین یا سوء سابقه آنان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algn="r" rtl="1"/>
            <a:r>
              <a:rPr lang="fa-IR" sz="2400" dirty="0">
                <a:solidFill>
                  <a:srgbClr val="7030A0"/>
                </a:solidFill>
              </a:rPr>
              <a:t>ج- موانع فرهنگی :</a:t>
            </a:r>
          </a:p>
          <a:p>
            <a:pPr algn="r" rtl="1"/>
            <a:r>
              <a:rPr lang="fa-IR" sz="2400" dirty="0">
                <a:solidFill>
                  <a:srgbClr val="0070C0"/>
                </a:solidFill>
              </a:rPr>
              <a:t>1-افزایش سطح انتظارات</a:t>
            </a:r>
          </a:p>
          <a:p>
            <a:pPr algn="r" rtl="1"/>
            <a:r>
              <a:rPr lang="fa-IR" sz="2400" dirty="0"/>
              <a:t>علت ایجاد آن رشد صنعتی شدن وپدیده مصرف زدگی جامعه</a:t>
            </a:r>
          </a:p>
          <a:p>
            <a:pPr algn="r" rtl="1"/>
            <a:r>
              <a:rPr lang="fa-IR" sz="2400" dirty="0">
                <a:solidFill>
                  <a:srgbClr val="0070C0"/>
                </a:solidFill>
              </a:rPr>
              <a:t>2- ترویج فردگرایی</a:t>
            </a:r>
          </a:p>
          <a:p>
            <a:pPr algn="r" rtl="1"/>
            <a:r>
              <a:rPr lang="fa-IR" sz="2400" dirty="0"/>
              <a:t>یکی از اساسی ترین مبانی اندیشه غربی است که توقعات یک را برای ازدواج افزایش می دهد.</a:t>
            </a:r>
          </a:p>
          <a:p>
            <a:pPr algn="r" rtl="1"/>
            <a:r>
              <a:rPr lang="fa-IR" sz="2400" dirty="0">
                <a:solidFill>
                  <a:srgbClr val="0070C0"/>
                </a:solidFill>
              </a:rPr>
              <a:t>3- باورهای اشتباه </a:t>
            </a:r>
            <a:r>
              <a:rPr lang="fa-IR" sz="2400" dirty="0"/>
              <a:t>که شامل:</a:t>
            </a:r>
          </a:p>
          <a:p>
            <a:pPr algn="r" rtl="1"/>
            <a:r>
              <a:rPr lang="fa-IR" sz="2400" dirty="0"/>
              <a:t>*ترس از محدود شدن آزادی دوران مجردی</a:t>
            </a:r>
          </a:p>
          <a:p>
            <a:pPr algn="r" rtl="1"/>
            <a:r>
              <a:rPr lang="fa-IR" sz="2400" dirty="0"/>
              <a:t>*ترس از تجربیات نا موفق دیگران</a:t>
            </a:r>
          </a:p>
          <a:p>
            <a:pPr algn="r" rtl="1"/>
            <a:r>
              <a:rPr lang="fa-IR" sz="2400" dirty="0"/>
              <a:t>*ترس از مشکلات زندگی </a:t>
            </a:r>
          </a:p>
          <a:p>
            <a:pPr algn="r" rtl="1"/>
            <a:r>
              <a:rPr lang="fa-IR" sz="2400" dirty="0"/>
              <a:t>*مقایسه با دیگران</a:t>
            </a:r>
          </a:p>
          <a:p>
            <a:pPr algn="r" rtl="1"/>
            <a:r>
              <a:rPr lang="fa-IR" sz="2400" dirty="0"/>
              <a:t>*تأکید بر ازدواج فرزندان بزرگتر</a:t>
            </a:r>
          </a:p>
        </p:txBody>
      </p:sp>
    </p:spTree>
    <p:extLst>
      <p:ext uri="{BB962C8B-B14F-4D97-AF65-F5344CB8AC3E}">
        <p14:creationId xmlns:p14="http://schemas.microsoft.com/office/powerpoint/2010/main" val="678095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714356"/>
            <a:ext cx="8572560" cy="6001643"/>
          </a:xfrm>
          <a:prstGeom prst="rect">
            <a:avLst/>
          </a:prstGeom>
          <a:noFill/>
        </p:spPr>
        <p:txBody>
          <a:bodyPr wrap="square" rtlCol="0">
            <a:spAutoFit/>
          </a:bodyPr>
          <a:lstStyle/>
          <a:p>
            <a:pPr algn="ctr" rtl="1"/>
            <a:r>
              <a:rPr lang="fa-IR" sz="2400" dirty="0" smtClean="0">
                <a:solidFill>
                  <a:srgbClr val="7030A0"/>
                </a:solidFill>
              </a:rPr>
              <a:t>فصل چهارم : انتخاب همسر</a:t>
            </a:r>
          </a:p>
          <a:p>
            <a:pPr algn="r" rtl="1"/>
            <a:r>
              <a:rPr lang="fa-IR" sz="2400" dirty="0" smtClean="0">
                <a:solidFill>
                  <a:srgbClr val="0070C0"/>
                </a:solidFill>
              </a:rPr>
              <a:t>-ملاک های گزینش همسر</a:t>
            </a:r>
          </a:p>
          <a:p>
            <a:pPr algn="r" rtl="1"/>
            <a:r>
              <a:rPr lang="fa-IR" sz="2400" dirty="0" smtClean="0">
                <a:solidFill>
                  <a:srgbClr val="FF0000"/>
                </a:solidFill>
              </a:rPr>
              <a:t>1-جسمانی:</a:t>
            </a:r>
          </a:p>
          <a:p>
            <a:pPr algn="r" rtl="1"/>
            <a:r>
              <a:rPr lang="fa-IR" sz="2400" dirty="0" smtClean="0"/>
              <a:t>1-سلامت ظاهری و جسمانی :دختر وپسر باید هنگام ازدواج از سلامت جسمانی بهرمند شوند بنابراین اگر دختر یا پسر نقص جسمانی یا بیماری صعب العلاج داشته باشد باید فرد مفابل از ان اگاه گردد و با علم به این بیماری به ازدواج با او رضایت دهد</a:t>
            </a:r>
          </a:p>
          <a:p>
            <a:pPr algn="r" rtl="1"/>
            <a:r>
              <a:rPr lang="fa-IR" sz="2400" dirty="0" smtClean="0"/>
              <a:t>2-تفاوت سنی: معمولا اندکی بزرگتر بودن پسر از دختر امری مطلوب و پسندیده است که مقصود تنها سن بیولوژیک نیست بلکه شایسته است از نظر رشد فکری و روانی اندکی بزرگ تر از دختر باشد  تا بتواند مدیریت مناسب خانواده را به عهده بگیرد </a:t>
            </a:r>
          </a:p>
          <a:p>
            <a:pPr algn="r" rtl="1"/>
            <a:r>
              <a:rPr lang="fa-IR" sz="2400" dirty="0" smtClean="0"/>
              <a:t>3- زیبایی چهره و اندام: </a:t>
            </a:r>
          </a:p>
          <a:p>
            <a:pPr algn="r" rtl="1"/>
            <a:r>
              <a:rPr lang="fa-IR" sz="2400" b="1" dirty="0" smtClean="0">
                <a:solidFill>
                  <a:srgbClr val="92D050"/>
                </a:solidFill>
              </a:rPr>
              <a:t>پیامبر اکرم(ص) فرمود : </a:t>
            </a:r>
          </a:p>
          <a:p>
            <a:pPr algn="r" rtl="1"/>
            <a:r>
              <a:rPr lang="fa-IR" sz="2400" b="1" dirty="0" smtClean="0">
                <a:solidFill>
                  <a:srgbClr val="92D050"/>
                </a:solidFill>
              </a:rPr>
              <a:t>با زنان به خاطر زیبایی ان ها ازدواج نکنید چه  بسا ثروت ان ها سبب طغیان ان ها شود بلکه با ان ها به خاطر دین و ایمان ازدواج کنید </a:t>
            </a:r>
            <a:endParaRPr lang="fa-IR" sz="2400" b="1" dirty="0">
              <a:solidFill>
                <a:srgbClr val="92D050"/>
              </a:solidFill>
            </a:endParaRPr>
          </a:p>
          <a:p>
            <a:pPr algn="r" rtl="1"/>
            <a:r>
              <a:rPr lang="fa-IR" sz="2400" dirty="0" smtClean="0">
                <a:solidFill>
                  <a:srgbClr val="FF0000"/>
                </a:solidFill>
              </a:rPr>
              <a:t>بنابراین دختران و پسران نباید زیبایی را معیار و ملاک اصلی ازدواج قرار دهند.</a:t>
            </a:r>
          </a:p>
        </p:txBody>
      </p:sp>
    </p:spTree>
    <p:extLst>
      <p:ext uri="{BB962C8B-B14F-4D97-AF65-F5344CB8AC3E}">
        <p14:creationId xmlns:p14="http://schemas.microsoft.com/office/powerpoint/2010/main" val="38550938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251810" y="476672"/>
            <a:ext cx="8604448" cy="3416320"/>
          </a:xfrm>
          <a:prstGeom prst="rect">
            <a:avLst/>
          </a:prstGeom>
        </p:spPr>
        <p:txBody>
          <a:bodyPr wrap="square">
            <a:spAutoFit/>
          </a:bodyPr>
          <a:lstStyle/>
          <a:p>
            <a:pPr algn="r" rtl="1"/>
            <a:r>
              <a:rPr lang="fa-IR" sz="2400" dirty="0">
                <a:solidFill>
                  <a:srgbClr val="FF0000"/>
                </a:solidFill>
              </a:rPr>
              <a:t>2- روان شناختی</a:t>
            </a:r>
          </a:p>
          <a:p>
            <a:pPr algn="r" rtl="1"/>
            <a:r>
              <a:rPr lang="fa-IR" sz="2400" dirty="0" smtClean="0">
                <a:solidFill>
                  <a:srgbClr val="FF0000"/>
                </a:solidFill>
              </a:rPr>
              <a:t>الف-</a:t>
            </a:r>
            <a:r>
              <a:rPr lang="fa-IR" sz="2400" dirty="0" smtClean="0"/>
              <a:t>همتایی </a:t>
            </a:r>
            <a:r>
              <a:rPr lang="fa-IR" sz="2400" dirty="0"/>
              <a:t>در هوشمندی </a:t>
            </a:r>
            <a:r>
              <a:rPr lang="fa-IR" sz="2400" dirty="0" smtClean="0"/>
              <a:t>: تحقیقات در مورد رابطه هوشمندی همسران و سعادت خانوادگی نشان می دهد اگر زن یا مردشریک زندگی خود را کم هوش تر از خود بداند میزان رضایت زناشویی در این خانواده ها کمتر خواهد بود که در </a:t>
            </a:r>
            <a:r>
              <a:rPr lang="fa-IR" sz="2400" dirty="0"/>
              <a:t>روایات نیز به هوشمندی اشاره شده </a:t>
            </a:r>
            <a:r>
              <a:rPr lang="fa-IR" sz="2400" dirty="0" smtClean="0"/>
              <a:t>است</a:t>
            </a:r>
          </a:p>
          <a:p>
            <a:pPr algn="r" rtl="1"/>
            <a:r>
              <a:rPr lang="fa-IR" sz="2400" dirty="0">
                <a:solidFill>
                  <a:srgbClr val="FF0000"/>
                </a:solidFill>
              </a:rPr>
              <a:t>ب</a:t>
            </a:r>
            <a:r>
              <a:rPr lang="fa-IR" sz="2400" dirty="0" smtClean="0">
                <a:solidFill>
                  <a:srgbClr val="FF0000"/>
                </a:solidFill>
              </a:rPr>
              <a:t>-</a:t>
            </a:r>
            <a:r>
              <a:rPr lang="fa-IR" sz="2400" dirty="0" smtClean="0"/>
              <a:t> رفتار و اخلاق شایسته : نظر سنجی ها نشان می دهد که صفات اخلاقی مناسب مانند اخلاق و رفتار خوب –نجابت –صداقت و گذشت مهمترین خصوصیت یک مرد یا زن خوب برای ازدواج به شمار می اید </a:t>
            </a:r>
          </a:p>
          <a:p>
            <a:pPr algn="r" rtl="1"/>
            <a:endParaRPr lang="fa-IR" sz="2400" dirty="0"/>
          </a:p>
        </p:txBody>
      </p:sp>
    </p:spTree>
    <p:extLst>
      <p:ext uri="{BB962C8B-B14F-4D97-AF65-F5344CB8AC3E}">
        <p14:creationId xmlns:p14="http://schemas.microsoft.com/office/powerpoint/2010/main" val="973799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39552" y="836712"/>
            <a:ext cx="8100392" cy="6124754"/>
          </a:xfrm>
          <a:prstGeom prst="rect">
            <a:avLst/>
          </a:prstGeom>
        </p:spPr>
        <p:txBody>
          <a:bodyPr wrap="square">
            <a:spAutoFit/>
          </a:bodyPr>
          <a:lstStyle/>
          <a:p>
            <a:pPr algn="r"/>
            <a:r>
              <a:rPr lang="fa-IR" sz="2800" dirty="0"/>
              <a:t>مصداق های روانشناختی اخلاق :</a:t>
            </a:r>
          </a:p>
          <a:p>
            <a:pPr algn="r"/>
            <a:r>
              <a:rPr lang="fa-IR" sz="2800" dirty="0"/>
              <a:t>2-1. سنجیده گویی و کنترل زبان </a:t>
            </a:r>
            <a:endParaRPr lang="fa-IR" sz="2800" dirty="0" smtClean="0"/>
          </a:p>
          <a:p>
            <a:pPr algn="r"/>
            <a:r>
              <a:rPr lang="fa-IR" sz="2800" dirty="0" smtClean="0"/>
              <a:t>2-2.کنترل </a:t>
            </a:r>
            <a:r>
              <a:rPr lang="fa-IR" sz="2800" dirty="0"/>
              <a:t>احساس ها و هیجان ها </a:t>
            </a:r>
            <a:endParaRPr lang="fa-IR" sz="2800" dirty="0" smtClean="0"/>
          </a:p>
          <a:p>
            <a:pPr algn="r"/>
            <a:r>
              <a:rPr lang="fa-IR" sz="2800" dirty="0" smtClean="0"/>
              <a:t>2-3.میانروی </a:t>
            </a:r>
          </a:p>
          <a:p>
            <a:pPr algn="r"/>
            <a:r>
              <a:rPr lang="fa-IR" sz="2800" dirty="0" smtClean="0"/>
              <a:t>2-4.دور </a:t>
            </a:r>
            <a:r>
              <a:rPr lang="fa-IR" sz="2800" dirty="0"/>
              <a:t>اندیشی و اینده</a:t>
            </a:r>
          </a:p>
          <a:p>
            <a:pPr algn="r"/>
            <a:r>
              <a:rPr lang="fa-IR" sz="2800" dirty="0"/>
              <a:t>2-5 . انتقاد پذیری : امام حسین (ع) می فرماید :« انتقاد پذیری نشانه فرد دانشمند است»</a:t>
            </a:r>
          </a:p>
          <a:p>
            <a:pPr algn="r"/>
            <a:r>
              <a:rPr lang="fa-IR" sz="2800" dirty="0"/>
              <a:t>2-6. قدرت تشخیص و تجزیه و تحلیل </a:t>
            </a:r>
          </a:p>
          <a:p>
            <a:pPr algn="r"/>
            <a:r>
              <a:rPr lang="fa-IR" sz="2800" dirty="0"/>
              <a:t>2-7.استقلال فکری</a:t>
            </a:r>
          </a:p>
          <a:p>
            <a:pPr algn="r"/>
            <a:r>
              <a:rPr lang="fa-IR" sz="2800" dirty="0"/>
              <a:t>2-8.حسن خلق : در روایات امده «به امام نوشتم یکی از نزدیکانم که بد اخلاق است برای خواستگاری نزد من امد . امام (ع) فرمود : اگر بد اخلاق است به او زن ندهید »</a:t>
            </a:r>
          </a:p>
          <a:p>
            <a:pPr algn="r"/>
            <a:r>
              <a:rPr lang="fa-IR" sz="2800" dirty="0"/>
              <a:t> برخی از مصادیق خوش اخلاقی : تواضع عاقلانه . انعطاف پذیری . صله رحم . بخشش و ...</a:t>
            </a:r>
            <a:endParaRPr lang="en-US" sz="2800" dirty="0"/>
          </a:p>
        </p:txBody>
      </p:sp>
    </p:spTree>
    <p:extLst>
      <p:ext uri="{BB962C8B-B14F-4D97-AF65-F5344CB8AC3E}">
        <p14:creationId xmlns:p14="http://schemas.microsoft.com/office/powerpoint/2010/main" val="23361779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572000"/>
          </a:xfrm>
        </p:spPr>
        <p:txBody>
          <a:bodyPr>
            <a:noAutofit/>
          </a:bodyPr>
          <a:lstStyle/>
          <a:p>
            <a:pPr algn="r" rtl="1"/>
            <a:r>
              <a:rPr lang="fa-IR" sz="2800" dirty="0" smtClean="0">
                <a:solidFill>
                  <a:srgbClr val="FF0000"/>
                </a:solidFill>
              </a:rPr>
              <a:t>3-</a:t>
            </a:r>
            <a:r>
              <a:rPr lang="fa-IR" sz="2800" dirty="0" smtClean="0"/>
              <a:t> اقتصادی :</a:t>
            </a:r>
          </a:p>
          <a:p>
            <a:pPr algn="r" rtl="1"/>
            <a:r>
              <a:rPr lang="fa-IR" sz="2800" dirty="0" smtClean="0"/>
              <a:t>برخی از ابعاد اقتصادی در متون اسلامی : مهارت ویژه در اداره خانه- کم بودن مهریه - یاری کردن شوهر در اقتصاد خانه - توانایی اداره خانواده – گشاده دستی و دوری از بخل برای مردان </a:t>
            </a:r>
          </a:p>
          <a:p>
            <a:pPr algn="r" rtl="1"/>
            <a:r>
              <a:rPr lang="fa-IR" sz="2800" dirty="0" smtClean="0">
                <a:solidFill>
                  <a:srgbClr val="00B0F0"/>
                </a:solidFill>
              </a:rPr>
              <a:t>دو نکته مهم در این رابطه :</a:t>
            </a:r>
          </a:p>
          <a:p>
            <a:pPr algn="r" rtl="1"/>
            <a:r>
              <a:rPr lang="fa-IR" sz="2800" dirty="0" smtClean="0"/>
              <a:t>1- تناسب مالی نسبی طرفین </a:t>
            </a:r>
          </a:p>
          <a:p>
            <a:pPr algn="r" rtl="1"/>
            <a:r>
              <a:rPr lang="fa-IR" sz="2800" dirty="0" smtClean="0"/>
              <a:t>2- شغل مناسب پدر</a:t>
            </a:r>
          </a:p>
          <a:p>
            <a:pPr algn="r" rtl="1"/>
            <a:r>
              <a:rPr lang="fa-IR" sz="2800" dirty="0" smtClean="0">
                <a:solidFill>
                  <a:srgbClr val="FF0000"/>
                </a:solidFill>
              </a:rPr>
              <a:t>4- </a:t>
            </a:r>
            <a:r>
              <a:rPr lang="fa-IR" sz="2800" dirty="0" smtClean="0">
                <a:solidFill>
                  <a:schemeClr val="tx1">
                    <a:lumMod val="95000"/>
                  </a:schemeClr>
                </a:solidFill>
              </a:rPr>
              <a:t>اعتقادی:</a:t>
            </a:r>
          </a:p>
          <a:p>
            <a:pPr algn="r" rtl="1"/>
            <a:r>
              <a:rPr lang="fa-IR" sz="2800" dirty="0" smtClean="0">
                <a:solidFill>
                  <a:schemeClr val="tx1">
                    <a:lumMod val="95000"/>
                  </a:schemeClr>
                </a:solidFill>
              </a:rPr>
              <a:t>در روایات بر چند مساله تاکید شده : از جمله :</a:t>
            </a:r>
          </a:p>
          <a:p>
            <a:pPr algn="r" rtl="1"/>
            <a:r>
              <a:rPr lang="fa-IR" sz="2800" dirty="0" smtClean="0">
                <a:solidFill>
                  <a:schemeClr val="tx1">
                    <a:lumMod val="95000"/>
                  </a:schemeClr>
                </a:solidFill>
              </a:rPr>
              <a:t>1- تقوا و پرهیزکاری :</a:t>
            </a:r>
          </a:p>
          <a:p>
            <a:pPr algn="r" rtl="1"/>
            <a:r>
              <a:rPr lang="fa-IR" sz="2800" dirty="0" smtClean="0">
                <a:solidFill>
                  <a:schemeClr val="tx1">
                    <a:lumMod val="95000"/>
                  </a:schemeClr>
                </a:solidFill>
              </a:rPr>
              <a:t>2- دوری از گناه : دوری از روابط نامشروع جنسی و پرهیز از شراب خواری</a:t>
            </a:r>
          </a:p>
        </p:txBody>
      </p:sp>
    </p:spTree>
    <p:extLst>
      <p:ext uri="{BB962C8B-B14F-4D97-AF65-F5344CB8AC3E}">
        <p14:creationId xmlns:p14="http://schemas.microsoft.com/office/powerpoint/2010/main" val="14695572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0"/>
            <a:ext cx="8001056" cy="7478970"/>
          </a:xfrm>
          <a:prstGeom prst="rect">
            <a:avLst/>
          </a:prstGeom>
          <a:noFill/>
        </p:spPr>
        <p:txBody>
          <a:bodyPr wrap="square" rtlCol="0">
            <a:spAutoFit/>
          </a:bodyPr>
          <a:lstStyle/>
          <a:p>
            <a:pPr algn="r" rtl="1"/>
            <a:r>
              <a:rPr lang="fa-IR" sz="2800" dirty="0" smtClean="0">
                <a:solidFill>
                  <a:srgbClr val="FF0000"/>
                </a:solidFill>
              </a:rPr>
              <a:t>5- </a:t>
            </a:r>
            <a:r>
              <a:rPr lang="fa-IR" sz="2800" dirty="0" smtClean="0">
                <a:solidFill>
                  <a:schemeClr val="tx1">
                    <a:lumMod val="95000"/>
                  </a:schemeClr>
                </a:solidFill>
              </a:rPr>
              <a:t>فرهنگی</a:t>
            </a:r>
            <a:r>
              <a:rPr lang="fa-IR" sz="2800" dirty="0" smtClean="0"/>
              <a:t> :</a:t>
            </a:r>
          </a:p>
          <a:p>
            <a:pPr algn="r" rtl="1"/>
            <a:r>
              <a:rPr lang="fa-IR" sz="2800" dirty="0" smtClean="0"/>
              <a:t>در توجه به معیار های فردی می توان به میزان آداب معاشرت فرد توجه نمود.</a:t>
            </a:r>
          </a:p>
          <a:p>
            <a:pPr algn="r" rtl="1"/>
            <a:endParaRPr lang="fa-IR" sz="2800" dirty="0" smtClean="0"/>
          </a:p>
          <a:p>
            <a:pPr algn="r" rtl="1"/>
            <a:r>
              <a:rPr lang="fa-IR" sz="2800" dirty="0" smtClean="0">
                <a:solidFill>
                  <a:srgbClr val="0070C0"/>
                </a:solidFill>
              </a:rPr>
              <a:t>-کفویت وهمسانی </a:t>
            </a:r>
            <a:r>
              <a:rPr lang="fa-IR" sz="2800" dirty="0" smtClean="0">
                <a:solidFill>
                  <a:schemeClr val="tx1">
                    <a:lumMod val="95000"/>
                  </a:schemeClr>
                </a:solidFill>
              </a:rPr>
              <a:t>.</a:t>
            </a:r>
          </a:p>
          <a:p>
            <a:pPr algn="r" rtl="1"/>
            <a:r>
              <a:rPr lang="fa-IR" sz="2800" dirty="0" smtClean="0"/>
              <a:t>قرآن کریم هدف  و فلسفه ازدواج را ”آرامش “آدمی  می داند.</a:t>
            </a:r>
          </a:p>
          <a:p>
            <a:pPr algn="r" rtl="1"/>
            <a:r>
              <a:rPr lang="fa-IR" sz="2800" dirty="0"/>
              <a:t> در تعالیم اسلام در گزینش همسر بر اصل «کفو» به معنای همتایی و همانندی تاکید شده :بدین معنا که زن و مرد در ویژگی های مناسب برای ازدواج </a:t>
            </a:r>
            <a:r>
              <a:rPr lang="fa-IR" sz="3200" dirty="0"/>
              <a:t>مشابه</a:t>
            </a:r>
            <a:r>
              <a:rPr lang="fa-IR" sz="2800" dirty="0"/>
              <a:t> و تقریبا همتا باشند </a:t>
            </a:r>
            <a:endParaRPr lang="fa-IR" sz="2800" dirty="0" smtClean="0"/>
          </a:p>
          <a:p>
            <a:pPr algn="r" rtl="1"/>
            <a:r>
              <a:rPr lang="fa-IR" sz="2800" dirty="0" smtClean="0"/>
              <a:t>1- همسانی اعتقادی :</a:t>
            </a:r>
          </a:p>
          <a:p>
            <a:pPr algn="r" rtl="1"/>
            <a:r>
              <a:rPr lang="fa-IR" sz="2800" dirty="0" smtClean="0"/>
              <a:t> زن ومرد  به سبب ایمان ،همتای یکدیگر دانسته شده است. و بدین سبب ازدواج مسلمان با غیر مسلمان ممنوع گردیده است.</a:t>
            </a:r>
          </a:p>
          <a:p>
            <a:pPr algn="r" rtl="1"/>
            <a:r>
              <a:rPr lang="fa-IR" sz="2800" dirty="0" smtClean="0"/>
              <a:t>2-همسانی فرهنگی:</a:t>
            </a:r>
          </a:p>
          <a:p>
            <a:pPr algn="r" rtl="1"/>
            <a:r>
              <a:rPr lang="fa-IR" sz="2800" dirty="0" smtClean="0"/>
              <a:t>بین دونفر اشتراک زبان ،ملیت ،نظام و...  باشد.</a:t>
            </a:r>
          </a:p>
          <a:p>
            <a:pPr algn="r" rtl="1"/>
            <a:r>
              <a:rPr lang="fa-IR" sz="2800" dirty="0" smtClean="0"/>
              <a:t>چکیده سخن این که کفو انسان فردی است که با او احساس ارامش می کند </a:t>
            </a:r>
          </a:p>
          <a:p>
            <a:pPr algn="r" rtl="1"/>
            <a:r>
              <a:rPr lang="fa-IR" sz="2800" dirty="0" smtClean="0">
                <a:solidFill>
                  <a:srgbClr val="0070C0"/>
                </a:solidFill>
              </a:rPr>
              <a:t>-</a:t>
            </a:r>
            <a:endParaRPr lang="fa-IR" sz="2800" dirty="0" smtClean="0"/>
          </a:p>
        </p:txBody>
      </p:sp>
    </p:spTree>
    <p:extLst>
      <p:ext uri="{BB962C8B-B14F-4D97-AF65-F5344CB8AC3E}">
        <p14:creationId xmlns:p14="http://schemas.microsoft.com/office/powerpoint/2010/main" val="3566117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323528" y="188640"/>
            <a:ext cx="8496944" cy="6186309"/>
          </a:xfrm>
          <a:prstGeom prst="rect">
            <a:avLst/>
          </a:prstGeom>
        </p:spPr>
        <p:txBody>
          <a:bodyPr wrap="square">
            <a:spAutoFit/>
          </a:bodyPr>
          <a:lstStyle/>
          <a:p>
            <a:pPr algn="r" rtl="1"/>
            <a:r>
              <a:rPr lang="fa-IR" sz="2400" dirty="0">
                <a:solidFill>
                  <a:srgbClr val="00B0F0"/>
                </a:solidFill>
              </a:rPr>
              <a:t>نقد نظریه</a:t>
            </a:r>
            <a:r>
              <a:rPr lang="fa-IR" sz="2400" dirty="0">
                <a:solidFill>
                  <a:schemeClr val="tx1">
                    <a:lumMod val="75000"/>
                    <a:lumOff val="25000"/>
                  </a:schemeClr>
                </a:solidFill>
              </a:rPr>
              <a:t>:هرچند ارزش های جامعه و اداب و رسوم اجتماعی در شکل دهی شخصیت افراد تاثیر دارد هیچ یک از عوامل اجتماعی و تاریخی ثبت کننده ی اختیار ادمی نیست و او میتواند در مقابل انها ایستادگی کند و در سرنوشت جامعه اثر </a:t>
            </a:r>
            <a:r>
              <a:rPr lang="fa-IR" sz="2400" dirty="0" smtClean="0">
                <a:solidFill>
                  <a:schemeClr val="tx1">
                    <a:lumMod val="75000"/>
                    <a:lumOff val="25000"/>
                  </a:schemeClr>
                </a:solidFill>
              </a:rPr>
              <a:t>بگذارد.</a:t>
            </a:r>
            <a:r>
              <a:rPr lang="fa-IR" sz="2400" dirty="0">
                <a:solidFill>
                  <a:schemeClr val="tx1">
                    <a:lumMod val="75000"/>
                    <a:lumOff val="25000"/>
                  </a:schemeClr>
                </a:solidFill>
              </a:rPr>
              <a:t/>
            </a:r>
            <a:br>
              <a:rPr lang="fa-IR" sz="2400" dirty="0">
                <a:solidFill>
                  <a:schemeClr val="tx1">
                    <a:lumMod val="75000"/>
                    <a:lumOff val="25000"/>
                  </a:schemeClr>
                </a:solidFill>
              </a:rPr>
            </a:br>
            <a:endParaRPr lang="fa-IR" sz="2400" dirty="0" smtClean="0">
              <a:solidFill>
                <a:schemeClr val="tx1">
                  <a:lumMod val="75000"/>
                  <a:lumOff val="25000"/>
                </a:schemeClr>
              </a:solidFill>
            </a:endParaRPr>
          </a:p>
          <a:p>
            <a:pPr algn="r" rtl="1"/>
            <a:r>
              <a:rPr lang="fa-IR" sz="2400" dirty="0" smtClean="0">
                <a:solidFill>
                  <a:schemeClr val="tx1">
                    <a:lumMod val="75000"/>
                    <a:lumOff val="25000"/>
                  </a:schemeClr>
                </a:solidFill>
              </a:rPr>
              <a:t>-</a:t>
            </a:r>
            <a:r>
              <a:rPr lang="fa-IR" sz="2400" dirty="0">
                <a:solidFill>
                  <a:srgbClr val="00B0F0"/>
                </a:solidFill>
              </a:rPr>
              <a:t>جبر الهی</a:t>
            </a:r>
            <a:endParaRPr lang="en-US" sz="2400" dirty="0">
              <a:solidFill>
                <a:srgbClr val="00B0F0"/>
              </a:solidFill>
            </a:endParaRPr>
          </a:p>
          <a:p>
            <a:pPr algn="r" rtl="1"/>
            <a:r>
              <a:rPr lang="fa-IR" sz="2400" dirty="0" smtClean="0">
                <a:solidFill>
                  <a:schemeClr val="tx1">
                    <a:lumMod val="75000"/>
                    <a:lumOff val="25000"/>
                  </a:schemeClr>
                </a:solidFill>
              </a:rPr>
              <a:t>رفتار انسان ها بر اساس اراده ی خدا شکل میگیرد بنابر این اراده ی الاهی تایین میکند ما با چه کسی ازدواج کنیم .</a:t>
            </a:r>
          </a:p>
          <a:p>
            <a:pPr algn="r" rtl="1"/>
            <a:r>
              <a:rPr lang="fa-IR" sz="2400" dirty="0" smtClean="0">
                <a:solidFill>
                  <a:srgbClr val="00B0F0"/>
                </a:solidFill>
              </a:rPr>
              <a:t>نقد نظریه</a:t>
            </a:r>
            <a:r>
              <a:rPr lang="fa-IR" sz="2400" dirty="0" smtClean="0">
                <a:solidFill>
                  <a:schemeClr val="tx1">
                    <a:lumMod val="75000"/>
                    <a:lumOff val="25000"/>
                  </a:schemeClr>
                </a:solidFill>
              </a:rPr>
              <a:t>:مطابق ایات قران اراده ی خدا بر ان است که انسان ها با اختیار مرتکب رفتار نیک یا ناپسند گردند و بر همین بنیاد انبیا امده اند کتاب های اسمانی نازل شده تا افراد با اراده ی خویش پیرو هدایت یا ضلالت گردند</a:t>
            </a:r>
          </a:p>
          <a:p>
            <a:pPr algn="r" rtl="1"/>
            <a:endParaRPr lang="fa-IR" sz="2400" dirty="0" smtClean="0">
              <a:solidFill>
                <a:schemeClr val="tx1">
                  <a:lumMod val="75000"/>
                  <a:lumOff val="25000"/>
                </a:schemeClr>
              </a:solidFill>
            </a:endParaRPr>
          </a:p>
          <a:p>
            <a:pPr algn="r" rtl="1"/>
            <a:endParaRPr lang="en-US" dirty="0">
              <a:solidFill>
                <a:schemeClr val="tx1">
                  <a:lumMod val="75000"/>
                  <a:lumOff val="25000"/>
                </a:schemeClr>
              </a:solidFill>
            </a:endParaRPr>
          </a:p>
          <a:p>
            <a:pPr algn="r" rtl="1"/>
            <a:endParaRPr lang="en-US" dirty="0">
              <a:solidFill>
                <a:schemeClr val="tx1">
                  <a:lumMod val="75000"/>
                  <a:lumOff val="25000"/>
                </a:schemeClr>
              </a:solidFill>
            </a:endParaRPr>
          </a:p>
          <a:p>
            <a:pPr algn="r" rtl="1"/>
            <a:r>
              <a:rPr lang="fa-IR" dirty="0">
                <a:solidFill>
                  <a:schemeClr val="tx1">
                    <a:lumMod val="75000"/>
                    <a:lumOff val="25000"/>
                  </a:schemeClr>
                </a:solidFill>
              </a:rPr>
              <a:t/>
            </a:r>
            <a:br>
              <a:rPr lang="fa-IR" dirty="0">
                <a:solidFill>
                  <a:schemeClr val="tx1">
                    <a:lumMod val="75000"/>
                    <a:lumOff val="25000"/>
                  </a:schemeClr>
                </a:solidFill>
              </a:rPr>
            </a:br>
            <a:r>
              <a:rPr lang="fa-IR" dirty="0">
                <a:solidFill>
                  <a:schemeClr val="tx1">
                    <a:lumMod val="75000"/>
                    <a:lumOff val="25000"/>
                  </a:schemeClr>
                </a:solidFill>
              </a:rPr>
              <a:t/>
            </a:r>
            <a:br>
              <a:rPr lang="fa-IR" dirty="0">
                <a:solidFill>
                  <a:schemeClr val="tx1">
                    <a:lumMod val="75000"/>
                    <a:lumOff val="25000"/>
                  </a:schemeClr>
                </a:solidFill>
              </a:rPr>
            </a:br>
            <a:endParaRPr lang="fa-IR" dirty="0">
              <a:solidFill>
                <a:schemeClr val="tx1">
                  <a:lumMod val="75000"/>
                  <a:lumOff val="25000"/>
                </a:schemeClr>
              </a:solidFill>
            </a:endParaRPr>
          </a:p>
          <a:p>
            <a:pPr algn="r" rtl="1"/>
            <a:endParaRPr lang="en-US" dirty="0"/>
          </a:p>
        </p:txBody>
      </p:sp>
    </p:spTree>
    <p:extLst>
      <p:ext uri="{BB962C8B-B14F-4D97-AF65-F5344CB8AC3E}">
        <p14:creationId xmlns:p14="http://schemas.microsoft.com/office/powerpoint/2010/main" val="1364307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rtl="1"/>
            <a:r>
              <a:rPr lang="fa-IR" sz="2800" b="1" dirty="0" smtClean="0">
                <a:latin typeface="Arial (Body)"/>
                <a:cs typeface="Arial" pitchFamily="34" charset="0"/>
              </a:rPr>
              <a:t>مهارت های رفتاری (گزینش همسر)</a:t>
            </a:r>
            <a:endParaRPr lang="en-US" sz="2800" b="1" dirty="0">
              <a:latin typeface="Arial (Body)"/>
              <a:cs typeface="Arial" pitchFamily="34" charset="0"/>
            </a:endParaRPr>
          </a:p>
        </p:txBody>
      </p:sp>
      <p:sp>
        <p:nvSpPr>
          <p:cNvPr id="6" name="Content Placeholder 5"/>
          <p:cNvSpPr>
            <a:spLocks noGrp="1"/>
          </p:cNvSpPr>
          <p:nvPr>
            <p:ph idx="1"/>
          </p:nvPr>
        </p:nvSpPr>
        <p:spPr>
          <a:xfrm>
            <a:off x="467544" y="1196752"/>
            <a:ext cx="8229600" cy="5040560"/>
          </a:xfrm>
        </p:spPr>
        <p:txBody>
          <a:bodyPr>
            <a:noAutofit/>
          </a:bodyPr>
          <a:lstStyle/>
          <a:p>
            <a:pPr marL="0" indent="0" algn="r" rtl="1">
              <a:buNone/>
            </a:pPr>
            <a:r>
              <a:rPr lang="fa-IR" sz="2800" dirty="0" smtClean="0">
                <a:solidFill>
                  <a:srgbClr val="00B0F0"/>
                </a:solidFill>
              </a:rPr>
              <a:t>1- خود ارزیابی:</a:t>
            </a:r>
            <a:r>
              <a:rPr lang="fa-IR" sz="2800" dirty="0" smtClean="0"/>
              <a:t>بهتر است ویژگی های جسمانی –اخلاقی- اعتقادی- و خانوادگی خود را در برگه ای بنویسید . برای شناخت خود باید ازسوالاتی در ابعاد مختلف اعتقادی و مذهبی،اخلاقی،ظاهری</a:t>
            </a:r>
          </a:p>
          <a:p>
            <a:pPr marL="0" indent="0" algn="r" rtl="1">
              <a:buNone/>
            </a:pPr>
            <a:r>
              <a:rPr lang="fa-IR" sz="2800" dirty="0" smtClean="0"/>
              <a:t>فرهنگی، اقتصادی، خانوادگی، سیاسی، اجتماعی،میزان هوشمندی، سطح تحصیلات،خصلت های شخصیتی، و سلیقه ها شروع کنید و ضمن کمک گرفتن از نظرات دیگران در مورد خود ، پاسخ ان ها را مشخص نمایید . صداقت هنگام خود ارزیابی ، به شما فرصت می دهد شخصیت پنهان خود را بهتر بشناسید. </a:t>
            </a:r>
          </a:p>
          <a:p>
            <a:pPr marL="0" indent="0" algn="r" rtl="1">
              <a:buNone/>
            </a:pPr>
            <a:r>
              <a:rPr lang="fa-IR" sz="2000" dirty="0" smtClean="0"/>
              <a:t> </a:t>
            </a:r>
            <a:endParaRPr lang="en-US" sz="2000" dirty="0">
              <a:solidFill>
                <a:srgbClr val="00B0F0"/>
              </a:solidFill>
            </a:endParaRPr>
          </a:p>
        </p:txBody>
      </p:sp>
    </p:spTree>
    <p:extLst>
      <p:ext uri="{BB962C8B-B14F-4D97-AF65-F5344CB8AC3E}">
        <p14:creationId xmlns:p14="http://schemas.microsoft.com/office/powerpoint/2010/main" val="2536891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9" y="116632"/>
            <a:ext cx="9144000" cy="6858000"/>
          </a:xfrm>
        </p:spPr>
        <p:txBody>
          <a:bodyPr/>
          <a:lstStyle/>
          <a:p>
            <a:pPr algn="r"/>
            <a:r>
              <a:rPr lang="fa-IR" sz="2800" dirty="0">
                <a:solidFill>
                  <a:srgbClr val="00B0F0"/>
                </a:solidFill>
              </a:rPr>
              <a:t>2-شناخت فرد مورد نظر:</a:t>
            </a:r>
            <a:r>
              <a:rPr lang="fa-IR" sz="2800" dirty="0"/>
              <a:t>گفتگو با طرح سوال های دقیق،دقت در گفتار و رفتار،  تحقیق از دوستان صمیمی، بستگان همکاران و فرد معرف و نیز مشورت با افراد اگاه،دلسوز، و مورد اطمینان از راه های شناخت طرف مقابل است . می توانید برای شناخت بیشتر این سوالات را طرح نمایید:دوستان تان،شما را به کدام خصوصیت می شناسند؟ از معاشرت با چه کسانی ازرده می شوید؟ واکنش شما در مقابل فردی که از وی دلخور می شوید، چیست؟ناراحتی خود را چگونه نشان می دهید؟ در چه مسائلی سخت گیر هستید؟ چه مسائلی شما را ازرده خاطر می کند؟ ایا تعصب خاصی دارید؟ مهم ترین خصوصیتی که دوست دارید همسر شما داشته باشد چیست؟ مهمترین خصیصه ای که می خواهید همسر شما نداشته باشد، چیست؟چند سال تفاوت سنی با همسر را قبول دارید؟ میزان مهریه مناسب چه مقدار است؟ </a:t>
            </a:r>
          </a:p>
          <a:p>
            <a:endParaRPr lang="fa-IR" dirty="0"/>
          </a:p>
        </p:txBody>
      </p:sp>
    </p:spTree>
    <p:extLst>
      <p:ext uri="{BB962C8B-B14F-4D97-AF65-F5344CB8AC3E}">
        <p14:creationId xmlns:p14="http://schemas.microsoft.com/office/powerpoint/2010/main" val="2865496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pPr marL="0" indent="0" algn="r" rtl="1">
              <a:lnSpc>
                <a:spcPct val="150000"/>
              </a:lnSpc>
              <a:buNone/>
            </a:pPr>
            <a:r>
              <a:rPr lang="fa-IR" sz="2400" dirty="0" smtClean="0"/>
              <a:t>مناسب است افزون بر توجه به خصوصیات فردی یا خانوادگی نسبت به حساسیت ها و علایق خاص فرد نیز به شناخت برسیم زیرا اگر دختر یا پسری نسبت به امری حسایت ویژه ای داشته باشد و طرف مقابل برای ان اهمیتی قائل نباشد در اینده دچار مشکل می شوند .مثلا دختر نسبت به نظم حساسیت وسواس گونه داشته باشد و پسر فردی نا منظم باشد یا پسر فردی بسیار سیاسی و طرفدار سرسخت جریان خاص و دختر نیز با حساسیت سیاسی بالا طرفدار جریان سیاسی مخالف باشد . در رعایت این مسئله باید حساسیت بلند مدت نسبت به هریک از معیار ها نیزلحاظ گردد .</a:t>
            </a:r>
          </a:p>
          <a:p>
            <a:pPr marL="0" indent="0" algn="r" rtl="1">
              <a:lnSpc>
                <a:spcPct val="150000"/>
              </a:lnSpc>
              <a:buNone/>
            </a:pPr>
            <a:r>
              <a:rPr lang="fa-IR" sz="2400" dirty="0" smtClean="0">
                <a:solidFill>
                  <a:srgbClr val="00B0F0"/>
                </a:solidFill>
              </a:rPr>
              <a:t> </a:t>
            </a:r>
            <a:endParaRPr lang="fa-IR" sz="2400" dirty="0" smtClean="0"/>
          </a:p>
        </p:txBody>
      </p:sp>
    </p:spTree>
    <p:extLst>
      <p:ext uri="{BB962C8B-B14F-4D97-AF65-F5344CB8AC3E}">
        <p14:creationId xmlns:p14="http://schemas.microsoft.com/office/powerpoint/2010/main" val="1383909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0"/>
            <a:ext cx="8515350" cy="6176963"/>
          </a:xfrm>
        </p:spPr>
        <p:txBody>
          <a:bodyPr>
            <a:normAutofit fontScale="92500"/>
          </a:bodyPr>
          <a:lstStyle/>
          <a:p>
            <a:pPr marL="0" indent="0" algn="r" rtl="1">
              <a:lnSpc>
                <a:spcPct val="150000"/>
              </a:lnSpc>
              <a:buNone/>
            </a:pPr>
            <a:r>
              <a:rPr lang="fa-IR" sz="2000" dirty="0"/>
              <a:t> </a:t>
            </a:r>
            <a:r>
              <a:rPr lang="fa-IR" sz="2800" dirty="0"/>
              <a:t>بدین بیان،اگر نسبت به مسئله ای انقدر حساسیت وجود دارد که در مدتی کوتاه قبل یا بعد از ازدواج رفع شدنی نیست، باید نسبت به تناسب ان مسئله حساس بود </a:t>
            </a:r>
          </a:p>
          <a:p>
            <a:pPr marL="0" indent="0" algn="r" rtl="1">
              <a:lnSpc>
                <a:spcPct val="150000"/>
              </a:lnSpc>
              <a:buNone/>
            </a:pPr>
            <a:r>
              <a:rPr lang="fa-IR" sz="2800" dirty="0"/>
              <a:t>  البته باید دانست که در صورت حساسیت نسبت به برخی سلایق، ان علاقه ها و سلیقه ها با گذشت زمان و تحت تاثیر روابط مشترک تغییر خواهد کرد. </a:t>
            </a:r>
          </a:p>
          <a:p>
            <a:pPr marL="0" indent="0" algn="r" rtl="1">
              <a:lnSpc>
                <a:spcPct val="150000"/>
              </a:lnSpc>
              <a:buNone/>
            </a:pPr>
            <a:r>
              <a:rPr lang="fa-IR" sz="2800" dirty="0">
                <a:solidFill>
                  <a:srgbClr val="00B0F0"/>
                </a:solidFill>
              </a:rPr>
              <a:t>  پرهیز از انتخاب احساسی: </a:t>
            </a:r>
          </a:p>
          <a:p>
            <a:pPr marL="0" indent="0" algn="r" rtl="1">
              <a:lnSpc>
                <a:spcPct val="150000"/>
              </a:lnSpc>
              <a:buNone/>
            </a:pPr>
            <a:r>
              <a:rPr lang="fa-IR" sz="2800" dirty="0"/>
              <a:t>از انتخاب براساس عشق تند و اتشین، تلافی مثبت به دیگران یا خواستگار های پیشین، دلسوزی و ایثار نسبت به طرف مقابل، عجله نمودن، طمع ورزیدن به مال و جز ان اجتناب نمایید. </a:t>
            </a:r>
          </a:p>
        </p:txBody>
      </p:sp>
    </p:spTree>
    <p:extLst>
      <p:ext uri="{BB962C8B-B14F-4D97-AF65-F5344CB8AC3E}">
        <p14:creationId xmlns:p14="http://schemas.microsoft.com/office/powerpoint/2010/main" val="1366818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2"/>
            <a:ext cx="8229600" cy="4525963"/>
          </a:xfrm>
        </p:spPr>
        <p:txBody>
          <a:bodyPr>
            <a:noAutofit/>
          </a:bodyPr>
          <a:lstStyle/>
          <a:p>
            <a:pPr marL="0" indent="0" algn="r" rtl="1">
              <a:lnSpc>
                <a:spcPct val="160000"/>
              </a:lnSpc>
              <a:buNone/>
            </a:pPr>
            <a:r>
              <a:rPr lang="fa-IR" sz="2400" dirty="0" smtClean="0"/>
              <a:t>  </a:t>
            </a:r>
            <a:r>
              <a:rPr lang="fa-IR" sz="2400" dirty="0" smtClean="0">
                <a:solidFill>
                  <a:srgbClr val="00B0F0"/>
                </a:solidFill>
              </a:rPr>
              <a:t>احساس </a:t>
            </a:r>
            <a:r>
              <a:rPr lang="fa-IR" sz="2400" dirty="0">
                <a:solidFill>
                  <a:srgbClr val="00B0F0"/>
                </a:solidFill>
              </a:rPr>
              <a:t>خویشاوندی:</a:t>
            </a:r>
          </a:p>
          <a:p>
            <a:pPr marL="0" indent="0" algn="r" rtl="1">
              <a:lnSpc>
                <a:spcPct val="160000"/>
              </a:lnSpc>
              <a:buNone/>
            </a:pPr>
            <a:r>
              <a:rPr lang="fa-IR" sz="2400" dirty="0" smtClean="0"/>
              <a:t> اگر </a:t>
            </a:r>
            <a:r>
              <a:rPr lang="fa-IR" sz="2400" dirty="0"/>
              <a:t>کسی را می شناسید که به او علاقه مند شده اید و می خواهید با او ازدواج کنید، فراموش نکنید که به جز او ، هستند کسان دیگری که اگر ان ها را ببنید، از ان ها نیز خوشتان می اید. توصیه می شود که معیار (( خوش امدن )) را پس ازمعیار های مطلوب قرار دهید:زیرا اگر ملاک خوش </a:t>
            </a:r>
            <a:r>
              <a:rPr lang="fa-IR" sz="2400" dirty="0" smtClean="0"/>
              <a:t>امدن</a:t>
            </a:r>
          </a:p>
          <a:p>
            <a:pPr marL="0" indent="0" algn="r" rtl="1">
              <a:lnSpc>
                <a:spcPct val="160000"/>
              </a:lnSpc>
              <a:buNone/>
            </a:pPr>
            <a:r>
              <a:rPr lang="fa-IR" sz="2400" dirty="0" smtClean="0"/>
              <a:t>را ابتدا مورد نظر قرار دهید،فرصت نخواهد شد به دیگر معیار ها نیز توجه کنید. به بیانی دیگر، نخست اطمینان یابید که بین شما تطابق فرهنگی و خانوادگی و فکری و روحی وجود دارد و سپس به احساس بنگرید . به یاد داشته باشید که در انتخاب عاقلانه ، پس از ازدواج ، عشق و علاقه نیز ایجاد خواهد شد . این علاقه وعده الهی است که خداوند در قران بدان اشاره کرده و ان را یکی از نشانه های خود برشمرده است.</a:t>
            </a:r>
          </a:p>
        </p:txBody>
      </p:sp>
    </p:spTree>
    <p:extLst>
      <p:ext uri="{BB962C8B-B14F-4D97-AF65-F5344CB8AC3E}">
        <p14:creationId xmlns:p14="http://schemas.microsoft.com/office/powerpoint/2010/main" val="4255500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36979" cy="6858000"/>
          </a:xfrm>
          <a:blipFill>
            <a:blip r:embed="rId2"/>
            <a:stretch>
              <a:fillRect/>
            </a:stretch>
          </a:blipFill>
        </p:spPr>
        <p:txBody>
          <a:bodyPr>
            <a:noAutofit/>
          </a:bodyPr>
          <a:lstStyle/>
          <a:p>
            <a:pPr marL="0" indent="0" algn="r" rtl="1">
              <a:lnSpc>
                <a:spcPct val="160000"/>
              </a:lnSpc>
              <a:buNone/>
            </a:pPr>
            <a:r>
              <a:rPr lang="fa-IR" sz="2800" dirty="0">
                <a:solidFill>
                  <a:srgbClr val="00B0F0"/>
                </a:solidFill>
              </a:rPr>
              <a:t> اهمیت نظر خانواده:</a:t>
            </a:r>
          </a:p>
          <a:p>
            <a:pPr marL="0" indent="0" algn="r" rtl="1">
              <a:lnSpc>
                <a:spcPct val="160000"/>
              </a:lnSpc>
              <a:buNone/>
            </a:pPr>
            <a:r>
              <a:rPr lang="fa-IR" sz="2800" dirty="0">
                <a:solidFill>
                  <a:srgbClr val="00B0F0"/>
                </a:solidFill>
              </a:rPr>
              <a:t>  </a:t>
            </a:r>
            <a:r>
              <a:rPr lang="fa-IR" sz="2800" dirty="0"/>
              <a:t>در زمان انتخاب و گزینش، نظر خانواده را ارج نهید: زیرا انتخاب بدون کمک خانواده معمولا پیامد های منفی دارد. چنانچه خانواده به دلایل غیر منطقی با ازدواج شما مخالفت می کنند، تا حد امکان ان ها را نسبت به ازدواج خود توجیه نمایید. علاوه بر ان،اگر قصد دارید با فردی ازدواج کنید که خانواده شما و او همسو نیستند، در صورتی این ازدواج مناسب است که میزان رفت و امد شما با خانواده وی به دلیلی (مانند دوری مسافت) کم باشد. در ضمن باید روابط خود با خانواده را به خوبی مدیریت کند.</a:t>
            </a:r>
            <a:endParaRPr lang="en-US" sz="2800" dirty="0">
              <a:solidFill>
                <a:srgbClr val="00B0F0"/>
              </a:solidFill>
            </a:endParaRPr>
          </a:p>
          <a:p>
            <a:endParaRPr lang="fa-IR" sz="2800" dirty="0"/>
          </a:p>
        </p:txBody>
      </p:sp>
    </p:spTree>
    <p:extLst>
      <p:ext uri="{BB962C8B-B14F-4D97-AF65-F5344CB8AC3E}">
        <p14:creationId xmlns:p14="http://schemas.microsoft.com/office/powerpoint/2010/main" val="614671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4525963"/>
          </a:xfrm>
        </p:spPr>
        <p:txBody>
          <a:bodyPr>
            <a:noAutofit/>
          </a:bodyPr>
          <a:lstStyle/>
          <a:p>
            <a:pPr marL="0" indent="0" algn="r" rtl="1">
              <a:lnSpc>
                <a:spcPct val="160000"/>
              </a:lnSpc>
              <a:buNone/>
            </a:pPr>
            <a:r>
              <a:rPr lang="fa-IR" sz="1800" dirty="0" smtClean="0"/>
              <a:t> </a:t>
            </a:r>
            <a:r>
              <a:rPr lang="fa-IR" sz="2400" dirty="0" smtClean="0">
                <a:solidFill>
                  <a:srgbClr val="00B0F0"/>
                </a:solidFill>
              </a:rPr>
              <a:t>تفکیک بین ملاک های اصلی و فرعی : </a:t>
            </a:r>
            <a:endParaRPr lang="fa-IR" sz="2400" dirty="0"/>
          </a:p>
          <a:p>
            <a:pPr marL="0" indent="0" algn="r" rtl="1">
              <a:lnSpc>
                <a:spcPct val="160000"/>
              </a:lnSpc>
              <a:buNone/>
            </a:pPr>
            <a:r>
              <a:rPr lang="fa-IR" sz="2400" dirty="0" smtClean="0">
                <a:latin typeface="Arial (Body)"/>
              </a:rPr>
              <a:t>بهتر است معیار های اصلی را پیش از شروع جلسات گفتگو اولویت بندی نمایید تا بعد از هر جلسه بتوانید ارزیابی و نتیجه گیری نمایید همچنین با مشاهده یک ملاک در شخص، دقت کنید که قضاوت سطحی و شتاب زده نداشته باشید و پیش از ارزیابی تمام معیارها ، نظر خود را اعلام نکنید . </a:t>
            </a:r>
          </a:p>
          <a:p>
            <a:pPr marL="0" indent="0" algn="r" rtl="1">
              <a:lnSpc>
                <a:spcPct val="160000"/>
              </a:lnSpc>
              <a:buNone/>
            </a:pPr>
            <a:r>
              <a:rPr lang="fa-IR" sz="2400" dirty="0" smtClean="0">
                <a:latin typeface="Arial (Body)"/>
              </a:rPr>
              <a:t>نکته مهم انکه هیچ کس تمام امتیاز ها را نخواهد داشت ، بلکه از جمع بندی معیار ها باید معدل خوبی بدست اید . حد این معدل مطلوب نیز به شرایط دختر و پسر</a:t>
            </a:r>
            <a:endParaRPr lang="en-US" sz="1800" dirty="0">
              <a:latin typeface="Arial (Body)"/>
            </a:endParaRPr>
          </a:p>
        </p:txBody>
      </p:sp>
    </p:spTree>
    <p:extLst>
      <p:ext uri="{BB962C8B-B14F-4D97-AF65-F5344CB8AC3E}">
        <p14:creationId xmlns:p14="http://schemas.microsoft.com/office/powerpoint/2010/main" val="7251921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351338"/>
          </a:xfrm>
        </p:spPr>
        <p:txBody>
          <a:bodyPr>
            <a:normAutofit fontScale="92500" lnSpcReduction="10000"/>
          </a:bodyPr>
          <a:lstStyle/>
          <a:p>
            <a:pPr marL="0" indent="0" algn="r" rtl="1">
              <a:lnSpc>
                <a:spcPct val="160000"/>
              </a:lnSpc>
              <a:buNone/>
            </a:pPr>
            <a:r>
              <a:rPr lang="fa-IR" sz="2400" dirty="0">
                <a:latin typeface="Arial (Body)"/>
              </a:rPr>
              <a:t>بستگی دارد . ممکن است فردی نسبت به همسرش در برخی جنبه ها بهتر باشد، ولی همسر وی در جنبه های دیگر از او پیشی گرفته باشد . در ضمن مسائل حاشیه ای ازدواج مانند مهریه، مراسم عقد و ازدواج نباید به ملاک های اصلی بدل شود . </a:t>
            </a:r>
          </a:p>
          <a:p>
            <a:pPr marL="0" indent="0" algn="r" rtl="1">
              <a:lnSpc>
                <a:spcPct val="160000"/>
              </a:lnSpc>
              <a:buNone/>
            </a:pPr>
            <a:r>
              <a:rPr lang="fa-IR" sz="2400" dirty="0">
                <a:solidFill>
                  <a:srgbClr val="00B0F0"/>
                </a:solidFill>
                <a:latin typeface="Arial (Body)"/>
              </a:rPr>
              <a:t>درمان برخی بیماری ها :</a:t>
            </a:r>
          </a:p>
          <a:p>
            <a:pPr marL="0" indent="0" algn="r" rtl="1">
              <a:lnSpc>
                <a:spcPct val="160000"/>
              </a:lnSpc>
              <a:buNone/>
            </a:pPr>
            <a:r>
              <a:rPr lang="fa-IR" sz="2400" dirty="0">
                <a:latin typeface="Arial (Body)"/>
              </a:rPr>
              <a:t>اگر شما یا فرد مورد نظر دارای اختلال جنسی ، اعتیاد ، بیماری های خطرناک مسری و اختلال شخصیت هستید ،تا درمان کامل ، ازدواج را به تاخیر اندازید . در مراسم خواستگاری نیز بیماری هایی را که مانع روابط زناشویی است یا سبب نقص در فرزندان میشود، به طرف مقابل بگویید، هر چند لازم نیست بیماری های گذشته که اکنون درمان شده است مطرح گردد .</a:t>
            </a:r>
          </a:p>
          <a:p>
            <a:endParaRPr lang="en-US" dirty="0"/>
          </a:p>
        </p:txBody>
      </p:sp>
    </p:spTree>
    <p:extLst>
      <p:ext uri="{BB962C8B-B14F-4D97-AF65-F5344CB8AC3E}">
        <p14:creationId xmlns:p14="http://schemas.microsoft.com/office/powerpoint/2010/main" val="4029018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4525963"/>
          </a:xfrm>
        </p:spPr>
        <p:txBody>
          <a:bodyPr>
            <a:noAutofit/>
          </a:bodyPr>
          <a:lstStyle/>
          <a:p>
            <a:pPr marL="0" indent="0" algn="r" rtl="1">
              <a:lnSpc>
                <a:spcPct val="160000"/>
              </a:lnSpc>
              <a:buNone/>
            </a:pPr>
            <a:r>
              <a:rPr lang="fa-IR" sz="2400" dirty="0" smtClean="0">
                <a:solidFill>
                  <a:srgbClr val="00B0F0"/>
                </a:solidFill>
              </a:rPr>
              <a:t>مشورت:</a:t>
            </a:r>
          </a:p>
          <a:p>
            <a:pPr marL="0" indent="0" algn="r" rtl="1">
              <a:lnSpc>
                <a:spcPct val="160000"/>
              </a:lnSpc>
              <a:buNone/>
            </a:pPr>
            <a:r>
              <a:rPr lang="fa-IR" sz="2400" dirty="0" smtClean="0"/>
              <a:t>بی شک باید از تجارب دیگران در زندگی دیگران استفاده کرد. مشاوره قبل از ازدواج ، فرد را از مشکلات زندگی مشترک اشنا می کند تا امادگی رویارویی با انها را به دست اورد. در صورت بروز اختلاف نظر در یکی از ملاک های فرعی ، بهتر است ان را با مشاور در میان گذارند تا تصمیم نهایی با دقت بیشتری انجام گیرد. گفتنی است اولیای دین (ع) به پیامد های نامطلوب خود رایی تصریح کرده اند تا افراد را به نظر خواهی از دیگران تشویق نمایند .</a:t>
            </a:r>
          </a:p>
        </p:txBody>
      </p:sp>
    </p:spTree>
    <p:extLst>
      <p:ext uri="{BB962C8B-B14F-4D97-AF65-F5344CB8AC3E}">
        <p14:creationId xmlns:p14="http://schemas.microsoft.com/office/powerpoint/2010/main" val="20802282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351338"/>
          </a:xfrm>
        </p:spPr>
        <p:txBody>
          <a:bodyPr>
            <a:normAutofit fontScale="70000" lnSpcReduction="20000"/>
          </a:bodyPr>
          <a:lstStyle/>
          <a:p>
            <a:pPr marL="0" indent="0" algn="r" rtl="1">
              <a:lnSpc>
                <a:spcPct val="160000"/>
              </a:lnSpc>
              <a:buNone/>
            </a:pPr>
            <a:r>
              <a:rPr lang="fa-IR" sz="3100" dirty="0"/>
              <a:t>مشاور خوب ان است که فردی صاحب نظر و اشنا به معیار های اسلامی باشد . بنابراین اگر مشاوری توصیه هایی ناسازگار با احکام اسلام داشته باشد، بی گمان نظر وی صائب نخواهد بود. افزون بر این ، مشاور باید از دانش و تجربه لازم برخوردار بوده ، در ضمن ، امانتدار نیز باشد تا سخن و نظر شما را به دیگری انتقال ندهد .</a:t>
            </a:r>
          </a:p>
          <a:p>
            <a:pPr marL="0" indent="0" algn="r" rtl="1">
              <a:lnSpc>
                <a:spcPct val="160000"/>
              </a:lnSpc>
              <a:buNone/>
            </a:pPr>
            <a:r>
              <a:rPr lang="fa-IR" sz="3100" dirty="0">
                <a:solidFill>
                  <a:srgbClr val="00B0F0"/>
                </a:solidFill>
              </a:rPr>
              <a:t>توکل:</a:t>
            </a:r>
          </a:p>
          <a:p>
            <a:pPr marL="0" indent="0" algn="r" rtl="1">
              <a:lnSpc>
                <a:spcPct val="160000"/>
              </a:lnSpc>
              <a:buNone/>
            </a:pPr>
            <a:r>
              <a:rPr lang="fa-IR" sz="3100" dirty="0"/>
              <a:t>خداوند خیر خواه مطلق است و بخشنده ای است که در بخشش خود بخل نمی ورزد . از خدا بخواهید زمینه انتخاب بهترین شخص را برای ازدواج شما فراهم نماید چرا که ما از عاقبت خویش و سختی ها و نا کامی ها بی خبریم.</a:t>
            </a:r>
          </a:p>
          <a:p>
            <a:endParaRPr lang="en-US" dirty="0"/>
          </a:p>
        </p:txBody>
      </p:sp>
    </p:spTree>
    <p:extLst>
      <p:ext uri="{BB962C8B-B14F-4D97-AF65-F5344CB8AC3E}">
        <p14:creationId xmlns:p14="http://schemas.microsoft.com/office/powerpoint/2010/main" val="336835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2308324"/>
          </a:xfrm>
          <a:prstGeom prst="rect">
            <a:avLst/>
          </a:prstGeom>
        </p:spPr>
        <p:txBody>
          <a:bodyPr wrap="square">
            <a:spAutoFit/>
          </a:bodyPr>
          <a:lstStyle/>
          <a:p>
            <a:pPr algn="r" rtl="1"/>
            <a:r>
              <a:rPr lang="fa-IR" sz="2400" dirty="0">
                <a:solidFill>
                  <a:srgbClr val="00B050"/>
                </a:solidFill>
              </a:rPr>
              <a:t>و قل الحق من ربکم شاء فلیومن و من شاء فلیکفر(کهف18)</a:t>
            </a:r>
          </a:p>
          <a:p>
            <a:pPr algn="r" rtl="1"/>
            <a:r>
              <a:rPr lang="fa-IR" sz="2400" dirty="0">
                <a:solidFill>
                  <a:schemeClr val="tx1">
                    <a:lumMod val="75000"/>
                    <a:lumOff val="25000"/>
                  </a:schemeClr>
                </a:solidFill>
              </a:rPr>
              <a:t>(حق از جانب پروردگار شماست.پس هر که خواهد ایمان آورد و هر که خواهد کفر ورزد.</a:t>
            </a:r>
          </a:p>
          <a:p>
            <a:pPr algn="r" rtl="1"/>
            <a:r>
              <a:rPr lang="fa-IR" sz="2400" dirty="0">
                <a:solidFill>
                  <a:schemeClr val="tx1">
                    <a:lumMod val="75000"/>
                    <a:lumOff val="25000"/>
                  </a:schemeClr>
                </a:solidFill>
              </a:rPr>
              <a:t>اسلام قایل به اختیار است و انسان را مسیول اعمال خود می شمارد:</a:t>
            </a:r>
          </a:p>
          <a:p>
            <a:pPr algn="r" rtl="1"/>
            <a:r>
              <a:rPr lang="fa-IR" sz="2400" dirty="0">
                <a:solidFill>
                  <a:srgbClr val="00B050"/>
                </a:solidFill>
              </a:rPr>
              <a:t>من عمل صالحا فلنفسه و من اساء فعلیها و ما ربک بظلام للبعید(فصلت41)</a:t>
            </a:r>
          </a:p>
          <a:p>
            <a:pPr algn="r" rtl="1"/>
            <a:r>
              <a:rPr lang="fa-IR" sz="2400" dirty="0">
                <a:solidFill>
                  <a:schemeClr val="tx1">
                    <a:lumMod val="75000"/>
                    <a:lumOff val="25000"/>
                  </a:schemeClr>
                </a:solidFill>
              </a:rPr>
              <a:t>(هرکه کار نیکی انجام دهد برای خود اوست و کسی که بدی کند بر خودش کرده و پروردگار تو به بندگان طلمی نمی کند.)</a:t>
            </a:r>
          </a:p>
        </p:txBody>
      </p:sp>
    </p:spTree>
    <p:extLst>
      <p:ext uri="{BB962C8B-B14F-4D97-AF65-F5344CB8AC3E}">
        <p14:creationId xmlns:p14="http://schemas.microsoft.com/office/powerpoint/2010/main" val="2106411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0"/>
            <a:ext cx="8072494" cy="6678751"/>
          </a:xfrm>
          <a:prstGeom prst="rect">
            <a:avLst/>
          </a:prstGeom>
          <a:noFill/>
        </p:spPr>
        <p:txBody>
          <a:bodyPr wrap="square" rtlCol="0">
            <a:spAutoFit/>
          </a:bodyPr>
          <a:lstStyle/>
          <a:p>
            <a:pPr algn="r" rtl="1"/>
            <a:r>
              <a:rPr lang="fa-IR" sz="2000" dirty="0" smtClean="0"/>
              <a:t> </a:t>
            </a:r>
          </a:p>
          <a:p>
            <a:pPr algn="r" rtl="1"/>
            <a:r>
              <a:rPr lang="fa-IR" sz="2400" dirty="0" smtClean="0">
                <a:solidFill>
                  <a:srgbClr val="7030A0"/>
                </a:solidFill>
              </a:rPr>
              <a:t>اولویت بندی معیار ها </a:t>
            </a:r>
          </a:p>
          <a:p>
            <a:pPr algn="r" rtl="1"/>
            <a:r>
              <a:rPr lang="fa-IR" sz="2400" dirty="0" smtClean="0">
                <a:solidFill>
                  <a:srgbClr val="0070C0"/>
                </a:solidFill>
              </a:rPr>
              <a:t>الف-معیارهای مشترک پسران ودختران</a:t>
            </a:r>
          </a:p>
          <a:p>
            <a:pPr algn="r" rtl="1"/>
            <a:r>
              <a:rPr lang="fa-IR" sz="2400" dirty="0" smtClean="0"/>
              <a:t>*ایمان و باور های صحیح </a:t>
            </a:r>
          </a:p>
          <a:p>
            <a:pPr algn="r" rtl="1"/>
            <a:r>
              <a:rPr lang="fa-IR" sz="2400" dirty="0" smtClean="0"/>
              <a:t>سخنان اولیای دین بر مطلق بودن شرط ایمان تصریح دارد</a:t>
            </a:r>
          </a:p>
          <a:p>
            <a:pPr algn="r" rtl="1"/>
            <a:r>
              <a:rPr lang="fa-IR" sz="2400" dirty="0" smtClean="0"/>
              <a:t>در قران کریم می خوانیم </a:t>
            </a:r>
            <a:r>
              <a:rPr lang="fa-IR" sz="2400" dirty="0"/>
              <a:t>:«فعلیکم بذات الدین ...» </a:t>
            </a:r>
            <a:r>
              <a:rPr lang="fa-IR" sz="2400" dirty="0" smtClean="0">
                <a:solidFill>
                  <a:srgbClr val="00B0F0"/>
                </a:solidFill>
              </a:rPr>
              <a:t>بقره (2):221.</a:t>
            </a:r>
          </a:p>
          <a:p>
            <a:pPr algn="r" rtl="1"/>
            <a:r>
              <a:rPr lang="fa-IR" sz="2400" dirty="0" smtClean="0">
                <a:solidFill>
                  <a:srgbClr val="92D050"/>
                </a:solidFill>
              </a:rPr>
              <a:t>«زنان مشرک را تا ایمان نیاورده اند به زنی مگیرید و کنیز مومن بهتر از زن ازاد مشرک است هر چند زیبایی او شما را به شگفت اورد و به مردان مشرک تا ایمان نیاورده اند زن مومن ندهید و برده مومن بهتر از مرد ازاد مشرک است . هر چند شما را به شگفت اورد . انان شما را به سوی اتش فرا می خوانند »</a:t>
            </a:r>
          </a:p>
          <a:p>
            <a:pPr algn="r" rtl="1"/>
            <a:r>
              <a:rPr lang="fa-IR" sz="2400" dirty="0" smtClean="0"/>
              <a:t>*حسن خلق</a:t>
            </a:r>
          </a:p>
          <a:p>
            <a:pPr algn="r" rtl="1"/>
            <a:r>
              <a:rPr lang="fa-IR" sz="2400" dirty="0" smtClean="0"/>
              <a:t>یکی از ارکان ایمان است.</a:t>
            </a:r>
          </a:p>
          <a:p>
            <a:pPr algn="r" rtl="1"/>
            <a:r>
              <a:rPr lang="fa-IR" sz="2400" dirty="0" smtClean="0"/>
              <a:t>*تقوا</a:t>
            </a:r>
          </a:p>
          <a:p>
            <a:pPr algn="r" rtl="1"/>
            <a:r>
              <a:rPr lang="fa-IR" sz="2400" dirty="0" smtClean="0"/>
              <a:t>دوری از زنا و شراب خواری</a:t>
            </a:r>
          </a:p>
          <a:p>
            <a:pPr algn="r" rtl="1"/>
            <a:r>
              <a:rPr lang="fa-IR" sz="2400" dirty="0" smtClean="0"/>
              <a:t>*سلامت جسم و روان </a:t>
            </a:r>
          </a:p>
          <a:p>
            <a:pPr algn="r" rtl="1"/>
            <a:r>
              <a:rPr lang="fa-IR" sz="2400" dirty="0" smtClean="0"/>
              <a:t>در روایتی آمده است:وقتی خواستگاری پیدا شد که اخلاق ودین داری وی را پسندیدید،ازدواج با آن را بپذیرید . در غیر اینصورت ،فتنه وفسادی بزرگ زمین را فرا خواهد گرفت.</a:t>
            </a:r>
          </a:p>
        </p:txBody>
      </p:sp>
    </p:spTree>
    <p:extLst>
      <p:ext uri="{BB962C8B-B14F-4D97-AF65-F5344CB8AC3E}">
        <p14:creationId xmlns:p14="http://schemas.microsoft.com/office/powerpoint/2010/main" val="1819990222"/>
      </p:ext>
    </p:extLst>
  </p:cSld>
  <p:clrMapOvr>
    <a:masterClrMapping/>
  </p:clrMapOvr>
  <p:transition>
    <p:checke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99592" y="620688"/>
            <a:ext cx="7630162" cy="3785652"/>
          </a:xfrm>
          <a:prstGeom prst="rect">
            <a:avLst/>
          </a:prstGeom>
        </p:spPr>
        <p:txBody>
          <a:bodyPr wrap="square">
            <a:spAutoFit/>
          </a:bodyPr>
          <a:lstStyle/>
          <a:p>
            <a:pPr algn="r"/>
            <a:r>
              <a:rPr lang="fa-IR" sz="2400" dirty="0"/>
              <a:t>ب- معیار های </a:t>
            </a:r>
            <a:r>
              <a:rPr lang="fa-IR" sz="2400" dirty="0" smtClean="0"/>
              <a:t>اختصاصی</a:t>
            </a:r>
          </a:p>
          <a:p>
            <a:pPr algn="r"/>
            <a:r>
              <a:rPr lang="fa-IR" sz="2400" dirty="0" smtClean="0"/>
              <a:t>1-مردان </a:t>
            </a:r>
            <a:endParaRPr lang="fa-IR" sz="2400" dirty="0"/>
          </a:p>
          <a:p>
            <a:pPr algn="r"/>
            <a:r>
              <a:rPr lang="fa-IR" sz="2400" dirty="0" smtClean="0"/>
              <a:t>1-1 خوش رفتاری :</a:t>
            </a:r>
          </a:p>
          <a:p>
            <a:pPr algn="r" rtl="1"/>
            <a:r>
              <a:rPr lang="fa-IR" sz="2400" dirty="0" smtClean="0"/>
              <a:t>با ان ها به نیکویی رفتار کنید حتی اگر شما را از انان خوش نیامد پس چه بسا چیزی را خوش نمی  دارید . در حالی که خدا خیر فراوان در ان نهاده است.</a:t>
            </a:r>
          </a:p>
          <a:p>
            <a:pPr algn="r" rtl="1"/>
            <a:r>
              <a:rPr lang="fa-IR" sz="2400" dirty="0" smtClean="0"/>
              <a:t>1-2 سخاوت:</a:t>
            </a:r>
          </a:p>
          <a:p>
            <a:pPr algn="r" rtl="1"/>
            <a:r>
              <a:rPr lang="fa-IR" sz="2400" dirty="0" smtClean="0"/>
              <a:t>بخل </a:t>
            </a:r>
            <a:r>
              <a:rPr lang="fa-IR" sz="2400" dirty="0"/>
              <a:t>ورزی مردان شرایط رفاهی خانواده را دشوار می کند. </a:t>
            </a:r>
          </a:p>
          <a:p>
            <a:pPr algn="r" rtl="1"/>
            <a:r>
              <a:rPr lang="fa-IR" sz="2400" dirty="0"/>
              <a:t>*عدم اعتماد به نفس ،انزوا وگوشه گیری و...</a:t>
            </a:r>
          </a:p>
          <a:p>
            <a:pPr algn="r" rtl="1"/>
            <a:endParaRPr lang="fa-IR" sz="2400" dirty="0" smtClean="0"/>
          </a:p>
        </p:txBody>
      </p:sp>
    </p:spTree>
    <p:extLst>
      <p:ext uri="{BB962C8B-B14F-4D97-AF65-F5344CB8AC3E}">
        <p14:creationId xmlns:p14="http://schemas.microsoft.com/office/powerpoint/2010/main" val="2894997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928670"/>
            <a:ext cx="8643998" cy="6001643"/>
          </a:xfrm>
          <a:prstGeom prst="rect">
            <a:avLst/>
          </a:prstGeom>
          <a:noFill/>
        </p:spPr>
        <p:txBody>
          <a:bodyPr wrap="square" rtlCol="0">
            <a:spAutoFit/>
          </a:bodyPr>
          <a:lstStyle/>
          <a:p>
            <a:pPr algn="r" rtl="1"/>
            <a:r>
              <a:rPr lang="fa-IR" sz="2400" dirty="0" smtClean="0"/>
              <a:t>-زنان</a:t>
            </a:r>
          </a:p>
          <a:p>
            <a:pPr algn="r" rtl="1"/>
            <a:r>
              <a:rPr lang="fa-IR" sz="2400" dirty="0" smtClean="0"/>
              <a:t>*مهربانی </a:t>
            </a:r>
          </a:p>
          <a:p>
            <a:pPr algn="r" rtl="1"/>
            <a:r>
              <a:rPr lang="fa-IR" sz="2400" dirty="0" smtClean="0"/>
              <a:t>رسول خدا: «حق مرد بر همسرش آن است که به خانه اش پایبند باشد ؛با شوهرش مهربانی کند ؛به او محبت ورزد و نسبت به او دلسوزی کند.» </a:t>
            </a:r>
          </a:p>
          <a:p>
            <a:pPr algn="r" rtl="1"/>
            <a:r>
              <a:rPr lang="fa-IR" sz="2400" dirty="0" smtClean="0"/>
              <a:t>*عفت: پیامبر اکرم (ص) ازدواج با خاندانی را که زنان عفیف و پاکدامن دارند ستوده و از این سو از ازدواج با خاندانی که زنانی زناکارند  نهی فرموده است</a:t>
            </a:r>
          </a:p>
          <a:p>
            <a:pPr algn="r" rtl="1"/>
            <a:endParaRPr lang="fa-IR" sz="2400" dirty="0" smtClean="0"/>
          </a:p>
          <a:p>
            <a:pPr algn="r" rtl="1"/>
            <a:r>
              <a:rPr lang="fa-IR" sz="2400" dirty="0" smtClean="0"/>
              <a:t>*تواضع</a:t>
            </a:r>
          </a:p>
          <a:p>
            <a:pPr algn="r" rtl="1"/>
            <a:r>
              <a:rPr lang="fa-IR" sz="2400" dirty="0" smtClean="0"/>
              <a:t>فروتنی او در مقابل شوهرش به مدیریت مرد در خانواده کمک می کند.</a:t>
            </a:r>
          </a:p>
          <a:p>
            <a:pPr algn="r" rtl="1"/>
            <a:r>
              <a:rPr lang="fa-IR" sz="2400" dirty="0" smtClean="0"/>
              <a:t>رسول خدا می فرماید :</a:t>
            </a:r>
          </a:p>
          <a:p>
            <a:pPr algn="r" rtl="1"/>
            <a:r>
              <a:rPr lang="fa-IR" sz="2400" dirty="0" smtClean="0"/>
              <a:t>بهترین زنان افرادی هستند که در مقابل شوهرشان متواضع و نسبت به غیر همسر خود عفیف و پارسایند و نسبت به شوهر خود مطیع و شنوا بوده و نیاز های او را براورده می سازند . </a:t>
            </a:r>
          </a:p>
          <a:p>
            <a:pPr algn="r" rtl="1"/>
            <a:r>
              <a:rPr lang="fa-IR" sz="2400" dirty="0" smtClean="0"/>
              <a:t>*آراستگی </a:t>
            </a:r>
          </a:p>
          <a:p>
            <a:pPr algn="r" rtl="1"/>
            <a:r>
              <a:rPr lang="fa-IR" sz="2400" dirty="0" smtClean="0"/>
              <a:t>پیامبر اکرم فرمود:«برزن لازم است خودش را خوش بو کند؛بهترین لبلس هایسش را بپوشد؛به بهترین شکل زینت کندو باچنین وضعی با شوهرش ملاقات نماید.» </a:t>
            </a:r>
            <a:endParaRPr lang="en-US" sz="2400" dirty="0"/>
          </a:p>
        </p:txBody>
      </p:sp>
    </p:spTree>
    <p:extLst>
      <p:ext uri="{BB962C8B-B14F-4D97-AF65-F5344CB8AC3E}">
        <p14:creationId xmlns:p14="http://schemas.microsoft.com/office/powerpoint/2010/main" val="22083753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323528" y="188640"/>
            <a:ext cx="8501122" cy="6832640"/>
          </a:xfrm>
          <a:prstGeom prst="rect">
            <a:avLst/>
          </a:prstGeom>
          <a:noFill/>
        </p:spPr>
        <p:txBody>
          <a:bodyPr wrap="square" rtlCol="0">
            <a:spAutoFit/>
          </a:bodyPr>
          <a:lstStyle/>
          <a:p>
            <a:pPr algn="ctr" rtl="1"/>
            <a:r>
              <a:rPr lang="fa-IR" sz="2800" dirty="0" smtClean="0">
                <a:solidFill>
                  <a:srgbClr val="FF0000"/>
                </a:solidFill>
                <a:cs typeface="B Nazanin" pitchFamily="2" charset="-78"/>
              </a:rPr>
              <a:t>فصل پنجم:آشنایی پیش از ازدواج دختر وپسر</a:t>
            </a:r>
          </a:p>
          <a:p>
            <a:pPr algn="r" rtl="1"/>
            <a:r>
              <a:rPr lang="fa-IR" sz="2800" dirty="0" smtClean="0">
                <a:solidFill>
                  <a:srgbClr val="7030A0"/>
                </a:solidFill>
                <a:cs typeface="B Nazanin" pitchFamily="2" charset="-78"/>
              </a:rPr>
              <a:t>الف- دوستی دختر وپسر با هدف ازدواج</a:t>
            </a:r>
          </a:p>
          <a:p>
            <a:pPr algn="r" rtl="1"/>
            <a:r>
              <a:rPr lang="fa-IR" sz="2800" dirty="0" smtClean="0">
                <a:solidFill>
                  <a:srgbClr val="00B0F0"/>
                </a:solidFill>
                <a:cs typeface="B Nazanin" pitchFamily="2" charset="-78"/>
              </a:rPr>
              <a:t>ــــ عوامل دوستی قبل از ازدواج</a:t>
            </a:r>
          </a:p>
          <a:p>
            <a:pPr algn="r" rtl="1"/>
            <a:r>
              <a:rPr lang="fa-IR" sz="2800" dirty="0" smtClean="0">
                <a:cs typeface="B Nazanin" pitchFamily="2" charset="-78"/>
              </a:rPr>
              <a:t>1- احساس رضایت از انتخاب : اغلب جوانانی که به این گونه دوستی ها روی می آورند،شناخت در خواستگاری رسمی را محدود و همراه با فشار روانی بالا دانسته ، آشنایی بیشتر وبهتر را دلیل این گونه رفتار می دانند، دلیل دیگراین روابط ،شناخت کلی از جنس مخالف است.</a:t>
            </a:r>
          </a:p>
          <a:p>
            <a:pPr algn="r" rtl="1"/>
            <a:r>
              <a:rPr lang="fa-IR" sz="2800" dirty="0" smtClean="0">
                <a:cs typeface="B Nazanin" pitchFamily="2" charset="-78"/>
              </a:rPr>
              <a:t>2-دگرگونی در کارکرد های خانواده:در گذشته والدین در بی</a:t>
            </a:r>
            <a:r>
              <a:rPr lang="fa-IR" sz="2800" dirty="0">
                <a:cs typeface="B Nazanin" pitchFamily="2" charset="-78"/>
              </a:rPr>
              <a:t>ش</a:t>
            </a:r>
            <a:r>
              <a:rPr lang="fa-IR" sz="2800" dirty="0" smtClean="0">
                <a:cs typeface="B Nazanin" pitchFamily="2" charset="-78"/>
              </a:rPr>
              <a:t>تر مشکلات مهم زندگی در تصمیم گیری فرزندان نقش اساسی داشتند.اما امروزه برخی جوانان مستقلا تصمیم گیرنده واجرا کننده نظرهای خویش اند.</a:t>
            </a:r>
          </a:p>
          <a:p>
            <a:pPr algn="r" rtl="1"/>
            <a:r>
              <a:rPr lang="fa-IR" sz="2800" dirty="0" smtClean="0">
                <a:cs typeface="B Nazanin" pitchFamily="2" charset="-78"/>
              </a:rPr>
              <a:t>3-سخت گیری خانواده: فرزندان  برای رهایی از فشار های خانواده و برای این که بتوانند شخصا برای سرنوشت خویش تصمیم بگیرند به این روابط روی می اورند </a:t>
            </a:r>
          </a:p>
          <a:p>
            <a:pPr algn="r" rtl="1"/>
            <a:r>
              <a:rPr lang="fa-IR" sz="2800" dirty="0" smtClean="0">
                <a:cs typeface="B Nazanin" pitchFamily="2" charset="-78"/>
              </a:rPr>
              <a:t>3-دست نیافتن به مورد مناسب:گاه شرایط به گونه ای است که فرد به کسی معرفی نشده وکسی نیز به او معرفی نمی شود.</a:t>
            </a:r>
          </a:p>
          <a:p>
            <a:pPr algn="r" rtl="1"/>
            <a:endParaRPr lang="en-US" sz="2000" dirty="0"/>
          </a:p>
        </p:txBody>
      </p:sp>
    </p:spTree>
    <p:extLst>
      <p:ext uri="{BB962C8B-B14F-4D97-AF65-F5344CB8AC3E}">
        <p14:creationId xmlns:p14="http://schemas.microsoft.com/office/powerpoint/2010/main" val="2974317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85720" y="428605"/>
            <a:ext cx="8572560" cy="5262979"/>
          </a:xfrm>
          <a:prstGeom prst="rect">
            <a:avLst/>
          </a:prstGeom>
        </p:spPr>
        <p:txBody>
          <a:bodyPr wrap="square">
            <a:spAutoFit/>
          </a:bodyPr>
          <a:lstStyle/>
          <a:p>
            <a:pPr algn="r" rtl="1"/>
            <a:r>
              <a:rPr lang="fa-IR" sz="2400" dirty="0" smtClean="0">
                <a:solidFill>
                  <a:srgbClr val="00B0F0"/>
                </a:solidFill>
                <a:cs typeface="B Nazanin" pitchFamily="2" charset="-78"/>
              </a:rPr>
              <a:t>ــــ اهداف آشنایی از طریق دوستی</a:t>
            </a:r>
          </a:p>
          <a:p>
            <a:pPr algn="r" rtl="1"/>
            <a:r>
              <a:rPr lang="fa-IR" sz="2400" dirty="0" smtClean="0">
                <a:cs typeface="B Nazanin" pitchFamily="2" charset="-78"/>
              </a:rPr>
              <a:t>1-شروع زندگی با عشق وعلاقه؛تجربه نیز نشان داده که معولا در ازدواج های عاقلانه ،پس از عقد ،همسران به همدیگر دلبستگی زیادی می یابند ضمن ان که خداوند وعده داده است قلوب زن و شوهر را نسبت به هم متمایل می گرداند.</a:t>
            </a:r>
            <a:endParaRPr lang="en-US" sz="2400" dirty="0" smtClean="0">
              <a:cs typeface="B Nazanin" pitchFamily="2" charset="-78"/>
            </a:endParaRPr>
          </a:p>
          <a:p>
            <a:pPr algn="r" rtl="1"/>
            <a:endParaRPr lang="fa-IR" sz="2400" dirty="0" smtClean="0">
              <a:cs typeface="B Nazanin" pitchFamily="2" charset="-78"/>
            </a:endParaRPr>
          </a:p>
          <a:p>
            <a:pPr algn="r" rtl="1"/>
            <a:r>
              <a:rPr lang="fa-IR" sz="2400" dirty="0" smtClean="0">
                <a:cs typeface="B Nazanin" pitchFamily="2" charset="-78"/>
              </a:rPr>
              <a:t>2-آشنایی مستقیم وبدونواسطه؛معمولا محیط های کاری ،تحصیلی و گاه فامیلی،ازجمله محیط هایی هستند که افراد به شکل مستقیم به یکدیگر شناخت پیدا می کنند </a:t>
            </a:r>
            <a:endParaRPr lang="en-US" sz="2400" dirty="0" smtClean="0">
              <a:cs typeface="B Nazanin" pitchFamily="2" charset="-78"/>
            </a:endParaRPr>
          </a:p>
          <a:p>
            <a:pPr algn="r" rtl="1"/>
            <a:r>
              <a:rPr lang="fa-IR" sz="2400" dirty="0" smtClean="0">
                <a:cs typeface="B Nazanin" pitchFamily="2" charset="-78"/>
              </a:rPr>
              <a:t> </a:t>
            </a:r>
          </a:p>
          <a:p>
            <a:pPr algn="r" rtl="1"/>
            <a:r>
              <a:rPr lang="fa-IR" sz="2400" dirty="0" smtClean="0">
                <a:cs typeface="B Nazanin" pitchFamily="2" charset="-78"/>
              </a:rPr>
              <a:t>3-اطمینان از جاذبه های ظاهری؛در فرایند آشنایی وارتباط، اصولا آنچه نخست ه چشم می آید ،جاذبه ظاهری است و همین امر سبب شکل گیری ارتباط می شود.</a:t>
            </a:r>
            <a:endParaRPr lang="en-US" sz="2400" dirty="0" smtClean="0">
              <a:cs typeface="B Nazanin" pitchFamily="2" charset="-78"/>
            </a:endParaRPr>
          </a:p>
          <a:p>
            <a:pPr algn="r" rtl="1"/>
            <a:endParaRPr lang="en-US" sz="2400" dirty="0" smtClean="0">
              <a:cs typeface="B Nazanin" pitchFamily="2" charset="-78"/>
            </a:endParaRPr>
          </a:p>
          <a:p>
            <a:pPr algn="r" rtl="1"/>
            <a:endParaRPr lang="fa-IR" sz="2400" dirty="0" smtClean="0">
              <a:cs typeface="B Nazanin" pitchFamily="2" charset="-78"/>
            </a:endParaRPr>
          </a:p>
          <a:p>
            <a:pPr algn="r" rtl="1"/>
            <a:r>
              <a:rPr lang="fa-IR" sz="2400" dirty="0" smtClean="0">
                <a:cs typeface="B Nazanin" pitchFamily="2" charset="-78"/>
              </a:rPr>
              <a:t>4-فرصت بیشتر برای شناخت کامل ؛اگر آشنای پیش تر باشد دو طرف فرصت دارند بدون فشار از جانب والدین یکدیگر را در بوته آزمایش بگذارند </a:t>
            </a:r>
          </a:p>
        </p:txBody>
      </p:sp>
    </p:spTree>
    <p:extLst>
      <p:ext uri="{BB962C8B-B14F-4D97-AF65-F5344CB8AC3E}">
        <p14:creationId xmlns:p14="http://schemas.microsoft.com/office/powerpoint/2010/main" val="39736017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477604" y="476672"/>
            <a:ext cx="8072494" cy="6001643"/>
          </a:xfrm>
          <a:prstGeom prst="rect">
            <a:avLst/>
          </a:prstGeom>
          <a:noFill/>
        </p:spPr>
        <p:txBody>
          <a:bodyPr wrap="square" rtlCol="0">
            <a:spAutoFit/>
          </a:bodyPr>
          <a:lstStyle/>
          <a:p>
            <a:pPr algn="r" rtl="1"/>
            <a:r>
              <a:rPr lang="fa-IR" sz="2400" dirty="0" smtClean="0">
                <a:solidFill>
                  <a:srgbClr val="00B0F0"/>
                </a:solidFill>
                <a:cs typeface="B Nazanin" pitchFamily="2" charset="-78"/>
              </a:rPr>
              <a:t>ــــ آسیب های آشنایی از طریق دوستی</a:t>
            </a:r>
          </a:p>
          <a:p>
            <a:pPr algn="r" rtl="1"/>
            <a:r>
              <a:rPr lang="fa-IR" sz="2400" dirty="0" smtClean="0">
                <a:cs typeface="B Nazanin" pitchFamily="2" charset="-78"/>
              </a:rPr>
              <a:t>1-نبود شناخت درست وواقع بینانه؛دختر وپسرباعلاقه زیاد بایکدیگر ارتباط برقرار کرده ؛ناخودآگاه بر معایب و نقایص یکدیگر چشم فرو می بندند و عیوب هم را نمی بینند و حتی آنها را حسن تلقی می کنند.</a:t>
            </a:r>
          </a:p>
          <a:p>
            <a:pPr algn="r" rtl="1"/>
            <a:r>
              <a:rPr lang="fa-IR" sz="2400" dirty="0" smtClean="0">
                <a:cs typeface="B Nazanin" pitchFamily="2" charset="-78"/>
              </a:rPr>
              <a:t>2-آسیب رسانی به ازدواج آینده؛ مقایسه کردن همسر جدید  با همسر کنونی </a:t>
            </a:r>
          </a:p>
          <a:p>
            <a:pPr algn="r" rtl="1"/>
            <a:r>
              <a:rPr lang="fa-IR" sz="2400" dirty="0" smtClean="0">
                <a:cs typeface="B Nazanin" pitchFamily="2" charset="-78"/>
              </a:rPr>
              <a:t>3-در معرض قرار گرفتن آبروی فرد؛ مدارک دوستی با جنس مخالف ؛تهدیدی برای زندگی آینده آنهاست.</a:t>
            </a:r>
          </a:p>
          <a:p>
            <a:pPr algn="r" rtl="1"/>
            <a:r>
              <a:rPr lang="fa-IR" sz="2400" dirty="0" smtClean="0">
                <a:cs typeface="B Nazanin" pitchFamily="2" charset="-78"/>
              </a:rPr>
              <a:t>4-تأخیر در ازدواج؛برقراری ارتباط دوستانه آنها را از دیدن موقعیت های حاضر برای ازدواج غافل می کند.این امر سبب افزایش سن دختران می شود و ان ها را از ازدواج به موقع محروم می کند ضمن ان که کمتر کسی حاضر به ازدواج با دختری می شود که چندین بار با پسران متفاوت دیده شده است</a:t>
            </a:r>
          </a:p>
          <a:p>
            <a:pPr algn="r" rtl="1"/>
            <a:r>
              <a:rPr lang="fa-IR" sz="2400" dirty="0" smtClean="0">
                <a:cs typeface="B Nazanin" pitchFamily="2" charset="-78"/>
              </a:rPr>
              <a:t>5-احساس گناه ؛ از دیگر  مشکلات این ارتباط ها احساس گناه و خیانت به همسر آینده است.</a:t>
            </a:r>
          </a:p>
          <a:p>
            <a:pPr algn="r" rtl="1"/>
            <a:r>
              <a:rPr lang="fa-IR" sz="2400" dirty="0" smtClean="0">
                <a:cs typeface="B Nazanin" pitchFamily="2" charset="-78"/>
              </a:rPr>
              <a:t>6-محرومیت از حمایت وتجربه های والدین؛ </a:t>
            </a:r>
          </a:p>
          <a:p>
            <a:pPr algn="r" rtl="1"/>
            <a:endParaRPr lang="fa-IR" sz="2400" dirty="0" smtClean="0">
              <a:cs typeface="B Nazanin" pitchFamily="2" charset="-78"/>
            </a:endParaRPr>
          </a:p>
          <a:p>
            <a:pPr algn="r" rtl="1"/>
            <a:endParaRPr lang="fa-IR" sz="2400" dirty="0" smtClean="0"/>
          </a:p>
          <a:p>
            <a:pPr algn="r" rtl="1"/>
            <a:endParaRPr lang="en-US" sz="2400" dirty="0"/>
          </a:p>
        </p:txBody>
      </p:sp>
    </p:spTree>
    <p:extLst>
      <p:ext uri="{BB962C8B-B14F-4D97-AF65-F5344CB8AC3E}">
        <p14:creationId xmlns:p14="http://schemas.microsoft.com/office/powerpoint/2010/main" val="40044446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39552" y="1289314"/>
            <a:ext cx="8028384" cy="2308324"/>
          </a:xfrm>
          <a:prstGeom prst="rect">
            <a:avLst/>
          </a:prstGeom>
        </p:spPr>
        <p:txBody>
          <a:bodyPr wrap="square">
            <a:spAutoFit/>
          </a:bodyPr>
          <a:lstStyle/>
          <a:p>
            <a:pPr algn="r"/>
            <a:r>
              <a:rPr lang="fa-IR" dirty="0"/>
              <a:t>7</a:t>
            </a:r>
            <a:r>
              <a:rPr lang="fa-IR" sz="2400" dirty="0"/>
              <a:t>-فریب خوردن؛دوستی هایی که براساس عرف وشرع وحتی اعتقادات خود شخص برای او پذیرفتنی نیست از ابتدا نوعی خود فریبی است</a:t>
            </a:r>
          </a:p>
          <a:p>
            <a:pPr algn="r"/>
            <a:r>
              <a:rPr lang="fa-IR" sz="2400" dirty="0"/>
              <a:t>8- گسترش ناهنجاری های اجتماعی ؛دختر وپسر هردو نیاز و غریزه هایی دارند که به هنگام هم صحبتی ها ،از غلیان آن گریزی نیست نیاز هایی که کنترل نکردن ان منجر به بی عفتی می گردد که در این میان اسیب دختران بی شک از پسران است.</a:t>
            </a:r>
          </a:p>
        </p:txBody>
      </p:sp>
    </p:spTree>
    <p:extLst>
      <p:ext uri="{BB962C8B-B14F-4D97-AF65-F5344CB8AC3E}">
        <p14:creationId xmlns:p14="http://schemas.microsoft.com/office/powerpoint/2010/main" val="20016815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39552" y="1595021"/>
            <a:ext cx="7858180" cy="5262979"/>
          </a:xfrm>
          <a:prstGeom prst="rect">
            <a:avLst/>
          </a:prstGeom>
        </p:spPr>
        <p:txBody>
          <a:bodyPr wrap="square">
            <a:spAutoFit/>
          </a:bodyPr>
          <a:lstStyle/>
          <a:p>
            <a:pPr algn="r" rtl="1"/>
            <a:r>
              <a:rPr lang="fa-IR" sz="2400" dirty="0" smtClean="0">
                <a:solidFill>
                  <a:srgbClr val="7030A0"/>
                </a:solidFill>
                <a:cs typeface="B Nazanin" pitchFamily="2" charset="-78"/>
              </a:rPr>
              <a:t>ب-آشنایی از طریق غیر دوستی و بدون واسطه </a:t>
            </a:r>
          </a:p>
          <a:p>
            <a:pPr algn="r" rtl="1"/>
            <a:r>
              <a:rPr lang="fa-IR" sz="2400" dirty="0" smtClean="0">
                <a:cs typeface="B Nazanin" pitchFamily="2" charset="-78"/>
              </a:rPr>
              <a:t>یعنی دو طرف در محیط های خانوادگی یا غیر خانوادگی یکدیگر را برای ازدواج انتخاب می کنند.البته هر یک از راه های اشنایی معایب و محاسن خود را دارد که جوانان باید با ارزیابی نقاط قوت و ضعف هر یک بهترین را برگزینند .همچنین به دلیل سابقه اشنایی اصولا خانواده ها سخت گیری معمول را ندارند و دو طرف از حمایت بیشتری برخوردارند</a:t>
            </a:r>
            <a:endParaRPr lang="en-US" sz="2400" dirty="0" smtClean="0">
              <a:cs typeface="B Nazanin" pitchFamily="2" charset="-78"/>
            </a:endParaRPr>
          </a:p>
          <a:p>
            <a:pPr algn="r" rtl="1"/>
            <a:endParaRPr lang="fa-IR" sz="2400" dirty="0" smtClean="0">
              <a:cs typeface="B Nazanin" pitchFamily="2" charset="-78"/>
            </a:endParaRPr>
          </a:p>
          <a:p>
            <a:pPr algn="r" rtl="1"/>
            <a:r>
              <a:rPr lang="fa-IR" sz="2400" dirty="0" smtClean="0">
                <a:solidFill>
                  <a:srgbClr val="7030A0"/>
                </a:solidFill>
                <a:cs typeface="B Nazanin" pitchFamily="2" charset="-78"/>
              </a:rPr>
              <a:t>ج- آشنایی با واسطه </a:t>
            </a:r>
          </a:p>
          <a:p>
            <a:pPr algn="r" rtl="1"/>
            <a:r>
              <a:rPr lang="fa-IR" sz="2400" dirty="0" smtClean="0">
                <a:cs typeface="B Nazanin" pitchFamily="2" charset="-78"/>
              </a:rPr>
              <a:t>واسطه در ازدواج کسی است که بر اساس شناختی نسبی از طرفین و خانواده های انان دو جوان را برای ازدواج به یکدیگر معرفی می کند و در ادامه کار نیز یاری می رساند</a:t>
            </a:r>
          </a:p>
          <a:p>
            <a:pPr algn="r" rtl="1"/>
            <a:r>
              <a:rPr lang="fa-IR" sz="2400" dirty="0" smtClean="0">
                <a:cs typeface="B Nazanin" pitchFamily="2" charset="-78"/>
              </a:rPr>
              <a:t>امام زین العابدین (ع)می فرماید:  </a:t>
            </a:r>
            <a:r>
              <a:rPr lang="fa-IR" sz="2400" dirty="0" smtClean="0">
                <a:solidFill>
                  <a:srgbClr val="00B050"/>
                </a:solidFill>
                <a:cs typeface="B Nazanin" pitchFamily="2" charset="-78"/>
              </a:rPr>
              <a:t>کسی که به فردی همسری دهد که با او انس بگیرد و آرامش یابد ، خداوند در قبرش او را با سیمای محبوب ترین اعضای خانواده اش مأنوس می نماید</a:t>
            </a:r>
            <a:r>
              <a:rPr lang="fa-IR" sz="2400" dirty="0" smtClean="0">
                <a:cs typeface="B Nazanin" pitchFamily="2" charset="-78"/>
              </a:rPr>
              <a:t>.</a:t>
            </a:r>
          </a:p>
        </p:txBody>
      </p:sp>
    </p:spTree>
    <p:extLst>
      <p:ext uri="{BB962C8B-B14F-4D97-AF65-F5344CB8AC3E}">
        <p14:creationId xmlns:p14="http://schemas.microsoft.com/office/powerpoint/2010/main" val="29074002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364708"/>
            <a:ext cx="8572560" cy="7232749"/>
          </a:xfrm>
          <a:prstGeom prst="rect">
            <a:avLst/>
          </a:prstGeom>
          <a:noFill/>
        </p:spPr>
        <p:txBody>
          <a:bodyPr wrap="square" rtlCol="0">
            <a:spAutoFit/>
          </a:bodyPr>
          <a:lstStyle/>
          <a:p>
            <a:pPr algn="r" rtl="1"/>
            <a:r>
              <a:rPr lang="fa-IR" sz="2800" dirty="0" smtClean="0">
                <a:solidFill>
                  <a:srgbClr val="FF0000"/>
                </a:solidFill>
                <a:cs typeface="B Nazanin" pitchFamily="2" charset="-78"/>
              </a:rPr>
              <a:t>مراسم خواستگاری</a:t>
            </a:r>
          </a:p>
          <a:p>
            <a:pPr algn="r" rtl="1"/>
            <a:r>
              <a:rPr lang="fa-IR" sz="2800" dirty="0" smtClean="0">
                <a:cs typeface="B Nazanin" pitchFamily="2" charset="-78"/>
              </a:rPr>
              <a:t>پیامبر اکرم می فرماید: </a:t>
            </a:r>
            <a:r>
              <a:rPr lang="fa-IR" sz="2800" dirty="0" smtClean="0">
                <a:solidFill>
                  <a:srgbClr val="00B050"/>
                </a:solidFill>
                <a:cs typeface="B Nazanin" pitchFamily="2" charset="-78"/>
              </a:rPr>
              <a:t>از نشانه های برکت زن آن است که خواستگاری اش بی تکلف و آسان انجام گیرد.</a:t>
            </a:r>
          </a:p>
          <a:p>
            <a:pPr algn="r" rtl="1"/>
            <a:r>
              <a:rPr lang="fa-IR" sz="2800" dirty="0" smtClean="0">
                <a:solidFill>
                  <a:srgbClr val="7030A0"/>
                </a:solidFill>
                <a:cs typeface="B Nazanin" pitchFamily="2" charset="-78"/>
              </a:rPr>
              <a:t>الف- موانع جلسه خواستگاری </a:t>
            </a:r>
          </a:p>
          <a:p>
            <a:pPr algn="r" rtl="1"/>
            <a:r>
              <a:rPr lang="fa-IR" sz="2800" dirty="0" smtClean="0">
                <a:cs typeface="B Nazanin" pitchFamily="2" charset="-78"/>
              </a:rPr>
              <a:t>1- مشکلات خانواده دختر:گاهی رفت و امد و خواستگاری های متعدد و بدون نتیجه برای دختر و خانواده ی وی در محل زندگی بازتاب منفی دارد. به همین دلیل خانواده ها از پذیرش خواستگارانی که ان ها را نمی شناسند سر باز می زنند . </a:t>
            </a:r>
          </a:p>
          <a:p>
            <a:pPr algn="r" rtl="1"/>
            <a:r>
              <a:rPr lang="fa-IR" sz="2800" dirty="0" smtClean="0">
                <a:cs typeface="B Nazanin" pitchFamily="2" charset="-78"/>
              </a:rPr>
              <a:t>2-عزادار بودن خانواده:گاه به دلیل فوت یکی از خویشاوندان نزدیک. دختر و پسر باید چندین ماه به احترام خویشاوندان خود صبر کنند </a:t>
            </a:r>
          </a:p>
          <a:p>
            <a:pPr algn="r" rtl="1"/>
            <a:r>
              <a:rPr lang="fa-IR" sz="2800" dirty="0" smtClean="0">
                <a:cs typeface="B Nazanin" pitchFamily="2" charset="-78"/>
              </a:rPr>
              <a:t>3- عدم سنخیت؛خانواده های طرفین با هم سنخیت ندارند از این رو اگر فرد مستقلا به خواستگاری رود طرف مقابل به خاطر محاسنی که در او دیده تفاوت های خانوادگی را به راحتی می پذیرد  </a:t>
            </a:r>
          </a:p>
          <a:p>
            <a:pPr algn="r" rtl="1"/>
            <a:endParaRPr lang="fa-IR" sz="2800" dirty="0" smtClean="0">
              <a:cs typeface="B Nazanin" pitchFamily="2" charset="-78"/>
            </a:endParaRPr>
          </a:p>
          <a:p>
            <a:pPr algn="r" rtl="1"/>
            <a:r>
              <a:rPr lang="fa-IR" sz="2400" dirty="0" smtClean="0"/>
              <a:t> </a:t>
            </a:r>
          </a:p>
          <a:p>
            <a:pPr algn="r" rtl="1"/>
            <a:endParaRPr lang="fa-IR" sz="2400" dirty="0" smtClean="0"/>
          </a:p>
          <a:p>
            <a:pPr algn="r" rtl="1"/>
            <a:endParaRPr lang="en-US" sz="2400" dirty="0"/>
          </a:p>
        </p:txBody>
      </p:sp>
    </p:spTree>
    <p:extLst>
      <p:ext uri="{BB962C8B-B14F-4D97-AF65-F5344CB8AC3E}">
        <p14:creationId xmlns:p14="http://schemas.microsoft.com/office/powerpoint/2010/main" val="19892669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pPr algn="r" rtl="1"/>
            <a:r>
              <a:rPr lang="fa-IR" sz="2800" dirty="0" smtClean="0">
                <a:cs typeface="B Nazanin" pitchFamily="2" charset="-78"/>
              </a:rPr>
              <a:t>4</a:t>
            </a:r>
            <a:endParaRPr lang="en-US" sz="2800" dirty="0" smtClean="0">
              <a:cs typeface="B Nazanin" pitchFamily="2" charset="-78"/>
            </a:endParaRPr>
          </a:p>
          <a:p>
            <a:pPr algn="r" rtl="1"/>
            <a:endParaRPr lang="en-US" sz="2800" dirty="0">
              <a:cs typeface="B Nazanin" pitchFamily="2" charset="-78"/>
            </a:endParaRPr>
          </a:p>
          <a:p>
            <a:pPr algn="r" rtl="1"/>
            <a:endParaRPr lang="en-US" sz="2800" dirty="0" smtClean="0">
              <a:cs typeface="B Nazanin" pitchFamily="2" charset="-78"/>
            </a:endParaRPr>
          </a:p>
          <a:p>
            <a:pPr algn="r" rtl="1"/>
            <a:endParaRPr lang="en-US" sz="2800" dirty="0">
              <a:cs typeface="B Nazanin" pitchFamily="2" charset="-78"/>
            </a:endParaRPr>
          </a:p>
          <a:p>
            <a:pPr algn="r" rtl="1"/>
            <a:endParaRPr lang="en-US" sz="2800" dirty="0" smtClean="0">
              <a:cs typeface="B Nazanin" pitchFamily="2" charset="-78"/>
            </a:endParaRPr>
          </a:p>
          <a:p>
            <a:pPr algn="r" rtl="1"/>
            <a:endParaRPr lang="en-US" sz="2800" dirty="0">
              <a:cs typeface="B Nazanin" pitchFamily="2" charset="-78"/>
            </a:endParaRPr>
          </a:p>
          <a:p>
            <a:pPr algn="r" rtl="1"/>
            <a:endParaRPr lang="en-US" sz="2800" dirty="0" smtClean="0">
              <a:cs typeface="B Nazanin" pitchFamily="2" charset="-78"/>
            </a:endParaRPr>
          </a:p>
          <a:p>
            <a:pPr algn="r" rtl="1"/>
            <a:r>
              <a:rPr lang="fa-IR" sz="2800" dirty="0" smtClean="0">
                <a:cs typeface="B Nazanin" pitchFamily="2" charset="-78"/>
              </a:rPr>
              <a:t>-</a:t>
            </a:r>
            <a:r>
              <a:rPr lang="fa-IR" sz="2800" dirty="0">
                <a:cs typeface="B Nazanin" pitchFamily="2" charset="-78"/>
              </a:rPr>
              <a:t>عدم سکونت در شهر واحد؛</a:t>
            </a:r>
          </a:p>
          <a:p>
            <a:pPr algn="r" rtl="1"/>
            <a:r>
              <a:rPr lang="fa-IR" sz="2800" dirty="0">
                <a:cs typeface="B Nazanin" pitchFamily="2" charset="-78"/>
              </a:rPr>
              <a:t>بهترین راه ،انجام صحبت ها و آشنایی های اولیه در مراکز قابل اعتماد است. اگر این مراکز در دسترس نبود بهتر است اشنایی در اماکن عمومی و رسمی و با اطلاع والدین صورت گیرد </a:t>
            </a:r>
          </a:p>
        </p:txBody>
      </p:sp>
    </p:spTree>
    <p:extLst>
      <p:ext uri="{BB962C8B-B14F-4D97-AF65-F5344CB8AC3E}">
        <p14:creationId xmlns:p14="http://schemas.microsoft.com/office/powerpoint/2010/main" val="243476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395536" y="332656"/>
            <a:ext cx="8424936" cy="3416320"/>
          </a:xfrm>
          <a:prstGeom prst="rect">
            <a:avLst/>
          </a:prstGeom>
        </p:spPr>
        <p:txBody>
          <a:bodyPr wrap="square">
            <a:spAutoFit/>
          </a:bodyPr>
          <a:lstStyle/>
          <a:p>
            <a:pPr algn="r" rtl="1"/>
            <a:r>
              <a:rPr lang="fa-IR" sz="2400" dirty="0">
                <a:solidFill>
                  <a:srgbClr val="C00000"/>
                </a:solidFill>
              </a:rPr>
              <a:t>ج-نیاز به </a:t>
            </a:r>
            <a:r>
              <a:rPr lang="fa-IR" sz="2400" dirty="0" smtClean="0">
                <a:solidFill>
                  <a:srgbClr val="C00000"/>
                </a:solidFill>
              </a:rPr>
              <a:t>شریعت </a:t>
            </a:r>
            <a:r>
              <a:rPr lang="fa-IR" sz="2400" dirty="0">
                <a:solidFill>
                  <a:srgbClr val="C00000"/>
                </a:solidFill>
              </a:rPr>
              <a:t>الهی:</a:t>
            </a:r>
            <a:r>
              <a:rPr lang="fa-IR" sz="2400" dirty="0">
                <a:solidFill>
                  <a:schemeClr val="tx1">
                    <a:lumMod val="75000"/>
                    <a:lumOff val="25000"/>
                  </a:schemeClr>
                </a:solidFill>
              </a:rPr>
              <a:t/>
            </a:r>
            <a:br>
              <a:rPr lang="fa-IR" sz="2400" dirty="0">
                <a:solidFill>
                  <a:schemeClr val="tx1">
                    <a:lumMod val="75000"/>
                    <a:lumOff val="25000"/>
                  </a:schemeClr>
                </a:solidFill>
              </a:rPr>
            </a:br>
            <a:r>
              <a:rPr lang="fa-IR" sz="2400" dirty="0" smtClean="0">
                <a:solidFill>
                  <a:schemeClr val="tx1">
                    <a:lumMod val="75000"/>
                    <a:lumOff val="25000"/>
                  </a:schemeClr>
                </a:solidFill>
              </a:rPr>
              <a:t>انسان دارای گرایش ها و امیال گوناگونی است :برخی وی را به پستی و برخی به کمال و تعالی میخوانند </a:t>
            </a:r>
          </a:p>
          <a:p>
            <a:pPr algn="r" rtl="1"/>
            <a:r>
              <a:rPr lang="fa-IR" sz="2400" dirty="0" smtClean="0">
                <a:solidFill>
                  <a:schemeClr val="tx1">
                    <a:lumMod val="75000"/>
                    <a:lumOff val="25000"/>
                  </a:schemeClr>
                </a:solidFill>
              </a:rPr>
              <a:t>مهم ترین وسیله در سیر کمالی</a:t>
            </a:r>
            <a:r>
              <a:rPr lang="en-US" sz="2400" dirty="0" smtClean="0">
                <a:solidFill>
                  <a:schemeClr val="tx1">
                    <a:lumMod val="75000"/>
                    <a:lumOff val="25000"/>
                  </a:schemeClr>
                </a:solidFill>
              </a:rPr>
              <a:t>,</a:t>
            </a:r>
            <a:r>
              <a:rPr lang="fa-IR" sz="2400" dirty="0" smtClean="0">
                <a:solidFill>
                  <a:schemeClr val="tx1">
                    <a:lumMod val="75000"/>
                    <a:lumOff val="25000"/>
                  </a:schemeClr>
                </a:solidFill>
              </a:rPr>
              <a:t>شناخت راه و مسیر برای رسیدن به مقصد است . خداوند حکیم در این راه حجت باطن(عقل) و حجت ظاهر(وحی) را برای بشر قرار داده تا او را تربیت کند .</a:t>
            </a:r>
          </a:p>
          <a:p>
            <a:pPr algn="r" rtl="1"/>
            <a:r>
              <a:rPr lang="fa-IR" sz="2400" dirty="0" smtClean="0">
                <a:solidFill>
                  <a:srgbClr val="00B050"/>
                </a:solidFill>
              </a:rPr>
              <a:t>امام </a:t>
            </a:r>
            <a:r>
              <a:rPr lang="fa-IR" sz="2400" dirty="0">
                <a:solidFill>
                  <a:srgbClr val="00B050"/>
                </a:solidFill>
              </a:rPr>
              <a:t>رضا فرمود :اگر مردم از اوامر خدا اطاعت نکنند،به دلیل لذتی که در گناه است ،مرتکب گناه می شوند ،در نتجه دنیا تباه و مردم هلاک وطبیعت تخریب و نسل آدمیان فاسد می شود. </a:t>
            </a:r>
            <a:endParaRPr lang="en-US" sz="2400" dirty="0">
              <a:solidFill>
                <a:srgbClr val="00B050"/>
              </a:solidFill>
            </a:endParaRPr>
          </a:p>
        </p:txBody>
      </p:sp>
    </p:spTree>
    <p:extLst>
      <p:ext uri="{BB962C8B-B14F-4D97-AF65-F5344CB8AC3E}">
        <p14:creationId xmlns:p14="http://schemas.microsoft.com/office/powerpoint/2010/main" val="2233891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214414" y="642918"/>
            <a:ext cx="7500990" cy="4832092"/>
          </a:xfrm>
          <a:prstGeom prst="rect">
            <a:avLst/>
          </a:prstGeom>
        </p:spPr>
        <p:txBody>
          <a:bodyPr wrap="square">
            <a:spAutoFit/>
          </a:bodyPr>
          <a:lstStyle/>
          <a:p>
            <a:pPr algn="r" rtl="1"/>
            <a:r>
              <a:rPr lang="fa-IR" sz="2800" dirty="0" smtClean="0">
                <a:solidFill>
                  <a:srgbClr val="7030A0"/>
                </a:solidFill>
                <a:cs typeface="B Nazanin" pitchFamily="2" charset="-78"/>
              </a:rPr>
              <a:t>ب- جلسه خواستگاری</a:t>
            </a:r>
          </a:p>
          <a:p>
            <a:pPr algn="r" rtl="1"/>
            <a:r>
              <a:rPr lang="fa-IR" sz="2800" dirty="0" smtClean="0">
                <a:cs typeface="B Nazanin" pitchFamily="2" charset="-78"/>
              </a:rPr>
              <a:t>دلایل اهمیت آن:</a:t>
            </a:r>
          </a:p>
          <a:p>
            <a:pPr algn="r" rtl="1"/>
            <a:r>
              <a:rPr lang="fa-IR" sz="2800" dirty="0" smtClean="0">
                <a:cs typeface="B Nazanin" pitchFamily="2" charset="-78"/>
              </a:rPr>
              <a:t>1-آشنایی با منزل خانواده دختر</a:t>
            </a:r>
          </a:p>
          <a:p>
            <a:pPr algn="r" rtl="1"/>
            <a:r>
              <a:rPr lang="fa-IR" sz="2800" dirty="0" smtClean="0">
                <a:cs typeface="B Nazanin" pitchFamily="2" charset="-78"/>
              </a:rPr>
              <a:t>2-شناخت والدین با یکدیگر و گفت وگو با هم</a:t>
            </a:r>
          </a:p>
          <a:p>
            <a:pPr algn="r" rtl="1"/>
            <a:r>
              <a:rPr lang="fa-IR" sz="2800" dirty="0" smtClean="0">
                <a:cs typeface="B Nazanin" pitchFamily="2" charset="-78"/>
              </a:rPr>
              <a:t>3-نوع رفتار هر یک از دو طرف با خانواده خود می تواند گویای تربیت و میزان احترام وی به دیگران باشد </a:t>
            </a:r>
          </a:p>
          <a:p>
            <a:pPr algn="r" rtl="1"/>
            <a:r>
              <a:rPr lang="fa-IR" sz="2800" dirty="0" smtClean="0">
                <a:cs typeface="B Nazanin" pitchFamily="2" charset="-78"/>
              </a:rPr>
              <a:t>4-پیشنهاد بازید از خانواده داماد از طرف خانواده دختر</a:t>
            </a:r>
          </a:p>
          <a:p>
            <a:pPr algn="r" rtl="1"/>
            <a:r>
              <a:rPr lang="fa-IR" sz="2800" dirty="0" smtClean="0">
                <a:cs typeface="B Nazanin" pitchFamily="2" charset="-78"/>
              </a:rPr>
              <a:t>5-حضور بزرگ ترها درجلسه بیشتر شناخت محور بوده و نقش احساسات کمتر است</a:t>
            </a:r>
          </a:p>
          <a:p>
            <a:pPr algn="r" rtl="1"/>
            <a:r>
              <a:rPr lang="fa-IR" sz="2800" dirty="0" smtClean="0">
                <a:cs typeface="B Nazanin" pitchFamily="2" charset="-78"/>
              </a:rPr>
              <a:t>6-کاهش اضطراب دو طرف به خاطر همراهی والدین </a:t>
            </a:r>
          </a:p>
          <a:p>
            <a:pPr algn="r" rtl="1"/>
            <a:r>
              <a:rPr lang="fa-IR" sz="2800" dirty="0" smtClean="0"/>
              <a:t> </a:t>
            </a:r>
          </a:p>
        </p:txBody>
      </p:sp>
    </p:spTree>
    <p:extLst>
      <p:ext uri="{BB962C8B-B14F-4D97-AF65-F5344CB8AC3E}">
        <p14:creationId xmlns:p14="http://schemas.microsoft.com/office/powerpoint/2010/main" val="21470274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329392" y="19182"/>
            <a:ext cx="8429684" cy="6001643"/>
          </a:xfrm>
          <a:prstGeom prst="rect">
            <a:avLst/>
          </a:prstGeom>
          <a:noFill/>
        </p:spPr>
        <p:txBody>
          <a:bodyPr wrap="square" rtlCol="0">
            <a:spAutoFit/>
          </a:bodyPr>
          <a:lstStyle/>
          <a:p>
            <a:pPr algn="r" rtl="1"/>
            <a:r>
              <a:rPr lang="fa-IR" sz="3200" dirty="0" smtClean="0">
                <a:solidFill>
                  <a:srgbClr val="00B0F0"/>
                </a:solidFill>
                <a:latin typeface="Arial (Body)"/>
                <a:cs typeface="B Nazanin" pitchFamily="2" charset="-78"/>
              </a:rPr>
              <a:t>مراسم عقد</a:t>
            </a:r>
          </a:p>
          <a:p>
            <a:pPr algn="r" rtl="1"/>
            <a:r>
              <a:rPr lang="fa-IR" sz="2800" dirty="0" smtClean="0">
                <a:latin typeface="Arial (Body)"/>
                <a:cs typeface="B Nazanin" pitchFamily="2" charset="-78"/>
              </a:rPr>
              <a:t>پیوند دو نفر با خواندن خطبه عقد مشروعیت می یابد.</a:t>
            </a:r>
          </a:p>
          <a:p>
            <a:pPr algn="r" rtl="1"/>
            <a:r>
              <a:rPr lang="fa-IR" sz="2800" dirty="0" smtClean="0">
                <a:latin typeface="Arial (Body)"/>
                <a:cs typeface="B Nazanin" pitchFamily="2" charset="-78"/>
              </a:rPr>
              <a:t>پیامبر هم می فرمود: ازدواج را سنددار وعلنی و برای آن مراسم برگزار کنید</a:t>
            </a:r>
            <a:r>
              <a:rPr lang="fa-IR" sz="3200" dirty="0" smtClean="0">
                <a:latin typeface="Arial (Body)"/>
                <a:cs typeface="B Nazanin" pitchFamily="2" charset="-78"/>
              </a:rPr>
              <a:t>.</a:t>
            </a:r>
          </a:p>
          <a:p>
            <a:pPr algn="r" rtl="1"/>
            <a:r>
              <a:rPr lang="fa-IR" sz="3200" dirty="0" smtClean="0">
                <a:solidFill>
                  <a:srgbClr val="7030A0"/>
                </a:solidFill>
                <a:latin typeface="Arial (Body)"/>
                <a:cs typeface="B Nazanin" pitchFamily="2" charset="-78"/>
              </a:rPr>
              <a:t> </a:t>
            </a:r>
            <a:endParaRPr lang="fa-IR" sz="3200" dirty="0" smtClean="0">
              <a:latin typeface="Arial (Body)"/>
              <a:cs typeface="B Nazanin" pitchFamily="2" charset="-78"/>
            </a:endParaRPr>
          </a:p>
          <a:p>
            <a:pPr algn="r" rtl="1"/>
            <a:r>
              <a:rPr lang="fa-IR" sz="3200" dirty="0" smtClean="0">
                <a:solidFill>
                  <a:srgbClr val="00B0F0"/>
                </a:solidFill>
                <a:latin typeface="Arial (Body)"/>
                <a:cs typeface="B Nazanin" pitchFamily="2" charset="-78"/>
              </a:rPr>
              <a:t>برای مطاله :</a:t>
            </a:r>
            <a:endParaRPr lang="fa-IR" sz="2800" dirty="0" smtClean="0">
              <a:solidFill>
                <a:srgbClr val="00B0F0"/>
              </a:solidFill>
              <a:latin typeface="Arial (Body)"/>
              <a:cs typeface="B Nazanin" pitchFamily="2" charset="-78"/>
            </a:endParaRPr>
          </a:p>
          <a:p>
            <a:pPr algn="r" rtl="1"/>
            <a:r>
              <a:rPr lang="fa-IR" sz="3200" dirty="0" smtClean="0">
                <a:latin typeface="Arial (Body)"/>
                <a:cs typeface="B Nazanin" pitchFamily="2" charset="-78"/>
              </a:rPr>
              <a:t>1- </a:t>
            </a:r>
            <a:r>
              <a:rPr lang="fa-IR" sz="2800" dirty="0" smtClean="0">
                <a:latin typeface="Arial (Body)"/>
                <a:cs typeface="B Nazanin" pitchFamily="2" charset="-78"/>
              </a:rPr>
              <a:t>خرید عقد شروعی است برای پذیرش مسئولیت . از این رو فرصت خوبی است که داماد با لوازم مورد نیاز و سلایق همسرش اشنا شود .</a:t>
            </a:r>
          </a:p>
          <a:p>
            <a:pPr algn="r" rtl="1"/>
            <a:r>
              <a:rPr lang="fa-IR" sz="2800" dirty="0" smtClean="0">
                <a:latin typeface="Arial (Body)"/>
                <a:cs typeface="B Nazanin" pitchFamily="2" charset="-78"/>
              </a:rPr>
              <a:t>2- در صورتی خرید عقد می تواند هدیه ای برای ابراز محبت باشد که عروس و داماد به هنگام خربد به سلیقه و اداب و رسوم یکدیگر احترام بگذارند و انتظارات و سطح مالی طرف مقابل را در نظر گیرند .</a:t>
            </a:r>
          </a:p>
          <a:p>
            <a:pPr algn="r" rtl="1"/>
            <a:endParaRPr lang="fa-IR" sz="2800" dirty="0" smtClean="0">
              <a:latin typeface="Arial (Body)"/>
            </a:endParaRPr>
          </a:p>
          <a:p>
            <a:pPr algn="r" rtl="1"/>
            <a:endParaRPr lang="fa-IR" sz="2800" dirty="0" smtClean="0">
              <a:latin typeface="Arial (Body)"/>
            </a:endParaRPr>
          </a:p>
          <a:p>
            <a:pPr algn="r" rtl="1"/>
            <a:r>
              <a:rPr lang="fa-IR" sz="2800" dirty="0" smtClean="0">
                <a:latin typeface="Arial (Body)"/>
              </a:rPr>
              <a:t> </a:t>
            </a:r>
          </a:p>
        </p:txBody>
      </p:sp>
    </p:spTree>
    <p:extLst>
      <p:ext uri="{BB962C8B-B14F-4D97-AF65-F5344CB8AC3E}">
        <p14:creationId xmlns:p14="http://schemas.microsoft.com/office/powerpoint/2010/main" val="3585825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a:blipFill>
            <a:blip r:embed="rId2"/>
            <a:stretch>
              <a:fillRect/>
            </a:stretch>
          </a:blipFill>
        </p:spPr>
        <p:txBody>
          <a:bodyPr wrap="square">
            <a:spAutoFit/>
          </a:bodyPr>
          <a:lstStyle/>
          <a:p>
            <a:pPr algn="r" rtl="1"/>
            <a:r>
              <a:rPr lang="fa-IR" sz="2800" dirty="0">
                <a:latin typeface="Arial (Body)"/>
                <a:cs typeface="B Nazanin" pitchFamily="2" charset="-78"/>
              </a:rPr>
              <a:t>3- خرید عقد فرصت مناسبی برای اشنایی با بسیاری از خصوصیات اخلاقی ، برخورد های خانوادگی و اجتماعی و انتظارات عروس و داماد و خانواده های انان است.حتی یک واکنش ناگهانی و پر خاشگرانه می تواند برای طرفین نشانه ای باشد مبنی بر این که طرف مقابل را به درستی نشناخته اند .</a:t>
            </a:r>
          </a:p>
          <a:p>
            <a:pPr algn="r" rtl="1"/>
            <a:r>
              <a:rPr lang="fa-IR" sz="2800" dirty="0">
                <a:latin typeface="Arial (Body)"/>
                <a:cs typeface="B Nazanin" pitchFamily="2" charset="-78"/>
              </a:rPr>
              <a:t>4- در خرید باید اعتدال رعایت شود.  البته چنین نباشد ان قدر به قیمت پایین اهمیت داده شود که کیفیت و زیبایی از  یاد برود ، یا انقدر به دنبال مد و مارک و مکان خرید بود که گریزی از پرداخت قیمت گزاف نباشد. باید دانست که خرید عقد میدان مسابقه و نمایش دارایی ها نیست .</a:t>
            </a:r>
          </a:p>
          <a:p>
            <a:pPr algn="r" rtl="1"/>
            <a:r>
              <a:rPr lang="fa-IR" sz="2800" dirty="0">
                <a:latin typeface="Arial (Body)"/>
                <a:cs typeface="B Nazanin" pitchFamily="2" charset="-78"/>
              </a:rPr>
              <a:t>5- گفتگوی صمیمانه داماد با همسرش قبل از خرید درباره میزان دارایی ها ، هزینه های زندگی و اختصاص درامد به مسائل مهمتر زندگی ( مانند خرید خانه و اتومبیل ) به مدیریت درست انها در هنگام خرید می انجامد .</a:t>
            </a:r>
          </a:p>
          <a:p>
            <a:pPr algn="r" rtl="1"/>
            <a:r>
              <a:rPr lang="fa-IR" sz="2800" dirty="0">
                <a:latin typeface="Arial (Body)"/>
                <a:cs typeface="B Nazanin" pitchFamily="2" charset="-78"/>
              </a:rPr>
              <a:t>6- در صورتی که هنگام خرید احساس شد اختلاف نظر تنها در قیمت کالاست با احترام مغازه را ترک و سعی کنند اختلاف در همان زمان حل شود وگرنه بهانه ای اورند و  خرید را به زمان  دیگری موکول کنند . بدین ترتیب ، هر یک تا موعد مقرر فرصت دارند رفتار خود و واکنش طرف مقابل را ارزیابی کنند.</a:t>
            </a:r>
          </a:p>
        </p:txBody>
      </p:sp>
    </p:spTree>
    <p:extLst>
      <p:ext uri="{BB962C8B-B14F-4D97-AF65-F5344CB8AC3E}">
        <p14:creationId xmlns:p14="http://schemas.microsoft.com/office/powerpoint/2010/main" val="26980429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79512" y="764704"/>
            <a:ext cx="8748464" cy="5262979"/>
          </a:xfrm>
          <a:prstGeom prst="rect">
            <a:avLst/>
          </a:prstGeom>
        </p:spPr>
        <p:txBody>
          <a:bodyPr wrap="square">
            <a:spAutoFit/>
          </a:bodyPr>
          <a:lstStyle/>
          <a:p>
            <a:pPr algn="r" rtl="1"/>
            <a:r>
              <a:rPr lang="fa-IR" sz="2400" dirty="0">
                <a:solidFill>
                  <a:srgbClr val="00B0F0"/>
                </a:solidFill>
              </a:rPr>
              <a:t>1- احکام عقد</a:t>
            </a:r>
          </a:p>
          <a:p>
            <a:pPr algn="r" rtl="1"/>
            <a:r>
              <a:rPr lang="fa-IR" sz="2400" dirty="0"/>
              <a:t>دو نوع عقد داریم،عقد دایم و موقت.</a:t>
            </a:r>
          </a:p>
          <a:p>
            <a:pPr algn="r" rtl="1"/>
            <a:r>
              <a:rPr lang="fa-IR" sz="2400" dirty="0"/>
              <a:t>شرایط عقد دایم :</a:t>
            </a:r>
          </a:p>
          <a:p>
            <a:pPr algn="r" rtl="1"/>
            <a:r>
              <a:rPr lang="fa-IR" sz="2400" dirty="0"/>
              <a:t>در عقد رضایت پدر دخترلازم است  و دختری که پیش تر ازدواج نکرده در صورتی می تواند بدون اذن پدر ازدواج کند که پدر از ازدواج با کفو منع نماید و دختر نیز نیاز به ازدواج داشته باشد و بترسدکه اگر از این ازدواج صرف نظر کند شوهر خوبی برای او پیدا نشود </a:t>
            </a:r>
          </a:p>
          <a:p>
            <a:pPr algn="r" rtl="1"/>
            <a:r>
              <a:rPr lang="fa-IR" sz="2400" dirty="0"/>
              <a:t>-خواندن صیغه عقد(و بنابر احتیاط به عربی ) و تنها راضی بودن زن و مرد کافی نیست </a:t>
            </a:r>
          </a:p>
          <a:p>
            <a:pPr algn="r" rtl="1"/>
            <a:r>
              <a:rPr lang="fa-IR" sz="2400" dirty="0"/>
              <a:t>-صحیح خواندن عقد نکاح چنان چه یک حرف یا بیشتر اشتباه شود چنان چه معنا عوض شود عقد باطل است</a:t>
            </a:r>
          </a:p>
          <a:p>
            <a:pPr algn="r" rtl="1"/>
            <a:r>
              <a:rPr lang="fa-IR" sz="2400" dirty="0"/>
              <a:t>- عقد ازدواج از طریق چت و به صورت انلاین و زنده اگر شرایط صحت عقد را رعایت کنند و صدای یکدیگر را بشنوند و بین جملات انان فاصله ی طولانی نیفتد اشکال ندارد و عقد صحیح است .</a:t>
            </a:r>
          </a:p>
        </p:txBody>
      </p:sp>
    </p:spTree>
    <p:extLst>
      <p:ext uri="{BB962C8B-B14F-4D97-AF65-F5344CB8AC3E}">
        <p14:creationId xmlns:p14="http://schemas.microsoft.com/office/powerpoint/2010/main" val="24549633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79512" y="260648"/>
            <a:ext cx="8676456" cy="1815882"/>
          </a:xfrm>
          <a:prstGeom prst="rect">
            <a:avLst/>
          </a:prstGeom>
        </p:spPr>
        <p:txBody>
          <a:bodyPr wrap="square">
            <a:spAutoFit/>
          </a:bodyPr>
          <a:lstStyle/>
          <a:p>
            <a:pPr algn="r"/>
            <a:r>
              <a:rPr lang="fa-IR" sz="2800" dirty="0"/>
              <a:t>- مستحب است کسانی شاهد باشند و عقد به صورت علنی و اشکارا باشد </a:t>
            </a:r>
          </a:p>
          <a:p>
            <a:pPr algn="r"/>
            <a:r>
              <a:rPr lang="fa-IR" sz="2800" dirty="0"/>
              <a:t>- خواندن عقد با تلفن جایز است</a:t>
            </a:r>
          </a:p>
          <a:p>
            <a:pPr algn="r"/>
            <a:r>
              <a:rPr lang="fa-IR" sz="2800" dirty="0"/>
              <a:t>-تعیین مهریه برای زن</a:t>
            </a:r>
          </a:p>
          <a:p>
            <a:pPr algn="r"/>
            <a:r>
              <a:rPr lang="fa-IR" sz="2800" dirty="0"/>
              <a:t>الزامی بودن رعایت حدود پوشش اسلامی برای عروس و...</a:t>
            </a:r>
          </a:p>
        </p:txBody>
      </p:sp>
    </p:spTree>
    <p:extLst>
      <p:ext uri="{BB962C8B-B14F-4D97-AF65-F5344CB8AC3E}">
        <p14:creationId xmlns:p14="http://schemas.microsoft.com/office/powerpoint/2010/main" val="2756625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116632"/>
            <a:ext cx="8999984" cy="5693866"/>
          </a:xfrm>
          <a:prstGeom prst="rect">
            <a:avLst/>
          </a:prstGeom>
        </p:spPr>
        <p:txBody>
          <a:bodyPr wrap="square">
            <a:spAutoFit/>
          </a:bodyPr>
          <a:lstStyle/>
          <a:p>
            <a:pPr algn="r" rtl="1"/>
            <a:r>
              <a:rPr lang="fa-IR" sz="2800" dirty="0" smtClean="0">
                <a:solidFill>
                  <a:srgbClr val="00B050"/>
                </a:solidFill>
              </a:rPr>
              <a:t>2- </a:t>
            </a:r>
            <a:r>
              <a:rPr lang="fa-IR" sz="2800" dirty="0">
                <a:solidFill>
                  <a:srgbClr val="00B050"/>
                </a:solidFill>
              </a:rPr>
              <a:t>مراسم </a:t>
            </a:r>
            <a:r>
              <a:rPr lang="fa-IR" sz="2800" dirty="0" smtClean="0">
                <a:solidFill>
                  <a:srgbClr val="00B050"/>
                </a:solidFill>
              </a:rPr>
              <a:t>عقد:</a:t>
            </a:r>
          </a:p>
          <a:p>
            <a:pPr algn="r" rtl="1"/>
            <a:r>
              <a:rPr lang="fa-IR" sz="2800" dirty="0" smtClean="0"/>
              <a:t>1- زمان جاری شدن عقد از مواقع استجابت دعاست </a:t>
            </a:r>
          </a:p>
          <a:p>
            <a:pPr algn="r" rtl="1"/>
            <a:r>
              <a:rPr lang="fa-IR" sz="2800" dirty="0" smtClean="0"/>
              <a:t>2-بهتر است اداب و رسوم خانواده ها در مراسم خواستگاری یا قبل از برگزاری مراسم عقد گفته شو تا اختلاف و کدورتی پیش نیاید </a:t>
            </a:r>
          </a:p>
          <a:p>
            <a:pPr algn="r" rtl="1"/>
            <a:r>
              <a:rPr lang="fa-IR" sz="2800" dirty="0" smtClean="0"/>
              <a:t>3- بهتر است مراسم به صورت ساده برگزار شود </a:t>
            </a:r>
          </a:p>
          <a:p>
            <a:pPr algn="r" rtl="1"/>
            <a:r>
              <a:rPr lang="fa-IR" sz="2800" dirty="0" smtClean="0"/>
              <a:t>4-در اعیاد و مناسبت ها هزینه تالار و دیگر تدارکات بالاست که بهتر است مراسم به روز های دیگر موکول شود</a:t>
            </a:r>
            <a:endParaRPr lang="fa-IR" sz="2800" dirty="0"/>
          </a:p>
          <a:p>
            <a:pPr algn="r"/>
            <a:endParaRPr lang="fa-IR" sz="2800" dirty="0"/>
          </a:p>
          <a:p>
            <a:pPr algn="r"/>
            <a:r>
              <a:rPr lang="fa-IR" sz="2800" dirty="0">
                <a:solidFill>
                  <a:srgbClr val="00B050"/>
                </a:solidFill>
              </a:rPr>
              <a:t>3-دوران نامزدی و عقد</a:t>
            </a:r>
          </a:p>
          <a:p>
            <a:pPr algn="r" rtl="1"/>
            <a:r>
              <a:rPr lang="fa-IR" sz="2800" dirty="0" smtClean="0"/>
              <a:t>- بهترین </a:t>
            </a:r>
            <a:r>
              <a:rPr lang="fa-IR" sz="2800" dirty="0"/>
              <a:t>زمان پیشنهادی برای عقد شش ماه تا یک سال است </a:t>
            </a:r>
            <a:r>
              <a:rPr lang="fa-IR" sz="2800" dirty="0" smtClean="0"/>
              <a:t>زیرا هم خانواده ها فرصت کافی خواهند داشت تا مقدمات زندگی مشترک ان ها را فراهم خواهند اورند و هم دو طرف می توانند شناخت خود را از یکدیگر کامل نمایند.</a:t>
            </a:r>
            <a:endParaRPr lang="fa-IR" sz="2800" dirty="0"/>
          </a:p>
        </p:txBody>
      </p:sp>
    </p:spTree>
    <p:extLst>
      <p:ext uri="{BB962C8B-B14F-4D97-AF65-F5344CB8AC3E}">
        <p14:creationId xmlns:p14="http://schemas.microsoft.com/office/powerpoint/2010/main" val="14899742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pPr algn="r" rtl="1"/>
            <a:r>
              <a:rPr lang="fa-IR" sz="2800" dirty="0"/>
              <a:t>- مشخص کردن زمان دیدار زیرا رفت و امد مکرر و بدون برنامه ریزی ممکن است برای همسران جوان خوشایند باشد، اما برای خانواده های دوطرف خسته کننده و ملال اور باشد.</a:t>
            </a:r>
          </a:p>
          <a:p>
            <a:pPr algn="r" rtl="1"/>
            <a:r>
              <a:rPr lang="fa-IR" sz="2800" dirty="0"/>
              <a:t>- دو طرف سعی کنند با لباس اراسته در برابر یکدیگر حاظر شوند</a:t>
            </a:r>
          </a:p>
          <a:p>
            <a:pPr algn="r" rtl="1"/>
            <a:r>
              <a:rPr lang="fa-IR" sz="2800" dirty="0"/>
              <a:t>- داماد هرچند وقت یک بار هدیه ای برای عروس خانم بیاورد و شایسته است که همسرش نیز </a:t>
            </a:r>
          </a:p>
          <a:p>
            <a:pPr algn="r" rtl="1"/>
            <a:r>
              <a:rPr lang="fa-IR" sz="2800" dirty="0"/>
              <a:t>هدیه ی او را عزیز بدارد  </a:t>
            </a:r>
          </a:p>
          <a:p>
            <a:pPr algn="r" rtl="1"/>
            <a:r>
              <a:rPr lang="fa-IR" sz="2800" dirty="0"/>
              <a:t>- دو طرف نباید همسر خود را با دیگران مقایسه کنند زیرا همسرشان محاسن مخصوص به خود را دارد</a:t>
            </a:r>
          </a:p>
          <a:p>
            <a:pPr algn="r" rtl="1"/>
            <a:r>
              <a:rPr lang="fa-IR" sz="2800" dirty="0"/>
              <a:t>- دو طرف باید سعی کنند محبت بی دریغ خود را به یکدیگر بذل نمایند</a:t>
            </a:r>
          </a:p>
          <a:p>
            <a:pPr algn="r" rtl="1"/>
            <a:r>
              <a:rPr lang="fa-IR" sz="2800" dirty="0"/>
              <a:t>- درست است با جاری شدن خطبه عقد دو طرف از هر نظر به یکدیگر حلال می شوند اما بهتر ان است که ارضای کامل نیاز های غریزی خود را به پس از دوران عقد موکول کنند و در دوران عقد به همان حدی که در عرف پسندیده است بسنده نمایند.</a:t>
            </a:r>
          </a:p>
        </p:txBody>
      </p:sp>
    </p:spTree>
    <p:extLst>
      <p:ext uri="{BB962C8B-B14F-4D97-AF65-F5344CB8AC3E}">
        <p14:creationId xmlns:p14="http://schemas.microsoft.com/office/powerpoint/2010/main" val="42819754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428604"/>
            <a:ext cx="8286808" cy="6340197"/>
          </a:xfrm>
          <a:prstGeom prst="rect">
            <a:avLst/>
          </a:prstGeom>
          <a:noFill/>
        </p:spPr>
        <p:txBody>
          <a:bodyPr wrap="square" rtlCol="0">
            <a:spAutoFit/>
          </a:bodyPr>
          <a:lstStyle/>
          <a:p>
            <a:pPr algn="r" rtl="1"/>
            <a:r>
              <a:rPr lang="fa-IR" sz="2800" dirty="0" smtClean="0">
                <a:solidFill>
                  <a:srgbClr val="00B0F0"/>
                </a:solidFill>
                <a:cs typeface="B Nazanin" pitchFamily="2" charset="-78"/>
              </a:rPr>
              <a:t>مراسم عروسی</a:t>
            </a:r>
          </a:p>
          <a:p>
            <a:pPr algn="r" rtl="1"/>
            <a:endParaRPr lang="fa-IR" dirty="0" smtClean="0">
              <a:solidFill>
                <a:srgbClr val="00B0F0"/>
              </a:solidFill>
              <a:cs typeface="B Nazanin" pitchFamily="2" charset="-78"/>
            </a:endParaRPr>
          </a:p>
          <a:p>
            <a:pPr algn="r" rtl="1"/>
            <a:endParaRPr lang="fa-IR" dirty="0" smtClean="0">
              <a:solidFill>
                <a:srgbClr val="00B0F0"/>
              </a:solidFill>
              <a:cs typeface="B Nazanin" pitchFamily="2" charset="-78"/>
            </a:endParaRPr>
          </a:p>
          <a:p>
            <a:pPr algn="r" rtl="1"/>
            <a:r>
              <a:rPr lang="fa-IR" sz="2400" dirty="0" smtClean="0">
                <a:cs typeface="B Nazanin" pitchFamily="2" charset="-78"/>
              </a:rPr>
              <a:t>مراسمی شاد است که به قصد اطعام و ولیمه دادن برگزار می شود. </a:t>
            </a:r>
          </a:p>
          <a:p>
            <a:pPr algn="ctr" rtl="1"/>
            <a:endParaRPr lang="fa-IR" dirty="0" smtClean="0">
              <a:cs typeface="B Nazanin" pitchFamily="2" charset="-78"/>
            </a:endParaRPr>
          </a:p>
          <a:p>
            <a:pPr algn="ctr" rtl="1"/>
            <a:endParaRPr lang="fa-IR" sz="2400" dirty="0" smtClean="0">
              <a:cs typeface="B Nazanin" pitchFamily="2" charset="-78"/>
            </a:endParaRPr>
          </a:p>
          <a:p>
            <a:pPr algn="ctr" rtl="1"/>
            <a:endParaRPr lang="fa-IR" sz="2400" dirty="0" smtClean="0">
              <a:cs typeface="B Nazanin" pitchFamily="2" charset="-78"/>
            </a:endParaRPr>
          </a:p>
          <a:p>
            <a:pPr algn="ctr" rtl="1"/>
            <a:r>
              <a:rPr lang="fa-IR" sz="2400" dirty="0" smtClean="0">
                <a:cs typeface="B Nazanin" pitchFamily="2" charset="-78"/>
              </a:rPr>
              <a:t>پیامبر فرمود:“</a:t>
            </a:r>
            <a:r>
              <a:rPr lang="fa-IR" sz="2400" b="1" dirty="0" smtClean="0">
                <a:solidFill>
                  <a:srgbClr val="00B050"/>
                </a:solidFill>
                <a:cs typeface="B Nazanin" pitchFamily="2" charset="-78"/>
              </a:rPr>
              <a:t>اطعام در ازدواج ،از سنت پیامبران است</a:t>
            </a:r>
            <a:r>
              <a:rPr lang="fa-IR" sz="2400" b="1" dirty="0" smtClean="0">
                <a:cs typeface="B Nazanin" pitchFamily="2" charset="-78"/>
              </a:rPr>
              <a:t>“</a:t>
            </a:r>
          </a:p>
          <a:p>
            <a:pPr algn="ctr" rtl="1"/>
            <a:endParaRPr lang="fa-IR" sz="2400" dirty="0" smtClean="0">
              <a:cs typeface="B Nazanin" pitchFamily="2" charset="-78"/>
            </a:endParaRPr>
          </a:p>
          <a:p>
            <a:pPr algn="ctr" rtl="1"/>
            <a:endParaRPr lang="fa-IR" sz="2400" dirty="0" smtClean="0">
              <a:cs typeface="B Nazanin" pitchFamily="2" charset="-78"/>
            </a:endParaRPr>
          </a:p>
          <a:p>
            <a:pPr algn="ctr" rtl="1"/>
            <a:endParaRPr lang="fa-IR" sz="2400" dirty="0" smtClean="0">
              <a:cs typeface="B Nazanin" pitchFamily="2" charset="-78"/>
            </a:endParaRPr>
          </a:p>
          <a:p>
            <a:pPr algn="ctr" rtl="1"/>
            <a:r>
              <a:rPr lang="fa-IR" sz="2400" dirty="0" smtClean="0">
                <a:cs typeface="B Nazanin" pitchFamily="2" charset="-78"/>
              </a:rPr>
              <a:t>همچنین حضرت رسول (ص) در ازدواج حضرت علی (ع)و فاطمه (س)فرمود:</a:t>
            </a:r>
          </a:p>
          <a:p>
            <a:pPr algn="ctr" rtl="1"/>
            <a:r>
              <a:rPr lang="fa-IR" sz="2400" b="1" dirty="0" smtClean="0">
                <a:solidFill>
                  <a:srgbClr val="00B050"/>
                </a:solidFill>
                <a:cs typeface="B Nazanin" pitchFamily="2" charset="-78"/>
              </a:rPr>
              <a:t>”شادی کنید،اما کاری که مورد رضایت خدا نیست ،انجام ندهید</a:t>
            </a:r>
            <a:r>
              <a:rPr lang="fa-IR" sz="2400" dirty="0" smtClean="0">
                <a:cs typeface="B Nazanin" pitchFamily="2" charset="-78"/>
              </a:rPr>
              <a:t>.“</a:t>
            </a:r>
          </a:p>
          <a:p>
            <a:pPr algn="r" rtl="1"/>
            <a:r>
              <a:rPr lang="fa-IR" sz="2400" dirty="0" smtClean="0">
                <a:cs typeface="B Nazanin"/>
              </a:rPr>
              <a:t>و همچنین امام صادق (ع) می فرمایند: </a:t>
            </a:r>
          </a:p>
          <a:p>
            <a:pPr algn="r" rtl="1"/>
            <a:r>
              <a:rPr lang="fa-IR" sz="2400" b="1" dirty="0" smtClean="0">
                <a:solidFill>
                  <a:srgbClr val="00B050"/>
                </a:solidFill>
                <a:cs typeface="B Nazanin"/>
              </a:rPr>
              <a:t>هر مسلمانی که با مسلمانی دیدار کند و در برخورد، او را شادمان سازد خدای متعال نیز او را خوشحال و مسرور خواهد ساخت.</a:t>
            </a:r>
          </a:p>
          <a:p>
            <a:pPr algn="r" rtl="1"/>
            <a:endParaRPr lang="fa-IR" dirty="0" smtClean="0"/>
          </a:p>
          <a:p>
            <a:pPr algn="r" rtl="1"/>
            <a:endParaRPr lang="en-US" dirty="0"/>
          </a:p>
        </p:txBody>
      </p:sp>
    </p:spTree>
    <p:extLst>
      <p:ext uri="{BB962C8B-B14F-4D97-AF65-F5344CB8AC3E}">
        <p14:creationId xmlns:p14="http://schemas.microsoft.com/office/powerpoint/2010/main" val="39657253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48"/>
            <a:ext cx="9144000" cy="4525963"/>
          </a:xfrm>
        </p:spPr>
        <p:txBody>
          <a:bodyPr>
            <a:noAutofit/>
          </a:bodyPr>
          <a:lstStyle/>
          <a:p>
            <a:pPr marL="0" indent="0" algn="r" rtl="1">
              <a:buNone/>
            </a:pPr>
            <a:r>
              <a:rPr lang="fa-IR" sz="3200" dirty="0" smtClean="0">
                <a:solidFill>
                  <a:srgbClr val="00B0F0"/>
                </a:solidFill>
                <a:latin typeface="Arial (Body)"/>
              </a:rPr>
              <a:t>برای مطالعه :</a:t>
            </a:r>
          </a:p>
          <a:p>
            <a:pPr marL="0" indent="0" algn="r" rtl="1">
              <a:buNone/>
            </a:pPr>
            <a:endParaRPr lang="fa-IR" sz="2400" dirty="0" smtClean="0">
              <a:solidFill>
                <a:srgbClr val="00B0F0"/>
              </a:solidFill>
              <a:latin typeface="Arial (Body)"/>
            </a:endParaRPr>
          </a:p>
          <a:p>
            <a:pPr marL="0" indent="0" algn="r" rtl="1">
              <a:buNone/>
            </a:pPr>
            <a:r>
              <a:rPr lang="fa-IR" sz="2400" dirty="0" smtClean="0">
                <a:latin typeface="Arial (Body)"/>
              </a:rPr>
              <a:t>1- از برگزاری مراسم مفصل عروسی با ان همه تشریفات و ریخت و پاش پرهیز کنید.</a:t>
            </a:r>
          </a:p>
          <a:p>
            <a:pPr marL="0" indent="0" algn="r" rtl="1">
              <a:buNone/>
            </a:pPr>
            <a:r>
              <a:rPr lang="fa-IR" sz="2400" dirty="0" smtClean="0">
                <a:latin typeface="Arial (Body)"/>
              </a:rPr>
              <a:t>2-در برگزاری این مراسم دقت کنید همسایگان و اطرافیان مورد ازار قرار نگیرند .</a:t>
            </a:r>
          </a:p>
          <a:p>
            <a:pPr marL="0" indent="0" algn="r" rtl="1">
              <a:buNone/>
            </a:pPr>
            <a:r>
              <a:rPr lang="fa-IR" sz="2400" dirty="0" smtClean="0">
                <a:latin typeface="Arial (Body)"/>
              </a:rPr>
              <a:t>3- سعی کنید اسایش و ارامش میهمانان را فراهم کنید و به همه انان به دور از موقعیت اجتماعی و اقتصادی شان توجه داشته باشید.</a:t>
            </a:r>
          </a:p>
          <a:p>
            <a:pPr marL="0" indent="0" algn="r" rtl="1">
              <a:buNone/>
            </a:pPr>
            <a:r>
              <a:rPr lang="fa-IR" sz="2400" dirty="0" smtClean="0">
                <a:latin typeface="Arial (Body)"/>
              </a:rPr>
              <a:t>4- پیامبر اکرم (ص) مراسم عروسی را که بر سر سفره ان فقط ثروتمندان دعوت شده باشند و فقرا سهمی از ان نداشته باشند ، زشت می دانست .</a:t>
            </a:r>
          </a:p>
          <a:p>
            <a:pPr marL="0" indent="0" algn="r" rtl="1">
              <a:buNone/>
            </a:pPr>
            <a:r>
              <a:rPr lang="fa-IR" sz="2400" dirty="0" smtClean="0">
                <a:latin typeface="Arial (Body)"/>
              </a:rPr>
              <a:t>ایشان همچنین به پذیرفتن دعوت مراسم عروسی (در صورت مترتب نبودن گناه و مفسده ) سفارش می نمود .</a:t>
            </a:r>
          </a:p>
          <a:p>
            <a:pPr marL="0" indent="0" algn="r" rtl="1">
              <a:buNone/>
            </a:pPr>
            <a:r>
              <a:rPr lang="fa-IR" sz="2400" dirty="0" smtClean="0">
                <a:latin typeface="Arial (Body)"/>
              </a:rPr>
              <a:t>5- سعی کنید با برنامه ریزی و مدیریت درست ، مراسم خود را به دور از گناه برگزارکنید .</a:t>
            </a:r>
          </a:p>
          <a:p>
            <a:pPr marL="0" indent="0" algn="r" rtl="1">
              <a:buNone/>
            </a:pPr>
            <a:r>
              <a:rPr lang="fa-IR" sz="2400" dirty="0" smtClean="0">
                <a:latin typeface="Arial (Body)"/>
              </a:rPr>
              <a:t>6- شروع زندگی با مسافرت می تواند سبب ایجاد استقلال ، شناخت بیشتر و افزون شدن مهر و محبت شود ضمن ان که اغاز زندگی با سفری زیارتی زندگی مشترک را معنوی تر می سازد . در این مدت نیز سعی کنید علایق ،سلایق و خلقیات طرف مقابل را بشناسید تا در موقعیت های متفاوت رفتار های مناسب را داشته باشید.</a:t>
            </a:r>
          </a:p>
        </p:txBody>
      </p:sp>
    </p:spTree>
    <p:extLst>
      <p:ext uri="{BB962C8B-B14F-4D97-AF65-F5344CB8AC3E}">
        <p14:creationId xmlns:p14="http://schemas.microsoft.com/office/powerpoint/2010/main" val="301118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4525963"/>
          </a:xfrm>
        </p:spPr>
        <p:txBody>
          <a:bodyPr>
            <a:normAutofit/>
          </a:bodyPr>
          <a:lstStyle/>
          <a:p>
            <a:pPr algn="r" rtl="1"/>
            <a:r>
              <a:rPr lang="fa-IR" sz="2000" dirty="0" smtClean="0"/>
              <a:t>7</a:t>
            </a:r>
            <a:r>
              <a:rPr lang="fa-IR" sz="2800" dirty="0" smtClean="0"/>
              <a:t>- </a:t>
            </a:r>
            <a:r>
              <a:rPr lang="fa-IR" sz="2800" dirty="0"/>
              <a:t>اگر برای عقد مراسم خوبی برگزار کرده اید می توانید عروسی را بدون مراسم یا بسیار ساده برگزار نمایید ولی اگر عقد به صورت محضری و بدون مراسم برگزار شده بهتر است یک مراسم یا مهمانی ترتیب دهید چرا که ممکن است این ارزوی براورده نشده تا مدت ها در ذهن عروس و داماد باقی بماند یا این که موجب دلخوری اقوام گردد.</a:t>
            </a:r>
          </a:p>
          <a:p>
            <a:pPr algn="r" rtl="1"/>
            <a:endParaRPr lang="fa-IR" sz="2800" dirty="0"/>
          </a:p>
          <a:p>
            <a:pPr algn="r" rtl="1"/>
            <a:endParaRPr lang="en-US" sz="2000" dirty="0"/>
          </a:p>
        </p:txBody>
      </p:sp>
    </p:spTree>
    <p:extLst>
      <p:ext uri="{BB962C8B-B14F-4D97-AF65-F5344CB8AC3E}">
        <p14:creationId xmlns:p14="http://schemas.microsoft.com/office/powerpoint/2010/main" val="277645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Isosceles Triangle 2"/>
          <p:cNvSpPr/>
          <p:nvPr/>
        </p:nvSpPr>
        <p:spPr>
          <a:xfrm>
            <a:off x="3214678" y="1571612"/>
            <a:ext cx="5072098" cy="4357718"/>
          </a:xfrm>
          <a:prstGeom prst="triangle">
            <a:avLst>
              <a:gd name="adj" fmla="val 49288"/>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خود شکوفایی</a:t>
            </a:r>
          </a:p>
          <a:p>
            <a:pPr algn="ctr"/>
            <a:endParaRPr lang="fa-IR" dirty="0" smtClean="0"/>
          </a:p>
          <a:p>
            <a:pPr algn="ctr"/>
            <a:r>
              <a:rPr lang="fa-IR" dirty="0" smtClean="0"/>
              <a:t>زیبایی</a:t>
            </a:r>
          </a:p>
          <a:p>
            <a:pPr algn="ctr"/>
            <a:endParaRPr lang="fa-IR" dirty="0" smtClean="0"/>
          </a:p>
          <a:p>
            <a:pPr algn="ctr"/>
            <a:r>
              <a:rPr lang="fa-IR" dirty="0" smtClean="0"/>
              <a:t>درک متقابل</a:t>
            </a:r>
          </a:p>
          <a:p>
            <a:pPr algn="ctr"/>
            <a:r>
              <a:rPr lang="fa-IR" dirty="0" smtClean="0"/>
              <a:t>احترام</a:t>
            </a:r>
          </a:p>
          <a:p>
            <a:pPr algn="ctr"/>
            <a:r>
              <a:rPr lang="fa-IR" dirty="0" smtClean="0"/>
              <a:t>محبت</a:t>
            </a:r>
          </a:p>
          <a:p>
            <a:pPr algn="ctr"/>
            <a:endParaRPr lang="fa-IR" dirty="0" smtClean="0"/>
          </a:p>
          <a:p>
            <a:pPr algn="ctr"/>
            <a:r>
              <a:rPr lang="fa-IR" dirty="0" smtClean="0"/>
              <a:t>نیاز امنیتی</a:t>
            </a:r>
          </a:p>
          <a:p>
            <a:pPr algn="ctr"/>
            <a:r>
              <a:rPr lang="fa-IR" dirty="0" smtClean="0"/>
              <a:t>نیاز فیزیکی ومادی</a:t>
            </a:r>
          </a:p>
          <a:p>
            <a:pPr algn="ctr" rtl="1"/>
            <a:endParaRPr lang="fa-IR" dirty="0" smtClean="0"/>
          </a:p>
          <a:p>
            <a:pPr algn="ctr" rtl="1"/>
            <a:endParaRPr lang="fa-IR" dirty="0" smtClean="0"/>
          </a:p>
          <a:p>
            <a:pPr algn="ctr" rtl="1"/>
            <a:endParaRPr lang="fa-IR" dirty="0"/>
          </a:p>
          <a:p>
            <a:pPr algn="ctr" rtl="1"/>
            <a:endParaRPr lang="fa-IR" dirty="0" smtClean="0"/>
          </a:p>
          <a:p>
            <a:pPr algn="ctr" rtl="1"/>
            <a:endParaRPr lang="fa-IR" dirty="0" smtClean="0"/>
          </a:p>
        </p:txBody>
      </p:sp>
      <p:cxnSp>
        <p:nvCxnSpPr>
          <p:cNvPr id="5" name="Straight Connector 4"/>
          <p:cNvCxnSpPr/>
          <p:nvPr/>
        </p:nvCxnSpPr>
        <p:spPr>
          <a:xfrm rot="10800000">
            <a:off x="4429124" y="3786190"/>
            <a:ext cx="26432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3857620" y="4786322"/>
            <a:ext cx="37147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143372" y="4143380"/>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786314" y="3214686"/>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571868" y="5286388"/>
            <a:ext cx="42862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4000496" y="4500570"/>
            <a:ext cx="342902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0034" y="1428736"/>
            <a:ext cx="3857652" cy="2954655"/>
          </a:xfrm>
          <a:prstGeom prst="rect">
            <a:avLst/>
          </a:prstGeom>
          <a:noFill/>
        </p:spPr>
        <p:txBody>
          <a:bodyPr wrap="square" rtlCol="0">
            <a:spAutoFit/>
          </a:bodyPr>
          <a:lstStyle/>
          <a:p>
            <a:pPr algn="r" rtl="1"/>
            <a:r>
              <a:rPr lang="fa-IR" sz="2400" dirty="0" smtClean="0">
                <a:solidFill>
                  <a:srgbClr val="C00000"/>
                </a:solidFill>
              </a:rPr>
              <a:t>3-نیاز های انسان :</a:t>
            </a:r>
          </a:p>
          <a:p>
            <a:pPr algn="r" rtl="1"/>
            <a:r>
              <a:rPr lang="fa-IR" sz="2400" dirty="0" smtClean="0">
                <a:solidFill>
                  <a:srgbClr val="FF0000"/>
                </a:solidFill>
              </a:rPr>
              <a:t>هرم نیاز های جسمانی ،عاطفی و روانی مازلو</a:t>
            </a:r>
          </a:p>
          <a:p>
            <a:pPr algn="r" rtl="1"/>
            <a:endParaRPr lang="fa-IR" sz="2400" dirty="0" smtClean="0">
              <a:solidFill>
                <a:srgbClr val="FF0000"/>
              </a:solidFill>
            </a:endParaRPr>
          </a:p>
          <a:p>
            <a:pPr algn="r" rtl="1"/>
            <a:endParaRPr lang="fa-IR" dirty="0" smtClean="0">
              <a:solidFill>
                <a:srgbClr val="FF0000"/>
              </a:solidFill>
            </a:endParaRPr>
          </a:p>
          <a:p>
            <a:pPr algn="r" rtl="1"/>
            <a:endParaRPr lang="fa-IR" dirty="0" smtClean="0">
              <a:solidFill>
                <a:srgbClr val="FF0000"/>
              </a:solidFill>
            </a:endParaRPr>
          </a:p>
          <a:p>
            <a:pPr algn="r" rtl="1"/>
            <a:endParaRPr lang="fa-IR" dirty="0" smtClean="0">
              <a:solidFill>
                <a:srgbClr val="FF0000"/>
              </a:solidFill>
            </a:endParaRPr>
          </a:p>
          <a:p>
            <a:pPr algn="r" rtl="1"/>
            <a:endParaRPr lang="fa-IR" dirty="0" smtClean="0">
              <a:solidFill>
                <a:srgbClr val="FF0000"/>
              </a:solidFill>
            </a:endParaRPr>
          </a:p>
          <a:p>
            <a:pPr algn="r" rtl="1"/>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0864513"/>
          </a:xfrm>
          <a:prstGeom prst="rect">
            <a:avLst/>
          </a:prstGeom>
          <a:noFill/>
        </p:spPr>
        <p:txBody>
          <a:bodyPr wrap="square" rtlCol="0">
            <a:spAutoFit/>
          </a:bodyPr>
          <a:lstStyle/>
          <a:p>
            <a:pPr algn="r" rtl="1"/>
            <a:r>
              <a:rPr lang="fa-IR" sz="2800" dirty="0" smtClean="0">
                <a:cs typeface="B Nazanin" pitchFamily="2" charset="-78"/>
              </a:rPr>
              <a:t>فصل ششم:حقوق خانواده</a:t>
            </a:r>
          </a:p>
          <a:p>
            <a:pPr algn="r" rtl="1"/>
            <a:endParaRPr lang="en-US" sz="2800" dirty="0" smtClean="0">
              <a:cs typeface="B Nazanin" pitchFamily="2" charset="-78"/>
            </a:endParaRPr>
          </a:p>
          <a:p>
            <a:pPr algn="r" rtl="1"/>
            <a:endParaRPr lang="en-US" sz="2800" dirty="0" smtClean="0">
              <a:cs typeface="B Nazanin" pitchFamily="2" charset="-78"/>
            </a:endParaRPr>
          </a:p>
          <a:p>
            <a:pPr algn="r" rtl="1"/>
            <a:r>
              <a:rPr lang="fa-IR" sz="2800" dirty="0" smtClean="0">
                <a:solidFill>
                  <a:schemeClr val="bg1"/>
                </a:solidFill>
                <a:cs typeface="B Nazanin" pitchFamily="2" charset="-78"/>
              </a:rPr>
              <a:t>ـــــ اهمیت رعایت حقوق و اخلاق خانواده</a:t>
            </a:r>
          </a:p>
          <a:p>
            <a:pPr algn="r" rtl="1"/>
            <a:r>
              <a:rPr lang="fa-IR" sz="2800" dirty="0" smtClean="0">
                <a:solidFill>
                  <a:schemeClr val="bg1"/>
                </a:solidFill>
                <a:cs typeface="B Nazanin" pitchFamily="2" charset="-78"/>
              </a:rPr>
              <a:t>بنیان خانواده بر مودت ورحمت وعواطف عمیق انسانی ومعنویی بناشده است.</a:t>
            </a:r>
          </a:p>
          <a:p>
            <a:pPr algn="r" rtl="1"/>
            <a:endParaRPr lang="fa-IR" sz="2800" dirty="0" smtClean="0">
              <a:solidFill>
                <a:schemeClr val="bg1"/>
              </a:solidFill>
              <a:cs typeface="B Nazanin" pitchFamily="2" charset="-78"/>
            </a:endParaRPr>
          </a:p>
          <a:p>
            <a:pPr algn="r" rtl="1"/>
            <a:endParaRPr lang="en-US" sz="2800" dirty="0" smtClean="0">
              <a:solidFill>
                <a:schemeClr val="bg1"/>
              </a:solidFill>
              <a:cs typeface="B Nazanin" pitchFamily="2" charset="-78"/>
            </a:endParaRPr>
          </a:p>
          <a:p>
            <a:pPr algn="r" rtl="1"/>
            <a:endParaRPr lang="en-US" sz="2800" dirty="0" smtClean="0">
              <a:solidFill>
                <a:schemeClr val="bg1"/>
              </a:solidFill>
              <a:cs typeface="B Nazanin" pitchFamily="2" charset="-78"/>
            </a:endParaRPr>
          </a:p>
          <a:p>
            <a:pPr algn="r" rtl="1"/>
            <a:r>
              <a:rPr lang="fa-IR" sz="2800" dirty="0" smtClean="0">
                <a:solidFill>
                  <a:schemeClr val="bg1"/>
                </a:solidFill>
                <a:cs typeface="B Nazanin" pitchFamily="2" charset="-78"/>
              </a:rPr>
              <a:t>ــــ تسهیل ازدواج </a:t>
            </a:r>
          </a:p>
          <a:p>
            <a:pPr algn="r" rtl="1"/>
            <a:r>
              <a:rPr lang="fa-IR" sz="2800" dirty="0" smtClean="0">
                <a:solidFill>
                  <a:schemeClr val="bg1"/>
                </a:solidFill>
                <a:cs typeface="B Nazanin" pitchFamily="2" charset="-78"/>
              </a:rPr>
              <a:t>اصل 10قانون اساسی جمهوری اسلامی ایران دولت وظیفه دارد تا برای تسهیل ازدواج  «اقدماتی چون صندوق اندوخته ازدواج» ، احداث «مسکن موقت» و در اختیار قرار دادن </a:t>
            </a:r>
          </a:p>
          <a:p>
            <a:pPr algn="r" rtl="1"/>
            <a:r>
              <a:rPr lang="fa-IR" sz="2800" dirty="0" smtClean="0">
                <a:solidFill>
                  <a:schemeClr val="bg1"/>
                </a:solidFill>
                <a:cs typeface="B Nazanin" pitchFamily="2" charset="-78"/>
              </a:rPr>
              <a:t>فضاهای رایگان برای برگزاری مراسم ازدواج زوج های واجد شرایط،پرداخت کمک هزینه موقت به جوانان بیکار ،فرهنگ سازی برای ازدواج اسان ،انعطاف وضعیت سربازی متاهلان </a:t>
            </a:r>
          </a:p>
          <a:p>
            <a:pPr algn="r" rtl="1"/>
            <a:r>
              <a:rPr lang="fa-IR" sz="2800" dirty="0" smtClean="0">
                <a:solidFill>
                  <a:schemeClr val="bg1"/>
                </a:solidFill>
                <a:cs typeface="B Nazanin" pitchFamily="2" charset="-78"/>
              </a:rPr>
              <a:t>متناسب با مسئولیت های خانوادگی ، ساخت خوابگاه های متاهلان برای دانشجویان و ... .</a:t>
            </a:r>
          </a:p>
          <a:p>
            <a:pPr algn="r" rtl="1"/>
            <a:endParaRPr lang="fa-IR" sz="2800" dirty="0" smtClean="0">
              <a:cs typeface="B Nazanin" pitchFamily="2" charset="-78"/>
            </a:endParaRPr>
          </a:p>
          <a:p>
            <a:pPr algn="r" rtl="1"/>
            <a:endParaRPr lang="fa-IR" sz="2800" dirty="0" smtClean="0"/>
          </a:p>
          <a:p>
            <a:pPr algn="r" rtl="1"/>
            <a:endParaRPr lang="fa-IR" sz="2800" dirty="0" smtClean="0"/>
          </a:p>
          <a:p>
            <a:pPr algn="r" rtl="1"/>
            <a:endParaRPr lang="fa-IR" sz="2800" dirty="0" smtClean="0"/>
          </a:p>
          <a:p>
            <a:pPr algn="r" rtl="1"/>
            <a:endParaRPr lang="fa-IR" sz="2800" dirty="0" smtClean="0"/>
          </a:p>
          <a:p>
            <a:pPr algn="r" rtl="1"/>
            <a:endParaRPr lang="fa-IR" sz="2800" dirty="0" smtClean="0"/>
          </a:p>
          <a:p>
            <a:pPr algn="r" rtl="1"/>
            <a:endParaRPr lang="fa-IR" sz="2800" dirty="0" smtClean="0"/>
          </a:p>
          <a:p>
            <a:pPr algn="r" rtl="1"/>
            <a:endParaRPr lang="en-US" sz="2800" dirty="0"/>
          </a:p>
        </p:txBody>
      </p:sp>
    </p:spTree>
    <p:extLst>
      <p:ext uri="{BB962C8B-B14F-4D97-AF65-F5344CB8AC3E}">
        <p14:creationId xmlns:p14="http://schemas.microsoft.com/office/powerpoint/2010/main" val="13591434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r" rtl="1"/>
            <a:r>
              <a:rPr lang="fa-IR" sz="2800" dirty="0" smtClean="0">
                <a:solidFill>
                  <a:schemeClr val="bg1"/>
                </a:solidFill>
                <a:cs typeface="B Nazanin" pitchFamily="2" charset="-78"/>
              </a:rPr>
              <a:t>ـــــ موانع ازدواج</a:t>
            </a:r>
          </a:p>
          <a:p>
            <a:pPr algn="r" rtl="1"/>
            <a:r>
              <a:rPr lang="fa-IR" sz="2800" dirty="0" smtClean="0">
                <a:solidFill>
                  <a:schemeClr val="bg1"/>
                </a:solidFill>
                <a:cs typeface="B Nazanin" pitchFamily="2" charset="-78"/>
              </a:rPr>
              <a:t>1-قرابت </a:t>
            </a:r>
          </a:p>
          <a:p>
            <a:pPr algn="r" rtl="1"/>
            <a:r>
              <a:rPr lang="fa-IR" sz="2800" dirty="0" smtClean="0">
                <a:solidFill>
                  <a:schemeClr val="bg1"/>
                </a:solidFill>
                <a:cs typeface="B Nazanin" pitchFamily="2" charset="-78"/>
              </a:rPr>
              <a:t>ماده 1045 قانون مدنی ، ازدواج برخی از خویشاوندان نزدیک یا افراد هم خون یعنی خواهر وبرادر ،پسر ومادر ، دختر و پدر ، نواده ها با پدر پزرگ و مادر بزرگ ها ، عمه و خاله با پسر برادر و پسر خواهر، عمو ودایی با دختر برادر ودختر خواهر و...  را ممنوع  اعلام کرده است.</a:t>
            </a:r>
          </a:p>
          <a:p>
            <a:pPr algn="r" rtl="1"/>
            <a:r>
              <a:rPr lang="fa-IR" sz="2800" dirty="0" smtClean="0">
                <a:solidFill>
                  <a:schemeClr val="bg1"/>
                </a:solidFill>
                <a:cs typeface="B Nazanin" pitchFamily="2" charset="-78"/>
              </a:rPr>
              <a:t>ماده 1047 این قانون نیز بیان می کند قرابت بین کسانی که به سبب ازدواج با یکدیگر خویشاوند می شوند در مواردی ممنوع است .</a:t>
            </a:r>
          </a:p>
          <a:p>
            <a:pPr algn="r" rtl="1"/>
            <a:r>
              <a:rPr lang="fa-IR" sz="2800" dirty="0" smtClean="0">
                <a:solidFill>
                  <a:schemeClr val="bg1"/>
                </a:solidFill>
                <a:cs typeface="B Nazanin" pitchFamily="2" charset="-78"/>
              </a:rPr>
              <a:t>ماده 1048 نیز اعلام می دارد هیچ مردی نمی تواند در زمانی که همسر دارد با خواهر همسر خود ازدواج کند </a:t>
            </a:r>
          </a:p>
          <a:p>
            <a:pPr algn="r" rtl="1"/>
            <a:r>
              <a:rPr lang="fa-IR" sz="2800" dirty="0" smtClean="0">
                <a:solidFill>
                  <a:schemeClr val="bg1"/>
                </a:solidFill>
                <a:cs typeface="B Nazanin" pitchFamily="2" charset="-78"/>
              </a:rPr>
              <a:t>در ماده 1046 قانون مدنی نیز امده است کسانی که به سبب شیر خوردن کودک از زنی غیر از مادر خود ، خویشاوند رضاعی شمرده می شوند ، نمی توانند با هم ازدواج کنند زیرا محرم یکدیگرند .</a:t>
            </a:r>
          </a:p>
          <a:p>
            <a:pPr algn="r" rtl="1"/>
            <a:r>
              <a:rPr lang="fa-IR" sz="2800" dirty="0" smtClean="0">
                <a:solidFill>
                  <a:schemeClr val="bg1"/>
                </a:solidFill>
                <a:cs typeface="B Nazanin" pitchFamily="2" charset="-78"/>
              </a:rPr>
              <a:t>همچنین مطابق ماده 1059 قانون مدنی ضمن ان که ازدواج با زن (شوهردار) ممنوع است، خواستگاری از وی نیز جایز نیست .</a:t>
            </a:r>
          </a:p>
        </p:txBody>
      </p:sp>
    </p:spTree>
    <p:extLst>
      <p:ext uri="{BB962C8B-B14F-4D97-AF65-F5344CB8AC3E}">
        <p14:creationId xmlns:p14="http://schemas.microsoft.com/office/powerpoint/2010/main" val="425087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51520" y="332656"/>
            <a:ext cx="8532440" cy="6370975"/>
          </a:xfrm>
          <a:prstGeom prst="rect">
            <a:avLst/>
          </a:prstGeom>
        </p:spPr>
        <p:txBody>
          <a:bodyPr wrap="square">
            <a:spAutoFit/>
          </a:bodyPr>
          <a:lstStyle/>
          <a:p>
            <a:pPr algn="r" rtl="1"/>
            <a:r>
              <a:rPr lang="fa-IR" dirty="0">
                <a:solidFill>
                  <a:schemeClr val="bg1"/>
                </a:solidFill>
              </a:rPr>
              <a:t>2</a:t>
            </a:r>
            <a:r>
              <a:rPr lang="fa-IR" sz="2400" dirty="0">
                <a:solidFill>
                  <a:schemeClr val="bg1"/>
                </a:solidFill>
              </a:rPr>
              <a:t>-اختلاف در دین</a:t>
            </a:r>
          </a:p>
          <a:p>
            <a:pPr algn="r" rtl="1"/>
            <a:r>
              <a:rPr lang="fa-IR" sz="2400" dirty="0" smtClean="0">
                <a:solidFill>
                  <a:schemeClr val="bg1"/>
                </a:solidFill>
              </a:rPr>
              <a:t>در ماده 1059 قانون مدنی امده از موانع دیگر نکاح اختلاف در دین است از همین روازدواج </a:t>
            </a:r>
            <a:r>
              <a:rPr lang="fa-IR" sz="2400" dirty="0">
                <a:solidFill>
                  <a:schemeClr val="bg1"/>
                </a:solidFill>
              </a:rPr>
              <a:t>زن مسلمان با مرد غیر مسلمان جایز نیست.</a:t>
            </a:r>
          </a:p>
          <a:p>
            <a:pPr algn="r" rtl="1"/>
            <a:endParaRPr lang="fa-IR" sz="2400" dirty="0">
              <a:solidFill>
                <a:schemeClr val="bg1"/>
              </a:solidFill>
            </a:endParaRPr>
          </a:p>
          <a:p>
            <a:pPr algn="r" rtl="1"/>
            <a:r>
              <a:rPr lang="fa-IR" sz="2400" dirty="0">
                <a:solidFill>
                  <a:schemeClr val="bg1"/>
                </a:solidFill>
              </a:rPr>
              <a:t>3- اختلاف در </a:t>
            </a:r>
            <a:r>
              <a:rPr lang="fa-IR" sz="2400" dirty="0" smtClean="0">
                <a:solidFill>
                  <a:schemeClr val="bg1"/>
                </a:solidFill>
              </a:rPr>
              <a:t>تابعیت</a:t>
            </a:r>
          </a:p>
          <a:p>
            <a:pPr algn="r" rtl="1"/>
            <a:r>
              <a:rPr lang="fa-IR" sz="2400" dirty="0" smtClean="0">
                <a:solidFill>
                  <a:schemeClr val="bg1"/>
                </a:solidFill>
              </a:rPr>
              <a:t> مطابق ماده 1060 قانون مدنی اختلاف در تابعیت در شرایطی از موانع نکاح است بدین بیان که اگر فرد ایرانی با غیر ایرانی ازدواج نماید و موانع دیگر ازدواج موجود نباشد باید از وزارت کشور اجازه بگیرند.</a:t>
            </a:r>
          </a:p>
          <a:p>
            <a:pPr algn="r" rtl="1"/>
            <a:endParaRPr lang="fa-IR" sz="2400" dirty="0">
              <a:solidFill>
                <a:schemeClr val="bg1"/>
              </a:solidFill>
            </a:endParaRPr>
          </a:p>
          <a:p>
            <a:pPr algn="r" rtl="1"/>
            <a:r>
              <a:rPr lang="fa-IR" sz="2400" dirty="0">
                <a:solidFill>
                  <a:schemeClr val="bg1"/>
                </a:solidFill>
              </a:rPr>
              <a:t>4-تاهل</a:t>
            </a:r>
          </a:p>
          <a:p>
            <a:pPr algn="r" rtl="1"/>
            <a:r>
              <a:rPr lang="fa-IR" sz="2400" dirty="0">
                <a:solidFill>
                  <a:schemeClr val="bg1"/>
                </a:solidFill>
              </a:rPr>
              <a:t>ازدواج با زنی که در عده وفات یا عده طلاق باشد ممنوع است</a:t>
            </a:r>
            <a:r>
              <a:rPr lang="fa-IR" sz="2400" dirty="0" smtClean="0">
                <a:solidFill>
                  <a:schemeClr val="bg1"/>
                </a:solidFill>
              </a:rPr>
              <a:t>.</a:t>
            </a:r>
          </a:p>
          <a:p>
            <a:pPr algn="r" rtl="1"/>
            <a:endParaRPr lang="fa-IR" sz="2400" dirty="0">
              <a:solidFill>
                <a:schemeClr val="bg1"/>
              </a:solidFill>
            </a:endParaRPr>
          </a:p>
          <a:p>
            <a:pPr algn="r" rtl="1"/>
            <a:r>
              <a:rPr lang="fa-IR" sz="2400" dirty="0">
                <a:solidFill>
                  <a:schemeClr val="bg1"/>
                </a:solidFill>
              </a:rPr>
              <a:t>آیه ای از قرآن</a:t>
            </a:r>
            <a:r>
              <a:rPr lang="fa-IR" sz="2400" dirty="0" smtClean="0">
                <a:solidFill>
                  <a:schemeClr val="bg1"/>
                </a:solidFill>
              </a:rPr>
              <a:t>:</a:t>
            </a:r>
          </a:p>
          <a:p>
            <a:pPr algn="r" rtl="1"/>
            <a:endParaRPr lang="fa-IR" sz="2400" dirty="0" smtClean="0">
              <a:solidFill>
                <a:schemeClr val="bg1"/>
              </a:solidFill>
            </a:endParaRPr>
          </a:p>
          <a:p>
            <a:pPr algn="r" rtl="1"/>
            <a:r>
              <a:rPr lang="fa-IR" sz="2400" b="1" dirty="0" smtClean="0">
                <a:solidFill>
                  <a:schemeClr val="bg1"/>
                </a:solidFill>
              </a:rPr>
              <a:t>وَ لا تَعزِمُوا عُقدَةَ النکاح حَتّی یَبلُغَ الکِتَابُ اجَلَهُ</a:t>
            </a:r>
          </a:p>
          <a:p>
            <a:pPr algn="r" rtl="1"/>
            <a:endParaRPr lang="fa-IR" sz="2400" b="1" dirty="0">
              <a:solidFill>
                <a:schemeClr val="bg1"/>
              </a:solidFill>
            </a:endParaRPr>
          </a:p>
          <a:p>
            <a:pPr algn="r" rtl="1"/>
            <a:r>
              <a:rPr lang="fa-IR" sz="2400" b="1" dirty="0" smtClean="0">
                <a:solidFill>
                  <a:schemeClr val="bg1"/>
                </a:solidFill>
              </a:rPr>
              <a:t>مادام </a:t>
            </a:r>
            <a:r>
              <a:rPr lang="fa-IR" sz="2400" b="1" dirty="0">
                <a:solidFill>
                  <a:schemeClr val="bg1"/>
                </a:solidFill>
              </a:rPr>
              <a:t>که مدت عده سر نیامده ، عزم عقد نکاح ننمایند.(بقره:235:2)</a:t>
            </a:r>
          </a:p>
        </p:txBody>
      </p:sp>
    </p:spTree>
    <p:extLst>
      <p:ext uri="{BB962C8B-B14F-4D97-AF65-F5344CB8AC3E}">
        <p14:creationId xmlns:p14="http://schemas.microsoft.com/office/powerpoint/2010/main" val="7890143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714348" y="0"/>
            <a:ext cx="7786742" cy="7263527"/>
          </a:xfrm>
          <a:prstGeom prst="rect">
            <a:avLst/>
          </a:prstGeom>
        </p:spPr>
        <p:txBody>
          <a:bodyPr wrap="square">
            <a:spAutoFit/>
          </a:bodyPr>
          <a:lstStyle/>
          <a:p>
            <a:pPr algn="r" rtl="1"/>
            <a:r>
              <a:rPr lang="fa-IR" sz="2800" dirty="0" smtClean="0">
                <a:solidFill>
                  <a:schemeClr val="bg1"/>
                </a:solidFill>
                <a:cs typeface="B Nazanin" pitchFamily="2" charset="-78"/>
              </a:rPr>
              <a:t>ـــــ مقدمات ازدواج</a:t>
            </a:r>
          </a:p>
          <a:p>
            <a:pPr algn="r" rtl="1"/>
            <a:endParaRPr lang="fa-IR" sz="2800" dirty="0" smtClean="0">
              <a:solidFill>
                <a:schemeClr val="bg1"/>
              </a:solidFill>
              <a:cs typeface="B Nazanin" pitchFamily="2" charset="-78"/>
            </a:endParaRPr>
          </a:p>
          <a:p>
            <a:pPr algn="r" rtl="1"/>
            <a:r>
              <a:rPr lang="fa-IR" sz="2800" dirty="0" smtClean="0">
                <a:solidFill>
                  <a:schemeClr val="bg1"/>
                </a:solidFill>
                <a:cs typeface="B Nazanin" pitchFamily="2" charset="-78"/>
              </a:rPr>
              <a:t>1-نامزدی</a:t>
            </a:r>
          </a:p>
          <a:p>
            <a:pPr algn="r" rtl="1"/>
            <a:r>
              <a:rPr lang="fa-IR" sz="2800" dirty="0" smtClean="0">
                <a:solidFill>
                  <a:schemeClr val="bg1"/>
                </a:solidFill>
                <a:cs typeface="B Nazanin" pitchFamily="2" charset="-78"/>
              </a:rPr>
              <a:t>اگر  بعد از پاسخ مثبت به خواستگاری و قبل از عقد نکاح ، فاصله زمانی باشد به ان دوره عرفا نامزدی اطلاق می شود  در این دوره رابطه حقوقی و شرعی بین زن ومرد وجود ندارد و ان دو به یکدیگر محرم نیستند و هر نوع رابطه جنسی بین انان حرام است </a:t>
            </a:r>
          </a:p>
          <a:p>
            <a:pPr algn="r" rtl="1"/>
            <a:endParaRPr lang="fa-IR" sz="2800" dirty="0" smtClean="0">
              <a:solidFill>
                <a:schemeClr val="bg1"/>
              </a:solidFill>
              <a:cs typeface="B Nazanin" pitchFamily="2" charset="-78"/>
            </a:endParaRPr>
          </a:p>
          <a:p>
            <a:pPr algn="r" rtl="1"/>
            <a:r>
              <a:rPr lang="fa-IR" sz="2800" dirty="0" smtClean="0">
                <a:solidFill>
                  <a:schemeClr val="bg1"/>
                </a:solidFill>
                <a:cs typeface="B Nazanin" pitchFamily="2" charset="-78"/>
              </a:rPr>
              <a:t>2- رضایت دختر وپسر وولی دختر</a:t>
            </a:r>
          </a:p>
          <a:p>
            <a:pPr algn="r" rtl="1"/>
            <a:r>
              <a:rPr lang="fa-IR" sz="2800" dirty="0" smtClean="0">
                <a:solidFill>
                  <a:schemeClr val="bg1"/>
                </a:solidFill>
                <a:cs typeface="B Nazanin" pitchFamily="2" charset="-78"/>
              </a:rPr>
              <a:t>در ازدواج ، رضایت دختر وپسر شرط نفوذ عقد است.و دوشیزگانی که به سن بلوغ رسیده اند،بدون اجازه پدر نمی توانند به عقد دیگری درآیند. البته اگر پدر موافق نبود دختر می تواند به دادگاه مراجعه کرده و دادگاه دلیل مخالفت را از پدر یا پدربزرگ می خواهد اگر دلیل ان ها برای دادگاه موجه نبود یا پاسخی به دادگاه ندادند دادگاه اجازه ازدواج دختر را صادر می کند.</a:t>
            </a:r>
          </a:p>
          <a:p>
            <a:pPr algn="r" rtl="1"/>
            <a:endParaRPr lang="fa-IR" sz="2800" dirty="0" smtClean="0">
              <a:cs typeface="B Nazanin" pitchFamily="2" charset="-78"/>
            </a:endParaRPr>
          </a:p>
          <a:p>
            <a:pPr algn="r" rtl="1"/>
            <a:endParaRPr lang="fa-IR" dirty="0" smtClean="0"/>
          </a:p>
        </p:txBody>
      </p:sp>
    </p:spTree>
    <p:extLst>
      <p:ext uri="{BB962C8B-B14F-4D97-AF65-F5344CB8AC3E}">
        <p14:creationId xmlns:p14="http://schemas.microsoft.com/office/powerpoint/2010/main" val="1244727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378187" y="692696"/>
            <a:ext cx="8460432" cy="2246769"/>
          </a:xfrm>
          <a:prstGeom prst="rect">
            <a:avLst/>
          </a:prstGeom>
        </p:spPr>
        <p:txBody>
          <a:bodyPr wrap="square">
            <a:spAutoFit/>
          </a:bodyPr>
          <a:lstStyle/>
          <a:p>
            <a:pPr algn="r" rtl="1"/>
            <a:r>
              <a:rPr lang="fa-IR" sz="2800" dirty="0">
                <a:solidFill>
                  <a:schemeClr val="bg1"/>
                </a:solidFill>
              </a:rPr>
              <a:t>3- ثبت ازدواج</a:t>
            </a:r>
          </a:p>
          <a:p>
            <a:pPr algn="r" rtl="1"/>
            <a:r>
              <a:rPr lang="fa-IR" sz="2800" dirty="0">
                <a:solidFill>
                  <a:schemeClr val="bg1"/>
                </a:solidFill>
              </a:rPr>
              <a:t>به موجب قانون مجازات اسلامی برای کیان خانواده ، ثبت واقعه ازدواج دایم ،طلاق و رجوع الزامی </a:t>
            </a:r>
            <a:r>
              <a:rPr lang="fa-IR" sz="2800" dirty="0" smtClean="0">
                <a:solidFill>
                  <a:schemeClr val="bg1"/>
                </a:solidFill>
              </a:rPr>
              <a:t>است برابر ماده 645 این قانون چان چه مردی بدون ثبت در دفاتر رسمی مبادرت به ازدواج دائم طلاق یا رجوع نماید به مجازات حبس تعزیری تا یک سال محکوم می گردد.</a:t>
            </a:r>
            <a:endParaRPr lang="fa-IR" sz="2800" dirty="0">
              <a:solidFill>
                <a:schemeClr val="bg1"/>
              </a:solidFill>
            </a:endParaRPr>
          </a:p>
        </p:txBody>
      </p:sp>
    </p:spTree>
    <p:extLst>
      <p:ext uri="{BB962C8B-B14F-4D97-AF65-F5344CB8AC3E}">
        <p14:creationId xmlns:p14="http://schemas.microsoft.com/office/powerpoint/2010/main" val="1562418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0" y="17884"/>
            <a:ext cx="9144000" cy="8525411"/>
          </a:xfrm>
          <a:prstGeom prst="rect">
            <a:avLst/>
          </a:prstGeom>
          <a:noFill/>
          <a:ln>
            <a:solidFill>
              <a:schemeClr val="accent1"/>
            </a:solidFill>
          </a:ln>
        </p:spPr>
        <p:txBody>
          <a:bodyPr wrap="square" rtlCol="0">
            <a:spAutoFit/>
          </a:bodyPr>
          <a:lstStyle/>
          <a:p>
            <a:pPr algn="r" rtl="1"/>
            <a:r>
              <a:rPr lang="fa-IR" sz="2800" dirty="0" smtClean="0">
                <a:solidFill>
                  <a:schemeClr val="bg1"/>
                </a:solidFill>
                <a:cs typeface="B Nazanin" pitchFamily="2" charset="-78"/>
              </a:rPr>
              <a:t>ــــ روابط همسران</a:t>
            </a:r>
          </a:p>
          <a:p>
            <a:pPr algn="r" rtl="1"/>
            <a:endParaRPr lang="fa-IR" sz="2800" dirty="0" smtClean="0">
              <a:solidFill>
                <a:schemeClr val="bg1"/>
              </a:solidFill>
              <a:cs typeface="B Nazanin" pitchFamily="2" charset="-78"/>
            </a:endParaRPr>
          </a:p>
          <a:p>
            <a:pPr algn="r" rtl="1"/>
            <a:endParaRPr lang="fa-IR" sz="2800" dirty="0" smtClean="0">
              <a:solidFill>
                <a:schemeClr val="bg1"/>
              </a:solidFill>
              <a:cs typeface="B Nazanin" pitchFamily="2" charset="-78"/>
            </a:endParaRPr>
          </a:p>
          <a:p>
            <a:pPr algn="r" rtl="1"/>
            <a:r>
              <a:rPr lang="fa-IR" sz="2800" dirty="0" smtClean="0">
                <a:solidFill>
                  <a:schemeClr val="bg1"/>
                </a:solidFill>
                <a:cs typeface="B Nazanin" pitchFamily="2" charset="-78"/>
              </a:rPr>
              <a:t>1- حقوق وتکالیف مشترک</a:t>
            </a:r>
          </a:p>
          <a:p>
            <a:pPr algn="r" rtl="1"/>
            <a:endParaRPr lang="fa-IR" sz="2800" dirty="0" smtClean="0">
              <a:solidFill>
                <a:schemeClr val="bg1"/>
              </a:solidFill>
              <a:cs typeface="B Nazanin" pitchFamily="2" charset="-78"/>
            </a:endParaRPr>
          </a:p>
          <a:p>
            <a:pPr algn="r" rtl="1"/>
            <a:r>
              <a:rPr lang="fa-IR" sz="2800" dirty="0" smtClean="0">
                <a:solidFill>
                  <a:schemeClr val="bg1"/>
                </a:solidFill>
                <a:cs typeface="B Nazanin" pitchFamily="2" charset="-78"/>
              </a:rPr>
              <a:t>*</a:t>
            </a:r>
            <a:r>
              <a:rPr lang="fa-IR" sz="2800" b="1" dirty="0" smtClean="0">
                <a:solidFill>
                  <a:schemeClr val="bg1"/>
                </a:solidFill>
                <a:cs typeface="B Nazanin" pitchFamily="2" charset="-78"/>
              </a:rPr>
              <a:t>حسن معاشرت:    </a:t>
            </a:r>
            <a:r>
              <a:rPr lang="fa-IR" sz="2800" dirty="0" smtClean="0">
                <a:solidFill>
                  <a:schemeClr val="bg1"/>
                </a:solidFill>
                <a:cs typeface="B Nazanin" pitchFamily="2" charset="-78"/>
              </a:rPr>
              <a:t>«عاشروهن بالمعروف. (نساء 4(:19)»</a:t>
            </a:r>
          </a:p>
          <a:p>
            <a:pPr algn="r" rtl="1"/>
            <a:r>
              <a:rPr lang="fa-IR" sz="2800" dirty="0" smtClean="0">
                <a:solidFill>
                  <a:schemeClr val="bg1"/>
                </a:solidFill>
                <a:cs typeface="B Nazanin" pitchFamily="2" charset="-78"/>
              </a:rPr>
              <a:t>با همسرانتان با اخلاق نیکو معاشرت کنید .</a:t>
            </a:r>
          </a:p>
          <a:p>
            <a:pPr algn="r" rtl="1"/>
            <a:endParaRPr lang="fa-IR" sz="2800" b="1" dirty="0" smtClean="0">
              <a:solidFill>
                <a:schemeClr val="bg1"/>
              </a:solidFill>
              <a:cs typeface="B Nazanin" pitchFamily="2" charset="-78"/>
            </a:endParaRPr>
          </a:p>
          <a:p>
            <a:pPr algn="r" rtl="1"/>
            <a:r>
              <a:rPr lang="fa-IR" sz="2800" b="1" dirty="0" smtClean="0">
                <a:solidFill>
                  <a:schemeClr val="bg1"/>
                </a:solidFill>
                <a:cs typeface="B Nazanin" pitchFamily="2" charset="-78"/>
              </a:rPr>
              <a:t>-اسکان مشترک</a:t>
            </a:r>
          </a:p>
          <a:p>
            <a:pPr algn="r" rtl="1"/>
            <a:r>
              <a:rPr lang="fa-IR" sz="2800" dirty="0" smtClean="0">
                <a:solidFill>
                  <a:schemeClr val="bg1"/>
                </a:solidFill>
                <a:cs typeface="B Nazanin" pitchFamily="2" charset="-78"/>
              </a:rPr>
              <a:t> </a:t>
            </a:r>
          </a:p>
          <a:p>
            <a:pPr algn="r" rtl="1"/>
            <a:r>
              <a:rPr lang="fa-IR" sz="2800" dirty="0" smtClean="0">
                <a:solidFill>
                  <a:schemeClr val="bg1"/>
                </a:solidFill>
                <a:cs typeface="B Nazanin" pitchFamily="2" charset="-78"/>
              </a:rPr>
              <a:t>-</a:t>
            </a:r>
            <a:r>
              <a:rPr lang="fa-IR" sz="2800" b="1" dirty="0" smtClean="0">
                <a:solidFill>
                  <a:schemeClr val="bg1"/>
                </a:solidFill>
                <a:cs typeface="B Nazanin" pitchFamily="2" charset="-78"/>
              </a:rPr>
              <a:t>روابط جنسی متعارف</a:t>
            </a:r>
          </a:p>
          <a:p>
            <a:pPr algn="r" rtl="1"/>
            <a:endParaRPr lang="fa-IR" sz="2800" dirty="0" smtClean="0">
              <a:solidFill>
                <a:schemeClr val="bg1"/>
              </a:solidFill>
              <a:cs typeface="B Nazanin" pitchFamily="2" charset="-78"/>
            </a:endParaRPr>
          </a:p>
          <a:p>
            <a:pPr algn="r" rtl="1"/>
            <a:r>
              <a:rPr lang="fa-IR" sz="2800" dirty="0" smtClean="0">
                <a:solidFill>
                  <a:schemeClr val="bg1"/>
                </a:solidFill>
                <a:cs typeface="B Nazanin" pitchFamily="2" charset="-78"/>
              </a:rPr>
              <a:t>-</a:t>
            </a:r>
            <a:r>
              <a:rPr lang="fa-IR" sz="2800" b="1" dirty="0" smtClean="0">
                <a:solidFill>
                  <a:schemeClr val="bg1"/>
                </a:solidFill>
                <a:cs typeface="B Nazanin" pitchFamily="2" charset="-78"/>
              </a:rPr>
              <a:t>خوش رفتاری</a:t>
            </a:r>
          </a:p>
          <a:p>
            <a:pPr algn="r" rtl="1"/>
            <a:r>
              <a:rPr lang="fa-IR" sz="2800" dirty="0" smtClean="0">
                <a:solidFill>
                  <a:schemeClr val="bg1"/>
                </a:solidFill>
                <a:cs typeface="B Nazanin" pitchFamily="2" charset="-78"/>
              </a:rPr>
              <a:t>پیامبر فرمود: ”هرمردی که به صورت همسرش یک سیلی بزند ، خداوند عزوجل به مالک دوزخ فرمان می دهد در جنهم هفتاد سیلی به او بزنند.“</a:t>
            </a:r>
          </a:p>
          <a:p>
            <a:pPr algn="r" rtl="1"/>
            <a:endParaRPr lang="fa-IR" sz="2800" dirty="0" smtClean="0">
              <a:solidFill>
                <a:schemeClr val="bg1"/>
              </a:solidFill>
              <a:cs typeface="B Nazanin" pitchFamily="2" charset="-78"/>
            </a:endParaRPr>
          </a:p>
          <a:p>
            <a:pPr algn="r" rtl="1"/>
            <a:r>
              <a:rPr lang="fa-IR" sz="2800" dirty="0" smtClean="0">
                <a:solidFill>
                  <a:schemeClr val="bg1"/>
                </a:solidFill>
                <a:cs typeface="B Nazanin" pitchFamily="2" charset="-78"/>
              </a:rPr>
              <a:t>*</a:t>
            </a:r>
            <a:endParaRPr lang="fa-IR" sz="2400" dirty="0" smtClean="0">
              <a:solidFill>
                <a:schemeClr val="bg1"/>
              </a:solidFill>
            </a:endParaRPr>
          </a:p>
          <a:p>
            <a:pPr algn="r" rtl="1"/>
            <a:endParaRPr lang="fa-IR" dirty="0" smtClean="0"/>
          </a:p>
          <a:p>
            <a:pPr algn="r" rtl="1"/>
            <a:endParaRPr lang="fa-IR" dirty="0" smtClean="0"/>
          </a:p>
          <a:p>
            <a:pPr algn="r" rtl="1"/>
            <a:endParaRPr lang="fa-IR" dirty="0" smtClean="0"/>
          </a:p>
          <a:p>
            <a:pPr algn="r" rtl="1"/>
            <a:endParaRPr lang="en-US" dirty="0"/>
          </a:p>
        </p:txBody>
      </p:sp>
    </p:spTree>
    <p:extLst>
      <p:ext uri="{BB962C8B-B14F-4D97-AF65-F5344CB8AC3E}">
        <p14:creationId xmlns:p14="http://schemas.microsoft.com/office/powerpoint/2010/main" val="4257424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Rectangle 2"/>
          <p:cNvSpPr/>
          <p:nvPr/>
        </p:nvSpPr>
        <p:spPr>
          <a:xfrm>
            <a:off x="0" y="31879"/>
            <a:ext cx="9109688" cy="3416320"/>
          </a:xfrm>
          <a:prstGeom prst="rect">
            <a:avLst/>
          </a:prstGeom>
        </p:spPr>
        <p:txBody>
          <a:bodyPr wrap="square">
            <a:spAutoFit/>
          </a:bodyPr>
          <a:lstStyle/>
          <a:p>
            <a:pPr algn="r" rtl="1"/>
            <a:r>
              <a:rPr lang="fa-IR" sz="2400" b="1" dirty="0"/>
              <a:t>تحکیم خانواده و مشارکت در امور </a:t>
            </a:r>
            <a:r>
              <a:rPr lang="fa-IR" sz="2400" b="1" dirty="0" smtClean="0"/>
              <a:t>آن</a:t>
            </a:r>
          </a:p>
          <a:p>
            <a:pPr algn="r" rtl="1"/>
            <a:endParaRPr lang="fa-IR" sz="2400" b="1" dirty="0"/>
          </a:p>
          <a:p>
            <a:pPr algn="r" rtl="1"/>
            <a:r>
              <a:rPr lang="fa-IR" sz="2400" dirty="0" smtClean="0"/>
              <a:t>1</a:t>
            </a:r>
            <a:r>
              <a:rPr lang="fa-IR" sz="2400" b="1" dirty="0" smtClean="0"/>
              <a:t>-همکاری </a:t>
            </a:r>
            <a:r>
              <a:rPr lang="fa-IR" sz="2400" b="1" dirty="0"/>
              <a:t>در امور خانواده</a:t>
            </a:r>
          </a:p>
          <a:p>
            <a:pPr algn="r" rtl="1"/>
            <a:r>
              <a:rPr lang="fa-IR" sz="2400" dirty="0">
                <a:solidFill>
                  <a:srgbClr val="00B0F0"/>
                </a:solidFill>
              </a:rPr>
              <a:t>امام علی (ع)فرمود: زن باید فرزندش را شیر بدهد و... کارهای داخل منزل را هم انجام دهد</a:t>
            </a:r>
            <a:r>
              <a:rPr lang="fa-IR" sz="2400" dirty="0"/>
              <a:t>.</a:t>
            </a:r>
          </a:p>
          <a:p>
            <a:pPr algn="r" rtl="1"/>
            <a:r>
              <a:rPr lang="fa-IR" sz="2400" dirty="0"/>
              <a:t>روزی پیامبر اکرم به خانه علی (ع) وارد شد و مشاهده کرد که ایشان مشغول امور خانه داری است </a:t>
            </a:r>
            <a:r>
              <a:rPr lang="fa-IR" sz="2400" dirty="0">
                <a:solidFill>
                  <a:srgbClr val="00B0F0"/>
                </a:solidFill>
              </a:rPr>
              <a:t>حضرت فرمود: </a:t>
            </a:r>
          </a:p>
          <a:p>
            <a:pPr algn="r" rtl="1"/>
            <a:r>
              <a:rPr lang="fa-IR" sz="2400" dirty="0">
                <a:solidFill>
                  <a:srgbClr val="00B0F0"/>
                </a:solidFill>
              </a:rPr>
              <a:t>ای علی هر کس به خانه اش خدمت کند این خدمت کفاره گناهان کبیره اش خواهد شد و اتش خشم الهی را خاموش خواهد نمود و همسر بهشتی و درجات عالیه نصیبش خواهد شد .</a:t>
            </a:r>
          </a:p>
        </p:txBody>
      </p:sp>
    </p:spTree>
    <p:extLst>
      <p:ext uri="{BB962C8B-B14F-4D97-AF65-F5344CB8AC3E}">
        <p14:creationId xmlns:p14="http://schemas.microsoft.com/office/powerpoint/2010/main" val="18119338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45411" y="-16345"/>
            <a:ext cx="8892480" cy="3693319"/>
          </a:xfrm>
          <a:prstGeom prst="rect">
            <a:avLst/>
          </a:prstGeom>
        </p:spPr>
        <p:txBody>
          <a:bodyPr wrap="square">
            <a:spAutoFit/>
          </a:bodyPr>
          <a:lstStyle/>
          <a:p>
            <a:pPr algn="r" rtl="1"/>
            <a:r>
              <a:rPr lang="fa-IR" sz="2400" dirty="0" smtClean="0"/>
              <a:t>2</a:t>
            </a:r>
            <a:r>
              <a:rPr lang="fa-IR" sz="2400" b="1" dirty="0" smtClean="0"/>
              <a:t>-شکایت </a:t>
            </a:r>
            <a:r>
              <a:rPr lang="fa-IR" sz="2400" b="1" dirty="0"/>
              <a:t>نکردن از همسر </a:t>
            </a:r>
          </a:p>
          <a:p>
            <a:pPr algn="r" rtl="1"/>
            <a:r>
              <a:rPr lang="fa-IR" sz="2400" dirty="0"/>
              <a:t>سبب سست شدن ارکان خانواده می شود</a:t>
            </a:r>
            <a:r>
              <a:rPr lang="fa-IR" sz="2400" dirty="0" smtClean="0"/>
              <a:t>.</a:t>
            </a:r>
          </a:p>
          <a:p>
            <a:pPr algn="r" rtl="1"/>
            <a:endParaRPr lang="fa-IR" sz="2400" dirty="0"/>
          </a:p>
          <a:p>
            <a:pPr algn="r" rtl="1"/>
            <a:r>
              <a:rPr lang="fa-IR" sz="2400" dirty="0">
                <a:solidFill>
                  <a:srgbClr val="00B0F0"/>
                </a:solidFill>
              </a:rPr>
              <a:t>پیامبر می فرماید: ”من زنی را که از خانه  خود دامن کشان برای شکایت از شوهرش بیرون شود، دشمن می دارم </a:t>
            </a:r>
            <a:r>
              <a:rPr lang="fa-IR" sz="2400" dirty="0" smtClean="0">
                <a:solidFill>
                  <a:srgbClr val="00B0F0"/>
                </a:solidFill>
              </a:rPr>
              <a:t>.“</a:t>
            </a:r>
          </a:p>
          <a:p>
            <a:pPr algn="r" rtl="1"/>
            <a:endParaRPr lang="fa-IR" sz="2400" b="1" dirty="0">
              <a:solidFill>
                <a:srgbClr val="00B0F0"/>
              </a:solidFill>
            </a:endParaRPr>
          </a:p>
          <a:p>
            <a:pPr algn="r" rtl="1"/>
            <a:r>
              <a:rPr lang="fa-IR" sz="2400" dirty="0" smtClean="0"/>
              <a:t>همچنین حضرت مردی را که موجب شکایت بردن زن می شود نکوهش می کند </a:t>
            </a:r>
            <a:r>
              <a:rPr lang="fa-IR" sz="2400" b="1" dirty="0" smtClean="0"/>
              <a:t>: </a:t>
            </a:r>
          </a:p>
          <a:p>
            <a:pPr algn="r" rtl="1"/>
            <a:r>
              <a:rPr lang="fa-IR" sz="2400" dirty="0" smtClean="0">
                <a:solidFill>
                  <a:srgbClr val="00B0F0"/>
                </a:solidFill>
              </a:rPr>
              <a:t>بدترین مردان کسی است که تهمت می زند بداخلاق و بد زبان است به تنهایی می خورد و بخشش نمی کند و... همسرش را به پناه بردن به دیگران وادار می کند .</a:t>
            </a:r>
            <a:endParaRPr lang="fa-IR" sz="2400" dirty="0">
              <a:solidFill>
                <a:srgbClr val="00B0F0"/>
              </a:solidFill>
            </a:endParaRPr>
          </a:p>
          <a:p>
            <a:pPr algn="r" rtl="1"/>
            <a:endParaRPr lang="fa-IR" dirty="0"/>
          </a:p>
        </p:txBody>
      </p:sp>
    </p:spTree>
    <p:extLst>
      <p:ext uri="{BB962C8B-B14F-4D97-AF65-F5344CB8AC3E}">
        <p14:creationId xmlns:p14="http://schemas.microsoft.com/office/powerpoint/2010/main" val="3007798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71472" y="357166"/>
            <a:ext cx="8143932" cy="6278642"/>
          </a:xfrm>
          <a:prstGeom prst="rect">
            <a:avLst/>
          </a:prstGeom>
        </p:spPr>
        <p:txBody>
          <a:bodyPr wrap="square">
            <a:spAutoFit/>
          </a:bodyPr>
          <a:lstStyle/>
          <a:p>
            <a:pPr algn="r" rtl="1"/>
            <a:r>
              <a:rPr lang="fa-IR" sz="2400" b="1" dirty="0" smtClean="0">
                <a:cs typeface="B Nazanin" pitchFamily="2" charset="-78"/>
              </a:rPr>
              <a:t>3-وفاداری همسران</a:t>
            </a:r>
          </a:p>
          <a:p>
            <a:pPr algn="r" rtl="1"/>
            <a:r>
              <a:rPr lang="fa-IR" sz="2400" dirty="0" smtClean="0">
                <a:cs typeface="B Nazanin" pitchFamily="2" charset="-78"/>
              </a:rPr>
              <a:t>از مهم ترین عوامل تحکیم خانواده است.</a:t>
            </a:r>
          </a:p>
          <a:p>
            <a:pPr algn="r" rtl="1"/>
            <a:r>
              <a:rPr lang="fa-IR" sz="2400" dirty="0" smtClean="0">
                <a:solidFill>
                  <a:srgbClr val="00B0F0"/>
                </a:solidFill>
                <a:cs typeface="B Nazanin" pitchFamily="2" charset="-78"/>
              </a:rPr>
              <a:t>رسول خدا فرمود: خدا بندگان با غیرت خود را دوست دارد</a:t>
            </a:r>
            <a:r>
              <a:rPr lang="fa-IR" sz="2400" dirty="0" smtClean="0">
                <a:cs typeface="B Nazanin" pitchFamily="2" charset="-78"/>
              </a:rPr>
              <a:t>.</a:t>
            </a:r>
          </a:p>
          <a:p>
            <a:pPr algn="r" rtl="1"/>
            <a:r>
              <a:rPr lang="fa-IR" sz="2400" dirty="0" smtClean="0">
                <a:cs typeface="B Nazanin" pitchFamily="2" charset="-78"/>
              </a:rPr>
              <a:t>و همچنین امام صادق می فرماید :</a:t>
            </a:r>
          </a:p>
          <a:p>
            <a:pPr algn="r" rtl="1"/>
            <a:r>
              <a:rPr lang="fa-IR" sz="2400" dirty="0" smtClean="0">
                <a:solidFill>
                  <a:srgbClr val="00B0F0"/>
                </a:solidFill>
                <a:cs typeface="B Nazanin" pitchFamily="2" charset="-78"/>
              </a:rPr>
              <a:t>در امر حلال غیرت وجود ندارد .</a:t>
            </a:r>
          </a:p>
          <a:p>
            <a:pPr algn="r" rtl="1"/>
            <a:r>
              <a:rPr lang="fa-IR" sz="2400" dirty="0" smtClean="0">
                <a:cs typeface="B Nazanin" pitchFamily="2" charset="-78"/>
              </a:rPr>
              <a:t>امام علی (ع) در نامه ای به امام حسن (ع) نوشت :</a:t>
            </a:r>
          </a:p>
          <a:p>
            <a:pPr algn="r" rtl="1"/>
            <a:r>
              <a:rPr lang="fa-IR" sz="2400" dirty="0" smtClean="0">
                <a:solidFill>
                  <a:srgbClr val="00B0F0"/>
                </a:solidFill>
                <a:cs typeface="B Nazanin" pitchFamily="2" charset="-78"/>
              </a:rPr>
              <a:t>تو را از غیرت بی جا بر حذر می دارم زیرا غیرت بی جازنان سالم را به بیماری می کشاند </a:t>
            </a:r>
          </a:p>
          <a:p>
            <a:pPr algn="r" rtl="1"/>
            <a:r>
              <a:rPr lang="fa-IR" sz="2400" dirty="0" smtClean="0">
                <a:cs typeface="B Nazanin" pitchFamily="2" charset="-78"/>
              </a:rPr>
              <a:t>الزام زن و شوهر به وفاداری نسبت به یکدیگر از عموم ایه </a:t>
            </a:r>
            <a:r>
              <a:rPr lang="fa-IR" sz="2400" dirty="0" smtClean="0">
                <a:solidFill>
                  <a:srgbClr val="00B0F0"/>
                </a:solidFill>
                <a:cs typeface="B Nazanin" pitchFamily="2" charset="-78"/>
              </a:rPr>
              <a:t>« اوفوا بالعقود» ( مائده (5): 1)</a:t>
            </a:r>
          </a:p>
          <a:p>
            <a:pPr algn="r" rtl="1"/>
            <a:r>
              <a:rPr lang="fa-IR" sz="2400" dirty="0" smtClean="0">
                <a:cs typeface="B Nazanin" pitchFamily="2" charset="-78"/>
              </a:rPr>
              <a:t>و</a:t>
            </a:r>
            <a:r>
              <a:rPr lang="fa-IR" sz="2400" dirty="0" smtClean="0">
                <a:solidFill>
                  <a:srgbClr val="00B0F0"/>
                </a:solidFill>
                <a:cs typeface="B Nazanin" pitchFamily="2" charset="-78"/>
              </a:rPr>
              <a:t> </a:t>
            </a:r>
            <a:r>
              <a:rPr lang="fa-IR" sz="2400" dirty="0" smtClean="0">
                <a:cs typeface="B Nazanin" pitchFamily="2" charset="-78"/>
              </a:rPr>
              <a:t>نیز این که قران از ازدواج به پیوند استوار تعبیر نموده دریافتنی است </a:t>
            </a:r>
          </a:p>
          <a:p>
            <a:pPr algn="r" rtl="1"/>
            <a:r>
              <a:rPr lang="fa-IR" sz="2400" b="1" dirty="0" smtClean="0">
                <a:cs typeface="B Nazanin" pitchFamily="2" charset="-78"/>
              </a:rPr>
              <a:t>-گذشت از خطای همسر</a:t>
            </a:r>
          </a:p>
          <a:p>
            <a:pPr algn="r" rtl="1"/>
            <a:r>
              <a:rPr lang="fa-IR" sz="2400" dirty="0" smtClean="0">
                <a:cs typeface="B Nazanin" pitchFamily="2" charset="-78"/>
              </a:rPr>
              <a:t>بخشودن وسیله ای برای تداوم زندگی</a:t>
            </a:r>
          </a:p>
          <a:p>
            <a:pPr algn="r" rtl="1"/>
            <a:r>
              <a:rPr lang="fa-IR" sz="2400" dirty="0" smtClean="0">
                <a:cs typeface="B Nazanin" pitchFamily="2" charset="-78"/>
              </a:rPr>
              <a:t>پیامبر اکرم  (ص) در دو روایت فرمود</a:t>
            </a:r>
            <a:r>
              <a:rPr lang="fa-IR" sz="2400" dirty="0" smtClean="0">
                <a:solidFill>
                  <a:srgbClr val="00B0F0"/>
                </a:solidFill>
                <a:cs typeface="B Nazanin" pitchFamily="2" charset="-78"/>
              </a:rPr>
              <a:t>: ”خداوند به زنی که به بدخلقی شوهرش صبر کند،ثواب آسیه همسر فرعون را می دهد.</a:t>
            </a:r>
          </a:p>
          <a:p>
            <a:pPr algn="r" rtl="1"/>
            <a:r>
              <a:rPr lang="fa-IR" sz="2400" dirty="0" smtClean="0">
                <a:solidFill>
                  <a:srgbClr val="00B0F0"/>
                </a:solidFill>
                <a:cs typeface="B Nazanin" pitchFamily="2" charset="-78"/>
              </a:rPr>
              <a:t>اگرمردی بر بدخلقی زنش صبر کند،خداوند ثوابی که به حضرت داوود داده ، به او هم می دهد. ”</a:t>
            </a:r>
          </a:p>
          <a:p>
            <a:pPr algn="r" rtl="1"/>
            <a:endParaRPr lang="fa-IR" sz="2400" dirty="0" smtClean="0">
              <a:cs typeface="B Nazanin" pitchFamily="2" charset="-78"/>
            </a:endParaRPr>
          </a:p>
          <a:p>
            <a:pPr algn="r" rtl="1"/>
            <a:endParaRPr lang="fa-IR" dirty="0" smtClean="0">
              <a:cs typeface="B Nazanin" pitchFamily="2" charset="-78"/>
            </a:endParaRPr>
          </a:p>
        </p:txBody>
      </p:sp>
    </p:spTree>
    <p:extLst>
      <p:ext uri="{BB962C8B-B14F-4D97-AF65-F5344CB8AC3E}">
        <p14:creationId xmlns:p14="http://schemas.microsoft.com/office/powerpoint/2010/main" val="15729339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0" y="44624"/>
            <a:ext cx="9144000" cy="4462760"/>
          </a:xfrm>
          <a:prstGeom prst="rect">
            <a:avLst/>
          </a:prstGeom>
        </p:spPr>
        <p:txBody>
          <a:bodyPr wrap="square">
            <a:spAutoFit/>
          </a:bodyPr>
          <a:lstStyle/>
          <a:p>
            <a:pPr algn="r" rtl="1"/>
            <a:r>
              <a:rPr lang="fa-IR" sz="2400" b="1" dirty="0"/>
              <a:t>*حضانت و تربیت فرزندان</a:t>
            </a:r>
          </a:p>
          <a:p>
            <a:pPr algn="r" rtl="1"/>
            <a:r>
              <a:rPr lang="fa-IR" sz="2400" dirty="0"/>
              <a:t>از مسؤلیت های مهم زن و شوهر ،مراقبت از سلامت جسمانی فرزندان ، رسیدگی عاطفی به آنان و برآوردن نیاز های روانی شان است </a:t>
            </a:r>
            <a:r>
              <a:rPr lang="fa-IR" sz="2400" dirty="0" smtClean="0"/>
              <a:t>.</a:t>
            </a:r>
          </a:p>
          <a:p>
            <a:pPr algn="r" rtl="1"/>
            <a:endParaRPr lang="fa-IR" sz="2400" dirty="0" smtClean="0"/>
          </a:p>
          <a:p>
            <a:pPr algn="r" rtl="1"/>
            <a:r>
              <a:rPr lang="fa-IR" sz="2400" dirty="0" smtClean="0">
                <a:solidFill>
                  <a:srgbClr val="00B0F0"/>
                </a:solidFill>
              </a:rPr>
              <a:t>قوا انفُسَکم و اهلِیکم ناراً  ( تحریم (66):6 )</a:t>
            </a:r>
          </a:p>
          <a:p>
            <a:pPr algn="r" rtl="1"/>
            <a:r>
              <a:rPr lang="fa-IR" sz="2400" dirty="0" smtClean="0">
                <a:solidFill>
                  <a:srgbClr val="00B0F0"/>
                </a:solidFill>
              </a:rPr>
              <a:t>خود و خانواده تان را از اتش دوزخ بر حذر دارید.</a:t>
            </a:r>
          </a:p>
          <a:p>
            <a:pPr algn="r" rtl="1"/>
            <a:endParaRPr lang="fa-IR" sz="2400" dirty="0" smtClean="0">
              <a:solidFill>
                <a:srgbClr val="00B0F0"/>
              </a:solidFill>
            </a:endParaRPr>
          </a:p>
          <a:p>
            <a:pPr algn="r" rtl="1"/>
            <a:r>
              <a:rPr lang="fa-IR" sz="2400" dirty="0" smtClean="0"/>
              <a:t>فقها نیز معتقدند:</a:t>
            </a:r>
          </a:p>
          <a:p>
            <a:pPr algn="r" rtl="1"/>
            <a:endParaRPr lang="fa-IR" sz="2400" dirty="0" smtClean="0"/>
          </a:p>
          <a:p>
            <a:pPr algn="r" rtl="1"/>
            <a:r>
              <a:rPr lang="fa-IR" sz="2400" dirty="0" smtClean="0"/>
              <a:t>بر ولی لازم است کودک را از انچه به اخلاق و عقیده اش اسیب می رساند حفظ کند. </a:t>
            </a:r>
          </a:p>
          <a:p>
            <a:pPr algn="r" rtl="1"/>
            <a:endParaRPr lang="fa-IR" sz="2400" dirty="0" smtClean="0">
              <a:solidFill>
                <a:srgbClr val="00B0F0"/>
              </a:solidFill>
            </a:endParaRPr>
          </a:p>
          <a:p>
            <a:pPr algn="r" rtl="1"/>
            <a:endParaRPr lang="fa-IR" sz="2000" dirty="0">
              <a:solidFill>
                <a:srgbClr val="00B0F0"/>
              </a:solidFill>
            </a:endParaRPr>
          </a:p>
        </p:txBody>
      </p:sp>
    </p:spTree>
    <p:extLst>
      <p:ext uri="{BB962C8B-B14F-4D97-AF65-F5344CB8AC3E}">
        <p14:creationId xmlns:p14="http://schemas.microsoft.com/office/powerpoint/2010/main" val="732543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2655</TotalTime>
  <Words>19408</Words>
  <Application>Microsoft Office PowerPoint</Application>
  <PresentationFormat>On-screen Show (4:3)</PresentationFormat>
  <Paragraphs>1371</Paragraphs>
  <Slides>200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200</vt:i4>
      </vt:variant>
    </vt:vector>
  </HeadingPairs>
  <TitlesOfParts>
    <vt:vector size="207" baseType="lpstr">
      <vt:lpstr>Arial</vt:lpstr>
      <vt:lpstr>Arial (Body)</vt:lpstr>
      <vt:lpstr>B Nazanin</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مهارت های رفتاری (گزینش همسر)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یازدهم</vt:lpstr>
      <vt:lpstr>جمعیت</vt:lpstr>
      <vt:lpstr>PowerPoint Presentation</vt:lpstr>
      <vt:lpstr>PowerPoint Presentation</vt:lpstr>
      <vt:lpstr>3- جمعیت و باروری از دیدگاه اسلام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اول:انسان و خانواده    جایگاه انسان و خانواده و انسان شناسی دینی 1-ابعاد وجود انسان الف- مادی</dc:title>
  <dc:creator>mr</dc:creator>
  <cp:lastModifiedBy>670566799</cp:lastModifiedBy>
  <cp:revision>200</cp:revision>
  <dcterms:created xsi:type="dcterms:W3CDTF">2014-11-11T09:05:19Z</dcterms:created>
  <dcterms:modified xsi:type="dcterms:W3CDTF">2016-05-21T10:25:32Z</dcterms:modified>
</cp:coreProperties>
</file>