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69" r:id="rId19"/>
    <p:sldId id="274" r:id="rId20"/>
    <p:sldId id="275" r:id="rId2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4A8AB700-79FB-4DF5-8A46-A8FF459BDAC1}" type="datetimeFigureOut">
              <a:rPr lang="fa-IR" smtClean="0"/>
              <a:pPr/>
              <a:t>07/22/1441</a:t>
            </a:fld>
            <a:endParaRPr lang="fa-IR"/>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07D5480-5728-44D3-83DF-39FA5950220C}" type="slidenum">
              <a:rPr lang="fa-IR" smtClean="0"/>
              <a:pPr/>
              <a:t>‹#›</a:t>
            </a:fld>
            <a:endParaRPr lang="fa-IR"/>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8AB700-79FB-4DF5-8A46-A8FF459BDAC1}" type="datetimeFigureOut">
              <a:rPr lang="fa-IR" smtClean="0"/>
              <a:pPr/>
              <a:t>07/22/1441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C07D5480-5728-44D3-83DF-39FA5950220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8AB700-79FB-4DF5-8A46-A8FF459BDAC1}" type="datetimeFigureOut">
              <a:rPr lang="fa-IR" smtClean="0"/>
              <a:pPr/>
              <a:t>07/22/1441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C07D5480-5728-44D3-83DF-39FA5950220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8AB700-79FB-4DF5-8A46-A8FF459BDAC1}" type="datetimeFigureOut">
              <a:rPr lang="fa-IR" smtClean="0"/>
              <a:pPr/>
              <a:t>07/22/1441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C07D5480-5728-44D3-83DF-39FA5950220C}"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4A8AB700-79FB-4DF5-8A46-A8FF459BDAC1}" type="datetimeFigureOut">
              <a:rPr lang="fa-IR" smtClean="0"/>
              <a:pPr/>
              <a:t>07/22/1441</a:t>
            </a:fld>
            <a:endParaRPr lang="fa-IR"/>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07D5480-5728-44D3-83DF-39FA5950220C}" type="slidenum">
              <a:rPr lang="fa-IR" smtClean="0"/>
              <a:pPr/>
              <a:t>‹#›</a:t>
            </a:fld>
            <a:endParaRPr lang="fa-IR"/>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8AB700-79FB-4DF5-8A46-A8FF459BDAC1}" type="datetimeFigureOut">
              <a:rPr lang="fa-IR" smtClean="0"/>
              <a:pPr/>
              <a:t>07/22/1441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a:xfrm>
            <a:off x="8641080" y="6514568"/>
            <a:ext cx="464288" cy="274320"/>
          </a:xfrm>
        </p:spPr>
        <p:txBody>
          <a:bodyPr/>
          <a:lstStyle>
            <a:extLst/>
          </a:lstStyle>
          <a:p>
            <a:fld id="{C07D5480-5728-44D3-83DF-39FA5950220C}" type="slidenum">
              <a:rPr lang="fa-IR" smtClean="0"/>
              <a:pPr/>
              <a:t>‹#›</a:t>
            </a:fld>
            <a:endParaRPr lang="fa-IR"/>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A8AB700-79FB-4DF5-8A46-A8FF459BDAC1}" type="datetimeFigureOut">
              <a:rPr lang="fa-IR" smtClean="0"/>
              <a:pPr/>
              <a:t>07/22/1441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a:xfrm>
            <a:off x="8641080" y="6514568"/>
            <a:ext cx="464288" cy="274320"/>
          </a:xfrm>
        </p:spPr>
        <p:txBody>
          <a:bodyPr/>
          <a:lstStyle>
            <a:extLst/>
          </a:lstStyle>
          <a:p>
            <a:fld id="{C07D5480-5728-44D3-83DF-39FA5950220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A8AB700-79FB-4DF5-8A46-A8FF459BDAC1}" type="datetimeFigureOut">
              <a:rPr lang="fa-IR" smtClean="0"/>
              <a:pPr/>
              <a:t>07/22/1441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C07D5480-5728-44D3-83DF-39FA5950220C}" type="slidenum">
              <a:rPr lang="fa-IR" smtClean="0"/>
              <a:pPr/>
              <a:t>‹#›</a:t>
            </a:fld>
            <a:endParaRPr lang="fa-IR"/>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A8AB700-79FB-4DF5-8A46-A8FF459BDAC1}" type="datetimeFigureOut">
              <a:rPr lang="fa-IR" smtClean="0"/>
              <a:pPr/>
              <a:t>07/22/1441</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C07D5480-5728-44D3-83DF-39FA5950220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4A8AB700-79FB-4DF5-8A46-A8FF459BDAC1}" type="datetimeFigureOut">
              <a:rPr lang="fa-IR" smtClean="0"/>
              <a:pPr/>
              <a:t>07/22/1441</a:t>
            </a:fld>
            <a:endParaRPr lang="fa-IR"/>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07D5480-5728-44D3-83DF-39FA5950220C}" type="slidenum">
              <a:rPr lang="fa-IR" smtClean="0"/>
              <a:pPr/>
              <a:t>‹#›</a:t>
            </a:fld>
            <a:endParaRPr lang="fa-IR"/>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4A8AB700-79FB-4DF5-8A46-A8FF459BDAC1}" type="datetimeFigureOut">
              <a:rPr lang="fa-IR" smtClean="0"/>
              <a:pPr/>
              <a:t>07/22/1441</a:t>
            </a:fld>
            <a:endParaRPr lang="fa-IR"/>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07D5480-5728-44D3-83DF-39FA5950220C}" type="slidenum">
              <a:rPr lang="fa-IR" smtClean="0"/>
              <a:pPr/>
              <a:t>‹#›</a:t>
            </a:fld>
            <a:endParaRPr lang="fa-IR"/>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fa-IR"/>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4A8AB700-79FB-4DF5-8A46-A8FF459BDAC1}" type="datetimeFigureOut">
              <a:rPr lang="fa-IR" smtClean="0"/>
              <a:pPr/>
              <a:t>07/22/1441</a:t>
            </a:fld>
            <a:endParaRPr lang="fa-IR"/>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C07D5480-5728-44D3-83DF-39FA5950220C}" type="slidenum">
              <a:rPr lang="fa-IR" smtClean="0"/>
              <a:pPr/>
              <a:t>‹#›</a:t>
            </a:fld>
            <a:endParaRPr lang="fa-IR"/>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714488"/>
            <a:ext cx="6400800" cy="2500330"/>
          </a:xfrm>
        </p:spPr>
        <p:txBody>
          <a:bodyPr>
            <a:normAutofit/>
          </a:bodyPr>
          <a:lstStyle/>
          <a:p>
            <a:r>
              <a:rPr lang="fa-IR" sz="6600" b="1" i="1" dirty="0" smtClean="0">
                <a:solidFill>
                  <a:schemeClr val="tx1"/>
                </a:solidFill>
              </a:rPr>
              <a:t>بسم الله الرحمن الرحیم</a:t>
            </a:r>
            <a:endParaRPr lang="fa-IR" sz="6600" b="1" i="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زنجبیل</a:t>
            </a:r>
            <a:endParaRPr lang="fa-IR" dirty="0"/>
          </a:p>
        </p:txBody>
      </p:sp>
      <p:sp>
        <p:nvSpPr>
          <p:cNvPr id="3" name="Content Placeholder 2"/>
          <p:cNvSpPr>
            <a:spLocks noGrp="1"/>
          </p:cNvSpPr>
          <p:nvPr>
            <p:ph idx="1"/>
          </p:nvPr>
        </p:nvSpPr>
        <p:spPr/>
        <p:txBody>
          <a:bodyPr/>
          <a:lstStyle/>
          <a:p>
            <a:r>
              <a:rPr lang="fa-IR" dirty="0" smtClean="0"/>
              <a:t>نوعی ادویه از ریشسه گیاه</a:t>
            </a:r>
            <a:r>
              <a:rPr lang="en-US" dirty="0" err="1" smtClean="0"/>
              <a:t>zingiber</a:t>
            </a:r>
            <a:r>
              <a:rPr lang="en-US" dirty="0" smtClean="0"/>
              <a:t> </a:t>
            </a:r>
            <a:r>
              <a:rPr lang="en-US" dirty="0" err="1" smtClean="0"/>
              <a:t>officinale</a:t>
            </a:r>
            <a:r>
              <a:rPr lang="en-US" dirty="0" smtClean="0"/>
              <a:t> </a:t>
            </a:r>
            <a:r>
              <a:rPr lang="fa-IR" dirty="0" smtClean="0"/>
              <a:t> که دارای طبع گرم و خشک میباشد</a:t>
            </a:r>
          </a:p>
          <a:p>
            <a:endParaRPr lang="fa-IR" dirty="0" smtClean="0"/>
          </a:p>
          <a:p>
            <a:r>
              <a:rPr lang="fa-IR" dirty="0" smtClean="0"/>
              <a:t>این گیاه دارای خواص بسیار متعددی است </a:t>
            </a:r>
          </a:p>
          <a:p>
            <a:endParaRPr lang="fa-IR" dirty="0" smtClean="0"/>
          </a:p>
          <a:p>
            <a:r>
              <a:rPr lang="fa-IR" dirty="0" smtClean="0"/>
              <a:t>از جمله این خواص تسکین درد و دل درد وکنترل فشار خون وممانعت از عفونت های مختلف از جمله سرماخوردگی میباشد</a:t>
            </a:r>
          </a:p>
          <a:p>
            <a:endParaRPr lang="fa-IR" dirty="0" smtClean="0"/>
          </a:p>
          <a:p>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472518" cy="5768997"/>
          </a:xfrm>
        </p:spPr>
        <p:txBody>
          <a:bodyPr/>
          <a:lstStyle/>
          <a:p>
            <a:r>
              <a:rPr lang="fa-IR" dirty="0" smtClean="0"/>
              <a:t>بیماری های مهم </a:t>
            </a:r>
            <a:r>
              <a:rPr lang="fa-IR" dirty="0" smtClean="0"/>
              <a:t>زنجبیل</a:t>
            </a:r>
          </a:p>
          <a:p>
            <a:endParaRPr lang="fa-IR" dirty="0" smtClean="0"/>
          </a:p>
          <a:p>
            <a:endParaRPr lang="fa-IR" dirty="0" smtClean="0"/>
          </a:p>
          <a:p>
            <a:r>
              <a:rPr lang="fa-IR" dirty="0" smtClean="0"/>
              <a:t>بطور کلی اغلب بیماری های این گیاه خسارتی در حدود 10 درصد به مزرعه میباشد اما گاها دیده شده که خسارت به بیش از 80 در صد هم گزارش شده است</a:t>
            </a:r>
          </a:p>
          <a:p>
            <a:endParaRPr lang="fa-IR" dirty="0" smtClean="0"/>
          </a:p>
          <a:p>
            <a:r>
              <a:rPr lang="fa-IR" dirty="0" smtClean="0"/>
              <a:t>1:پوسیدگی نرم</a:t>
            </a:r>
          </a:p>
          <a:p>
            <a:r>
              <a:rPr lang="fa-IR" dirty="0" smtClean="0"/>
              <a:t>که عامل ان قارچ </a:t>
            </a:r>
            <a:r>
              <a:rPr lang="en-US" dirty="0" err="1" smtClean="0"/>
              <a:t>Ralstonia</a:t>
            </a:r>
            <a:r>
              <a:rPr lang="en-US" dirty="0" smtClean="0"/>
              <a:t> </a:t>
            </a:r>
            <a:r>
              <a:rPr lang="en-US" dirty="0" err="1" smtClean="0"/>
              <a:t>solanacearum</a:t>
            </a:r>
            <a:r>
              <a:rPr lang="fa-IR" dirty="0" smtClean="0"/>
              <a:t> است</a:t>
            </a:r>
          </a:p>
          <a:p>
            <a:r>
              <a:rPr lang="fa-IR" dirty="0" smtClean="0"/>
              <a:t>برای کنترل میتوان از قارچ کش های کاپتان و بنومیل استفاده کرد</a:t>
            </a:r>
          </a:p>
          <a:p>
            <a:endParaRPr lang="fa-IR" dirty="0" smtClean="0"/>
          </a:p>
          <a:p>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00042"/>
            <a:ext cx="8858280" cy="6072230"/>
          </a:xfrm>
        </p:spPr>
        <p:txBody>
          <a:bodyPr>
            <a:normAutofit/>
          </a:bodyPr>
          <a:lstStyle/>
          <a:p>
            <a:r>
              <a:rPr lang="fa-IR" dirty="0" smtClean="0"/>
              <a:t>2:پژمردگی </a:t>
            </a:r>
            <a:r>
              <a:rPr lang="fa-IR" dirty="0" smtClean="0"/>
              <a:t>باکتریایی</a:t>
            </a:r>
          </a:p>
          <a:p>
            <a:endParaRPr lang="fa-IR" dirty="0" smtClean="0"/>
          </a:p>
          <a:p>
            <a:endParaRPr lang="fa-IR" dirty="0" smtClean="0"/>
          </a:p>
          <a:p>
            <a:r>
              <a:rPr lang="fa-IR" dirty="0" smtClean="0"/>
              <a:t>عامل بیماری باکتری </a:t>
            </a:r>
            <a:r>
              <a:rPr lang="en-US" dirty="0" err="1" smtClean="0"/>
              <a:t>pythaium</a:t>
            </a:r>
            <a:r>
              <a:rPr lang="en-US" dirty="0" smtClean="0"/>
              <a:t> </a:t>
            </a:r>
            <a:r>
              <a:rPr lang="en-US" dirty="0" err="1" smtClean="0"/>
              <a:t>aphanidermatite</a:t>
            </a:r>
            <a:r>
              <a:rPr lang="fa-IR" dirty="0" smtClean="0"/>
              <a:t> است</a:t>
            </a:r>
          </a:p>
          <a:p>
            <a:endParaRPr lang="fa-IR" dirty="0" smtClean="0"/>
          </a:p>
          <a:p>
            <a:r>
              <a:rPr lang="fa-IR" dirty="0" smtClean="0"/>
              <a:t>علایم بیماری به شکل یکسری لکه های گرد زرد تا قهوه ای رنگ میباشد</a:t>
            </a:r>
          </a:p>
          <a:p>
            <a:endParaRPr lang="fa-IR" dirty="0" smtClean="0"/>
          </a:p>
          <a:p>
            <a:r>
              <a:rPr lang="fa-IR" dirty="0" smtClean="0"/>
              <a:t>همچنین در اثر ضعف و پوسیدگی و پژمردگی حاصل از این بیماریشرایط برای ورود رشد و نمو سایر عوامل بیماری زا و افات فراهم میگردد</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329642" cy="5840435"/>
          </a:xfrm>
        </p:spPr>
        <p:txBody>
          <a:bodyPr>
            <a:normAutofit lnSpcReduction="10000"/>
          </a:bodyPr>
          <a:lstStyle/>
          <a:p>
            <a:r>
              <a:rPr lang="fa-IR" dirty="0" smtClean="0"/>
              <a:t>راه های پیشگیری و درمان بیماری </a:t>
            </a:r>
            <a:endParaRPr lang="fa-IR" dirty="0" smtClean="0"/>
          </a:p>
          <a:p>
            <a:endParaRPr lang="fa-IR" dirty="0" smtClean="0"/>
          </a:p>
          <a:p>
            <a:endParaRPr lang="fa-IR" dirty="0" smtClean="0"/>
          </a:p>
          <a:p>
            <a:r>
              <a:rPr lang="fa-IR" dirty="0" smtClean="0"/>
              <a:t>عدم کاشت در زمین هایی با سابقه آلودگی</a:t>
            </a:r>
          </a:p>
          <a:p>
            <a:endParaRPr lang="fa-IR" dirty="0" smtClean="0"/>
          </a:p>
          <a:p>
            <a:r>
              <a:rPr lang="fa-IR" dirty="0" smtClean="0"/>
              <a:t>استفاده از ارقام دارای مقاومت نسبی</a:t>
            </a:r>
          </a:p>
          <a:p>
            <a:endParaRPr lang="fa-IR" dirty="0" smtClean="0"/>
          </a:p>
          <a:p>
            <a:r>
              <a:rPr lang="fa-IR" dirty="0" smtClean="0"/>
              <a:t>کاهش </a:t>
            </a:r>
            <a:r>
              <a:rPr lang="en-US" dirty="0" smtClean="0"/>
              <a:t>ph</a:t>
            </a:r>
            <a:r>
              <a:rPr lang="fa-IR" dirty="0" smtClean="0"/>
              <a:t> خاک</a:t>
            </a:r>
          </a:p>
          <a:p>
            <a:endParaRPr lang="fa-IR" dirty="0" smtClean="0"/>
          </a:p>
          <a:p>
            <a:r>
              <a:rPr lang="fa-IR" dirty="0" smtClean="0"/>
              <a:t>کنترل و مبارزه با افات خاکزی</a:t>
            </a:r>
          </a:p>
          <a:p>
            <a:endParaRPr lang="fa-IR" dirty="0" smtClean="0"/>
          </a:p>
          <a:p>
            <a:r>
              <a:rPr lang="fa-IR" dirty="0" smtClean="0"/>
              <a:t>رعایت تناوب</a:t>
            </a:r>
          </a:p>
          <a:p>
            <a:endParaRPr lang="fa-IR" dirty="0" smtClean="0"/>
          </a:p>
          <a:p>
            <a:pPr>
              <a:buNone/>
            </a:pPr>
            <a:endParaRPr lang="fa-IR" dirty="0" smtClean="0"/>
          </a:p>
          <a:p>
            <a:endParaRPr lang="fa-IR"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401080" cy="5840435"/>
          </a:xfrm>
        </p:spPr>
        <p:txBody>
          <a:bodyPr>
            <a:normAutofit fontScale="92500" lnSpcReduction="20000"/>
          </a:bodyPr>
          <a:lstStyle/>
          <a:p>
            <a:endParaRPr lang="fa-IR" dirty="0" smtClean="0"/>
          </a:p>
          <a:p>
            <a:r>
              <a:rPr lang="fa-IR" dirty="0" smtClean="0"/>
              <a:t>جمع </a:t>
            </a:r>
            <a:r>
              <a:rPr lang="fa-IR" dirty="0" smtClean="0"/>
              <a:t>آوری و انهدام عاف های </a:t>
            </a:r>
            <a:r>
              <a:rPr lang="fa-IR" dirty="0" smtClean="0"/>
              <a:t>هرز</a:t>
            </a:r>
          </a:p>
          <a:p>
            <a:endParaRPr lang="fa-IR" dirty="0" smtClean="0"/>
          </a:p>
          <a:p>
            <a:endParaRPr lang="fa-IR" dirty="0" smtClean="0"/>
          </a:p>
          <a:p>
            <a:r>
              <a:rPr lang="fa-IR" dirty="0" smtClean="0"/>
              <a:t>سمپاشی با سم بوردو فیکس به شرح زیر:</a:t>
            </a:r>
          </a:p>
          <a:p>
            <a:endParaRPr lang="fa-IR" dirty="0" smtClean="0"/>
          </a:p>
          <a:p>
            <a:r>
              <a:rPr lang="fa-IR" dirty="0" smtClean="0"/>
              <a:t>ضدعفونی خاک بعد از کاشت با نسبت 10 در هزار</a:t>
            </a:r>
          </a:p>
          <a:p>
            <a:endParaRPr lang="fa-IR" dirty="0" smtClean="0"/>
          </a:p>
          <a:p>
            <a:r>
              <a:rPr lang="fa-IR" dirty="0" smtClean="0"/>
              <a:t>سمپاشی برگ های ابتدایی با نسبت 5 در هزار</a:t>
            </a:r>
          </a:p>
          <a:p>
            <a:endParaRPr lang="fa-IR" dirty="0" smtClean="0"/>
          </a:p>
          <a:p>
            <a:r>
              <a:rPr lang="fa-IR" dirty="0" smtClean="0"/>
              <a:t>سمپاشی بوته هنگام تشکیل میوه به نسبت 5 در هزار</a:t>
            </a:r>
          </a:p>
          <a:p>
            <a:endParaRPr lang="fa-IR" dirty="0" smtClean="0"/>
          </a:p>
          <a:p>
            <a:r>
              <a:rPr lang="fa-IR" dirty="0" smtClean="0"/>
              <a:t>تکرار سمپاشی با نسبت 5 درهزار با فواصل ده روزه تا قبل از زمان برداشت</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14290"/>
            <a:ext cx="8429684" cy="5954723"/>
          </a:xfrm>
        </p:spPr>
        <p:txBody>
          <a:bodyPr>
            <a:normAutofit fontScale="85000" lnSpcReduction="20000"/>
          </a:bodyPr>
          <a:lstStyle/>
          <a:p>
            <a:endParaRPr lang="fa-IR" dirty="0" smtClean="0"/>
          </a:p>
          <a:p>
            <a:r>
              <a:rPr lang="fa-IR" dirty="0" smtClean="0"/>
              <a:t>بیماری </a:t>
            </a:r>
            <a:r>
              <a:rPr lang="fa-IR" dirty="0" smtClean="0"/>
              <a:t>لکه برگی </a:t>
            </a:r>
            <a:r>
              <a:rPr lang="fa-IR" dirty="0" smtClean="0"/>
              <a:t>زنجبیل</a:t>
            </a:r>
          </a:p>
          <a:p>
            <a:endParaRPr lang="fa-IR" dirty="0" smtClean="0"/>
          </a:p>
          <a:p>
            <a:endParaRPr lang="fa-IR" dirty="0" smtClean="0"/>
          </a:p>
          <a:p>
            <a:endParaRPr lang="fa-IR" dirty="0" smtClean="0"/>
          </a:p>
          <a:p>
            <a:r>
              <a:rPr lang="fa-IR" dirty="0" smtClean="0"/>
              <a:t>عامل بیماری قارچی است که تحت تاثیر ابیاری زیاد رشد و نمو میکند</a:t>
            </a:r>
          </a:p>
          <a:p>
            <a:r>
              <a:rPr lang="fa-IR" dirty="0" smtClean="0"/>
              <a:t>عامل بیماری میتواند موجب مرگ گیاهچه شود</a:t>
            </a:r>
          </a:p>
          <a:p>
            <a:r>
              <a:rPr lang="fa-IR" dirty="0" smtClean="0"/>
              <a:t>علایم بیماری به شکل لکه های برگی قهوه ای رنگ میباشند</a:t>
            </a:r>
          </a:p>
          <a:p>
            <a:endParaRPr lang="fa-IR" dirty="0" smtClean="0"/>
          </a:p>
          <a:p>
            <a:r>
              <a:rPr lang="fa-IR" dirty="0" smtClean="0"/>
              <a:t>روشهای مبارزه :</a:t>
            </a:r>
          </a:p>
          <a:p>
            <a:endParaRPr lang="fa-IR" dirty="0" smtClean="0"/>
          </a:p>
          <a:p>
            <a:r>
              <a:rPr lang="fa-IR" dirty="0" smtClean="0"/>
              <a:t>1:استفاده از ارقام مقاوم</a:t>
            </a:r>
          </a:p>
          <a:p>
            <a:endParaRPr lang="fa-IR" dirty="0" smtClean="0"/>
          </a:p>
          <a:p>
            <a:r>
              <a:rPr lang="fa-IR" dirty="0" smtClean="0"/>
              <a:t>2:استفاده بیشتر از کودهای پتاسیم و منیزیم</a:t>
            </a:r>
          </a:p>
          <a:p>
            <a:endParaRPr lang="fa-IR" dirty="0" smtClean="0"/>
          </a:p>
          <a:p>
            <a:r>
              <a:rPr lang="fa-IR" dirty="0" smtClean="0"/>
              <a:t>3:حذف اولین علایم روی گیاه به شکل حذف اولین برگ های آلوده</a:t>
            </a:r>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472518" cy="5911873"/>
          </a:xfrm>
        </p:spPr>
        <p:txBody>
          <a:bodyPr>
            <a:normAutofit/>
          </a:bodyPr>
          <a:lstStyle/>
          <a:p>
            <a:r>
              <a:rPr lang="fa-IR" dirty="0" smtClean="0"/>
              <a:t>4:سمپاشی های مداوم با قارچ کش سیستماتیک مثل کاربندازیم</a:t>
            </a:r>
          </a:p>
          <a:p>
            <a:endParaRPr lang="fa-IR" dirty="0" smtClean="0"/>
          </a:p>
          <a:p>
            <a:endParaRPr lang="fa-IR" dirty="0" smtClean="0"/>
          </a:p>
          <a:p>
            <a:r>
              <a:rPr lang="fa-IR" dirty="0" smtClean="0"/>
              <a:t>نکته:</a:t>
            </a:r>
          </a:p>
          <a:p>
            <a:endParaRPr lang="fa-IR" dirty="0" smtClean="0"/>
          </a:p>
          <a:p>
            <a:r>
              <a:rPr lang="fa-IR" dirty="0" smtClean="0"/>
              <a:t>برای مبارزه با این بیماری ابتدا باید برگ های الوده حذف و منهدم بشوند سپس سمپاشی صورت بگیرد</a:t>
            </a:r>
          </a:p>
          <a:p>
            <a:endParaRPr lang="fa-IR" dirty="0" smtClean="0"/>
          </a:p>
          <a:p>
            <a:r>
              <a:rPr lang="fa-IR" dirty="0" smtClean="0"/>
              <a:t>گسترش این بیماری بیشتر در خاک های مرطوب و در شرایط رطوبت بالا بیشتر به چشم میخورد پس مدیریت صحیح آبیاری یکی از مهمترین راه های پیشگیری بشمار می آید</a:t>
            </a:r>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سیر</a:t>
            </a:r>
            <a:endParaRPr lang="fa-IR" dirty="0"/>
          </a:p>
        </p:txBody>
      </p:sp>
      <p:sp>
        <p:nvSpPr>
          <p:cNvPr id="3" name="Content Placeholder 2"/>
          <p:cNvSpPr>
            <a:spLocks noGrp="1"/>
          </p:cNvSpPr>
          <p:nvPr>
            <p:ph idx="1"/>
          </p:nvPr>
        </p:nvSpPr>
        <p:spPr/>
        <p:txBody>
          <a:bodyPr/>
          <a:lstStyle/>
          <a:p>
            <a:r>
              <a:rPr lang="fa-IR" dirty="0" smtClean="0"/>
              <a:t>گیاهی با فواید فراوان</a:t>
            </a:r>
          </a:p>
          <a:p>
            <a:r>
              <a:rPr lang="fa-IR" dirty="0" smtClean="0"/>
              <a:t>از خانواده نرگسیان </a:t>
            </a:r>
          </a:p>
          <a:p>
            <a:r>
              <a:rPr lang="fa-IR" dirty="0" smtClean="0"/>
              <a:t>سیر سرشار از فولیک اسید و ویتامین </a:t>
            </a:r>
            <a:r>
              <a:rPr lang="en-US" dirty="0" smtClean="0"/>
              <a:t>c </a:t>
            </a:r>
            <a:r>
              <a:rPr lang="fa-IR" dirty="0" smtClean="0"/>
              <a:t> و کلسیم وویتامین های </a:t>
            </a:r>
            <a:r>
              <a:rPr lang="en-US" dirty="0" smtClean="0"/>
              <a:t>b1 b2 b3</a:t>
            </a:r>
          </a:p>
          <a:p>
            <a:r>
              <a:rPr lang="fa-IR" dirty="0" smtClean="0"/>
              <a:t>مهمترین خواص ان مربوط به آلیسین که یک ترکیب روغنی و با رنگ زرد روشن که باعث عطر سیر نیز میشود</a:t>
            </a:r>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401080" cy="5840435"/>
          </a:xfrm>
        </p:spPr>
        <p:txBody>
          <a:bodyPr>
            <a:normAutofit fontScale="92500" lnSpcReduction="20000"/>
          </a:bodyPr>
          <a:lstStyle/>
          <a:p>
            <a:r>
              <a:rPr lang="fa-IR" dirty="0" smtClean="0"/>
              <a:t>برخی از خواص سیر عبارتند از:</a:t>
            </a:r>
          </a:p>
          <a:p>
            <a:endParaRPr lang="fa-IR" dirty="0" smtClean="0"/>
          </a:p>
          <a:p>
            <a:r>
              <a:rPr lang="fa-IR" dirty="0" smtClean="0"/>
              <a:t>درمان عفونت های تنفسی</a:t>
            </a:r>
          </a:p>
          <a:p>
            <a:endParaRPr lang="fa-IR" dirty="0" smtClean="0"/>
          </a:p>
          <a:p>
            <a:r>
              <a:rPr lang="fa-IR" dirty="0" smtClean="0"/>
              <a:t>تسکین دندان درد</a:t>
            </a:r>
          </a:p>
          <a:p>
            <a:r>
              <a:rPr lang="fa-IR" dirty="0" smtClean="0"/>
              <a:t> </a:t>
            </a:r>
          </a:p>
          <a:p>
            <a:r>
              <a:rPr lang="fa-IR" dirty="0" smtClean="0"/>
              <a:t>از بین بردن زگیل</a:t>
            </a:r>
          </a:p>
          <a:p>
            <a:endParaRPr lang="fa-IR" dirty="0" smtClean="0"/>
          </a:p>
          <a:p>
            <a:r>
              <a:rPr lang="fa-IR" dirty="0" smtClean="0"/>
              <a:t>درمان سینوزیت</a:t>
            </a:r>
          </a:p>
          <a:p>
            <a:endParaRPr lang="fa-IR" dirty="0" smtClean="0"/>
          </a:p>
          <a:p>
            <a:r>
              <a:rPr lang="fa-IR" dirty="0" smtClean="0"/>
              <a:t>درمان نفخ و یبوست و درد معده</a:t>
            </a:r>
          </a:p>
          <a:p>
            <a:endParaRPr lang="fa-IR" dirty="0" smtClean="0"/>
          </a:p>
          <a:p>
            <a:r>
              <a:rPr lang="fa-IR" dirty="0" smtClean="0"/>
              <a:t>درمان سرفه و تب سردرد و شکم درد و نقرس وفشار خون و تنگی </a:t>
            </a:r>
          </a:p>
          <a:p>
            <a:pPr>
              <a:buNone/>
            </a:pPr>
            <a:r>
              <a:rPr lang="fa-IR" dirty="0" smtClean="0"/>
              <a:t>نفس و حفظ سلامت کبد و .....</a:t>
            </a:r>
            <a:endParaRPr lang="fa-I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401080" cy="6143668"/>
          </a:xfrm>
        </p:spPr>
        <p:txBody>
          <a:bodyPr/>
          <a:lstStyle/>
          <a:p>
            <a:r>
              <a:rPr lang="fa-IR" dirty="0" smtClean="0"/>
              <a:t>بیماری های مهم سیر</a:t>
            </a:r>
          </a:p>
          <a:p>
            <a:endParaRPr lang="fa-IR" dirty="0" smtClean="0"/>
          </a:p>
          <a:p>
            <a:endParaRPr lang="fa-IR" dirty="0" smtClean="0"/>
          </a:p>
          <a:p>
            <a:r>
              <a:rPr lang="fa-IR" dirty="0" smtClean="0"/>
              <a:t>بیماری پوسیدگی سفید سیر</a:t>
            </a:r>
          </a:p>
          <a:p>
            <a:endParaRPr lang="fa-IR" dirty="0" smtClean="0"/>
          </a:p>
          <a:p>
            <a:r>
              <a:rPr lang="fa-IR" dirty="0" smtClean="0"/>
              <a:t>عامل بیماری قارچی است که اب و هوای خنک و مرطوب را جهت رشد و تکثیر میپسندد به همین دلیل سالانه خسارت چشمگیری را به مزارع پیاز در کشور ما وارد میکند</a:t>
            </a:r>
          </a:p>
          <a:p>
            <a:endParaRPr lang="fa-IR" dirty="0" smtClean="0"/>
          </a:p>
          <a:p>
            <a:r>
              <a:rPr lang="fa-IR" dirty="0" smtClean="0"/>
              <a:t>قارچ عامل بیماری به تمامی خانواده سیر مثل پیاز و موسیر و تره فرنگی خسارت وارد کرده و حتی تا سالیان میتواند در داخل خاک و یا بروی بقایای گیاهی آلوده باقی بماند</a:t>
            </a:r>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بیماری ها گیاهان دارویی و معطر</a:t>
            </a:r>
            <a:endParaRPr lang="fa-IR" dirty="0"/>
          </a:p>
        </p:txBody>
      </p:sp>
      <p:sp>
        <p:nvSpPr>
          <p:cNvPr id="3" name="Content Placeholder 2"/>
          <p:cNvSpPr>
            <a:spLocks noGrp="1"/>
          </p:cNvSpPr>
          <p:nvPr>
            <p:ph idx="1"/>
          </p:nvPr>
        </p:nvSpPr>
        <p:spPr>
          <a:xfrm>
            <a:off x="457200" y="2643182"/>
            <a:ext cx="8229600" cy="3482981"/>
          </a:xfrm>
        </p:spPr>
        <p:txBody>
          <a:bodyPr/>
          <a:lstStyle/>
          <a:p>
            <a:pPr algn="ctr"/>
            <a:r>
              <a:rPr lang="fa-IR" dirty="0" smtClean="0"/>
              <a:t>نام مدرس: مهندس قائم مسعودی</a:t>
            </a:r>
            <a:endParaRPr lang="fa-I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401080" cy="5768997"/>
          </a:xfrm>
        </p:spPr>
        <p:txBody>
          <a:bodyPr>
            <a:normAutofit fontScale="85000" lnSpcReduction="10000"/>
          </a:bodyPr>
          <a:lstStyle/>
          <a:p>
            <a:r>
              <a:rPr lang="fa-IR" dirty="0" smtClean="0"/>
              <a:t>علایم بیماری </a:t>
            </a:r>
            <a:endParaRPr lang="fa-IR" dirty="0" smtClean="0"/>
          </a:p>
          <a:p>
            <a:endParaRPr lang="fa-IR" dirty="0" smtClean="0"/>
          </a:p>
          <a:p>
            <a:endParaRPr lang="fa-IR" dirty="0" smtClean="0"/>
          </a:p>
          <a:p>
            <a:r>
              <a:rPr lang="fa-IR" dirty="0" smtClean="0"/>
              <a:t>به شکل زرد شدن برگ های پایینی و مسن و در ادامه فراگیر شدن کل بوته است.در ادامه بوته آلوده حالت لهیده ولزج مانند در بخش پایینی ساقه و غده سیر پیدا میکند</a:t>
            </a:r>
          </a:p>
          <a:p>
            <a:endParaRPr lang="fa-IR" dirty="0" smtClean="0"/>
          </a:p>
          <a:p>
            <a:r>
              <a:rPr lang="fa-IR" dirty="0" smtClean="0"/>
              <a:t>روش های کنترل</a:t>
            </a:r>
          </a:p>
          <a:p>
            <a:endParaRPr lang="fa-IR" dirty="0" smtClean="0"/>
          </a:p>
          <a:p>
            <a:r>
              <a:rPr lang="fa-IR" dirty="0" smtClean="0"/>
              <a:t>در مبارزه شیمیایی استفاده از قارچ کش هایی مثل ترادیمنول و اپیرودیوم به شکل محلول پاشی و یا تیمار بذور قبل از کاشت میباشد</a:t>
            </a:r>
          </a:p>
          <a:p>
            <a:endParaRPr lang="fa-IR" dirty="0" smtClean="0"/>
          </a:p>
          <a:p>
            <a:r>
              <a:rPr lang="fa-IR" dirty="0" smtClean="0"/>
              <a:t>استفاده از تناوب طولانی مدت در موارد شدید خسارت توصیه میشود چون قارچ عامل بیماری قابلیت ماندگاری را برای مدت طولانی داراست</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401080" cy="6000792"/>
          </a:xfrm>
        </p:spPr>
        <p:txBody>
          <a:bodyPr>
            <a:normAutofit fontScale="92500" lnSpcReduction="10000"/>
          </a:bodyPr>
          <a:lstStyle/>
          <a:p>
            <a:r>
              <a:rPr lang="fa-IR" dirty="0" smtClean="0"/>
              <a:t>گلرنگ</a:t>
            </a:r>
          </a:p>
          <a:p>
            <a:endParaRPr lang="fa-IR" dirty="0" smtClean="0"/>
          </a:p>
          <a:p>
            <a:endParaRPr lang="fa-IR" dirty="0"/>
          </a:p>
          <a:p>
            <a:r>
              <a:rPr lang="fa-IR" dirty="0" smtClean="0"/>
              <a:t>گیاهی با خواص فراوان دارویی بومی کشور عربستان</a:t>
            </a:r>
          </a:p>
          <a:p>
            <a:endParaRPr lang="fa-IR" dirty="0"/>
          </a:p>
          <a:p>
            <a:r>
              <a:rPr lang="fa-IR" dirty="0" smtClean="0"/>
              <a:t>راه های استفاده از گلرنگ:</a:t>
            </a:r>
          </a:p>
          <a:p>
            <a:r>
              <a:rPr lang="fa-IR" dirty="0" smtClean="0"/>
              <a:t>1:جوشانده گل ان برای درمان قاعدگی و دفع جنین مرده</a:t>
            </a:r>
          </a:p>
          <a:p>
            <a:r>
              <a:rPr lang="fa-IR" dirty="0" smtClean="0"/>
              <a:t>2:شیره تخم ان برای درمان یبوست</a:t>
            </a:r>
          </a:p>
          <a:p>
            <a:r>
              <a:rPr lang="fa-IR" dirty="0" smtClean="0"/>
              <a:t>3:روغن گلرنگ حاوی مقادیر فراوانی از اسید های امگا6 بوده و برای دفع چربی های زاید بدن بسیار کارساز است</a:t>
            </a:r>
          </a:p>
          <a:p>
            <a:r>
              <a:rPr lang="fa-IR" dirty="0" smtClean="0"/>
              <a:t>4:از روغن ان همچنین میتوان بعنوان یک روغن نباتی کم ضرر استفاده کرد</a:t>
            </a:r>
          </a:p>
          <a:p>
            <a:r>
              <a:rPr lang="fa-IR" dirty="0" smtClean="0"/>
              <a:t>5:خواص فراوان دیگری نیز این گیاه دارد که شامل کاهش فشار خون و دارویی مسهل نام برد</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215370" cy="5429288"/>
          </a:xfrm>
        </p:spPr>
        <p:txBody>
          <a:bodyPr/>
          <a:lstStyle/>
          <a:p>
            <a:r>
              <a:rPr lang="fa-IR" dirty="0" smtClean="0"/>
              <a:t>مضرات گیاه گلرنگ</a:t>
            </a:r>
            <a:r>
              <a:rPr lang="fa-IR" dirty="0" smtClean="0"/>
              <a:t>:</a:t>
            </a:r>
          </a:p>
          <a:p>
            <a:endParaRPr lang="fa-IR" dirty="0" smtClean="0"/>
          </a:p>
          <a:p>
            <a:r>
              <a:rPr lang="fa-IR" dirty="0" smtClean="0"/>
              <a:t>چون دارای خاصیت قاعده اوری قوی است پس استفاده از ان در زمان بارداری و شیردهی برای خانم ها میتواند خطرناک باشد.</a:t>
            </a:r>
          </a:p>
          <a:p>
            <a:r>
              <a:rPr lang="fa-IR" dirty="0" smtClean="0"/>
              <a:t>همچنین گلرنگ دارای خاصیت رقیق کنندگی خون است استفاده از ان در زمان انجام عمل های جراحی و همچنین برای کسانیکه دارای مشکل زخم معده هستند خطرناک است</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بیماری های مهم گلرنگ</a:t>
            </a:r>
            <a:endParaRPr lang="fa-IR" dirty="0"/>
          </a:p>
        </p:txBody>
      </p:sp>
      <p:sp>
        <p:nvSpPr>
          <p:cNvPr id="3" name="Content Placeholder 2"/>
          <p:cNvSpPr>
            <a:spLocks noGrp="1"/>
          </p:cNvSpPr>
          <p:nvPr>
            <p:ph idx="1"/>
          </p:nvPr>
        </p:nvSpPr>
        <p:spPr/>
        <p:txBody>
          <a:bodyPr>
            <a:normAutofit/>
          </a:bodyPr>
          <a:lstStyle/>
          <a:p>
            <a:r>
              <a:rPr lang="fa-IR" dirty="0" smtClean="0"/>
              <a:t>1:زنگ گلرنگ:</a:t>
            </a:r>
          </a:p>
          <a:p>
            <a:r>
              <a:rPr lang="fa-IR" dirty="0" smtClean="0"/>
              <a:t>تقریبا در تمامی نقاطی که گلرنگ کشت میشود این بیماری نیز دیده میشود و همچنین در تمامی مراحل رشدی</a:t>
            </a:r>
          </a:p>
          <a:p>
            <a:r>
              <a:rPr lang="fa-IR" dirty="0" smtClean="0"/>
              <a:t>عامل بیماری قارچ </a:t>
            </a:r>
            <a:r>
              <a:rPr lang="en-US" dirty="0" err="1" smtClean="0"/>
              <a:t>puccinia</a:t>
            </a:r>
            <a:r>
              <a:rPr lang="en-US" dirty="0" smtClean="0"/>
              <a:t>  </a:t>
            </a:r>
            <a:r>
              <a:rPr lang="en-US" dirty="0" err="1" smtClean="0"/>
              <a:t>carthami</a:t>
            </a:r>
            <a:r>
              <a:rPr lang="fa-IR" dirty="0" smtClean="0"/>
              <a:t> است و به شکل بذر زاد دیده میشود</a:t>
            </a:r>
          </a:p>
          <a:p>
            <a:endParaRPr lang="fa-IR" dirty="0"/>
          </a:p>
          <a:p>
            <a:r>
              <a:rPr lang="fa-IR" dirty="0" smtClean="0"/>
              <a:t>روش های مبارزه با این بیماری:</a:t>
            </a:r>
          </a:p>
          <a:p>
            <a:endParaRPr lang="fa-IR" dirty="0"/>
          </a:p>
          <a:p>
            <a:r>
              <a:rPr lang="fa-IR" dirty="0" smtClean="0"/>
              <a:t>1:رعایت تناوب زراعی</a:t>
            </a: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401080" cy="6286544"/>
          </a:xfrm>
        </p:spPr>
        <p:txBody>
          <a:bodyPr>
            <a:normAutofit lnSpcReduction="10000"/>
          </a:bodyPr>
          <a:lstStyle/>
          <a:p>
            <a:r>
              <a:rPr lang="fa-IR" dirty="0" smtClean="0"/>
              <a:t>2:کاشت گلرنگ به دور از منابع الودگی بخصوص گلرنگ وحشی که منبع اصلی میزبان الودگی بشمار می اید</a:t>
            </a:r>
          </a:p>
          <a:p>
            <a:endParaRPr lang="fa-IR" dirty="0"/>
          </a:p>
          <a:p>
            <a:r>
              <a:rPr lang="fa-IR" dirty="0" smtClean="0"/>
              <a:t>3:استفاده از بذرهای سالم و ارقام مقاوم این گیاه</a:t>
            </a:r>
          </a:p>
          <a:p>
            <a:endParaRPr lang="fa-IR" dirty="0"/>
          </a:p>
          <a:p>
            <a:r>
              <a:rPr lang="fa-IR" dirty="0" smtClean="0"/>
              <a:t>4:شخم پس از برداشت در جهت حذف عامل زمستان گذران قارچ</a:t>
            </a:r>
          </a:p>
          <a:p>
            <a:endParaRPr lang="fa-IR" dirty="0"/>
          </a:p>
          <a:p>
            <a:r>
              <a:rPr lang="fa-IR" dirty="0" smtClean="0"/>
              <a:t>5:استفاده از قارچ کش سایپروکونازول(آلتو) به میزان نیم لیتر در هکتار</a:t>
            </a:r>
          </a:p>
          <a:p>
            <a:endParaRPr lang="fa-IR" dirty="0"/>
          </a:p>
          <a:p>
            <a:r>
              <a:rPr lang="fa-IR" dirty="0" smtClean="0"/>
              <a:t>6استفاده از قارچ کش پروپیکونازول(تیلت) به میزان نیم لیت در هکتار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115328" cy="6429396"/>
          </a:xfrm>
        </p:spPr>
        <p:txBody>
          <a:bodyPr>
            <a:normAutofit fontScale="92500" lnSpcReduction="20000"/>
          </a:bodyPr>
          <a:lstStyle/>
          <a:p>
            <a:r>
              <a:rPr lang="fa-IR" dirty="0" smtClean="0"/>
              <a:t>2:بیماری سفیدک سطحی </a:t>
            </a:r>
            <a:r>
              <a:rPr lang="fa-IR" dirty="0" smtClean="0"/>
              <a:t>گلرنگ</a:t>
            </a:r>
          </a:p>
          <a:p>
            <a:endParaRPr lang="fa-IR" dirty="0" smtClean="0"/>
          </a:p>
          <a:p>
            <a:endParaRPr lang="fa-IR" dirty="0" smtClean="0"/>
          </a:p>
          <a:p>
            <a:pPr>
              <a:buNone/>
            </a:pPr>
            <a:endParaRPr lang="fa-IR" dirty="0" smtClean="0"/>
          </a:p>
          <a:p>
            <a:pPr>
              <a:buNone/>
            </a:pPr>
            <a:r>
              <a:rPr lang="fa-IR" dirty="0" smtClean="0"/>
              <a:t>عامل بیماری قارچ </a:t>
            </a:r>
            <a:r>
              <a:rPr lang="en-US" dirty="0" err="1" smtClean="0"/>
              <a:t>erysiphe</a:t>
            </a:r>
            <a:r>
              <a:rPr lang="fa-IR" dirty="0" smtClean="0"/>
              <a:t> است ک سبب ایجاد پودری سفید رنگ بر روی بوته میشود</a:t>
            </a:r>
          </a:p>
          <a:p>
            <a:pPr>
              <a:buNone/>
            </a:pPr>
            <a:r>
              <a:rPr lang="fa-IR" dirty="0" smtClean="0"/>
              <a:t>بوته الوده پس از مدتی و ضعیف و رنگ پریده و در نهایت خشک میشود</a:t>
            </a:r>
          </a:p>
          <a:p>
            <a:pPr>
              <a:buNone/>
            </a:pPr>
            <a:r>
              <a:rPr lang="fa-IR" dirty="0" smtClean="0"/>
              <a:t>روش های مبارزه:</a:t>
            </a:r>
          </a:p>
          <a:p>
            <a:pPr>
              <a:buNone/>
            </a:pPr>
            <a:endParaRPr lang="fa-IR" dirty="0"/>
          </a:p>
          <a:p>
            <a:pPr>
              <a:buNone/>
            </a:pPr>
            <a:r>
              <a:rPr lang="fa-IR" dirty="0" smtClean="0"/>
              <a:t>1:حذف منبع الودگی برای سال بعد</a:t>
            </a:r>
          </a:p>
          <a:p>
            <a:pPr>
              <a:buNone/>
            </a:pPr>
            <a:endParaRPr lang="fa-IR" dirty="0"/>
          </a:p>
          <a:p>
            <a:pPr>
              <a:buNone/>
            </a:pPr>
            <a:r>
              <a:rPr lang="fa-IR" dirty="0" smtClean="0"/>
              <a:t>2:استفاده از ارقام مقاوم</a:t>
            </a:r>
          </a:p>
          <a:p>
            <a:pPr>
              <a:buNone/>
            </a:pPr>
            <a:endParaRPr lang="fa-IR" dirty="0" smtClean="0"/>
          </a:p>
          <a:p>
            <a:pPr>
              <a:buNone/>
            </a:pPr>
            <a:r>
              <a:rPr lang="fa-IR" dirty="0" smtClean="0"/>
              <a:t>3:استفاده از سولفوربه میزان 3-4 در هکتار در 3 نوبت</a:t>
            </a:r>
          </a:p>
          <a:p>
            <a:pPr>
              <a:buNone/>
            </a:pPr>
            <a:endParaRPr lang="fa-IR" dirty="0" smtClean="0"/>
          </a:p>
          <a:p>
            <a:pPr>
              <a:buNone/>
            </a:pPr>
            <a:r>
              <a:rPr lang="fa-IR" dirty="0" smtClean="0"/>
              <a:t>4:استفاده از دینوکارپ به میزان 1کیلو در هکتار</a:t>
            </a:r>
          </a:p>
          <a:p>
            <a:pPr>
              <a:buNone/>
            </a:pPr>
            <a:endParaRPr lang="fa-I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71480"/>
            <a:ext cx="8401080" cy="5911873"/>
          </a:xfrm>
        </p:spPr>
        <p:txBody>
          <a:bodyPr>
            <a:normAutofit fontScale="92500" lnSpcReduction="10000"/>
          </a:bodyPr>
          <a:lstStyle/>
          <a:p>
            <a:r>
              <a:rPr lang="fa-IR" dirty="0" smtClean="0"/>
              <a:t>3:بیماری لکه قهوه ای گلرنگ</a:t>
            </a:r>
          </a:p>
          <a:p>
            <a:endParaRPr lang="fa-IR" dirty="0"/>
          </a:p>
          <a:p>
            <a:r>
              <a:rPr lang="fa-IR" dirty="0" smtClean="0"/>
              <a:t>عامل بیماری قارچ </a:t>
            </a:r>
            <a:r>
              <a:rPr lang="en-US" dirty="0" err="1" smtClean="0"/>
              <a:t>ramularia</a:t>
            </a:r>
            <a:r>
              <a:rPr lang="fa-IR" dirty="0" smtClean="0"/>
              <a:t> است که بسیار شایع است</a:t>
            </a:r>
          </a:p>
          <a:p>
            <a:endParaRPr lang="fa-IR" dirty="0"/>
          </a:p>
          <a:p>
            <a:r>
              <a:rPr lang="fa-IR" dirty="0" smtClean="0"/>
              <a:t>علایم به شکل لکه های گرد قهوه ای بروی برگ ها که به اسانی قابل تشخیص است که در ابتدا این لکه ها سفید و کم رنگ هستند و در ادامه قهوه ای میشوند</a:t>
            </a:r>
          </a:p>
          <a:p>
            <a:endParaRPr lang="fa-IR" dirty="0"/>
          </a:p>
          <a:p>
            <a:r>
              <a:rPr lang="fa-IR" dirty="0" smtClean="0"/>
              <a:t>روش های کنترل:</a:t>
            </a:r>
          </a:p>
          <a:p>
            <a:endParaRPr lang="fa-IR" dirty="0"/>
          </a:p>
          <a:p>
            <a:r>
              <a:rPr lang="fa-IR" dirty="0" smtClean="0"/>
              <a:t>1:استفاده از ارقام مقاوم</a:t>
            </a:r>
          </a:p>
          <a:p>
            <a:r>
              <a:rPr lang="fa-IR" dirty="0" smtClean="0"/>
              <a:t>2:رعایت تناوب</a:t>
            </a:r>
          </a:p>
          <a:p>
            <a:r>
              <a:rPr lang="fa-IR" dirty="0" smtClean="0"/>
              <a:t>3:استفاده از قارچ کش ها در صورت نیاز</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401080" cy="5911873"/>
          </a:xfrm>
        </p:spPr>
        <p:txBody>
          <a:bodyPr/>
          <a:lstStyle/>
          <a:p>
            <a:r>
              <a:rPr lang="fa-IR" dirty="0" smtClean="0"/>
              <a:t>عامل بیماری قارچ</a:t>
            </a:r>
            <a:r>
              <a:rPr lang="en-US" dirty="0" err="1" smtClean="0"/>
              <a:t>phytophthora</a:t>
            </a:r>
            <a:r>
              <a:rPr lang="en-US" dirty="0" smtClean="0"/>
              <a:t> </a:t>
            </a:r>
            <a:r>
              <a:rPr lang="en-US" dirty="0" err="1" smtClean="0"/>
              <a:t>cryptogea</a:t>
            </a:r>
            <a:r>
              <a:rPr lang="en-US" dirty="0" smtClean="0"/>
              <a:t> </a:t>
            </a:r>
            <a:r>
              <a:rPr lang="fa-IR" dirty="0" smtClean="0"/>
              <a:t> روی طوقه خسارت میزند</a:t>
            </a:r>
          </a:p>
          <a:p>
            <a:endParaRPr lang="fa-IR" dirty="0"/>
          </a:p>
          <a:p>
            <a:r>
              <a:rPr lang="fa-IR" dirty="0" smtClean="0"/>
              <a:t>روش های کنترل:</a:t>
            </a:r>
          </a:p>
          <a:p>
            <a:endParaRPr lang="fa-IR" dirty="0"/>
          </a:p>
          <a:p>
            <a:r>
              <a:rPr lang="fa-IR" dirty="0" smtClean="0"/>
              <a:t>ضدعفونی بذور قبل از کاشت</a:t>
            </a:r>
          </a:p>
          <a:p>
            <a:endParaRPr lang="fa-IR" dirty="0"/>
          </a:p>
          <a:p>
            <a:r>
              <a:rPr lang="fa-IR" dirty="0" smtClean="0"/>
              <a:t>استفاده از قارچ کش متالاکسیل به میزان 20-25 کیلوگرم در هکتار</a:t>
            </a:r>
          </a:p>
          <a:p>
            <a:endParaRPr lang="fa-IR" dirty="0"/>
          </a:p>
          <a:p>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151</TotalTime>
  <Words>1031</Words>
  <Application>Microsoft Office PowerPoint</Application>
  <PresentationFormat>On-screen Show (4:3)</PresentationFormat>
  <Paragraphs>177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Foundry</vt:lpstr>
      <vt:lpstr>Slide 1</vt:lpstr>
      <vt:lpstr>بیماری ها گیاهان دارویی و معطر</vt:lpstr>
      <vt:lpstr>Slide 3</vt:lpstr>
      <vt:lpstr>Slide 4</vt:lpstr>
      <vt:lpstr>بیماری های مهم گلرنگ</vt:lpstr>
      <vt:lpstr>Slide 6</vt:lpstr>
      <vt:lpstr>Slide 7</vt:lpstr>
      <vt:lpstr>Slide 8</vt:lpstr>
      <vt:lpstr>Slide 9</vt:lpstr>
      <vt:lpstr>زنجبیل</vt:lpstr>
      <vt:lpstr>Slide 11</vt:lpstr>
      <vt:lpstr>Slide 12</vt:lpstr>
      <vt:lpstr>Slide 13</vt:lpstr>
      <vt:lpstr>Slide 14</vt:lpstr>
      <vt:lpstr>Slide 15</vt:lpstr>
      <vt:lpstr>Slide 16</vt:lpstr>
      <vt:lpstr>سیر</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yekta</dc:creator>
  <cp:lastModifiedBy>yekta</cp:lastModifiedBy>
  <cp:revision>16</cp:revision>
  <dcterms:created xsi:type="dcterms:W3CDTF">2020-03-15T07:42:48Z</dcterms:created>
  <dcterms:modified xsi:type="dcterms:W3CDTF">2020-03-16T07:43:38Z</dcterms:modified>
</cp:coreProperties>
</file>