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8" r:id="rId2"/>
    <p:sldId id="259" r:id="rId3"/>
    <p:sldId id="260" r:id="rId4"/>
    <p:sldId id="261" r:id="rId5"/>
    <p:sldId id="262" r:id="rId6"/>
    <p:sldId id="263" r:id="rId7"/>
    <p:sldId id="264" r:id="rId8"/>
    <p:sldId id="265" r:id="rId9"/>
    <p:sldId id="269" r:id="rId10"/>
    <p:sldId id="270" r:id="rId11"/>
    <p:sldId id="276" r:id="rId12"/>
    <p:sldId id="273" r:id="rId13"/>
    <p:sldId id="274" r:id="rId14"/>
    <p:sldId id="275" r:id="rId15"/>
    <p:sldId id="277" r:id="rId16"/>
    <p:sldId id="278" r:id="rId17"/>
    <p:sldId id="279" r:id="rId18"/>
    <p:sldId id="280" r:id="rId19"/>
    <p:sldId id="281" r:id="rId20"/>
    <p:sldId id="282" r:id="rId21"/>
    <p:sldId id="283" r:id="rId22"/>
    <p:sldId id="284" r:id="rId23"/>
    <p:sldId id="285" r:id="rId24"/>
    <p:sldId id="286" r:id="rId25"/>
    <p:sldId id="287" r:id="rId26"/>
    <p:sldId id="288" r:id="rId27"/>
    <p:sldId id="289" r:id="rId28"/>
    <p:sldId id="290" r:id="rId29"/>
    <p:sldId id="291" r:id="rId30"/>
    <p:sldId id="292" r:id="rId31"/>
    <p:sldId id="293" r:id="rId32"/>
    <p:sldId id="294" r:id="rId33"/>
    <p:sldId id="295" r:id="rId34"/>
    <p:sldId id="296" r:id="rId35"/>
    <p:sldId id="297" r:id="rId36"/>
    <p:sldId id="298" r:id="rId37"/>
    <p:sldId id="299" r:id="rId38"/>
    <p:sldId id="300" r:id="rId39"/>
    <p:sldId id="301" r:id="rId40"/>
    <p:sldId id="302" r:id="rId41"/>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61FDF04-C35E-4920-9847-F787CDF42537}">
          <p14:sldIdLst>
            <p14:sldId id="258"/>
            <p14:sldId id="259"/>
            <p14:sldId id="260"/>
            <p14:sldId id="261"/>
            <p14:sldId id="262"/>
            <p14:sldId id="263"/>
            <p14:sldId id="264"/>
            <p14:sldId id="265"/>
            <p14:sldId id="269"/>
            <p14:sldId id="270"/>
            <p14:sldId id="276"/>
            <p14:sldId id="273"/>
            <p14:sldId id="274"/>
            <p14:sldId id="275"/>
            <p14:sldId id="277"/>
            <p14:sldId id="278"/>
            <p14:sldId id="279"/>
            <p14:sldId id="280"/>
            <p14:sldId id="281"/>
            <p14:sldId id="282"/>
            <p14:sldId id="283"/>
            <p14:sldId id="284"/>
            <p14:sldId id="285"/>
            <p14:sldId id="286"/>
            <p14:sldId id="287"/>
            <p14:sldId id="288"/>
            <p14:sldId id="289"/>
            <p14:sldId id="290"/>
            <p14:sldId id="291"/>
            <p14:sldId id="292"/>
            <p14:sldId id="293"/>
            <p14:sldId id="294"/>
            <p14:sldId id="295"/>
            <p14:sldId id="296"/>
            <p14:sldId id="297"/>
            <p14:sldId id="298"/>
            <p14:sldId id="299"/>
            <p14:sldId id="300"/>
            <p14:sldId id="301"/>
            <p14:sldId id="30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380"/>
    <p:restoredTop sz="94660"/>
  </p:normalViewPr>
  <p:slideViewPr>
    <p:cSldViewPr>
      <p:cViewPr varScale="1">
        <p:scale>
          <a:sx n="74" d="100"/>
          <a:sy n="74" d="100"/>
        </p:scale>
        <p:origin x="126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090C21A-D0CE-4C50-B9FE-233A338FD517}" type="datetimeFigureOut">
              <a:rPr lang="fa-IR" smtClean="0"/>
              <a:t>1441/07/16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FB8B955-AF5B-467B-9462-FA207C2A1205}" type="slidenum">
              <a:rPr lang="fa-IR" smtClean="0"/>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90C21A-D0CE-4C50-B9FE-233A338FD517}" type="datetimeFigureOut">
              <a:rPr lang="fa-IR" smtClean="0"/>
              <a:t>1441/07/16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FB8B955-AF5B-467B-9462-FA207C2A1205}"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090C21A-D0CE-4C50-B9FE-233A338FD517}" type="datetimeFigureOut">
              <a:rPr lang="fa-IR" smtClean="0"/>
              <a:t>1441/07/16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FB8B955-AF5B-467B-9462-FA207C2A1205}" type="slidenum">
              <a:rPr lang="fa-IR" smtClean="0"/>
              <a:t>‹#›</a:t>
            </a:fld>
            <a:endParaRPr lang="fa-I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90C21A-D0CE-4C50-B9FE-233A338FD517}" type="datetimeFigureOut">
              <a:rPr lang="fa-IR" smtClean="0"/>
              <a:t>1441/07/16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FB8B955-AF5B-467B-9462-FA207C2A1205}" type="slidenum">
              <a:rPr lang="fa-IR" smtClean="0"/>
              <a:t>‹#›</a:t>
            </a:fld>
            <a:endParaRPr lang="fa-IR"/>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90C21A-D0CE-4C50-B9FE-233A338FD517}" type="datetimeFigureOut">
              <a:rPr lang="fa-IR" smtClean="0"/>
              <a:t>1441/07/16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FB8B955-AF5B-467B-9462-FA207C2A1205}" type="slidenum">
              <a:rPr lang="fa-IR" smtClean="0"/>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7090C21A-D0CE-4C50-B9FE-233A338FD517}" type="datetimeFigureOut">
              <a:rPr lang="fa-IR" smtClean="0"/>
              <a:t>1441/07/16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FB8B955-AF5B-467B-9462-FA207C2A1205}" type="slidenum">
              <a:rPr lang="fa-IR" smtClean="0"/>
              <a:t>‹#›</a:t>
            </a:fld>
            <a:endParaRPr lang="fa-IR"/>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090C21A-D0CE-4C50-B9FE-233A338FD517}" type="datetimeFigureOut">
              <a:rPr lang="fa-IR" smtClean="0"/>
              <a:t>1441/07/16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9FB8B955-AF5B-467B-9462-FA207C2A1205}" type="slidenum">
              <a:rPr lang="fa-IR" smtClean="0"/>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90C21A-D0CE-4C50-B9FE-233A338FD517}" type="datetimeFigureOut">
              <a:rPr lang="fa-IR" smtClean="0"/>
              <a:t>1441/07/16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9FB8B955-AF5B-467B-9462-FA207C2A1205}" type="slidenum">
              <a:rPr lang="fa-IR" smtClean="0"/>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7090C21A-D0CE-4C50-B9FE-233A338FD517}" type="datetimeFigureOut">
              <a:rPr lang="fa-IR" smtClean="0"/>
              <a:t>1441/07/16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9FB8B955-AF5B-467B-9462-FA207C2A1205}" type="slidenum">
              <a:rPr lang="fa-IR" smtClean="0"/>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090C21A-D0CE-4C50-B9FE-233A338FD517}" type="datetimeFigureOut">
              <a:rPr lang="fa-IR" smtClean="0"/>
              <a:t>1441/07/16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FB8B955-AF5B-467B-9462-FA207C2A1205}" type="slidenum">
              <a:rPr lang="fa-IR" smtClean="0"/>
              <a:t>‹#›</a:t>
            </a:fld>
            <a:endParaRPr lang="fa-I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90C21A-D0CE-4C50-B9FE-233A338FD517}" type="datetimeFigureOut">
              <a:rPr lang="fa-IR" smtClean="0"/>
              <a:t>1441/07/16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FB8B955-AF5B-467B-9462-FA207C2A1205}" type="slidenum">
              <a:rPr lang="fa-IR" smtClean="0"/>
              <a:t>‹#›</a:t>
            </a:fld>
            <a:endParaRPr lang="fa-I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7090C21A-D0CE-4C50-B9FE-233A338FD517}" type="datetimeFigureOut">
              <a:rPr lang="fa-IR" smtClean="0"/>
              <a:t>1441/07/16</a:t>
            </a:fld>
            <a:endParaRPr lang="fa-I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fa-I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9FB8B955-AF5B-467B-9462-FA207C2A1205}" type="slidenum">
              <a:rPr lang="fa-IR" smtClean="0"/>
              <a:t>‹#›</a:t>
            </a:fld>
            <a:endParaRPr lang="fa-I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bankmaghaleh.ir/%d9%85%d9%82%d8%a7%d9%84%d9%87-%d9%87%d9%88%d8%a7-%d9%88-%d8%a7%d9%82%d9%84%db%8c%d9%85/"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bankmaghaleh.ir/%d9%85%d9%82%d8%a7%d9%84%d9%87-%d9%87%d9%88%d8%a7-%d9%88-%d8%a7%d9%82%d9%84%db%8c%d9%85/"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bankmaghaleh.ir/%d9%85%d9%82%d8%a7%d9%84%d9%87-%d9%87%d9%88%d8%a7-%d9%88-%d8%a7%d9%82%d9%84%db%8c%d9%85/"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daneshnameh.roshd.ir/mavara/mavara-index.php?page=%D8%A7%D9%82%DB%8C%D8%A7%D9%86%D9%88%D8%B3" TargetMode="External"/><Relationship Id="rId2" Type="http://schemas.openxmlformats.org/officeDocument/2006/relationships/hyperlink" Target="http://daneshnameh.roshd.ir/mavara/mavara-index.php?page=%D8%AF%D8%B1%DB%8C%D8%A7" TargetMode="External"/><Relationship Id="rId1" Type="http://schemas.openxmlformats.org/officeDocument/2006/relationships/slideLayout" Target="../slideLayouts/slideLayout2.xml"/><Relationship Id="rId5" Type="http://schemas.openxmlformats.org/officeDocument/2006/relationships/hyperlink" Target="http://daneshnameh.roshd.ir/mavara/mavara-index.php?page=%D8%AC%D9%88" TargetMode="External"/><Relationship Id="rId4" Type="http://schemas.openxmlformats.org/officeDocument/2006/relationships/hyperlink" Target="http://daneshnameh.roshd.ir/mavara/mavara-index.php?page=%D8%B2%D9%85%DB%8C%D9%86"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780928"/>
            <a:ext cx="8496944" cy="3456384"/>
          </a:xfrm>
        </p:spPr>
        <p:txBody>
          <a:bodyPr>
            <a:noAutofit/>
          </a:bodyPr>
          <a:lstStyle/>
          <a:p>
            <a:pPr marL="0" indent="0" algn="just">
              <a:buNone/>
            </a:pPr>
            <a:r>
              <a:rPr lang="fa-IR" dirty="0">
                <a:effectLst>
                  <a:outerShdw blurRad="38100" dist="38100" dir="2700000" algn="tl">
                    <a:srgbClr val="000000">
                      <a:alpha val="43137"/>
                    </a:srgbClr>
                  </a:outerShdw>
                </a:effectLst>
                <a:cs typeface="B Nazanin" pitchFamily="2" charset="-78"/>
              </a:rPr>
              <a:t>به عقیده </a:t>
            </a:r>
            <a:r>
              <a:rPr lang="fa-IR" dirty="0">
                <a:solidFill>
                  <a:srgbClr val="00B050"/>
                </a:solidFill>
                <a:effectLst>
                  <a:outerShdw blurRad="38100" dist="38100" dir="2700000" algn="tl">
                    <a:srgbClr val="000000">
                      <a:alpha val="43137"/>
                    </a:srgbClr>
                  </a:outerShdw>
                </a:effectLst>
                <a:cs typeface="B Nazanin" pitchFamily="2" charset="-78"/>
              </a:rPr>
              <a:t>الکساندر فون هامبولت،بنیانگذار جغرافیای جدید</a:t>
            </a:r>
            <a:r>
              <a:rPr lang="fa-IR" dirty="0">
                <a:effectLst>
                  <a:outerShdw blurRad="38100" dist="38100" dir="2700000" algn="tl">
                    <a:srgbClr val="000000">
                      <a:alpha val="43137"/>
                    </a:srgbClr>
                  </a:outerShdw>
                </a:effectLst>
                <a:cs typeface="B Nazanin" pitchFamily="2" charset="-78"/>
              </a:rPr>
              <a:t>،پدیده های جهان در عین تنوع ظاهری وحدتی درونی دارند وجغرافی دانان در پی کشف این وحدت درونی است.قبول وحدت درونی،حاکی از نظامی به هم پیوسته  و منسجم بین تمام این پدیده هاست.به عبارت دیگر،بین پدیده ها وجنبه ها و موقعیت عملکرد آن ها روابط متقابل معین و مشخصی وجود دارد که همگنی مکانی و زمانی دارند؛مثلا دما در همه جا با افزایش ارتفاع کاهش می یابد و تمام نقاطی که در دامنه آفتاب گیر قرار دارند گرمترند.مطالعه ی اینگونه جنبه های مشترک به کشف روابط وساختن مدل و دادن نظریه می انجامد.</a:t>
            </a:r>
            <a:endParaRPr lang="en-US" dirty="0">
              <a:effectLst>
                <a:outerShdw blurRad="38100" dist="38100" dir="2700000" algn="tl">
                  <a:srgbClr val="000000">
                    <a:alpha val="43137"/>
                  </a:srgbClr>
                </a:outerShdw>
              </a:effectLst>
              <a:cs typeface="B Nazanin" pitchFamily="2" charset="-78"/>
            </a:endParaRPr>
          </a:p>
          <a:p>
            <a:endParaRPr lang="fa-IR" dirty="0">
              <a:effectLst>
                <a:outerShdw blurRad="38100" dist="38100" dir="2700000" algn="tl">
                  <a:srgbClr val="000000">
                    <a:alpha val="43137"/>
                  </a:srgbClr>
                </a:outerShdw>
              </a:effectLst>
              <a:cs typeface="B Nazanin" pitchFamily="2" charset="-78"/>
            </a:endParaRPr>
          </a:p>
        </p:txBody>
      </p:sp>
      <p:sp>
        <p:nvSpPr>
          <p:cNvPr id="3" name="Title 2"/>
          <p:cNvSpPr>
            <a:spLocks noGrp="1"/>
          </p:cNvSpPr>
          <p:nvPr>
            <p:ph type="title"/>
          </p:nvPr>
        </p:nvSpPr>
        <p:spPr>
          <a:xfrm>
            <a:off x="395536" y="548680"/>
            <a:ext cx="8229600" cy="1252728"/>
          </a:xfrm>
        </p:spPr>
        <p:txBody>
          <a:bodyPr>
            <a:normAutofit fontScale="90000"/>
          </a:bodyPr>
          <a:lstStyle/>
          <a:p>
            <a:r>
              <a:rPr lang="fa-IR" sz="4900">
                <a:effectLst>
                  <a:outerShdw blurRad="38100" dist="38100" dir="2700000" algn="tl">
                    <a:srgbClr val="000000">
                      <a:alpha val="43137"/>
                    </a:srgbClr>
                  </a:outerShdw>
                </a:effectLst>
                <a:cs typeface="B Nazanin" pitchFamily="2" charset="-78"/>
              </a:rPr>
              <a:t>طبقه </a:t>
            </a:r>
            <a:r>
              <a:rPr lang="fa-IR" sz="4900" smtClean="0">
                <a:effectLst>
                  <a:outerShdw blurRad="38100" dist="38100" dir="2700000" algn="tl">
                    <a:srgbClr val="000000">
                      <a:alpha val="43137"/>
                    </a:srgbClr>
                  </a:outerShdw>
                </a:effectLst>
                <a:cs typeface="B Nazanin" pitchFamily="2" charset="-78"/>
              </a:rPr>
              <a:t>بندی اقلیم </a:t>
            </a:r>
            <a:r>
              <a:rPr lang="fa-IR" sz="4900" dirty="0">
                <a:effectLst>
                  <a:outerShdw blurRad="38100" dist="38100" dir="2700000" algn="tl">
                    <a:srgbClr val="000000">
                      <a:alpha val="43137"/>
                    </a:srgbClr>
                  </a:outerShdw>
                </a:effectLst>
                <a:cs typeface="B Nazanin" pitchFamily="2" charset="-78"/>
              </a:rPr>
              <a:t>و اهمیت آن در جغرافیا</a:t>
            </a:r>
            <a:r>
              <a:rPr lang="en-US" dirty="0">
                <a:effectLst>
                  <a:outerShdw blurRad="38100" dist="38100" dir="2700000" algn="tl">
                    <a:srgbClr val="000000">
                      <a:alpha val="43137"/>
                    </a:srgbClr>
                  </a:outerShdw>
                </a:effectLst>
                <a:cs typeface="B Nazanin" pitchFamily="2" charset="-78"/>
              </a:rPr>
              <a:t/>
            </a:r>
            <a:br>
              <a:rPr lang="en-US" dirty="0">
                <a:effectLst>
                  <a:outerShdw blurRad="38100" dist="38100" dir="2700000" algn="tl">
                    <a:srgbClr val="000000">
                      <a:alpha val="43137"/>
                    </a:srgbClr>
                  </a:outerShdw>
                </a:effectLst>
                <a:cs typeface="B Nazanin" pitchFamily="2" charset="-78"/>
              </a:rPr>
            </a:br>
            <a:endParaRPr lang="fa-IR" dirty="0">
              <a:effectLst>
                <a:outerShdw blurRad="38100" dist="38100" dir="2700000" algn="tl">
                  <a:srgbClr val="000000">
                    <a:alpha val="43137"/>
                  </a:srgbClr>
                </a:outerShdw>
              </a:effectLst>
              <a:cs typeface="B Nazanin" pitchFamily="2" charset="-78"/>
            </a:endParaRPr>
          </a:p>
        </p:txBody>
      </p:sp>
    </p:spTree>
    <p:extLst>
      <p:ext uri="{BB962C8B-B14F-4D97-AF65-F5344CB8AC3E}">
        <p14:creationId xmlns:p14="http://schemas.microsoft.com/office/powerpoint/2010/main" val="406196139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492896"/>
            <a:ext cx="8856984" cy="4032448"/>
          </a:xfrm>
        </p:spPr>
        <p:txBody>
          <a:bodyPr>
            <a:normAutofit/>
          </a:bodyPr>
          <a:lstStyle/>
          <a:p>
            <a:pPr marL="0" indent="0" algn="just">
              <a:buNone/>
            </a:pPr>
            <a:endParaRPr lang="fa-IR" dirty="0" smtClean="0">
              <a:cs typeface="B Nazanin" pitchFamily="2" charset="-78"/>
            </a:endParaRPr>
          </a:p>
          <a:p>
            <a:pPr marL="0" indent="0" algn="just">
              <a:buNone/>
            </a:pPr>
            <a:r>
              <a:rPr lang="fa-IR" sz="2800" dirty="0" smtClean="0">
                <a:solidFill>
                  <a:srgbClr val="00B050"/>
                </a:solidFill>
                <a:effectLst>
                  <a:outerShdw blurRad="38100" dist="38100" dir="2700000" algn="tl">
                    <a:srgbClr val="000000">
                      <a:alpha val="43137"/>
                    </a:srgbClr>
                  </a:outerShdw>
                </a:effectLst>
                <a:cs typeface="B Nazanin" pitchFamily="2" charset="-78"/>
              </a:rPr>
              <a:t>طبقه </a:t>
            </a:r>
            <a:r>
              <a:rPr lang="fa-IR" sz="2800" dirty="0">
                <a:solidFill>
                  <a:srgbClr val="00B050"/>
                </a:solidFill>
                <a:effectLst>
                  <a:outerShdw blurRad="38100" dist="38100" dir="2700000" algn="tl">
                    <a:srgbClr val="000000">
                      <a:alpha val="43137"/>
                    </a:srgbClr>
                  </a:outerShdw>
                </a:effectLst>
                <a:cs typeface="B Nazanin" pitchFamily="2" charset="-78"/>
              </a:rPr>
              <a:t>بندی اقلیمی کوپن </a:t>
            </a:r>
            <a:r>
              <a:rPr lang="fa-IR" sz="2800" dirty="0">
                <a:effectLst>
                  <a:outerShdw blurRad="38100" dist="38100" dir="2700000" algn="tl">
                    <a:srgbClr val="000000">
                      <a:alpha val="43137"/>
                    </a:srgbClr>
                  </a:outerShdw>
                </a:effectLst>
                <a:cs typeface="B Nazanin" pitchFamily="2" charset="-78"/>
              </a:rPr>
              <a:t>بر اساس بارش </a:t>
            </a:r>
            <a:r>
              <a:rPr lang="fa-IR" sz="2800" dirty="0" smtClean="0">
                <a:effectLst>
                  <a:outerShdw blurRad="38100" dist="38100" dir="2700000" algn="tl">
                    <a:srgbClr val="000000">
                      <a:alpha val="43137"/>
                    </a:srgbClr>
                  </a:outerShdw>
                </a:effectLst>
                <a:cs typeface="B Nazanin" pitchFamily="2" charset="-78"/>
              </a:rPr>
              <a:t>و میانگین </a:t>
            </a:r>
            <a:r>
              <a:rPr lang="fa-IR" sz="2800" dirty="0">
                <a:effectLst>
                  <a:outerShdw blurRad="38100" dist="38100" dir="2700000" algn="tl">
                    <a:srgbClr val="000000">
                      <a:alpha val="43137"/>
                    </a:srgbClr>
                  </a:outerShdw>
                </a:effectLst>
                <a:cs typeface="B Nazanin" pitchFamily="2" charset="-78"/>
              </a:rPr>
              <a:t>دمای ماهانه و سالانه انجام شده است</a:t>
            </a:r>
            <a:r>
              <a:rPr lang="fa-IR" sz="2800" dirty="0" smtClean="0">
                <a:effectLst>
                  <a:outerShdw blurRad="38100" dist="38100" dir="2700000" algn="tl">
                    <a:srgbClr val="000000">
                      <a:alpha val="43137"/>
                    </a:srgbClr>
                  </a:outerShdw>
                </a:effectLst>
                <a:cs typeface="B Nazanin" pitchFamily="2" charset="-78"/>
              </a:rPr>
              <a:t>.</a:t>
            </a:r>
          </a:p>
          <a:p>
            <a:pPr marL="0" indent="0" algn="just">
              <a:buNone/>
            </a:pPr>
            <a:endParaRPr lang="fa-IR" sz="2800" dirty="0" smtClean="0">
              <a:effectLst>
                <a:outerShdw blurRad="38100" dist="38100" dir="2700000" algn="tl">
                  <a:srgbClr val="000000">
                    <a:alpha val="43137"/>
                  </a:srgbClr>
                </a:outerShdw>
              </a:effectLst>
              <a:cs typeface="B Nazanin" pitchFamily="2" charset="-78"/>
            </a:endParaRPr>
          </a:p>
          <a:p>
            <a:pPr marL="0" indent="0" algn="just">
              <a:buNone/>
            </a:pPr>
            <a:r>
              <a:rPr lang="fa-IR" sz="2800" dirty="0" smtClean="0">
                <a:effectLst>
                  <a:outerShdw blurRad="38100" dist="38100" dir="2700000" algn="tl">
                    <a:srgbClr val="000000">
                      <a:alpha val="43137"/>
                    </a:srgbClr>
                  </a:outerShdw>
                </a:effectLst>
                <a:cs typeface="B Nazanin" pitchFamily="2" charset="-78"/>
              </a:rPr>
              <a:t>بر </a:t>
            </a:r>
            <a:r>
              <a:rPr lang="fa-IR" sz="2800" dirty="0">
                <a:effectLst>
                  <a:outerShdw blurRad="38100" dist="38100" dir="2700000" algn="tl">
                    <a:srgbClr val="000000">
                      <a:alpha val="43137"/>
                    </a:srgbClr>
                  </a:outerShdw>
                </a:effectLst>
                <a:cs typeface="B Nazanin" pitchFamily="2" charset="-78"/>
              </a:rPr>
              <a:t>این اساس</a:t>
            </a:r>
            <a:r>
              <a:rPr lang="fa-IR" sz="2800" dirty="0" smtClean="0">
                <a:effectLst>
                  <a:outerShdw blurRad="38100" dist="38100" dir="2700000" algn="tl">
                    <a:srgbClr val="000000">
                      <a:alpha val="43137"/>
                    </a:srgbClr>
                  </a:outerShdw>
                </a:effectLst>
                <a:cs typeface="B Nazanin" pitchFamily="2" charset="-78"/>
              </a:rPr>
              <a:t>، ابتدا </a:t>
            </a:r>
            <a:r>
              <a:rPr lang="fa-IR" sz="2800" dirty="0">
                <a:effectLst>
                  <a:outerShdw blurRad="38100" dist="38100" dir="2700000" algn="tl">
                    <a:srgbClr val="000000">
                      <a:alpha val="43137"/>
                    </a:srgbClr>
                  </a:outerShdw>
                </a:effectLst>
                <a:cs typeface="B Nazanin" pitchFamily="2" charset="-78"/>
              </a:rPr>
              <a:t>با توجه به تاثیر آب وهوا در پوشش گیاهی </a:t>
            </a:r>
            <a:r>
              <a:rPr lang="fa-IR" sz="2800" dirty="0" smtClean="0">
                <a:effectLst>
                  <a:outerShdw blurRad="38100" dist="38100" dir="2700000" algn="tl">
                    <a:srgbClr val="000000">
                      <a:alpha val="43137"/>
                    </a:srgbClr>
                  </a:outerShdw>
                </a:effectLst>
                <a:cs typeface="B Nazanin" pitchFamily="2" charset="-78"/>
              </a:rPr>
              <a:t>زمین پنج </a:t>
            </a:r>
            <a:r>
              <a:rPr lang="fa-IR" sz="2800" dirty="0">
                <a:effectLst>
                  <a:outerShdw blurRad="38100" dist="38100" dir="2700000" algn="tl">
                    <a:srgbClr val="000000">
                      <a:alpha val="43137"/>
                    </a:srgbClr>
                  </a:outerShdw>
                </a:effectLst>
                <a:cs typeface="B Nazanin" pitchFamily="2" charset="-78"/>
              </a:rPr>
              <a:t>گروه آب و هوا به شرح </a:t>
            </a:r>
            <a:r>
              <a:rPr lang="fa-IR" sz="2800" dirty="0" smtClean="0">
                <a:effectLst>
                  <a:outerShdw blurRad="38100" dist="38100" dir="2700000" algn="tl">
                    <a:srgbClr val="000000">
                      <a:alpha val="43137"/>
                    </a:srgbClr>
                  </a:outerShdw>
                </a:effectLst>
                <a:cs typeface="B Nazanin" pitchFamily="2" charset="-78"/>
              </a:rPr>
              <a:t>جدولی که در اسلاید بعد می بینید </a:t>
            </a:r>
            <a:r>
              <a:rPr lang="fa-IR" sz="2800" dirty="0">
                <a:effectLst>
                  <a:outerShdw blurRad="38100" dist="38100" dir="2700000" algn="tl">
                    <a:srgbClr val="000000">
                      <a:alpha val="43137"/>
                    </a:srgbClr>
                  </a:outerShdw>
                </a:effectLst>
                <a:cs typeface="B Nazanin" pitchFamily="2" charset="-78"/>
              </a:rPr>
              <a:t>می </a:t>
            </a:r>
            <a:r>
              <a:rPr lang="fa-IR" sz="2800" dirty="0" smtClean="0">
                <a:effectLst>
                  <a:outerShdw blurRad="38100" dist="38100" dir="2700000" algn="tl">
                    <a:srgbClr val="000000">
                      <a:alpha val="43137"/>
                    </a:srgbClr>
                  </a:outerShdw>
                </a:effectLst>
                <a:cs typeface="B Nazanin" pitchFamily="2" charset="-78"/>
              </a:rPr>
              <a:t>باشد. </a:t>
            </a:r>
            <a:endParaRPr lang="en-US" sz="2800" dirty="0">
              <a:effectLst>
                <a:outerShdw blurRad="38100" dist="38100" dir="2700000" algn="tl">
                  <a:srgbClr val="000000">
                    <a:alpha val="43137"/>
                  </a:srgbClr>
                </a:outerShdw>
              </a:effectLst>
              <a:cs typeface="B Nazanin" pitchFamily="2" charset="-78"/>
            </a:endParaRPr>
          </a:p>
        </p:txBody>
      </p:sp>
      <p:sp>
        <p:nvSpPr>
          <p:cNvPr id="3" name="Title 2"/>
          <p:cNvSpPr>
            <a:spLocks noGrp="1"/>
          </p:cNvSpPr>
          <p:nvPr>
            <p:ph type="title"/>
          </p:nvPr>
        </p:nvSpPr>
        <p:spPr>
          <a:xfrm>
            <a:off x="395536" y="476672"/>
            <a:ext cx="8229600" cy="1252728"/>
          </a:xfrm>
        </p:spPr>
        <p:txBody>
          <a:bodyPr>
            <a:normAutofit/>
          </a:bodyPr>
          <a:lstStyle/>
          <a:p>
            <a:r>
              <a:rPr lang="fa-IR" dirty="0">
                <a:effectLst>
                  <a:outerShdw blurRad="38100" dist="38100" dir="2700000" algn="tl">
                    <a:srgbClr val="000000">
                      <a:alpha val="43137"/>
                    </a:srgbClr>
                  </a:outerShdw>
                </a:effectLst>
                <a:cs typeface="B Nazanin" pitchFamily="2" charset="-78"/>
              </a:rPr>
              <a:t>طبقه بندی آب و هوایی کوپن </a:t>
            </a:r>
            <a:endParaRPr lang="en-US" dirty="0">
              <a:effectLst>
                <a:outerShdw blurRad="38100" dist="38100" dir="2700000" algn="tl">
                  <a:srgbClr val="000000">
                    <a:alpha val="43137"/>
                  </a:srgbClr>
                </a:outerShdw>
              </a:effectLst>
              <a:cs typeface="B Nazanin" pitchFamily="2" charset="-78"/>
            </a:endParaRPr>
          </a:p>
        </p:txBody>
      </p:sp>
    </p:spTree>
    <p:extLst>
      <p:ext uri="{BB962C8B-B14F-4D97-AF65-F5344CB8AC3E}">
        <p14:creationId xmlns:p14="http://schemas.microsoft.com/office/powerpoint/2010/main" val="414757686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Table 15"/>
          <p:cNvGraphicFramePr>
            <a:graphicFrameLocks noGrp="1"/>
          </p:cNvGraphicFramePr>
          <p:nvPr>
            <p:extLst>
              <p:ext uri="{D42A27DB-BD31-4B8C-83A1-F6EECF244321}">
                <p14:modId xmlns:p14="http://schemas.microsoft.com/office/powerpoint/2010/main" val="2488331949"/>
              </p:ext>
            </p:extLst>
          </p:nvPr>
        </p:nvGraphicFramePr>
        <p:xfrm>
          <a:off x="0" y="0"/>
          <a:ext cx="9144000" cy="6857999"/>
        </p:xfrm>
        <a:graphic>
          <a:graphicData uri="http://schemas.openxmlformats.org/drawingml/2006/table">
            <a:tbl>
              <a:tblPr rtl="1" firstRow="1" bandRow="1">
                <a:tableStyleId>{F5AB1C69-6EDB-4FF4-983F-18BD219EF322}</a:tableStyleId>
              </a:tblPr>
              <a:tblGrid>
                <a:gridCol w="1341783"/>
                <a:gridCol w="2191600"/>
                <a:gridCol w="2507836"/>
                <a:gridCol w="2114374"/>
                <a:gridCol w="988407"/>
              </a:tblGrid>
              <a:tr h="1339972">
                <a:tc>
                  <a:txBody>
                    <a:bodyPr/>
                    <a:lstStyle/>
                    <a:p>
                      <a:pPr algn="ctr" rtl="1"/>
                      <a:endParaRPr lang="fa-IR" sz="2600" dirty="0" smtClean="0">
                        <a:cs typeface="B Nazanin" pitchFamily="2" charset="-78"/>
                      </a:endParaRPr>
                    </a:p>
                    <a:p>
                      <a:pPr algn="ctr" rtl="1"/>
                      <a:r>
                        <a:rPr lang="fa-IR" sz="2600" dirty="0" smtClean="0">
                          <a:cs typeface="B Nazanin" pitchFamily="2" charset="-78"/>
                        </a:rPr>
                        <a:t>آب وهوا</a:t>
                      </a:r>
                      <a:endParaRPr lang="fa-IR" sz="2600" dirty="0">
                        <a:cs typeface="B Nazanin" pitchFamily="2" charset="-78"/>
                      </a:endParaRPr>
                    </a:p>
                  </a:txBody>
                  <a:tcPr/>
                </a:tc>
                <a:tc>
                  <a:txBody>
                    <a:bodyPr/>
                    <a:lstStyle/>
                    <a:p>
                      <a:pPr algn="ctr" rtl="1"/>
                      <a:endParaRPr lang="fa-IR" sz="2600" dirty="0" smtClean="0">
                        <a:cs typeface="B Nazanin" pitchFamily="2" charset="-78"/>
                      </a:endParaRPr>
                    </a:p>
                    <a:p>
                      <a:pPr algn="ctr" rtl="1"/>
                      <a:r>
                        <a:rPr lang="fa-IR" sz="2600" dirty="0" smtClean="0">
                          <a:cs typeface="B Nazanin" pitchFamily="2" charset="-78"/>
                        </a:rPr>
                        <a:t>ویژگی</a:t>
                      </a:r>
                      <a:r>
                        <a:rPr lang="fa-IR" sz="2600" baseline="0" dirty="0" smtClean="0">
                          <a:cs typeface="B Nazanin" pitchFamily="2" charset="-78"/>
                        </a:rPr>
                        <a:t> از نظر پوشش گیاهی</a:t>
                      </a:r>
                      <a:endParaRPr lang="fa-IR" sz="2600" dirty="0">
                        <a:cs typeface="B Nazanin" pitchFamily="2" charset="-78"/>
                      </a:endParaRPr>
                    </a:p>
                  </a:txBody>
                  <a:tcPr/>
                </a:tc>
                <a:tc>
                  <a:txBody>
                    <a:bodyPr/>
                    <a:lstStyle/>
                    <a:p>
                      <a:pPr algn="ctr" rtl="1"/>
                      <a:endParaRPr lang="fa-IR" sz="2600" dirty="0" smtClean="0">
                        <a:cs typeface="B Nazanin" pitchFamily="2" charset="-78"/>
                      </a:endParaRPr>
                    </a:p>
                    <a:p>
                      <a:pPr algn="ctr" rtl="1"/>
                      <a:r>
                        <a:rPr lang="fa-IR" sz="2600" dirty="0" smtClean="0">
                          <a:cs typeface="B Nazanin" pitchFamily="2" charset="-78"/>
                        </a:rPr>
                        <a:t>ویژگی آب  و هوایی</a:t>
                      </a:r>
                      <a:endParaRPr lang="fa-IR" sz="2600" dirty="0">
                        <a:cs typeface="B Nazanin" pitchFamily="2" charset="-78"/>
                      </a:endParaRPr>
                    </a:p>
                  </a:txBody>
                  <a:tcPr/>
                </a:tc>
                <a:tc>
                  <a:txBody>
                    <a:bodyPr/>
                    <a:lstStyle/>
                    <a:p>
                      <a:pPr algn="ctr" rtl="1"/>
                      <a:endParaRPr lang="fa-IR" sz="2600" dirty="0" smtClean="0">
                        <a:cs typeface="B Nazanin" pitchFamily="2" charset="-78"/>
                      </a:endParaRPr>
                    </a:p>
                    <a:p>
                      <a:pPr algn="ctr" rtl="1"/>
                      <a:r>
                        <a:rPr lang="fa-IR" sz="2600" dirty="0" smtClean="0">
                          <a:cs typeface="B Nazanin" pitchFamily="2" charset="-78"/>
                        </a:rPr>
                        <a:t>محدود کمی دما</a:t>
                      </a:r>
                      <a:endParaRPr lang="fa-IR" sz="2600" dirty="0">
                        <a:cs typeface="B Nazanin" pitchFamily="2" charset="-78"/>
                      </a:endParaRPr>
                    </a:p>
                  </a:txBody>
                  <a:tcPr/>
                </a:tc>
                <a:tc>
                  <a:txBody>
                    <a:bodyPr/>
                    <a:lstStyle/>
                    <a:p>
                      <a:pPr algn="ctr" rtl="1"/>
                      <a:endParaRPr lang="fa-IR" sz="2600" dirty="0" smtClean="0">
                        <a:cs typeface="B Nazanin" pitchFamily="2" charset="-78"/>
                      </a:endParaRPr>
                    </a:p>
                    <a:p>
                      <a:pPr algn="ctr" rtl="1"/>
                      <a:r>
                        <a:rPr lang="fa-IR" sz="2600" dirty="0" smtClean="0">
                          <a:cs typeface="B Nazanin" pitchFamily="2" charset="-78"/>
                        </a:rPr>
                        <a:t>علامت</a:t>
                      </a:r>
                      <a:endParaRPr lang="fa-IR" sz="2600" dirty="0">
                        <a:cs typeface="B Nazanin" pitchFamily="2" charset="-78"/>
                      </a:endParaRPr>
                    </a:p>
                  </a:txBody>
                  <a:tcPr/>
                </a:tc>
              </a:tr>
              <a:tr h="1329500">
                <a:tc>
                  <a:txBody>
                    <a:bodyPr/>
                    <a:lstStyle/>
                    <a:p>
                      <a:pPr algn="ctr" rtl="1"/>
                      <a:endParaRPr lang="fa-IR" sz="2600" dirty="0" smtClean="0">
                        <a:cs typeface="B Nazanin" pitchFamily="2" charset="-78"/>
                      </a:endParaRPr>
                    </a:p>
                    <a:p>
                      <a:pPr algn="ctr" rtl="1"/>
                      <a:r>
                        <a:rPr lang="fa-IR" sz="2600" dirty="0" smtClean="0">
                          <a:cs typeface="B Nazanin" pitchFamily="2" charset="-78"/>
                        </a:rPr>
                        <a:t>حاره ای</a:t>
                      </a:r>
                      <a:endParaRPr lang="fa-IR" sz="2600" dirty="0">
                        <a:cs typeface="B Nazanin" pitchFamily="2" charset="-78"/>
                      </a:endParaRPr>
                    </a:p>
                  </a:txBody>
                  <a:tcPr/>
                </a:tc>
                <a:tc>
                  <a:txBody>
                    <a:bodyPr/>
                    <a:lstStyle/>
                    <a:p>
                      <a:pPr marL="0" algn="ctr" defTabSz="914400" rtl="1" eaLnBrk="1" latinLnBrk="0" hangingPunct="1"/>
                      <a:r>
                        <a:rPr lang="fa-IR" sz="2400" kern="1200" dirty="0" smtClean="0">
                          <a:solidFill>
                            <a:schemeClr val="dk1"/>
                          </a:solidFill>
                          <a:latin typeface="+mn-lt"/>
                          <a:ea typeface="+mn-ea"/>
                          <a:cs typeface="B Nazanin" pitchFamily="2" charset="-78"/>
                        </a:rPr>
                        <a:t>بارش و دما جهت رشد جنگلهای حاره ای مناسب است</a:t>
                      </a:r>
                      <a:endParaRPr lang="fa-IR" sz="2400" kern="1200" dirty="0">
                        <a:solidFill>
                          <a:schemeClr val="dk1"/>
                        </a:solidFill>
                        <a:latin typeface="+mn-lt"/>
                        <a:ea typeface="+mn-ea"/>
                        <a:cs typeface="B Nazanin" pitchFamily="2" charset="-78"/>
                      </a:endParaRPr>
                    </a:p>
                  </a:txBody>
                  <a:tcPr/>
                </a:tc>
                <a:tc>
                  <a:txBody>
                    <a:bodyPr/>
                    <a:lstStyle/>
                    <a:p>
                      <a:pPr algn="ctr" rtl="1"/>
                      <a:endParaRPr lang="fa-IR" sz="1800" kern="1200" dirty="0" smtClean="0">
                        <a:solidFill>
                          <a:schemeClr val="dk1"/>
                        </a:solidFill>
                        <a:effectLst/>
                        <a:latin typeface="+mn-lt"/>
                        <a:ea typeface="+mn-ea"/>
                        <a:cs typeface="+mn-cs"/>
                      </a:endParaRPr>
                    </a:p>
                    <a:p>
                      <a:pPr algn="ctr" rtl="1"/>
                      <a:r>
                        <a:rPr lang="fa-IR" sz="2400" kern="1200" dirty="0" smtClean="0">
                          <a:solidFill>
                            <a:schemeClr val="dk1"/>
                          </a:solidFill>
                          <a:latin typeface="+mn-lt"/>
                          <a:ea typeface="+mn-ea"/>
                          <a:cs typeface="B Nazanin" pitchFamily="2" charset="-78"/>
                        </a:rPr>
                        <a:t>زمستان ندارد </a:t>
                      </a:r>
                      <a:endParaRPr lang="fa-IR" sz="2400" kern="1200" dirty="0">
                        <a:solidFill>
                          <a:schemeClr val="dk1"/>
                        </a:solidFill>
                        <a:latin typeface="+mn-lt"/>
                        <a:ea typeface="+mn-ea"/>
                        <a:cs typeface="B Nazanin" pitchFamily="2" charset="-78"/>
                      </a:endParaRPr>
                    </a:p>
                  </a:txBody>
                  <a:tcPr/>
                </a:tc>
                <a:tc>
                  <a:txBody>
                    <a:bodyPr/>
                    <a:lstStyle/>
                    <a:p>
                      <a:pPr algn="ctr" rtl="1"/>
                      <a:endParaRPr lang="fa-IR" sz="1400" kern="1200" dirty="0" smtClean="0">
                        <a:solidFill>
                          <a:schemeClr val="dk1"/>
                        </a:solidFill>
                        <a:latin typeface="+mn-lt"/>
                        <a:ea typeface="+mn-ea"/>
                        <a:cs typeface="B Nazanin" pitchFamily="2" charset="-78"/>
                      </a:endParaRPr>
                    </a:p>
                    <a:p>
                      <a:pPr algn="ctr" rtl="1"/>
                      <a:r>
                        <a:rPr lang="fa-IR" sz="2400" kern="1200" dirty="0" smtClean="0">
                          <a:solidFill>
                            <a:schemeClr val="dk1"/>
                          </a:solidFill>
                          <a:latin typeface="+mn-lt"/>
                          <a:ea typeface="+mn-ea"/>
                          <a:cs typeface="B Nazanin" pitchFamily="2" charset="-78"/>
                        </a:rPr>
                        <a:t>هیچ ماهی سردتر از </a:t>
                      </a:r>
                      <a:r>
                        <a:rPr lang="en-US" sz="2400" kern="1200" dirty="0" smtClean="0">
                          <a:solidFill>
                            <a:schemeClr val="dk1"/>
                          </a:solidFill>
                          <a:effectLst/>
                          <a:latin typeface="+mn-lt"/>
                          <a:ea typeface="+mn-ea"/>
                          <a:cs typeface="+mn-cs"/>
                        </a:rPr>
                        <a:t>c</a:t>
                      </a:r>
                      <a:r>
                        <a:rPr lang="fa-IR" sz="2400" kern="1200" dirty="0" smtClean="0">
                          <a:solidFill>
                            <a:schemeClr val="dk1"/>
                          </a:solidFill>
                          <a:effectLst/>
                          <a:latin typeface="+mn-lt"/>
                          <a:ea typeface="+mn-ea"/>
                          <a:cs typeface="+mn-cs"/>
                        </a:rPr>
                        <a:t>°18</a:t>
                      </a:r>
                      <a:r>
                        <a:rPr lang="fa-IR" sz="2400" kern="1200" dirty="0" smtClean="0">
                          <a:solidFill>
                            <a:schemeClr val="dk1"/>
                          </a:solidFill>
                          <a:latin typeface="+mn-lt"/>
                          <a:ea typeface="+mn-ea"/>
                          <a:cs typeface="B Nazanin" pitchFamily="2" charset="-78"/>
                        </a:rPr>
                        <a:t> نیست </a:t>
                      </a:r>
                      <a:endParaRPr lang="fa-IR" sz="2400" kern="1200" dirty="0">
                        <a:solidFill>
                          <a:schemeClr val="dk1"/>
                        </a:solidFill>
                        <a:latin typeface="+mn-lt"/>
                        <a:ea typeface="+mn-ea"/>
                        <a:cs typeface="B Nazanin" pitchFamily="2" charset="-78"/>
                      </a:endParaRPr>
                    </a:p>
                  </a:txBody>
                  <a:tcPr/>
                </a:tc>
                <a:tc>
                  <a:txBody>
                    <a:bodyPr/>
                    <a:lstStyle/>
                    <a:p>
                      <a:pPr algn="ctr" rtl="1"/>
                      <a:endParaRPr lang="fa-IR" sz="2600" dirty="0" smtClean="0">
                        <a:cs typeface="B Nazanin" pitchFamily="2" charset="-78"/>
                      </a:endParaRPr>
                    </a:p>
                    <a:p>
                      <a:pPr algn="ctr" rtl="1"/>
                      <a:r>
                        <a:rPr lang="en-US" sz="2600" dirty="0" smtClean="0">
                          <a:cs typeface="B Nazanin" pitchFamily="2" charset="-78"/>
                        </a:rPr>
                        <a:t>A</a:t>
                      </a:r>
                      <a:endParaRPr lang="fa-IR" sz="2600" dirty="0">
                        <a:cs typeface="B Nazanin" pitchFamily="2" charset="-78"/>
                      </a:endParaRPr>
                    </a:p>
                  </a:txBody>
                  <a:tcPr/>
                </a:tc>
              </a:tr>
              <a:tr h="985924">
                <a:tc>
                  <a:txBody>
                    <a:bodyPr/>
                    <a:lstStyle/>
                    <a:p>
                      <a:pPr algn="ctr" rtl="1"/>
                      <a:endParaRPr lang="fa-IR" sz="1800" dirty="0" smtClean="0">
                        <a:cs typeface="B Nazanin" pitchFamily="2" charset="-78"/>
                      </a:endParaRPr>
                    </a:p>
                    <a:p>
                      <a:pPr algn="ctr" rtl="1"/>
                      <a:r>
                        <a:rPr lang="fa-IR" sz="2600" dirty="0" smtClean="0">
                          <a:cs typeface="B Nazanin" pitchFamily="2" charset="-78"/>
                        </a:rPr>
                        <a:t>خشک</a:t>
                      </a:r>
                      <a:endParaRPr lang="fa-IR" sz="2600" dirty="0">
                        <a:cs typeface="B Nazanin" pitchFamily="2" charset="-78"/>
                      </a:endParaRPr>
                    </a:p>
                  </a:txBody>
                  <a:tcPr/>
                </a:tc>
                <a:tc>
                  <a:txBody>
                    <a:bodyPr/>
                    <a:lstStyle/>
                    <a:p>
                      <a:pPr marL="0" algn="ctr" defTabSz="914400" rtl="1" eaLnBrk="1" latinLnBrk="0" hangingPunct="1"/>
                      <a:r>
                        <a:rPr lang="fa-IR" sz="2600" kern="1200" dirty="0" smtClean="0">
                          <a:solidFill>
                            <a:schemeClr val="dk1"/>
                          </a:solidFill>
                          <a:latin typeface="+mn-lt"/>
                          <a:ea typeface="+mn-ea"/>
                          <a:cs typeface="B Nazanin" pitchFamily="2" charset="-78"/>
                        </a:rPr>
                        <a:t>جهت رشد درختان مناسب نیست </a:t>
                      </a:r>
                      <a:endParaRPr lang="fa-IR" sz="2600" kern="1200" dirty="0">
                        <a:solidFill>
                          <a:schemeClr val="dk1"/>
                        </a:solidFill>
                        <a:latin typeface="+mn-lt"/>
                        <a:ea typeface="+mn-ea"/>
                        <a:cs typeface="B Nazanin" pitchFamily="2" charset="-78"/>
                      </a:endParaRPr>
                    </a:p>
                  </a:txBody>
                  <a:tcPr/>
                </a:tc>
                <a:tc>
                  <a:txBody>
                    <a:bodyPr/>
                    <a:lstStyle/>
                    <a:p>
                      <a:pPr marL="0" algn="ctr" defTabSz="914400" rtl="1" eaLnBrk="1" latinLnBrk="0" hangingPunct="1"/>
                      <a:endParaRPr lang="fa-IR" sz="1400" kern="1200" dirty="0" smtClean="0">
                        <a:solidFill>
                          <a:schemeClr val="dk1"/>
                        </a:solidFill>
                        <a:latin typeface="+mn-lt"/>
                        <a:ea typeface="+mn-ea"/>
                        <a:cs typeface="B Nazanin" pitchFamily="2" charset="-78"/>
                      </a:endParaRPr>
                    </a:p>
                    <a:p>
                      <a:pPr marL="0" algn="ctr" defTabSz="914400" rtl="1" eaLnBrk="1" latinLnBrk="0" hangingPunct="1"/>
                      <a:r>
                        <a:rPr lang="fa-IR" sz="2600" kern="1200" dirty="0" smtClean="0">
                          <a:solidFill>
                            <a:schemeClr val="dk1"/>
                          </a:solidFill>
                          <a:latin typeface="+mn-lt"/>
                          <a:ea typeface="+mn-ea"/>
                          <a:cs typeface="B Nazanin" pitchFamily="2" charset="-78"/>
                        </a:rPr>
                        <a:t>کمبود بارش </a:t>
                      </a:r>
                      <a:endParaRPr lang="fa-IR" sz="2600" kern="1200" dirty="0">
                        <a:solidFill>
                          <a:schemeClr val="dk1"/>
                        </a:solidFill>
                        <a:latin typeface="+mn-lt"/>
                        <a:ea typeface="+mn-ea"/>
                        <a:cs typeface="B Nazanin" pitchFamily="2" charset="-78"/>
                      </a:endParaRPr>
                    </a:p>
                  </a:txBody>
                  <a:tcPr/>
                </a:tc>
                <a:tc>
                  <a:txBody>
                    <a:bodyPr/>
                    <a:lstStyle/>
                    <a:p>
                      <a:pPr marL="0" algn="ctr" defTabSz="914400" rtl="1" eaLnBrk="1" latinLnBrk="0" hangingPunct="1"/>
                      <a:r>
                        <a:rPr lang="fa-IR" sz="2400" kern="1200" dirty="0" smtClean="0">
                          <a:solidFill>
                            <a:schemeClr val="dk1"/>
                          </a:solidFill>
                          <a:latin typeface="+mn-lt"/>
                          <a:ea typeface="+mn-ea"/>
                          <a:cs typeface="B Nazanin" pitchFamily="2" charset="-78"/>
                        </a:rPr>
                        <a:t>بارش کمتر از نیاز گیاهان درختی است </a:t>
                      </a:r>
                      <a:endParaRPr lang="fa-IR" sz="2400" kern="1200" dirty="0">
                        <a:solidFill>
                          <a:schemeClr val="dk1"/>
                        </a:solidFill>
                        <a:latin typeface="+mn-lt"/>
                        <a:ea typeface="+mn-ea"/>
                        <a:cs typeface="B Nazanin" pitchFamily="2" charset="-78"/>
                      </a:endParaRPr>
                    </a:p>
                  </a:txBody>
                  <a:tcPr/>
                </a:tc>
                <a:tc>
                  <a:txBody>
                    <a:bodyPr/>
                    <a:lstStyle/>
                    <a:p>
                      <a:pPr algn="ctr" rtl="1"/>
                      <a:endParaRPr lang="en-US" sz="1800" dirty="0" smtClean="0">
                        <a:cs typeface="B Nazanin" pitchFamily="2" charset="-78"/>
                      </a:endParaRPr>
                    </a:p>
                    <a:p>
                      <a:pPr algn="ctr" rtl="1"/>
                      <a:r>
                        <a:rPr lang="en-US" sz="2600" dirty="0" smtClean="0">
                          <a:cs typeface="B Nazanin" pitchFamily="2" charset="-78"/>
                        </a:rPr>
                        <a:t>B</a:t>
                      </a:r>
                      <a:endParaRPr lang="fa-IR" sz="2600" dirty="0">
                        <a:cs typeface="B Nazanin" pitchFamily="2" charset="-78"/>
                      </a:endParaRPr>
                    </a:p>
                  </a:txBody>
                  <a:tcPr/>
                </a:tc>
              </a:tr>
              <a:tr h="1230755">
                <a:tc>
                  <a:txBody>
                    <a:bodyPr/>
                    <a:lstStyle/>
                    <a:p>
                      <a:pPr algn="ctr" rtl="1"/>
                      <a:endParaRPr lang="fa-IR" sz="2600" dirty="0" smtClean="0">
                        <a:cs typeface="B Nazanin" pitchFamily="2" charset="-78"/>
                      </a:endParaRPr>
                    </a:p>
                    <a:p>
                      <a:pPr algn="ctr" rtl="1"/>
                      <a:r>
                        <a:rPr lang="fa-IR" sz="2600" dirty="0" smtClean="0">
                          <a:cs typeface="B Nazanin" pitchFamily="2" charset="-78"/>
                        </a:rPr>
                        <a:t>معتدل</a:t>
                      </a:r>
                      <a:endParaRPr lang="fa-IR" sz="2600" dirty="0">
                        <a:cs typeface="B Nazanin" pitchFamily="2" charset="-78"/>
                      </a:endParaRPr>
                    </a:p>
                  </a:txBody>
                  <a:tcPr/>
                </a:tc>
                <a:tc>
                  <a:txBody>
                    <a:bodyPr/>
                    <a:lstStyle/>
                    <a:p>
                      <a:pPr algn="ctr" rtl="1"/>
                      <a:r>
                        <a:rPr lang="fa-IR" sz="2400" kern="1200" dirty="0" smtClean="0">
                          <a:solidFill>
                            <a:schemeClr val="dk1"/>
                          </a:solidFill>
                          <a:latin typeface="+mn-lt"/>
                          <a:ea typeface="+mn-ea"/>
                          <a:cs typeface="B Nazanin" pitchFamily="2" charset="-78"/>
                        </a:rPr>
                        <a:t>بارش و دما برای رشد جنگلهاکافی است </a:t>
                      </a:r>
                      <a:endParaRPr lang="fa-IR" sz="2400" kern="1200" dirty="0">
                        <a:solidFill>
                          <a:schemeClr val="dk1"/>
                        </a:solidFill>
                        <a:latin typeface="+mn-lt"/>
                        <a:ea typeface="+mn-ea"/>
                        <a:cs typeface="B Nazanin" pitchFamily="2" charset="-78"/>
                      </a:endParaRPr>
                    </a:p>
                  </a:txBody>
                  <a:tcPr/>
                </a:tc>
                <a:tc>
                  <a:txBody>
                    <a:bodyPr/>
                    <a:lstStyle/>
                    <a:p>
                      <a:pPr algn="ctr" rtl="1"/>
                      <a:endParaRPr lang="fa-IR" sz="2600" kern="1200" dirty="0" smtClean="0">
                        <a:solidFill>
                          <a:schemeClr val="dk1"/>
                        </a:solidFill>
                        <a:latin typeface="+mn-lt"/>
                        <a:ea typeface="+mn-ea"/>
                        <a:cs typeface="B Nazanin" pitchFamily="2" charset="-78"/>
                      </a:endParaRPr>
                    </a:p>
                    <a:p>
                      <a:pPr algn="ctr" rtl="1"/>
                      <a:r>
                        <a:rPr lang="fa-IR" sz="2600" kern="1200" dirty="0" smtClean="0">
                          <a:solidFill>
                            <a:schemeClr val="dk1"/>
                          </a:solidFill>
                          <a:latin typeface="+mn-lt"/>
                          <a:ea typeface="+mn-ea"/>
                          <a:cs typeface="B Nazanin" pitchFamily="2" charset="-78"/>
                        </a:rPr>
                        <a:t>زمستان ملایم </a:t>
                      </a:r>
                      <a:endParaRPr lang="fa-IR" sz="2600" kern="1200" dirty="0">
                        <a:solidFill>
                          <a:schemeClr val="dk1"/>
                        </a:solidFill>
                        <a:latin typeface="+mn-lt"/>
                        <a:ea typeface="+mn-ea"/>
                        <a:cs typeface="B Nazanin" pitchFamily="2" charset="-78"/>
                      </a:endParaRPr>
                    </a:p>
                  </a:txBody>
                  <a:tcPr/>
                </a:tc>
                <a:tc>
                  <a:txBody>
                    <a:bodyPr/>
                    <a:lstStyle/>
                    <a:p>
                      <a:pPr algn="ctr" rtl="1"/>
                      <a:r>
                        <a:rPr lang="fa-IR" sz="2400" kern="1200" dirty="0" smtClean="0">
                          <a:solidFill>
                            <a:schemeClr val="dk1"/>
                          </a:solidFill>
                          <a:latin typeface="+mn-lt"/>
                          <a:ea typeface="+mn-ea"/>
                          <a:cs typeface="B Nazanin" pitchFamily="2" charset="-78"/>
                        </a:rPr>
                        <a:t>سردترین ماه بین 3- و </a:t>
                      </a:r>
                      <a:r>
                        <a:rPr lang="en-US" sz="2400" kern="1200" dirty="0" smtClean="0">
                          <a:solidFill>
                            <a:schemeClr val="dk1"/>
                          </a:solidFill>
                          <a:latin typeface="+mn-lt"/>
                          <a:ea typeface="+mn-ea"/>
                          <a:cs typeface="B Nazanin" pitchFamily="2" charset="-78"/>
                        </a:rPr>
                        <a:t>c</a:t>
                      </a:r>
                      <a:r>
                        <a:rPr lang="fa-IR" sz="2400" kern="1200" dirty="0" smtClean="0">
                          <a:solidFill>
                            <a:schemeClr val="dk1"/>
                          </a:solidFill>
                          <a:latin typeface="+mn-lt"/>
                          <a:ea typeface="+mn-ea"/>
                          <a:cs typeface="B Nazanin" pitchFamily="2" charset="-78"/>
                        </a:rPr>
                        <a:t>°18+ قرار دارد </a:t>
                      </a:r>
                      <a:endParaRPr lang="fa-IR" sz="2400" kern="1200" dirty="0">
                        <a:solidFill>
                          <a:schemeClr val="dk1"/>
                        </a:solidFill>
                        <a:latin typeface="+mn-lt"/>
                        <a:ea typeface="+mn-ea"/>
                        <a:cs typeface="B Nazanin" pitchFamily="2" charset="-78"/>
                      </a:endParaRPr>
                    </a:p>
                  </a:txBody>
                  <a:tcPr/>
                </a:tc>
                <a:tc>
                  <a:txBody>
                    <a:bodyPr/>
                    <a:lstStyle/>
                    <a:p>
                      <a:pPr algn="ctr" rtl="1"/>
                      <a:endParaRPr lang="en-US" sz="2600" dirty="0" smtClean="0">
                        <a:cs typeface="B Nazanin" pitchFamily="2" charset="-78"/>
                      </a:endParaRPr>
                    </a:p>
                    <a:p>
                      <a:pPr algn="ctr" rtl="1"/>
                      <a:r>
                        <a:rPr lang="en-US" sz="2600" dirty="0" smtClean="0">
                          <a:cs typeface="B Nazanin" pitchFamily="2" charset="-78"/>
                        </a:rPr>
                        <a:t>C</a:t>
                      </a:r>
                      <a:endParaRPr lang="fa-IR" sz="2600" dirty="0">
                        <a:cs typeface="B Nazanin" pitchFamily="2" charset="-78"/>
                      </a:endParaRPr>
                    </a:p>
                  </a:txBody>
                  <a:tcPr/>
                </a:tc>
              </a:tr>
              <a:tr h="985924">
                <a:tc>
                  <a:txBody>
                    <a:bodyPr/>
                    <a:lstStyle/>
                    <a:p>
                      <a:pPr algn="ctr" rtl="1"/>
                      <a:endParaRPr lang="fa-IR" sz="1600" dirty="0" smtClean="0">
                        <a:cs typeface="B Nazanin" pitchFamily="2" charset="-78"/>
                      </a:endParaRPr>
                    </a:p>
                    <a:p>
                      <a:pPr algn="ctr" rtl="1"/>
                      <a:r>
                        <a:rPr lang="fa-IR" sz="2600" dirty="0" smtClean="0">
                          <a:cs typeface="B Nazanin" pitchFamily="2" charset="-78"/>
                        </a:rPr>
                        <a:t>سرد</a:t>
                      </a:r>
                      <a:endParaRPr lang="fa-IR" sz="2600" dirty="0">
                        <a:cs typeface="B Nazanin" pitchFamily="2" charset="-78"/>
                      </a:endParaRPr>
                    </a:p>
                  </a:txBody>
                  <a:tcPr/>
                </a:tc>
                <a:tc>
                  <a:txBody>
                    <a:bodyPr/>
                    <a:lstStyle/>
                    <a:p>
                      <a:pPr algn="ctr" rtl="1"/>
                      <a:r>
                        <a:rPr lang="fa-IR" sz="2400" kern="1200" dirty="0" smtClean="0">
                          <a:solidFill>
                            <a:schemeClr val="dk1"/>
                          </a:solidFill>
                          <a:latin typeface="+mn-lt"/>
                          <a:ea typeface="+mn-ea"/>
                          <a:cs typeface="B Nazanin" pitchFamily="2" charset="-78"/>
                        </a:rPr>
                        <a:t>بارش و دما برای رشد مخروطیان کافی است </a:t>
                      </a:r>
                      <a:endParaRPr lang="fa-IR" sz="2400" kern="1200" dirty="0">
                        <a:solidFill>
                          <a:schemeClr val="dk1"/>
                        </a:solidFill>
                        <a:latin typeface="+mn-lt"/>
                        <a:ea typeface="+mn-ea"/>
                        <a:cs typeface="B Nazanin" pitchFamily="2" charset="-78"/>
                      </a:endParaRPr>
                    </a:p>
                  </a:txBody>
                  <a:tcPr/>
                </a:tc>
                <a:tc>
                  <a:txBody>
                    <a:bodyPr/>
                    <a:lstStyle/>
                    <a:p>
                      <a:pPr algn="ctr" rtl="1"/>
                      <a:endParaRPr lang="fa-IR" sz="1600" kern="1200" dirty="0" smtClean="0">
                        <a:solidFill>
                          <a:schemeClr val="dk1"/>
                        </a:solidFill>
                        <a:latin typeface="+mn-lt"/>
                        <a:ea typeface="+mn-ea"/>
                        <a:cs typeface="B Nazanin" pitchFamily="2" charset="-78"/>
                      </a:endParaRPr>
                    </a:p>
                    <a:p>
                      <a:pPr algn="ctr" rtl="1"/>
                      <a:r>
                        <a:rPr lang="fa-IR" sz="2600" kern="1200" dirty="0" smtClean="0">
                          <a:solidFill>
                            <a:schemeClr val="dk1"/>
                          </a:solidFill>
                          <a:latin typeface="+mn-lt"/>
                          <a:ea typeface="+mn-ea"/>
                          <a:cs typeface="B Nazanin" pitchFamily="2" charset="-78"/>
                        </a:rPr>
                        <a:t>زمستان سرد </a:t>
                      </a:r>
                      <a:endParaRPr lang="fa-IR" sz="2600" kern="1200" dirty="0">
                        <a:solidFill>
                          <a:schemeClr val="dk1"/>
                        </a:solidFill>
                        <a:latin typeface="+mn-lt"/>
                        <a:ea typeface="+mn-ea"/>
                        <a:cs typeface="B Nazanin" pitchFamily="2" charset="-78"/>
                      </a:endParaRPr>
                    </a:p>
                  </a:txBody>
                  <a:tcPr/>
                </a:tc>
                <a:tc>
                  <a:txBody>
                    <a:bodyPr/>
                    <a:lstStyle/>
                    <a:p>
                      <a:pPr marL="0" algn="ctr" defTabSz="914400" rtl="1" eaLnBrk="1" latinLnBrk="0" hangingPunct="1"/>
                      <a:r>
                        <a:rPr lang="fa-IR" sz="2400" kern="1200" dirty="0" smtClean="0">
                          <a:solidFill>
                            <a:schemeClr val="dk1"/>
                          </a:solidFill>
                          <a:latin typeface="+mn-lt"/>
                          <a:ea typeface="+mn-ea"/>
                          <a:cs typeface="B Nazanin" pitchFamily="2" charset="-78"/>
                        </a:rPr>
                        <a:t>سردترین ماه زیر </a:t>
                      </a:r>
                      <a:r>
                        <a:rPr lang="en-US" sz="2400" kern="1200" dirty="0" smtClean="0">
                          <a:solidFill>
                            <a:schemeClr val="dk1"/>
                          </a:solidFill>
                          <a:latin typeface="+mn-lt"/>
                          <a:ea typeface="+mn-ea"/>
                          <a:cs typeface="B Nazanin" pitchFamily="2" charset="-78"/>
                        </a:rPr>
                        <a:t>c</a:t>
                      </a:r>
                      <a:r>
                        <a:rPr lang="fa-IR" sz="2400" kern="1200" dirty="0" smtClean="0">
                          <a:solidFill>
                            <a:schemeClr val="dk1"/>
                          </a:solidFill>
                          <a:latin typeface="+mn-lt"/>
                          <a:ea typeface="+mn-ea"/>
                          <a:cs typeface="B Nazanin" pitchFamily="2" charset="-78"/>
                        </a:rPr>
                        <a:t>۳° –  است </a:t>
                      </a:r>
                      <a:endParaRPr lang="fa-IR" sz="2400" kern="1200" dirty="0">
                        <a:solidFill>
                          <a:schemeClr val="dk1"/>
                        </a:solidFill>
                        <a:latin typeface="+mn-lt"/>
                        <a:ea typeface="+mn-ea"/>
                        <a:cs typeface="B Nazanin" pitchFamily="2" charset="-78"/>
                      </a:endParaRPr>
                    </a:p>
                  </a:txBody>
                  <a:tcPr/>
                </a:tc>
                <a:tc>
                  <a:txBody>
                    <a:bodyPr/>
                    <a:lstStyle/>
                    <a:p>
                      <a:pPr algn="ctr" rtl="1"/>
                      <a:endParaRPr lang="en-US" sz="1800" dirty="0" smtClean="0">
                        <a:cs typeface="B Nazanin" pitchFamily="2" charset="-78"/>
                      </a:endParaRPr>
                    </a:p>
                    <a:p>
                      <a:pPr algn="ctr" rtl="1"/>
                      <a:r>
                        <a:rPr lang="en-US" sz="2600" dirty="0" smtClean="0">
                          <a:cs typeface="B Nazanin" pitchFamily="2" charset="-78"/>
                        </a:rPr>
                        <a:t>D</a:t>
                      </a:r>
                      <a:endParaRPr lang="fa-IR" sz="2600" dirty="0">
                        <a:cs typeface="B Nazanin" pitchFamily="2" charset="-78"/>
                      </a:endParaRPr>
                    </a:p>
                  </a:txBody>
                  <a:tcPr/>
                </a:tc>
              </a:tr>
              <a:tr h="985924">
                <a:tc>
                  <a:txBody>
                    <a:bodyPr/>
                    <a:lstStyle/>
                    <a:p>
                      <a:pPr algn="ctr" rtl="1"/>
                      <a:endParaRPr lang="fa-IR" sz="1600" dirty="0" smtClean="0">
                        <a:cs typeface="B Nazanin" pitchFamily="2" charset="-78"/>
                      </a:endParaRPr>
                    </a:p>
                    <a:p>
                      <a:pPr algn="ctr" rtl="1"/>
                      <a:r>
                        <a:rPr lang="fa-IR" sz="2600" dirty="0" smtClean="0">
                          <a:cs typeface="B Nazanin" pitchFamily="2" charset="-78"/>
                        </a:rPr>
                        <a:t>قطبی</a:t>
                      </a:r>
                      <a:endParaRPr lang="fa-IR" sz="2600" dirty="0">
                        <a:cs typeface="B Nazanin" pitchFamily="2" charset="-78"/>
                      </a:endParaRPr>
                    </a:p>
                  </a:txBody>
                  <a:tcPr/>
                </a:tc>
                <a:tc>
                  <a:txBody>
                    <a:bodyPr/>
                    <a:lstStyle/>
                    <a:p>
                      <a:pPr marL="0" algn="ctr" defTabSz="914400" rtl="1" eaLnBrk="1" latinLnBrk="0" hangingPunct="1"/>
                      <a:r>
                        <a:rPr lang="fa-IR" sz="2400" kern="1200" dirty="0" smtClean="0">
                          <a:solidFill>
                            <a:schemeClr val="dk1"/>
                          </a:solidFill>
                          <a:latin typeface="+mn-lt"/>
                          <a:ea typeface="+mn-ea"/>
                          <a:cs typeface="B Nazanin" pitchFamily="2" charset="-78"/>
                        </a:rPr>
                        <a:t>به علت سرمای زیاد،درخت نمی روید </a:t>
                      </a:r>
                      <a:endParaRPr lang="fa-IR" sz="2400" kern="1200" dirty="0">
                        <a:solidFill>
                          <a:schemeClr val="dk1"/>
                        </a:solidFill>
                        <a:latin typeface="+mn-lt"/>
                        <a:ea typeface="+mn-ea"/>
                        <a:cs typeface="B Nazanin" pitchFamily="2" charset="-78"/>
                      </a:endParaRPr>
                    </a:p>
                  </a:txBody>
                  <a:tcPr/>
                </a:tc>
                <a:tc>
                  <a:txBody>
                    <a:bodyPr/>
                    <a:lstStyle/>
                    <a:p>
                      <a:pPr marL="0" algn="ctr" defTabSz="914400" rtl="1" eaLnBrk="1" latinLnBrk="0" hangingPunct="1"/>
                      <a:endParaRPr lang="fa-IR" sz="1800" kern="1200" dirty="0" smtClean="0">
                        <a:solidFill>
                          <a:schemeClr val="dk1"/>
                        </a:solidFill>
                        <a:latin typeface="+mn-lt"/>
                        <a:ea typeface="+mn-ea"/>
                        <a:cs typeface="B Nazanin" pitchFamily="2" charset="-78"/>
                      </a:endParaRPr>
                    </a:p>
                    <a:p>
                      <a:pPr marL="0" algn="ctr" defTabSz="914400" rtl="1" eaLnBrk="1" latinLnBrk="0" hangingPunct="1"/>
                      <a:r>
                        <a:rPr lang="fa-IR" sz="2600" kern="1200" dirty="0" smtClean="0">
                          <a:solidFill>
                            <a:schemeClr val="dk1"/>
                          </a:solidFill>
                          <a:latin typeface="+mn-lt"/>
                          <a:ea typeface="+mn-ea"/>
                          <a:cs typeface="B Nazanin" pitchFamily="2" charset="-78"/>
                        </a:rPr>
                        <a:t>تابستان ندارد </a:t>
                      </a:r>
                      <a:endParaRPr lang="fa-IR" sz="2600" kern="1200" dirty="0">
                        <a:solidFill>
                          <a:schemeClr val="dk1"/>
                        </a:solidFill>
                        <a:latin typeface="+mn-lt"/>
                        <a:ea typeface="+mn-ea"/>
                        <a:cs typeface="B Nazanin" pitchFamily="2" charset="-78"/>
                      </a:endParaRPr>
                    </a:p>
                  </a:txBody>
                  <a:tcPr/>
                </a:tc>
                <a:tc>
                  <a:txBody>
                    <a:bodyPr/>
                    <a:lstStyle/>
                    <a:p>
                      <a:pPr marL="0" algn="ctr" defTabSz="914400" rtl="1" eaLnBrk="1" latinLnBrk="0" hangingPunct="1"/>
                      <a:r>
                        <a:rPr lang="fa-IR" sz="2400" kern="1200" dirty="0" smtClean="0">
                          <a:solidFill>
                            <a:schemeClr val="dk1"/>
                          </a:solidFill>
                          <a:latin typeface="+mn-lt"/>
                          <a:ea typeface="+mn-ea"/>
                          <a:cs typeface="B Nazanin" pitchFamily="2" charset="-78"/>
                        </a:rPr>
                        <a:t>هیچ ماهی بالای </a:t>
                      </a:r>
                      <a:r>
                        <a:rPr lang="en-US" sz="2400" kern="1200" dirty="0" smtClean="0">
                          <a:solidFill>
                            <a:schemeClr val="dk1"/>
                          </a:solidFill>
                          <a:latin typeface="+mn-lt"/>
                          <a:ea typeface="+mn-ea"/>
                          <a:cs typeface="B Nazanin" pitchFamily="2" charset="-78"/>
                        </a:rPr>
                        <a:t>c</a:t>
                      </a:r>
                      <a:r>
                        <a:rPr lang="fa-IR" sz="2400" kern="1200" dirty="0" smtClean="0">
                          <a:solidFill>
                            <a:schemeClr val="dk1"/>
                          </a:solidFill>
                          <a:latin typeface="+mn-lt"/>
                          <a:ea typeface="+mn-ea"/>
                          <a:cs typeface="B Nazanin" pitchFamily="2" charset="-78"/>
                        </a:rPr>
                        <a:t>۱۰° نیست </a:t>
                      </a:r>
                      <a:endParaRPr lang="fa-IR" sz="2400" kern="1200" dirty="0">
                        <a:solidFill>
                          <a:schemeClr val="dk1"/>
                        </a:solidFill>
                        <a:latin typeface="+mn-lt"/>
                        <a:ea typeface="+mn-ea"/>
                        <a:cs typeface="B Nazanin" pitchFamily="2" charset="-78"/>
                      </a:endParaRPr>
                    </a:p>
                  </a:txBody>
                  <a:tcPr/>
                </a:tc>
                <a:tc>
                  <a:txBody>
                    <a:bodyPr/>
                    <a:lstStyle/>
                    <a:p>
                      <a:pPr algn="ctr" rtl="1"/>
                      <a:endParaRPr lang="en-US" sz="1800" dirty="0" smtClean="0">
                        <a:cs typeface="B Nazanin" pitchFamily="2" charset="-78"/>
                      </a:endParaRPr>
                    </a:p>
                    <a:p>
                      <a:pPr algn="ctr" rtl="1"/>
                      <a:r>
                        <a:rPr lang="en-US" sz="2600" dirty="0" smtClean="0">
                          <a:cs typeface="B Nazanin" pitchFamily="2" charset="-78"/>
                        </a:rPr>
                        <a:t>E</a:t>
                      </a:r>
                      <a:endParaRPr lang="fa-IR" sz="2600" dirty="0">
                        <a:cs typeface="B Nazanin" pitchFamily="2" charset="-78"/>
                      </a:endParaRPr>
                    </a:p>
                  </a:txBody>
                  <a:tcPr/>
                </a:tc>
              </a:tr>
            </a:tbl>
          </a:graphicData>
        </a:graphic>
      </p:graphicFrame>
    </p:spTree>
    <p:extLst>
      <p:ext uri="{BB962C8B-B14F-4D97-AF65-F5344CB8AC3E}">
        <p14:creationId xmlns:p14="http://schemas.microsoft.com/office/powerpoint/2010/main" val="1119936564"/>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988840"/>
            <a:ext cx="7408333" cy="4137323"/>
          </a:xfrm>
        </p:spPr>
        <p:txBody>
          <a:bodyPr/>
          <a:lstStyle/>
          <a:p>
            <a:r>
              <a:rPr lang="fa-IR" dirty="0">
                <a:solidFill>
                  <a:srgbClr val="FF0000"/>
                </a:solidFill>
              </a:rPr>
              <a:t>خشکی یک پدیده اقلیمی است که در اثر فقدان یا کمبود رطوبت حادث می شود</a:t>
            </a:r>
            <a:r>
              <a:rPr lang="fa-IR" dirty="0"/>
              <a:t>. فقدان و کمبود رطوبت از روی خاک، پوشش گیاهی و پستی و بلندی مناطق خشک مشخص می شود شناخت مناطق خشک ممکن است از طریق مطالعات خاک شناسی، گیاه شناسی و ژئومورفولوژیکی انجام پذیرد. پایه و مشخصه اصلی شناخت مناطق خشک اقلیم می باشد.</a:t>
            </a:r>
          </a:p>
        </p:txBody>
      </p:sp>
      <p:sp>
        <p:nvSpPr>
          <p:cNvPr id="3" name="Title 2"/>
          <p:cNvSpPr>
            <a:spLocks noGrp="1"/>
          </p:cNvSpPr>
          <p:nvPr>
            <p:ph type="title"/>
          </p:nvPr>
        </p:nvSpPr>
        <p:spPr/>
        <p:txBody>
          <a:bodyPr/>
          <a:lstStyle/>
          <a:p>
            <a:r>
              <a:rPr lang="fa-IR" dirty="0" smtClean="0"/>
              <a:t>خشکی هوا</a:t>
            </a:r>
            <a:endParaRPr lang="fa-IR" dirty="0"/>
          </a:p>
        </p:txBody>
      </p:sp>
    </p:spTree>
    <p:extLst>
      <p:ext uri="{BB962C8B-B14F-4D97-AF65-F5344CB8AC3E}">
        <p14:creationId xmlns:p14="http://schemas.microsoft.com/office/powerpoint/2010/main" val="19541242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916832"/>
            <a:ext cx="7408333" cy="4209331"/>
          </a:xfrm>
        </p:spPr>
        <p:txBody>
          <a:bodyPr/>
          <a:lstStyle/>
          <a:p>
            <a:r>
              <a:rPr lang="fa-IR" dirty="0" smtClean="0">
                <a:solidFill>
                  <a:srgbClr val="FF0000"/>
                </a:solidFill>
              </a:rPr>
              <a:t>طبقه بندی اقلیمی شاخصی </a:t>
            </a:r>
            <a:r>
              <a:rPr lang="fa-IR" dirty="0">
                <a:solidFill>
                  <a:srgbClr val="FF0000"/>
                </a:solidFill>
              </a:rPr>
              <a:t>است که نسبت به تغییرات حساس است و در بسیاری از مناطق دنیا استفاده می شود. گیاه، خاک و خصوصیات ژئومورفولوژیکی نسبت به اقلیم کمتر تغییر می کنند و دارای انعطاف پذیری کمتری می باشند.</a:t>
            </a:r>
            <a:r>
              <a:rPr lang="fa-IR" dirty="0"/>
              <a:t>به رغم این خصوصیت این عوامل جهت تعیین نواحی خشک استفاده می شود. مناطق خشک از لحاظ خاک، پوشش گیاهی و بارندگی باهمدیگر متفاوت می باشند.</a:t>
            </a:r>
          </a:p>
        </p:txBody>
      </p:sp>
      <p:sp>
        <p:nvSpPr>
          <p:cNvPr id="3" name="Title 2"/>
          <p:cNvSpPr>
            <a:spLocks noGrp="1"/>
          </p:cNvSpPr>
          <p:nvPr>
            <p:ph type="title"/>
          </p:nvPr>
        </p:nvSpPr>
        <p:spPr/>
        <p:txBody>
          <a:bodyPr/>
          <a:lstStyle/>
          <a:p>
            <a:r>
              <a:rPr lang="fa-IR" dirty="0">
                <a:solidFill>
                  <a:schemeClr val="bg1"/>
                </a:solidFill>
                <a:hlinkClick r:id="rId2"/>
              </a:rPr>
              <a:t>طبقه بندی </a:t>
            </a:r>
            <a:r>
              <a:rPr lang="fa-IR" dirty="0" smtClean="0">
                <a:solidFill>
                  <a:schemeClr val="bg1"/>
                </a:solidFill>
                <a:hlinkClick r:id="rId2"/>
              </a:rPr>
              <a:t>اقلیمی</a:t>
            </a:r>
            <a:endParaRPr lang="fa-IR" dirty="0">
              <a:solidFill>
                <a:schemeClr val="bg1"/>
              </a:solidFill>
            </a:endParaRPr>
          </a:p>
        </p:txBody>
      </p:sp>
    </p:spTree>
    <p:extLst>
      <p:ext uri="{BB962C8B-B14F-4D97-AF65-F5344CB8AC3E}">
        <p14:creationId xmlns:p14="http://schemas.microsoft.com/office/powerpoint/2010/main" val="1807036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916832"/>
            <a:ext cx="7408333" cy="4209331"/>
          </a:xfrm>
        </p:spPr>
        <p:txBody>
          <a:bodyPr>
            <a:normAutofit fontScale="92500" lnSpcReduction="20000"/>
          </a:bodyPr>
          <a:lstStyle/>
          <a:p>
            <a:r>
              <a:rPr lang="fa-IR" b="1" dirty="0"/>
              <a:t>خصوصیات مناطق خشک عبارتند از:</a:t>
            </a:r>
          </a:p>
          <a:p>
            <a:r>
              <a:rPr lang="fa-IR" dirty="0"/>
              <a:t>١ ـ </a:t>
            </a:r>
            <a:r>
              <a:rPr lang="fa-IR" dirty="0">
                <a:solidFill>
                  <a:srgbClr val="FF0000"/>
                </a:solidFill>
              </a:rPr>
              <a:t>فشار بالای هوا که باعث می گردد دما بالا باشد </a:t>
            </a:r>
            <a:r>
              <a:rPr lang="fa-IR" dirty="0"/>
              <a:t>و شرایط گرم و خشک در این مناطق حاکم باشد.</a:t>
            </a:r>
          </a:p>
          <a:p>
            <a:r>
              <a:rPr lang="fa-IR" dirty="0"/>
              <a:t>٢ ـ </a:t>
            </a:r>
            <a:r>
              <a:rPr lang="fa-IR" dirty="0">
                <a:solidFill>
                  <a:srgbClr val="FF0000"/>
                </a:solidFill>
              </a:rPr>
              <a:t>باد</a:t>
            </a:r>
            <a:r>
              <a:rPr lang="fa-IR" dirty="0"/>
              <a:t>: در مناطق خشک بادها بطور ممتد می وزند و باعث کاهش رطوبت می شوند.</a:t>
            </a:r>
          </a:p>
          <a:p>
            <a:r>
              <a:rPr lang="fa-IR" dirty="0"/>
              <a:t>٣- </a:t>
            </a:r>
            <a:r>
              <a:rPr lang="fa-IR" dirty="0">
                <a:solidFill>
                  <a:srgbClr val="FF0000"/>
                </a:solidFill>
              </a:rPr>
              <a:t>توپوگرافی</a:t>
            </a:r>
            <a:r>
              <a:rPr lang="fa-IR" dirty="0"/>
              <a:t>: وقتی هوا با سلسله کوهها برخورد می کند در آن منطقه هوای سرد ایجاد می شود. در کوهپایه ها چنین هوایی وجود دارد.</a:t>
            </a:r>
          </a:p>
          <a:p>
            <a:r>
              <a:rPr lang="fa-IR" dirty="0"/>
              <a:t>۴ ـ </a:t>
            </a:r>
            <a:r>
              <a:rPr lang="fa-IR" dirty="0">
                <a:solidFill>
                  <a:srgbClr val="FF0000"/>
                </a:solidFill>
              </a:rPr>
              <a:t>اقیانوسها</a:t>
            </a:r>
            <a:r>
              <a:rPr lang="fa-IR" dirty="0"/>
              <a:t>: در اقیانوسها و دریاها میزان میزان دما پایین تر است و بادها با نسیم سردی می وزند، رطوبت درنتیجه تبادل هوا جابجا می شود وهوای گرم جای خودش را با هوای سرد عوض می کند.</a:t>
            </a:r>
          </a:p>
          <a:p>
            <a:r>
              <a:rPr lang="fa-IR" dirty="0"/>
              <a:t>یک یا چند تا از عوامل فوق در مناطق خشک به چشم می خورد. ولی علت اصلی خشکی، گسترش الگوهای آتمسفری جهانی است. استفاده از عوامل فشار هوا، باد، تو پوگرافی و اقیانوس برای </a:t>
            </a:r>
            <a:r>
              <a:rPr lang="fa-IR" dirty="0" smtClean="0"/>
              <a:t>تشخیص </a:t>
            </a:r>
            <a:r>
              <a:rPr lang="fa-IR" dirty="0"/>
              <a:t>مناطق پر باران خشک، سرد و معتدل بسیارمتداول است.</a:t>
            </a:r>
          </a:p>
        </p:txBody>
      </p:sp>
      <p:sp>
        <p:nvSpPr>
          <p:cNvPr id="3" name="Title 2"/>
          <p:cNvSpPr>
            <a:spLocks noGrp="1"/>
          </p:cNvSpPr>
          <p:nvPr>
            <p:ph type="title"/>
          </p:nvPr>
        </p:nvSpPr>
        <p:spPr/>
        <p:txBody>
          <a:bodyPr>
            <a:normAutofit fontScale="90000"/>
          </a:bodyPr>
          <a:lstStyle/>
          <a:p>
            <a:r>
              <a:rPr lang="fa-IR" b="1" dirty="0"/>
              <a:t>خصوصیات مناطق خشک</a:t>
            </a:r>
            <a:br>
              <a:rPr lang="fa-IR" b="1" dirty="0"/>
            </a:br>
            <a:endParaRPr lang="fa-IR" dirty="0"/>
          </a:p>
        </p:txBody>
      </p:sp>
    </p:spTree>
    <p:extLst>
      <p:ext uri="{BB962C8B-B14F-4D97-AF65-F5344CB8AC3E}">
        <p14:creationId xmlns:p14="http://schemas.microsoft.com/office/powerpoint/2010/main" val="9831032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700808"/>
            <a:ext cx="7408333" cy="4425355"/>
          </a:xfrm>
        </p:spPr>
        <p:txBody>
          <a:bodyPr/>
          <a:lstStyle/>
          <a:p>
            <a:r>
              <a:rPr lang="fa-IR" dirty="0">
                <a:solidFill>
                  <a:srgbClr val="FF0000"/>
                </a:solidFill>
              </a:rPr>
              <a:t>به طور کلی عواملی که باعث خشکی آب و هوا در مناطق مختلف جهان شده است عبارت است از:</a:t>
            </a:r>
          </a:p>
          <a:p>
            <a:r>
              <a:rPr lang="fa-IR" dirty="0"/>
              <a:t>گرم شدن زیاد منطقه بر اثر تابش خورشید</a:t>
            </a:r>
            <a:br>
              <a:rPr lang="fa-IR" dirty="0"/>
            </a:br>
            <a:r>
              <a:rPr lang="fa-IR" dirty="0"/>
              <a:t>اثر مراکز فشار یا پر فشار زیاد (به ویژه مجاور حاره ای)</a:t>
            </a:r>
            <a:br>
              <a:rPr lang="fa-IR" dirty="0"/>
            </a:br>
            <a:r>
              <a:rPr lang="fa-IR" dirty="0"/>
              <a:t>اثر جریانهای سرد ساحلی اقیانوسها</a:t>
            </a:r>
            <a:br>
              <a:rPr lang="fa-IR" dirty="0"/>
            </a:br>
            <a:r>
              <a:rPr lang="fa-IR" dirty="0"/>
              <a:t>اثر سلسله کوههای مرتفع و فلات های مرتفع</a:t>
            </a:r>
            <a:br>
              <a:rPr lang="fa-IR" dirty="0"/>
            </a:br>
            <a:r>
              <a:rPr lang="fa-IR" dirty="0"/>
              <a:t>دور بودن از تأثیردریاها و اقیانوسها</a:t>
            </a:r>
            <a:br>
              <a:rPr lang="fa-IR" dirty="0"/>
            </a:br>
            <a:endParaRPr lang="fa-IR" dirty="0"/>
          </a:p>
        </p:txBody>
      </p:sp>
      <p:sp>
        <p:nvSpPr>
          <p:cNvPr id="3" name="Title 2"/>
          <p:cNvSpPr>
            <a:spLocks noGrp="1"/>
          </p:cNvSpPr>
          <p:nvPr>
            <p:ph type="title"/>
          </p:nvPr>
        </p:nvSpPr>
        <p:spPr/>
        <p:txBody>
          <a:bodyPr/>
          <a:lstStyle/>
          <a:p>
            <a:endParaRPr lang="fa-IR"/>
          </a:p>
        </p:txBody>
      </p:sp>
    </p:spTree>
    <p:extLst>
      <p:ext uri="{BB962C8B-B14F-4D97-AF65-F5344CB8AC3E}">
        <p14:creationId xmlns:p14="http://schemas.microsoft.com/office/powerpoint/2010/main" val="28583039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412776"/>
            <a:ext cx="7408333" cy="4713387"/>
          </a:xfrm>
        </p:spPr>
        <p:txBody>
          <a:bodyPr>
            <a:normAutofit fontScale="92500" lnSpcReduction="10000"/>
          </a:bodyPr>
          <a:lstStyle/>
          <a:p>
            <a:r>
              <a:rPr lang="fa-IR" dirty="0">
                <a:solidFill>
                  <a:srgbClr val="FF0000"/>
                </a:solidFill>
              </a:rPr>
              <a:t>یک سوم سطح کره زمین را </a:t>
            </a:r>
            <a:r>
              <a:rPr lang="fa-IR" dirty="0">
                <a:solidFill>
                  <a:srgbClr val="FF0000"/>
                </a:solidFill>
                <a:hlinkClick r:id="rId2"/>
              </a:rPr>
              <a:t>مناطق خشک </a:t>
            </a:r>
            <a:r>
              <a:rPr lang="fa-IR" dirty="0">
                <a:solidFill>
                  <a:srgbClr val="FF0000"/>
                </a:solidFill>
              </a:rPr>
              <a:t>و لم یزرع پوشانده است </a:t>
            </a:r>
            <a:r>
              <a:rPr lang="fa-IR" dirty="0"/>
              <a:t>که </a:t>
            </a:r>
            <a:r>
              <a:rPr lang="fa-IR" dirty="0">
                <a:solidFill>
                  <a:srgbClr val="FF0000"/>
                </a:solidFill>
              </a:rPr>
              <a:t>سه چهارم این مناطق در کشورهای آفریقایی، آسیایی و استرالیا</a:t>
            </a:r>
            <a:r>
              <a:rPr lang="fa-IR" dirty="0"/>
              <a:t> وجود دارد. مشخصه این مناطق این است که در سال بارندگی کم و اندک وجود دارد. مناطق خشک دارای شرایط محیطی و اقتصادی خاص خود هستند این مناطق </a:t>
            </a:r>
            <a:r>
              <a:rPr lang="fa-IR" dirty="0">
                <a:solidFill>
                  <a:srgbClr val="00B050"/>
                </a:solidFill>
              </a:rPr>
              <a:t>٨٢ درصد منابع نفتی</a:t>
            </a:r>
            <a:r>
              <a:rPr lang="fa-IR" dirty="0"/>
              <a:t>، </a:t>
            </a:r>
            <a:r>
              <a:rPr lang="fa-IR" dirty="0">
                <a:solidFill>
                  <a:srgbClr val="00B050"/>
                </a:solidFill>
              </a:rPr>
              <a:t>٨۶ درصد آهن </a:t>
            </a:r>
            <a:r>
              <a:rPr lang="fa-IR" dirty="0"/>
              <a:t>و </a:t>
            </a:r>
            <a:r>
              <a:rPr lang="fa-IR" dirty="0">
                <a:solidFill>
                  <a:srgbClr val="00B050"/>
                </a:solidFill>
              </a:rPr>
              <a:t>٧٩ درصد مس </a:t>
            </a:r>
            <a:r>
              <a:rPr lang="fa-IR" dirty="0"/>
              <a:t>و </a:t>
            </a:r>
            <a:r>
              <a:rPr lang="fa-IR" dirty="0">
                <a:solidFill>
                  <a:srgbClr val="00B050"/>
                </a:solidFill>
              </a:rPr>
              <a:t>۶٧ درصد الماس </a:t>
            </a:r>
            <a:r>
              <a:rPr lang="fa-IR" dirty="0"/>
              <a:t>دنیا در خود جای داده </a:t>
            </a:r>
            <a:r>
              <a:rPr lang="fa-IR" dirty="0" smtClean="0"/>
              <a:t>اند</a:t>
            </a:r>
            <a:r>
              <a:rPr lang="en-US" dirty="0">
                <a:solidFill>
                  <a:srgbClr val="FF0000"/>
                </a:solidFill>
              </a:rPr>
              <a:t>)</a:t>
            </a:r>
            <a:r>
              <a:rPr lang="en-US" dirty="0" smtClean="0"/>
              <a:t>. </a:t>
            </a:r>
            <a:r>
              <a:rPr lang="fa-IR" dirty="0">
                <a:solidFill>
                  <a:srgbClr val="FF0000"/>
                </a:solidFill>
              </a:rPr>
              <a:t>نواحی خشک از لحاظ منابع معدنی غنی می باشند ولی از نظر آب کمبود </a:t>
            </a:r>
            <a:r>
              <a:rPr lang="fa-IR" dirty="0" smtClean="0">
                <a:solidFill>
                  <a:srgbClr val="FF0000"/>
                </a:solidFill>
              </a:rPr>
              <a:t>دارند)</a:t>
            </a:r>
            <a:r>
              <a:rPr lang="fa-IR" dirty="0" smtClean="0"/>
              <a:t>، </a:t>
            </a:r>
            <a:r>
              <a:rPr lang="fa-IR" dirty="0"/>
              <a:t>بنابراین مواجه با مشکلات اکولوژیکی </a:t>
            </a:r>
            <a:r>
              <a:rPr lang="fa-IR" dirty="0" smtClean="0"/>
              <a:t>( بوم شناسی)هستند</a:t>
            </a:r>
            <a:r>
              <a:rPr lang="fa-IR" dirty="0"/>
              <a:t>. خشکسالی و قحطی مناطق خشک را تهدید می کند.</a:t>
            </a:r>
          </a:p>
          <a:p>
            <a:r>
              <a:rPr lang="fa-IR" dirty="0"/>
              <a:t>اقالیم خشک یک سوم سطح کره زمین را اشغال کرده و </a:t>
            </a:r>
            <a:r>
              <a:rPr lang="fa-IR" dirty="0">
                <a:solidFill>
                  <a:srgbClr val="00B050"/>
                </a:solidFill>
              </a:rPr>
              <a:t>١۵ درصد جمعیت جهان در این مناطق زندگی میکنند</a:t>
            </a:r>
            <a:r>
              <a:rPr lang="fa-IR" dirty="0"/>
              <a:t>. گر چه جمعیت به طور نسبی در مناطق خشک پایین است ولی در شهر های بزرگ مناطق خشک مانند </a:t>
            </a:r>
            <a:r>
              <a:rPr lang="fa-IR" dirty="0">
                <a:solidFill>
                  <a:srgbClr val="FF0000"/>
                </a:solidFill>
              </a:rPr>
              <a:t>پکن، تهران، کراچی </a:t>
            </a:r>
            <a:r>
              <a:rPr lang="fa-IR" dirty="0"/>
              <a:t>جمعیت زیادی زندگی می کنند. در بین سالهای ١٩۶٢ تا ١٩٨۵ جمعیت مناطق خشک ٨١ درصد رشد داشته است. به دلایل فرصتهای اقتصادی جمعیت مناطق خشک رو به افزایش است.</a:t>
            </a:r>
          </a:p>
          <a:p>
            <a:endParaRPr lang="fa-IR" dirty="0"/>
          </a:p>
        </p:txBody>
      </p:sp>
    </p:spTree>
    <p:extLst>
      <p:ext uri="{BB962C8B-B14F-4D97-AF65-F5344CB8AC3E}">
        <p14:creationId xmlns:p14="http://schemas.microsoft.com/office/powerpoint/2010/main" val="37765291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132856"/>
            <a:ext cx="7408333" cy="3993307"/>
          </a:xfrm>
        </p:spPr>
        <p:txBody>
          <a:bodyPr/>
          <a:lstStyle/>
          <a:p>
            <a:r>
              <a:rPr lang="fa-IR" dirty="0" smtClean="0"/>
              <a:t>1- </a:t>
            </a:r>
            <a:r>
              <a:rPr lang="fa-IR" dirty="0"/>
              <a:t> مشکلات محیطی در ارتباط با </a:t>
            </a:r>
            <a:r>
              <a:rPr lang="fa-IR" dirty="0">
                <a:solidFill>
                  <a:srgbClr val="00B050"/>
                </a:solidFill>
              </a:rPr>
              <a:t>عدم آب کافی</a:t>
            </a:r>
          </a:p>
          <a:p>
            <a:r>
              <a:rPr lang="fa-IR" dirty="0"/>
              <a:t>٢- </a:t>
            </a:r>
            <a:r>
              <a:rPr lang="fa-IR" dirty="0">
                <a:solidFill>
                  <a:srgbClr val="00B050"/>
                </a:solidFill>
              </a:rPr>
              <a:t>عدم سرمایه گذاری </a:t>
            </a:r>
            <a:r>
              <a:rPr lang="fa-IR" dirty="0"/>
              <a:t>جهت زیر ساختهای اقتصادی</a:t>
            </a:r>
          </a:p>
          <a:p>
            <a:r>
              <a:rPr lang="fa-IR" dirty="0"/>
              <a:t>عامل اصلی که بر فعالیتهای اقتصادی و تولیدی در مناطق خشک تاثیر می گذارد ناشی از </a:t>
            </a:r>
            <a:r>
              <a:rPr lang="fa-IR" dirty="0">
                <a:solidFill>
                  <a:srgbClr val="00B050"/>
                </a:solidFill>
              </a:rPr>
              <a:t>کمبود یا فقدان آب </a:t>
            </a:r>
            <a:r>
              <a:rPr lang="fa-IR" dirty="0"/>
              <a:t>می باشد.</a:t>
            </a:r>
          </a:p>
          <a:p>
            <a:endParaRPr lang="fa-IR" dirty="0"/>
          </a:p>
        </p:txBody>
      </p:sp>
      <p:sp>
        <p:nvSpPr>
          <p:cNvPr id="3" name="Title 2"/>
          <p:cNvSpPr>
            <a:spLocks noGrp="1"/>
          </p:cNvSpPr>
          <p:nvPr>
            <p:ph type="title"/>
          </p:nvPr>
        </p:nvSpPr>
        <p:spPr>
          <a:xfrm>
            <a:off x="457200" y="692696"/>
            <a:ext cx="8229600" cy="1296144"/>
          </a:xfrm>
        </p:spPr>
        <p:txBody>
          <a:bodyPr>
            <a:normAutofit/>
          </a:bodyPr>
          <a:lstStyle/>
          <a:p>
            <a:r>
              <a:rPr lang="fa-IR" sz="3200" b="1" dirty="0"/>
              <a:t>موانع عمده توسعه در مناطق خشک عبارتند از:</a:t>
            </a:r>
            <a:br>
              <a:rPr lang="fa-IR" sz="3200" b="1" dirty="0"/>
            </a:br>
            <a:endParaRPr lang="fa-IR" sz="3200" dirty="0"/>
          </a:p>
        </p:txBody>
      </p:sp>
    </p:spTree>
    <p:extLst>
      <p:ext uri="{BB962C8B-B14F-4D97-AF65-F5344CB8AC3E}">
        <p14:creationId xmlns:p14="http://schemas.microsoft.com/office/powerpoint/2010/main" val="32334877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628801"/>
            <a:ext cx="7408333" cy="3960440"/>
          </a:xfrm>
        </p:spPr>
        <p:txBody>
          <a:bodyPr/>
          <a:lstStyle/>
          <a:p>
            <a:r>
              <a:rPr lang="fa-IR" dirty="0">
                <a:hlinkClick r:id="rId2"/>
              </a:rPr>
              <a:t>هوا شناسی کشاورزی </a:t>
            </a:r>
            <a:r>
              <a:rPr lang="fa-IR" dirty="0"/>
              <a:t>یکی از علوم هواشناسی است،این علم از </a:t>
            </a:r>
            <a:r>
              <a:rPr lang="fa-IR" dirty="0">
                <a:solidFill>
                  <a:srgbClr val="FF0000"/>
                </a:solidFill>
              </a:rPr>
              <a:t>تاثیر متقابل عوامل هواشناسی و کشاورزی اعم از باغبانی و دامپروری بحث می نماید</a:t>
            </a:r>
            <a:r>
              <a:rPr lang="fa-IR" dirty="0"/>
              <a:t>.هدف این علم کشت و تعریف اثرها و لذا کاربرد دانش جو در استفاده از کشاورزی عملی است.</a:t>
            </a:r>
          </a:p>
          <a:p>
            <a:r>
              <a:rPr lang="fa-IR" dirty="0"/>
              <a:t>میدان عمل این علم از پایین ترین لایه ی خاک که ریشه ی گیاه درآن قرار دارد تا لایه ی هوایی که در نزدیکی سطح زمین است و در آن محصولات زراعی و درختان میوه می رویند و حیوانات زندگی می کنند و دارای بالاترین اهمیت از نظر بیولوژی کشاورزی است ، گسترش می یابد.</a:t>
            </a:r>
          </a:p>
          <a:p>
            <a:endParaRPr lang="fa-IR" dirty="0"/>
          </a:p>
        </p:txBody>
      </p:sp>
      <p:sp>
        <p:nvSpPr>
          <p:cNvPr id="3" name="Title 2"/>
          <p:cNvSpPr>
            <a:spLocks noGrp="1"/>
          </p:cNvSpPr>
          <p:nvPr>
            <p:ph type="title"/>
          </p:nvPr>
        </p:nvSpPr>
        <p:spPr>
          <a:xfrm>
            <a:off x="457200" y="620688"/>
            <a:ext cx="8229600" cy="970368"/>
          </a:xfrm>
        </p:spPr>
        <p:txBody>
          <a:bodyPr>
            <a:normAutofit fontScale="90000"/>
          </a:bodyPr>
          <a:lstStyle/>
          <a:p>
            <a:r>
              <a:rPr lang="fa-IR" b="1" dirty="0"/>
              <a:t>هواشناسی کشاورزی</a:t>
            </a:r>
            <a:br>
              <a:rPr lang="fa-IR" b="1" dirty="0"/>
            </a:br>
            <a:endParaRPr lang="fa-IR" dirty="0"/>
          </a:p>
        </p:txBody>
      </p:sp>
    </p:spTree>
    <p:extLst>
      <p:ext uri="{BB962C8B-B14F-4D97-AF65-F5344CB8AC3E}">
        <p14:creationId xmlns:p14="http://schemas.microsoft.com/office/powerpoint/2010/main" val="42186235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060848"/>
            <a:ext cx="7408333" cy="4065315"/>
          </a:xfrm>
        </p:spPr>
        <p:txBody>
          <a:bodyPr/>
          <a:lstStyle/>
          <a:p>
            <a:r>
              <a:rPr lang="fa-IR" dirty="0"/>
              <a:t>· </a:t>
            </a:r>
            <a:r>
              <a:rPr lang="fa-IR" dirty="0">
                <a:solidFill>
                  <a:srgbClr val="FF0000"/>
                </a:solidFill>
              </a:rPr>
              <a:t>هواشناسی کشاورزی و رابطه ی آن با سایر علوم</a:t>
            </a:r>
          </a:p>
          <a:p>
            <a:r>
              <a:rPr lang="fa-IR" dirty="0"/>
              <a:t>· اهمیت وضع جوی و آب وهوایی و تولیدات کشاورزی نوین</a:t>
            </a:r>
          </a:p>
          <a:p>
            <a:r>
              <a:rPr lang="fa-IR" dirty="0"/>
              <a:t>· لزوم تنظیم سیستم زراعی با عوامل محیطی هواشناسی کشاورزی و وضع خاک</a:t>
            </a:r>
          </a:p>
          <a:p>
            <a:r>
              <a:rPr lang="fa-IR" dirty="0"/>
              <a:t>· اهمیت آمار وضع جوی و آب وهوا در تعیین نیازهای آبیاری محصولات کشاورزی به تاریخ</a:t>
            </a:r>
          </a:p>
          <a:p>
            <a:r>
              <a:rPr lang="fa-IR" dirty="0"/>
              <a:t>کشت آنها ،کود دادن،کنترل آفات و بیماری های گیاهی</a:t>
            </a:r>
          </a:p>
          <a:p>
            <a:endParaRPr lang="fa-IR" dirty="0"/>
          </a:p>
        </p:txBody>
      </p:sp>
      <p:sp>
        <p:nvSpPr>
          <p:cNvPr id="3" name="Title 2"/>
          <p:cNvSpPr>
            <a:spLocks noGrp="1"/>
          </p:cNvSpPr>
          <p:nvPr>
            <p:ph type="title"/>
          </p:nvPr>
        </p:nvSpPr>
        <p:spPr>
          <a:xfrm>
            <a:off x="457200" y="620688"/>
            <a:ext cx="8229600" cy="970368"/>
          </a:xfrm>
        </p:spPr>
        <p:txBody>
          <a:bodyPr>
            <a:normAutofit fontScale="90000"/>
          </a:bodyPr>
          <a:lstStyle/>
          <a:p>
            <a:r>
              <a:rPr lang="fa-IR" b="1" dirty="0"/>
              <a:t>اهداف هواشناسی </a:t>
            </a:r>
            <a:r>
              <a:rPr lang="fa-IR" b="1" dirty="0" smtClean="0"/>
              <a:t>کشاورزی</a:t>
            </a:r>
            <a:r>
              <a:rPr lang="fa-IR" b="1" dirty="0"/>
              <a:t/>
            </a:r>
            <a:br>
              <a:rPr lang="fa-IR" b="1" dirty="0"/>
            </a:br>
            <a:endParaRPr lang="fa-IR" dirty="0"/>
          </a:p>
        </p:txBody>
      </p:sp>
    </p:spTree>
    <p:extLst>
      <p:ext uri="{BB962C8B-B14F-4D97-AF65-F5344CB8AC3E}">
        <p14:creationId xmlns:p14="http://schemas.microsoft.com/office/powerpoint/2010/main" val="952596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323528" y="1628801"/>
            <a:ext cx="8496300" cy="5229200"/>
          </a:xfrm>
        </p:spPr>
        <p:txBody>
          <a:bodyPr>
            <a:noAutofit/>
          </a:bodyPr>
          <a:lstStyle/>
          <a:p>
            <a:pPr marL="0" indent="0" algn="just">
              <a:buNone/>
            </a:pPr>
            <a:r>
              <a:rPr lang="fa-IR" dirty="0">
                <a:effectLst>
                  <a:outerShdw blurRad="38100" dist="38100" dir="2700000" algn="tl">
                    <a:srgbClr val="000000">
                      <a:alpha val="43137"/>
                    </a:srgbClr>
                  </a:outerShdw>
                </a:effectLst>
                <a:cs typeface="B Nazanin" pitchFamily="2" charset="-78"/>
              </a:rPr>
              <a:t>از </a:t>
            </a:r>
            <a:r>
              <a:rPr lang="fa-IR" dirty="0">
                <a:solidFill>
                  <a:srgbClr val="FF0000"/>
                </a:solidFill>
                <a:effectLst>
                  <a:outerShdw blurRad="38100" dist="38100" dir="2700000" algn="tl">
                    <a:srgbClr val="000000">
                      <a:alpha val="43137"/>
                    </a:srgbClr>
                  </a:outerShdw>
                </a:effectLst>
                <a:cs typeface="B Nazanin" pitchFamily="2" charset="-78"/>
              </a:rPr>
              <a:t>جمله هدفهای عمده جغرافیا</a:t>
            </a:r>
            <a:r>
              <a:rPr lang="fa-IR" dirty="0">
                <a:effectLst>
                  <a:outerShdw blurRad="38100" dist="38100" dir="2700000" algn="tl">
                    <a:srgbClr val="000000">
                      <a:alpha val="43137"/>
                    </a:srgbClr>
                  </a:outerShdw>
                </a:effectLst>
                <a:cs typeface="B Nazanin" pitchFamily="2" charset="-78"/>
              </a:rPr>
              <a:t>،</a:t>
            </a:r>
            <a:r>
              <a:rPr lang="fa-IR" dirty="0">
                <a:solidFill>
                  <a:srgbClr val="00B050"/>
                </a:solidFill>
                <a:effectLst>
                  <a:outerShdw blurRad="38100" dist="38100" dir="2700000" algn="tl">
                    <a:srgbClr val="000000">
                      <a:alpha val="43137"/>
                    </a:srgbClr>
                  </a:outerShdw>
                </a:effectLst>
                <a:cs typeface="B Nazanin" pitchFamily="2" charset="-78"/>
              </a:rPr>
              <a:t>تفکیک مکان به واحدهای کمابیش مستقل از یکدیگر بر اساس یک یا چند معیار مفروض است</a:t>
            </a:r>
            <a:r>
              <a:rPr lang="fa-IR" dirty="0" smtClean="0">
                <a:solidFill>
                  <a:srgbClr val="00B050"/>
                </a:solidFill>
                <a:effectLst>
                  <a:outerShdw blurRad="38100" dist="38100" dir="2700000" algn="tl">
                    <a:srgbClr val="000000">
                      <a:alpha val="43137"/>
                    </a:srgbClr>
                  </a:outerShdw>
                </a:effectLst>
                <a:cs typeface="B Nazanin" pitchFamily="2" charset="-78"/>
              </a:rPr>
              <a:t>. </a:t>
            </a:r>
            <a:r>
              <a:rPr lang="fa-IR" dirty="0">
                <a:effectLst>
                  <a:outerShdw blurRad="38100" dist="38100" dir="2700000" algn="tl">
                    <a:srgbClr val="000000">
                      <a:alpha val="43137"/>
                    </a:srgbClr>
                  </a:outerShdw>
                </a:effectLst>
                <a:cs typeface="B Nazanin" pitchFamily="2" charset="-78"/>
              </a:rPr>
              <a:t>هر معیاری  میتواند در مورد انبوهی از عضوها که جمعیت آماری را شکل میدهند صدق کند</a:t>
            </a:r>
            <a:r>
              <a:rPr lang="fa-IR" dirty="0" smtClean="0">
                <a:effectLst>
                  <a:outerShdw blurRad="38100" dist="38100" dir="2700000" algn="tl">
                    <a:srgbClr val="000000">
                      <a:alpha val="43137"/>
                    </a:srgbClr>
                  </a:outerShdw>
                </a:effectLst>
                <a:cs typeface="B Nazanin" pitchFamily="2" charset="-78"/>
              </a:rPr>
              <a:t>. </a:t>
            </a:r>
            <a:r>
              <a:rPr lang="fa-IR" dirty="0" smtClean="0">
                <a:solidFill>
                  <a:srgbClr val="00B050"/>
                </a:solidFill>
                <a:effectLst>
                  <a:outerShdw blurRad="38100" dist="38100" dir="2700000" algn="tl">
                    <a:srgbClr val="000000">
                      <a:alpha val="43137"/>
                    </a:srgbClr>
                  </a:outerShdw>
                </a:effectLst>
                <a:cs typeface="B Nazanin" pitchFamily="2" charset="-78"/>
              </a:rPr>
              <a:t>بررسی </a:t>
            </a:r>
            <a:r>
              <a:rPr lang="fa-IR" dirty="0">
                <a:solidFill>
                  <a:srgbClr val="00B050"/>
                </a:solidFill>
                <a:effectLst>
                  <a:outerShdw blurRad="38100" dist="38100" dir="2700000" algn="tl">
                    <a:srgbClr val="000000">
                      <a:alpha val="43137"/>
                    </a:srgbClr>
                  </a:outerShdw>
                </a:effectLst>
                <a:cs typeface="B Nazanin" pitchFamily="2" charset="-78"/>
              </a:rPr>
              <a:t>انفرادی پدیده ها وجود قانون و نظام درونی جهان را آشکار نمی کند و فقط مطالعه گروهی آنهاست که این کار را </a:t>
            </a:r>
            <a:r>
              <a:rPr lang="fa-IR" dirty="0" smtClean="0">
                <a:solidFill>
                  <a:srgbClr val="00B050"/>
                </a:solidFill>
                <a:effectLst>
                  <a:outerShdw blurRad="38100" dist="38100" dir="2700000" algn="tl">
                    <a:srgbClr val="000000">
                      <a:alpha val="43137"/>
                    </a:srgbClr>
                  </a:outerShdw>
                </a:effectLst>
                <a:cs typeface="B Nazanin" pitchFamily="2" charset="-78"/>
              </a:rPr>
              <a:t>ممکن میسازد.</a:t>
            </a:r>
            <a:endParaRPr lang="en-US" dirty="0" smtClean="0">
              <a:solidFill>
                <a:srgbClr val="00B050"/>
              </a:solidFill>
              <a:effectLst>
                <a:outerShdw blurRad="38100" dist="38100" dir="2700000" algn="tl">
                  <a:srgbClr val="000000">
                    <a:alpha val="43137"/>
                  </a:srgbClr>
                </a:outerShdw>
              </a:effectLst>
              <a:cs typeface="B Nazanin" pitchFamily="2" charset="-78"/>
            </a:endParaRPr>
          </a:p>
        </p:txBody>
      </p:sp>
    </p:spTree>
    <p:extLst>
      <p:ext uri="{BB962C8B-B14F-4D97-AF65-F5344CB8AC3E}">
        <p14:creationId xmlns:p14="http://schemas.microsoft.com/office/powerpoint/2010/main" val="3815596777"/>
      </p:ext>
    </p:extLst>
  </p:cSld>
  <p:clrMapOvr>
    <a:masterClrMapping/>
  </p:clrMapOvr>
  <p:transition spd="slow">
    <p:randomBa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060848"/>
            <a:ext cx="7408333" cy="4065315"/>
          </a:xfrm>
        </p:spPr>
        <p:txBody>
          <a:bodyPr/>
          <a:lstStyle/>
          <a:p>
            <a:pPr>
              <a:lnSpc>
                <a:spcPct val="150000"/>
              </a:lnSpc>
            </a:pPr>
            <a:r>
              <a:rPr lang="fa-IR" dirty="0" smtClean="0"/>
              <a:t>وظیفه </a:t>
            </a:r>
            <a:r>
              <a:rPr lang="fa-IR" dirty="0"/>
              <a:t>اصلی هواشناسی کشاورزی عبارت است از</a:t>
            </a:r>
            <a:r>
              <a:rPr lang="fa-IR" dirty="0">
                <a:solidFill>
                  <a:srgbClr val="FF0000"/>
                </a:solidFill>
              </a:rPr>
              <a:t>تقویت تولیدات کشاورزی و حیوانی به منظور تطبیق کلیه عملیات زراعی با ویژگی های شرایط جوی و در نتیجه </a:t>
            </a:r>
            <a:r>
              <a:rPr lang="fa-IR" dirty="0" smtClean="0">
                <a:solidFill>
                  <a:srgbClr val="FF0000"/>
                </a:solidFill>
              </a:rPr>
              <a:t>استفاده </a:t>
            </a:r>
            <a:r>
              <a:rPr lang="fa-IR" dirty="0">
                <a:solidFill>
                  <a:srgbClr val="FF0000"/>
                </a:solidFill>
              </a:rPr>
              <a:t>از منابع اقلیمی به بهترین وجه می باشد.</a:t>
            </a:r>
          </a:p>
        </p:txBody>
      </p:sp>
      <p:sp>
        <p:nvSpPr>
          <p:cNvPr id="3" name="Title 2"/>
          <p:cNvSpPr>
            <a:spLocks noGrp="1"/>
          </p:cNvSpPr>
          <p:nvPr>
            <p:ph type="title"/>
          </p:nvPr>
        </p:nvSpPr>
        <p:spPr/>
        <p:txBody>
          <a:bodyPr/>
          <a:lstStyle/>
          <a:p>
            <a:r>
              <a:rPr lang="fa-IR" dirty="0"/>
              <a:t>وظیفه ی هواشناسی </a:t>
            </a:r>
            <a:r>
              <a:rPr lang="fa-IR" dirty="0" smtClean="0"/>
              <a:t>کشاورزی</a:t>
            </a:r>
            <a:endParaRPr lang="fa-IR" dirty="0"/>
          </a:p>
        </p:txBody>
      </p:sp>
    </p:spTree>
    <p:extLst>
      <p:ext uri="{BB962C8B-B14F-4D97-AF65-F5344CB8AC3E}">
        <p14:creationId xmlns:p14="http://schemas.microsoft.com/office/powerpoint/2010/main" val="20316926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988840"/>
            <a:ext cx="7408333" cy="4137323"/>
          </a:xfrm>
        </p:spPr>
        <p:txBody>
          <a:bodyPr/>
          <a:lstStyle/>
          <a:p>
            <a:r>
              <a:rPr lang="fa-IR" b="1" dirty="0" smtClean="0"/>
              <a:t>تغییر </a:t>
            </a:r>
            <a:r>
              <a:rPr lang="fa-IR" b="1" dirty="0"/>
              <a:t>اقلیم</a:t>
            </a:r>
            <a:r>
              <a:rPr lang="fa-IR" dirty="0"/>
              <a:t> یعنی هر </a:t>
            </a:r>
            <a:r>
              <a:rPr lang="fa-IR" dirty="0">
                <a:solidFill>
                  <a:srgbClr val="00B050"/>
                </a:solidFill>
              </a:rPr>
              <a:t>تغییر مشخص در الگوهای مورد انتظار برای وضعیت میانگین آب‌وهوایی، که در طولانی‌مدت در یک منطقهٔ خاص یا برای کل اقلیم جهانی رخ بدهد</a:t>
            </a:r>
            <a:r>
              <a:rPr lang="fa-IR" dirty="0"/>
              <a:t>. </a:t>
            </a:r>
            <a:r>
              <a:rPr lang="fa-IR" dirty="0">
                <a:solidFill>
                  <a:srgbClr val="FF0000"/>
                </a:solidFill>
              </a:rPr>
              <a:t>تغییر اقلیم نشان‌دهندهٔ تغییرات غیرعادی در اقلیم درون اتمسفر زمین و پیامدهای ناشی از آن در قسمت‌های مختلف کرهٔ زمین می‌باشد</a:t>
            </a:r>
            <a:r>
              <a:rPr lang="fa-IR" dirty="0"/>
              <a:t>. برای مثال در یخ‌های قطبی مدت این تغییرات از ده سال تا چند میلیون سال تغییر می‌کند. بخصوص در کاربرد اخیر، در مقوله سیاست محیطی، اصطلاح «تغییر اقلیم» اغلب به تغییراتی که در اقلیم کنونی رخ می‌دهد اطلاق می‌گردد.</a:t>
            </a:r>
          </a:p>
        </p:txBody>
      </p:sp>
      <p:sp>
        <p:nvSpPr>
          <p:cNvPr id="3" name="Title 2"/>
          <p:cNvSpPr>
            <a:spLocks noGrp="1"/>
          </p:cNvSpPr>
          <p:nvPr>
            <p:ph type="title"/>
          </p:nvPr>
        </p:nvSpPr>
        <p:spPr/>
        <p:txBody>
          <a:bodyPr/>
          <a:lstStyle/>
          <a:p>
            <a:r>
              <a:rPr lang="fa-IR" b="1" dirty="0"/>
              <a:t>تغییرات آب‌وهوایی</a:t>
            </a:r>
            <a:endParaRPr lang="fa-IR" dirty="0"/>
          </a:p>
        </p:txBody>
      </p:sp>
    </p:spTree>
    <p:extLst>
      <p:ext uri="{BB962C8B-B14F-4D97-AF65-F5344CB8AC3E}">
        <p14:creationId xmlns:p14="http://schemas.microsoft.com/office/powerpoint/2010/main" val="12861426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916832"/>
            <a:ext cx="7408333" cy="4536504"/>
          </a:xfrm>
        </p:spPr>
        <p:txBody>
          <a:bodyPr>
            <a:normAutofit fontScale="62500" lnSpcReduction="20000"/>
          </a:bodyPr>
          <a:lstStyle/>
          <a:p>
            <a:r>
              <a:rPr lang="fa-IR" dirty="0">
                <a:solidFill>
                  <a:srgbClr val="FF0000"/>
                </a:solidFill>
              </a:rPr>
              <a:t>اطلاعات و آمارهایی که اساس مطالعات و تحلیل های اقلیمی را تشکیل می‌دهند، از کانون های مختلفی به دست می‌آیند که مهمترین آنها عبارتند از: </a:t>
            </a:r>
            <a:br>
              <a:rPr lang="fa-IR" dirty="0">
                <a:solidFill>
                  <a:srgbClr val="FF0000"/>
                </a:solidFill>
              </a:rPr>
            </a:br>
            <a:r>
              <a:rPr lang="fa-IR" dirty="0"/>
              <a:t/>
            </a:r>
            <a:br>
              <a:rPr lang="fa-IR" dirty="0"/>
            </a:br>
            <a:r>
              <a:rPr lang="fa-IR" dirty="0"/>
              <a:t>1- </a:t>
            </a:r>
            <a:r>
              <a:rPr lang="fa-IR" dirty="0">
                <a:solidFill>
                  <a:srgbClr val="00B050"/>
                </a:solidFill>
              </a:rPr>
              <a:t>شبکه ایستگاه های اقلیمی </a:t>
            </a:r>
            <a:r>
              <a:rPr lang="fa-IR" dirty="0"/>
              <a:t>(کلیماتولوژی) و سینوپتیک که در آنها دیده بانی های پیوسته (3-4 بار در روز) با ابزار و ادوات ویژه، صورت می‌گیرد و </a:t>
            </a:r>
            <a:r>
              <a:rPr lang="fa-IR" dirty="0">
                <a:solidFill>
                  <a:srgbClr val="00B050"/>
                </a:solidFill>
              </a:rPr>
              <a:t>مهمترین و با ارزش ترین منابع اطلاعات مطالعات اقلیمی </a:t>
            </a:r>
            <a:r>
              <a:rPr lang="fa-IR" dirty="0"/>
              <a:t>به شمار می روند. امروزه دیده بانی ها دراین شبکه ایستگاه ها به سمت ثبت و ارائه </a:t>
            </a:r>
            <a:r>
              <a:rPr lang="fa-IR" dirty="0" smtClean="0"/>
              <a:t>و </a:t>
            </a:r>
            <a:r>
              <a:rPr lang="fa-IR" dirty="0"/>
              <a:t>محاسبات هوشمند پیش رفته است. </a:t>
            </a:r>
            <a:br>
              <a:rPr lang="fa-IR" dirty="0"/>
            </a:br>
            <a:r>
              <a:rPr lang="fa-IR" dirty="0"/>
              <a:t/>
            </a:r>
            <a:br>
              <a:rPr lang="fa-IR" dirty="0"/>
            </a:br>
            <a:r>
              <a:rPr lang="fa-IR" dirty="0"/>
              <a:t>2- </a:t>
            </a:r>
            <a:r>
              <a:rPr lang="fa-IR" dirty="0">
                <a:solidFill>
                  <a:srgbClr val="00B050"/>
                </a:solidFill>
              </a:rPr>
              <a:t>ایستگاههای موقت و سیاری </a:t>
            </a:r>
            <a:r>
              <a:rPr lang="fa-IR" dirty="0"/>
              <a:t>که دراجرای بعضی از طرحها بسته به ضرورت دیده بانی عناصر اتمسفری احداث می‌شوند. </a:t>
            </a:r>
            <a:br>
              <a:rPr lang="fa-IR" dirty="0"/>
            </a:br>
            <a:r>
              <a:rPr lang="fa-IR" dirty="0"/>
              <a:t/>
            </a:r>
            <a:br>
              <a:rPr lang="fa-IR" dirty="0"/>
            </a:br>
            <a:r>
              <a:rPr lang="fa-IR" dirty="0"/>
              <a:t>3- </a:t>
            </a:r>
            <a:r>
              <a:rPr lang="fa-IR" dirty="0">
                <a:solidFill>
                  <a:srgbClr val="00B050"/>
                </a:solidFill>
              </a:rPr>
              <a:t>شبکه ایستگاههای دریایی </a:t>
            </a:r>
            <a:r>
              <a:rPr lang="fa-IR" dirty="0"/>
              <a:t>که در سطح </a:t>
            </a:r>
            <a:r>
              <a:rPr lang="fa-IR" dirty="0">
                <a:hlinkClick r:id="rId2" tooltip="دریا"/>
              </a:rPr>
              <a:t>دریا</a:t>
            </a:r>
            <a:r>
              <a:rPr lang="fa-IR" dirty="0"/>
              <a:t>ها و </a:t>
            </a:r>
            <a:r>
              <a:rPr lang="fa-IR" dirty="0">
                <a:hlinkClick r:id="rId3" tooltip="اقیانوس"/>
              </a:rPr>
              <a:t>اقیانوس</a:t>
            </a:r>
            <a:r>
              <a:rPr lang="fa-IR" dirty="0"/>
              <a:t>ها به دیده بانی می‌پردازند. </a:t>
            </a:r>
            <a:br>
              <a:rPr lang="fa-IR" dirty="0"/>
            </a:br>
            <a:r>
              <a:rPr lang="fa-IR" dirty="0"/>
              <a:t/>
            </a:r>
            <a:br>
              <a:rPr lang="fa-IR" dirty="0"/>
            </a:br>
            <a:r>
              <a:rPr lang="fa-IR" dirty="0"/>
              <a:t>4- </a:t>
            </a:r>
            <a:r>
              <a:rPr lang="fa-IR" dirty="0">
                <a:solidFill>
                  <a:srgbClr val="00B050"/>
                </a:solidFill>
              </a:rPr>
              <a:t>نمودارها و نقشه‌های سینوپتیک سطح </a:t>
            </a:r>
            <a:r>
              <a:rPr lang="fa-IR" dirty="0">
                <a:solidFill>
                  <a:srgbClr val="00B050"/>
                </a:solidFill>
                <a:hlinkClick r:id="rId4" tooltip="زمین"/>
              </a:rPr>
              <a:t>زمین</a:t>
            </a:r>
            <a:r>
              <a:rPr lang="fa-IR" dirty="0">
                <a:solidFill>
                  <a:srgbClr val="00B050"/>
                </a:solidFill>
              </a:rPr>
              <a:t> </a:t>
            </a:r>
            <a:r>
              <a:rPr lang="fa-IR" dirty="0"/>
              <a:t>و سطوح مختلف </a:t>
            </a:r>
            <a:r>
              <a:rPr lang="fa-IR" dirty="0">
                <a:hlinkClick r:id="rId5" tooltip="جو"/>
              </a:rPr>
              <a:t>جو</a:t>
            </a:r>
            <a:r>
              <a:rPr lang="fa-IR" dirty="0"/>
              <a:t> (نمودارهای ارتفاعی) که براساس سنجش </a:t>
            </a:r>
            <a:r>
              <a:rPr lang="fa-IR" dirty="0" smtClean="0"/>
              <a:t>تهیه </a:t>
            </a:r>
            <a:r>
              <a:rPr lang="fa-IR" dirty="0"/>
              <a:t>می‌شوند و در پیش‌ بینی وضع هوا و دراقلیم شناسی مورد استفاده قرار می گیرد. </a:t>
            </a:r>
            <a:br>
              <a:rPr lang="fa-IR" dirty="0"/>
            </a:br>
            <a:r>
              <a:rPr lang="fa-IR" dirty="0"/>
              <a:t/>
            </a:r>
            <a:br>
              <a:rPr lang="fa-IR" dirty="0"/>
            </a:br>
            <a:r>
              <a:rPr lang="fa-IR" dirty="0"/>
              <a:t>5- </a:t>
            </a:r>
            <a:r>
              <a:rPr lang="fa-IR" dirty="0">
                <a:solidFill>
                  <a:srgbClr val="00B050"/>
                </a:solidFill>
              </a:rPr>
              <a:t>تصاویر ماهواره ای </a:t>
            </a:r>
            <a:r>
              <a:rPr lang="fa-IR" dirty="0"/>
              <a:t>که به طور خودکار به وسیله </a:t>
            </a:r>
            <a:r>
              <a:rPr lang="fa-IR" u="sng" dirty="0"/>
              <a:t>ماهواره هواشناسی</a:t>
            </a:r>
            <a:r>
              <a:rPr lang="fa-IR" dirty="0"/>
              <a:t> تهیه و به </a:t>
            </a:r>
            <a:r>
              <a:rPr lang="fa-IR" dirty="0">
                <a:hlinkClick r:id="rId4" tooltip="زمین"/>
              </a:rPr>
              <a:t>زمین</a:t>
            </a:r>
            <a:r>
              <a:rPr lang="fa-IR" dirty="0"/>
              <a:t> ارسال می‌شوند در پیش بینی وضع هوا و در مطالعات اقلیمی منابع با ارزشی برای محققان به شمار می آیند. </a:t>
            </a:r>
            <a:br>
              <a:rPr lang="fa-IR" dirty="0"/>
            </a:br>
            <a:r>
              <a:rPr lang="fa-IR" dirty="0"/>
              <a:t/>
            </a:r>
            <a:br>
              <a:rPr lang="fa-IR" dirty="0"/>
            </a:br>
            <a:r>
              <a:rPr lang="fa-IR" dirty="0"/>
              <a:t>6- </a:t>
            </a:r>
            <a:r>
              <a:rPr lang="fa-IR" dirty="0">
                <a:solidFill>
                  <a:srgbClr val="00B050"/>
                </a:solidFill>
              </a:rPr>
              <a:t>تصاویر و اطلاعات راداری </a:t>
            </a:r>
            <a:r>
              <a:rPr lang="fa-IR" dirty="0"/>
              <a:t>که در تحلیل ریزش های جوی و کانونهای مختلف به کار می‌روند. </a:t>
            </a:r>
            <a:br>
              <a:rPr lang="fa-IR" dirty="0"/>
            </a:br>
            <a:r>
              <a:rPr lang="fa-IR" dirty="0"/>
              <a:t/>
            </a:r>
            <a:br>
              <a:rPr lang="fa-IR" dirty="0"/>
            </a:br>
            <a:r>
              <a:rPr lang="fa-IR" dirty="0"/>
              <a:t>7- </a:t>
            </a:r>
            <a:r>
              <a:rPr lang="fa-IR" dirty="0">
                <a:solidFill>
                  <a:srgbClr val="00B050"/>
                </a:solidFill>
              </a:rPr>
              <a:t>گزارشهای عینی و تحلیل علمی </a:t>
            </a:r>
            <a:r>
              <a:rPr lang="fa-IR" dirty="0"/>
              <a:t>که به طور غیر مستقیم با وضعیت اقلیمی در ارتباطند. </a:t>
            </a:r>
            <a:br>
              <a:rPr lang="fa-IR" dirty="0"/>
            </a:br>
            <a:endParaRPr lang="fa-IR" dirty="0"/>
          </a:p>
        </p:txBody>
      </p:sp>
      <p:sp>
        <p:nvSpPr>
          <p:cNvPr id="3" name="Title 2"/>
          <p:cNvSpPr>
            <a:spLocks noGrp="1"/>
          </p:cNvSpPr>
          <p:nvPr>
            <p:ph type="title"/>
          </p:nvPr>
        </p:nvSpPr>
        <p:spPr>
          <a:xfrm>
            <a:off x="457200" y="548680"/>
            <a:ext cx="8229600" cy="1042376"/>
          </a:xfrm>
        </p:spPr>
        <p:txBody>
          <a:bodyPr>
            <a:normAutofit fontScale="90000"/>
          </a:bodyPr>
          <a:lstStyle/>
          <a:p>
            <a:r>
              <a:rPr lang="fa-IR" b="1" dirty="0"/>
              <a:t>منابع اطلاعاتی مطالعات اقلیمی</a:t>
            </a:r>
            <a:r>
              <a:rPr lang="fa-IR" dirty="0"/>
              <a:t> </a:t>
            </a:r>
            <a:br>
              <a:rPr lang="fa-IR" dirty="0"/>
            </a:br>
            <a:endParaRPr lang="fa-IR" dirty="0"/>
          </a:p>
        </p:txBody>
      </p:sp>
    </p:spTree>
    <p:extLst>
      <p:ext uri="{BB962C8B-B14F-4D97-AF65-F5344CB8AC3E}">
        <p14:creationId xmlns:p14="http://schemas.microsoft.com/office/powerpoint/2010/main" val="7192402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628800"/>
            <a:ext cx="7408333" cy="4497363"/>
          </a:xfrm>
        </p:spPr>
        <p:txBody>
          <a:bodyPr/>
          <a:lstStyle/>
          <a:p>
            <a:r>
              <a:rPr lang="fa-IR" dirty="0" smtClean="0"/>
              <a:t>یک </a:t>
            </a:r>
            <a:r>
              <a:rPr lang="fa-IR" dirty="0"/>
              <a:t>توده هوا عبارت است از </a:t>
            </a:r>
            <a:r>
              <a:rPr lang="fa-IR" dirty="0">
                <a:solidFill>
                  <a:srgbClr val="FF0000"/>
                </a:solidFill>
              </a:rPr>
              <a:t>حجم عظیمی از هوا که خصوصیات فیزیکی آن بویژه از نظر دما و رطوبت و آهنگ کاهش دما </a:t>
            </a:r>
            <a:r>
              <a:rPr lang="fa-IR" dirty="0" smtClean="0">
                <a:solidFill>
                  <a:srgbClr val="FF0000"/>
                </a:solidFill>
              </a:rPr>
              <a:t>در </a:t>
            </a:r>
            <a:r>
              <a:rPr lang="fa-IR" dirty="0">
                <a:solidFill>
                  <a:srgbClr val="FF0000"/>
                </a:solidFill>
              </a:rPr>
              <a:t>سطح افقی برای صدها کیلومتر تقریبا همسان باشد</a:t>
            </a:r>
            <a:r>
              <a:rPr lang="fa-IR" dirty="0"/>
              <a:t>. </a:t>
            </a:r>
            <a:r>
              <a:rPr lang="fa-IR" dirty="0">
                <a:solidFill>
                  <a:srgbClr val="00B050"/>
                </a:solidFill>
              </a:rPr>
              <a:t>توده‌های هوا، خصوصیات اصلی خود را از سطحی که بر روی آن تشکیل می‌شوند، کسب می‌کنند</a:t>
            </a:r>
            <a:r>
              <a:rPr lang="fa-IR" dirty="0"/>
              <a:t>. برای اینکه توده‌های هوا شکل بگیرند لازم است هوا به مدت طولانی در یک منطقه ثابت باقی بماند، در نهایت گردش معمولی هوا موجب به حرکت در آمدن آنها می شود. </a:t>
            </a:r>
            <a:endParaRPr lang="fa-IR" dirty="0" smtClean="0"/>
          </a:p>
          <a:p>
            <a:endParaRPr lang="fa-IR" dirty="0"/>
          </a:p>
        </p:txBody>
      </p:sp>
      <p:sp>
        <p:nvSpPr>
          <p:cNvPr id="3" name="Title 2"/>
          <p:cNvSpPr>
            <a:spLocks noGrp="1"/>
          </p:cNvSpPr>
          <p:nvPr>
            <p:ph type="title"/>
          </p:nvPr>
        </p:nvSpPr>
        <p:spPr>
          <a:xfrm>
            <a:off x="457200" y="692696"/>
            <a:ext cx="8229600" cy="898360"/>
          </a:xfrm>
        </p:spPr>
        <p:txBody>
          <a:bodyPr>
            <a:normAutofit fontScale="90000"/>
          </a:bodyPr>
          <a:lstStyle/>
          <a:p>
            <a:r>
              <a:rPr lang="fa-IR" b="1" dirty="0"/>
              <a:t>توده هوا </a:t>
            </a:r>
            <a:br>
              <a:rPr lang="fa-IR" b="1" dirty="0"/>
            </a:br>
            <a:endParaRPr lang="fa-IR" dirty="0"/>
          </a:p>
        </p:txBody>
      </p:sp>
      <p:pic>
        <p:nvPicPr>
          <p:cNvPr id="4" name="Picture 3"/>
          <p:cNvPicPr/>
          <p:nvPr/>
        </p:nvPicPr>
        <p:blipFill>
          <a:blip r:embed="rId2"/>
          <a:stretch>
            <a:fillRect/>
          </a:stretch>
        </p:blipFill>
        <p:spPr>
          <a:xfrm>
            <a:off x="979418" y="4293096"/>
            <a:ext cx="2952328" cy="1800200"/>
          </a:xfrm>
          <a:prstGeom prst="rect">
            <a:avLst/>
          </a:prstGeom>
        </p:spPr>
      </p:pic>
      <p:pic>
        <p:nvPicPr>
          <p:cNvPr id="5" name="Picture 4"/>
          <p:cNvPicPr/>
          <p:nvPr/>
        </p:nvPicPr>
        <p:blipFill>
          <a:blip r:embed="rId3"/>
          <a:stretch>
            <a:fillRect/>
          </a:stretch>
        </p:blipFill>
        <p:spPr>
          <a:xfrm>
            <a:off x="4916016" y="4293096"/>
            <a:ext cx="2952328" cy="1728192"/>
          </a:xfrm>
          <a:prstGeom prst="rect">
            <a:avLst/>
          </a:prstGeom>
        </p:spPr>
      </p:pic>
    </p:spTree>
    <p:extLst>
      <p:ext uri="{BB962C8B-B14F-4D97-AF65-F5344CB8AC3E}">
        <p14:creationId xmlns:p14="http://schemas.microsoft.com/office/powerpoint/2010/main" val="29921891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060848"/>
            <a:ext cx="7408333" cy="4065315"/>
          </a:xfrm>
        </p:spPr>
        <p:txBody>
          <a:bodyPr>
            <a:normAutofit/>
          </a:bodyPr>
          <a:lstStyle/>
          <a:p>
            <a:r>
              <a:rPr lang="fa-IR" dirty="0">
                <a:solidFill>
                  <a:srgbClr val="FF0000"/>
                </a:solidFill>
              </a:rPr>
              <a:t>خصوصیات و خواص توده‌های هوا از مناطق منشأ آنها کسب می‌گردد. </a:t>
            </a:r>
            <a:r>
              <a:rPr lang="fa-IR" dirty="0"/>
              <a:t>بنابراین در حالی که </a:t>
            </a:r>
            <a:r>
              <a:rPr lang="fa-IR" dirty="0">
                <a:solidFill>
                  <a:srgbClr val="00B050"/>
                </a:solidFill>
              </a:rPr>
              <a:t>توده‌های هوای قاره‌ای معمولا حاوی رطوبت کمی </a:t>
            </a:r>
            <a:r>
              <a:rPr lang="fa-IR" dirty="0"/>
              <a:t>بوده در حالی که </a:t>
            </a:r>
            <a:r>
              <a:rPr lang="fa-IR" dirty="0">
                <a:solidFill>
                  <a:srgbClr val="00B050"/>
                </a:solidFill>
              </a:rPr>
              <a:t>توده‌های هوای دریایی حداقل در سطوح زیرین آنها رطوبت بالایی</a:t>
            </a:r>
            <a:r>
              <a:rPr lang="fa-IR" dirty="0"/>
              <a:t> دارند.</a:t>
            </a:r>
          </a:p>
          <a:p>
            <a:r>
              <a:rPr lang="fa-IR" dirty="0"/>
              <a:t>در حالی که </a:t>
            </a:r>
            <a:r>
              <a:rPr lang="fa-IR" dirty="0">
                <a:solidFill>
                  <a:srgbClr val="00B050"/>
                </a:solidFill>
              </a:rPr>
              <a:t>توده‌های هوای حاره‌ای و استوایی گرم</a:t>
            </a:r>
            <a:r>
              <a:rPr lang="fa-IR" dirty="0"/>
              <a:t> بوده ، </a:t>
            </a:r>
            <a:r>
              <a:rPr lang="fa-IR" dirty="0">
                <a:solidFill>
                  <a:srgbClr val="00B050"/>
                </a:solidFill>
              </a:rPr>
              <a:t>توده‌های قطبی و منجمده سرد</a:t>
            </a:r>
            <a:r>
              <a:rPr lang="fa-IR" dirty="0"/>
              <a:t> هستند. توده‌های هوای منجمده در واچرخندهای قطبی تشکیل می‌شوند. اگر چه رطوبت نسبی می‌تواند کاملا بالا باشد این توده‌ها با دما و رطوبت مطلق پایین مشخص می‌شوند. این توده‌ها نزدیک سطح زمین ثابت بوده و معمولا دارای وارونگی دمایی </a:t>
            </a:r>
            <a:r>
              <a:rPr lang="fa-IR" dirty="0" smtClean="0"/>
              <a:t>وسیعی </a:t>
            </a:r>
            <a:r>
              <a:rPr lang="fa-IR" dirty="0"/>
              <a:t>در ارتفاع یک یا دو کیلومتری از سطح زمین می‌باشند.</a:t>
            </a:r>
          </a:p>
          <a:p>
            <a:endParaRPr lang="fa-IR" dirty="0"/>
          </a:p>
        </p:txBody>
      </p:sp>
      <p:sp>
        <p:nvSpPr>
          <p:cNvPr id="3" name="Title 2"/>
          <p:cNvSpPr>
            <a:spLocks noGrp="1"/>
          </p:cNvSpPr>
          <p:nvPr>
            <p:ph type="title"/>
          </p:nvPr>
        </p:nvSpPr>
        <p:spPr/>
        <p:txBody>
          <a:bodyPr/>
          <a:lstStyle/>
          <a:p>
            <a:r>
              <a:rPr lang="fa-IR" dirty="0"/>
              <a:t>خواص و شکل‌گیری توده‌های هوا</a:t>
            </a:r>
          </a:p>
        </p:txBody>
      </p:sp>
    </p:spTree>
    <p:extLst>
      <p:ext uri="{BB962C8B-B14F-4D97-AF65-F5344CB8AC3E}">
        <p14:creationId xmlns:p14="http://schemas.microsoft.com/office/powerpoint/2010/main" val="16929666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844824"/>
            <a:ext cx="7408333" cy="4281339"/>
          </a:xfrm>
        </p:spPr>
        <p:txBody>
          <a:bodyPr/>
          <a:lstStyle/>
          <a:p>
            <a:r>
              <a:rPr lang="fa-IR" dirty="0">
                <a:solidFill>
                  <a:srgbClr val="FF0000"/>
                </a:solidFill>
              </a:rPr>
              <a:t>همچنان که توده‌های هوا از مناطق منشأ خود حرکت می‌کنند خصوصیات‌شان تعدیل و یا تغییر می‌کند. </a:t>
            </a:r>
            <a:r>
              <a:rPr lang="fa-IR" dirty="0"/>
              <a:t>این تغییرات به طرق مختلفی صورت می‌گیرد. طریقه معمول آن وقتی است که جریان هوا، توده هوا را از ناحیه منشأ اصلی، به روی سطوحی با خصوصیات متفاوت می‌برد.</a:t>
            </a:r>
          </a:p>
          <a:p>
            <a:r>
              <a:rPr lang="fa-IR" dirty="0">
                <a:solidFill>
                  <a:srgbClr val="00B050"/>
                </a:solidFill>
              </a:rPr>
              <a:t>یک توده سرد ممکن است از روی یک سطح گرم عبور کرده و حداقل در لایه‌های زیرین گرم و ناپایدار شود</a:t>
            </a:r>
            <a:r>
              <a:rPr lang="fa-IR" dirty="0"/>
              <a:t>. یا عکس این حالت می‌تواند اتفاق بیفتد و بنابراین باعث افزایش پایداری در لایه‌های زیرین هوا گردد. یک توده هوای خشک با عبور از خشکی بر روی دریا می‌تواند مرطوب گردد و یا برعکس.</a:t>
            </a:r>
          </a:p>
          <a:p>
            <a:endParaRPr lang="fa-IR" dirty="0"/>
          </a:p>
        </p:txBody>
      </p:sp>
      <p:sp>
        <p:nvSpPr>
          <p:cNvPr id="3" name="Title 2"/>
          <p:cNvSpPr>
            <a:spLocks noGrp="1"/>
          </p:cNvSpPr>
          <p:nvPr>
            <p:ph type="title"/>
          </p:nvPr>
        </p:nvSpPr>
        <p:spPr/>
        <p:txBody>
          <a:bodyPr/>
          <a:lstStyle/>
          <a:p>
            <a:r>
              <a:rPr lang="fa-IR" dirty="0"/>
              <a:t>تغییر خصوصیات توده‌های هوا</a:t>
            </a:r>
          </a:p>
        </p:txBody>
      </p:sp>
    </p:spTree>
    <p:extLst>
      <p:ext uri="{BB962C8B-B14F-4D97-AF65-F5344CB8AC3E}">
        <p14:creationId xmlns:p14="http://schemas.microsoft.com/office/powerpoint/2010/main" val="12175995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2060848"/>
            <a:ext cx="7992888" cy="4065315"/>
          </a:xfrm>
        </p:spPr>
        <p:txBody>
          <a:bodyPr/>
          <a:lstStyle/>
          <a:p>
            <a:r>
              <a:rPr lang="fa-IR" dirty="0" smtClean="0"/>
              <a:t>بازتاب انرژی خورشیدی توسط زمین را آلبیدو می گویند.یا بازتاب می نامند</a:t>
            </a:r>
          </a:p>
          <a:p>
            <a:r>
              <a:rPr lang="fa-IR" dirty="0" smtClean="0"/>
              <a:t>متوسط میزانآلبیدو زمین 34درصد است.</a:t>
            </a:r>
          </a:p>
          <a:p>
            <a:r>
              <a:rPr lang="fa-IR" dirty="0" smtClean="0"/>
              <a:t>عواملی مانند بافت و ساختمان خاک- درصد رطوبت پوشش گیاهی و ... برمیزان آن تاثیر می گذارد.</a:t>
            </a:r>
          </a:p>
          <a:p>
            <a:r>
              <a:rPr lang="fa-IR" dirty="0" smtClean="0"/>
              <a:t>آلبیدو پوشش های مختلف سطح زمین: برف تازه 80درصد-برف کهنه 60درصد- شن و ماسه 20درصد</a:t>
            </a:r>
          </a:p>
          <a:p>
            <a:r>
              <a:rPr lang="fa-IR" dirty="0" smtClean="0"/>
              <a:t>- جنگل ها 7درصد – چمن زار ها 20درصد –زمین عریان سنگی 30درصد-سطح آب دریاها5درصد</a:t>
            </a:r>
            <a:endParaRPr lang="fa-IR" dirty="0"/>
          </a:p>
        </p:txBody>
      </p:sp>
      <p:sp>
        <p:nvSpPr>
          <p:cNvPr id="3" name="Title 2"/>
          <p:cNvSpPr>
            <a:spLocks noGrp="1"/>
          </p:cNvSpPr>
          <p:nvPr>
            <p:ph type="title"/>
          </p:nvPr>
        </p:nvSpPr>
        <p:spPr/>
        <p:txBody>
          <a:bodyPr/>
          <a:lstStyle/>
          <a:p>
            <a:r>
              <a:rPr lang="fa-IR" dirty="0" smtClean="0"/>
              <a:t>ضریب بازتاب زمینی ( آلبیدو)</a:t>
            </a:r>
            <a:endParaRPr lang="fa-IR" dirty="0"/>
          </a:p>
        </p:txBody>
      </p:sp>
    </p:spTree>
    <p:extLst>
      <p:ext uri="{BB962C8B-B14F-4D97-AF65-F5344CB8AC3E}">
        <p14:creationId xmlns:p14="http://schemas.microsoft.com/office/powerpoint/2010/main" val="5361800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591056"/>
            <a:ext cx="7408333" cy="5366336"/>
          </a:xfrm>
        </p:spPr>
        <p:txBody>
          <a:bodyPr>
            <a:normAutofit/>
          </a:bodyPr>
          <a:lstStyle/>
          <a:p>
            <a:r>
              <a:rPr lang="fa-IR" dirty="0" smtClean="0"/>
              <a:t>دما عبارتست از مقدار انرژی تابشی خورشید که توسط زمین جذب شده و تبدیل به انرژی حرارتی گردیده و محیط را گرم می کند.</a:t>
            </a:r>
          </a:p>
          <a:p>
            <a:r>
              <a:rPr lang="fa-IR" dirty="0" smtClean="0"/>
              <a:t>گرچه عامل اصلی ایجاد دما، تابش خورشیدی است ولی عوامل دیگری وجود داردمانند0</a:t>
            </a:r>
          </a:p>
          <a:p>
            <a:r>
              <a:rPr lang="fa-IR" dirty="0" smtClean="0"/>
              <a:t>1- عرض جغرافیایی </a:t>
            </a:r>
          </a:p>
          <a:p>
            <a:r>
              <a:rPr lang="fa-IR" dirty="0" smtClean="0"/>
              <a:t>2- ارتفاع از سطح دریا</a:t>
            </a:r>
          </a:p>
          <a:p>
            <a:r>
              <a:rPr lang="fa-IR" dirty="0" smtClean="0"/>
              <a:t>3- دوری و نزدیکی از سطح دریا</a:t>
            </a:r>
          </a:p>
          <a:p>
            <a:r>
              <a:rPr lang="fa-IR" dirty="0" smtClean="0"/>
              <a:t>4- توده های هوا</a:t>
            </a:r>
          </a:p>
          <a:p>
            <a:r>
              <a:rPr lang="fa-IR" dirty="0" smtClean="0"/>
              <a:t>5- عوارض سطح زمین</a:t>
            </a:r>
          </a:p>
          <a:p>
            <a:r>
              <a:rPr lang="fa-IR" dirty="0" smtClean="0"/>
              <a:t>6- جنس مواد تشکیل دهنده سطح زمین</a:t>
            </a:r>
          </a:p>
          <a:p>
            <a:pPr marL="0" indent="0">
              <a:buNone/>
            </a:pPr>
            <a:r>
              <a:rPr lang="fa-IR" dirty="0" smtClean="0"/>
              <a:t>7  - </a:t>
            </a:r>
            <a:r>
              <a:rPr lang="fa-IR" dirty="0"/>
              <a:t>ابرناکی هوا</a:t>
            </a:r>
          </a:p>
          <a:p>
            <a:pPr marL="0" indent="0">
              <a:buNone/>
            </a:pPr>
            <a:r>
              <a:rPr lang="fa-IR" dirty="0"/>
              <a:t>8- جریان های اقیانوسی</a:t>
            </a:r>
          </a:p>
          <a:p>
            <a:pPr marL="0" indent="0">
              <a:buNone/>
            </a:pPr>
            <a:endParaRPr lang="fa-IR" dirty="0"/>
          </a:p>
          <a:p>
            <a:endParaRPr lang="fa-IR" dirty="0"/>
          </a:p>
        </p:txBody>
      </p:sp>
      <p:sp>
        <p:nvSpPr>
          <p:cNvPr id="3" name="Title 2"/>
          <p:cNvSpPr>
            <a:spLocks noGrp="1"/>
          </p:cNvSpPr>
          <p:nvPr>
            <p:ph type="title"/>
          </p:nvPr>
        </p:nvSpPr>
        <p:spPr/>
        <p:txBody>
          <a:bodyPr/>
          <a:lstStyle/>
          <a:p>
            <a:r>
              <a:rPr lang="fa-IR" dirty="0" smtClean="0"/>
              <a:t>دما</a:t>
            </a:r>
            <a:endParaRPr lang="fa-IR" dirty="0"/>
          </a:p>
        </p:txBody>
      </p:sp>
    </p:spTree>
    <p:extLst>
      <p:ext uri="{BB962C8B-B14F-4D97-AF65-F5344CB8AC3E}">
        <p14:creationId xmlns:p14="http://schemas.microsoft.com/office/powerpoint/2010/main" val="27953157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556792"/>
            <a:ext cx="7408333" cy="4569371"/>
          </a:xfrm>
        </p:spPr>
        <p:txBody>
          <a:bodyPr/>
          <a:lstStyle/>
          <a:p>
            <a:pPr marL="0" indent="0" algn="ctr">
              <a:buNone/>
            </a:pPr>
            <a:r>
              <a:rPr lang="fa-IR" dirty="0" smtClean="0"/>
              <a:t>ابرناکی هوا</a:t>
            </a:r>
          </a:p>
          <a:p>
            <a:pPr marL="0" indent="0">
              <a:buNone/>
            </a:pPr>
            <a:r>
              <a:rPr lang="fa-IR" dirty="0" smtClean="0">
                <a:solidFill>
                  <a:srgbClr val="FF0000"/>
                </a:solidFill>
              </a:rPr>
              <a:t>هوای ابری مانع از رسیدن تابش خورشیدی به سطح زمین می گردد .</a:t>
            </a:r>
          </a:p>
          <a:p>
            <a:pPr marL="0" indent="0">
              <a:buNone/>
            </a:pPr>
            <a:r>
              <a:rPr lang="fa-IR" dirty="0" smtClean="0">
                <a:solidFill>
                  <a:srgbClr val="FF0000"/>
                </a:solidFill>
              </a:rPr>
              <a:t>ابرها قادرند قسمتی از انرژی رسیده رادرخود ذخیره کنند.</a:t>
            </a:r>
          </a:p>
          <a:p>
            <a:pPr marL="0" indent="0">
              <a:buNone/>
            </a:pPr>
            <a:r>
              <a:rPr lang="fa-IR" dirty="0" smtClean="0"/>
              <a:t>درروز های ابری هوا نسبت به روزهای بدون ابر خنک تر است .درزمستان شب های ابری بعلت انرژی که ابرها درخودذخیره کرده اند و از بازتاب زمینی انرژی جلوگیری می کند</a:t>
            </a:r>
            <a:endParaRPr lang="fa-IR" dirty="0"/>
          </a:p>
        </p:txBody>
      </p:sp>
    </p:spTree>
    <p:extLst>
      <p:ext uri="{BB962C8B-B14F-4D97-AF65-F5344CB8AC3E}">
        <p14:creationId xmlns:p14="http://schemas.microsoft.com/office/powerpoint/2010/main" val="26955900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844824"/>
            <a:ext cx="7408333" cy="4281339"/>
          </a:xfrm>
        </p:spPr>
        <p:txBody>
          <a:bodyPr/>
          <a:lstStyle/>
          <a:p>
            <a:r>
              <a:rPr lang="fa-IR" dirty="0" smtClean="0"/>
              <a:t>بارش به دو صورت مایع و جامد به سطح زمین می رسد </a:t>
            </a:r>
          </a:p>
          <a:p>
            <a:r>
              <a:rPr lang="fa-IR" dirty="0" smtClean="0"/>
              <a:t>برای ایجاد بارش باید چند عامل وجود داشته باشد.</a:t>
            </a:r>
          </a:p>
          <a:p>
            <a:r>
              <a:rPr lang="fa-IR" dirty="0" smtClean="0"/>
              <a:t>1- تبخیر از سطح خیس ( دریاها و اقیانوس ها .خاک ...</a:t>
            </a:r>
          </a:p>
          <a:p>
            <a:r>
              <a:rPr lang="fa-IR" dirty="0" smtClean="0"/>
              <a:t>2- صعود ملکولی آب ناشی از تبخیر</a:t>
            </a:r>
          </a:p>
          <a:p>
            <a:r>
              <a:rPr lang="fa-IR" dirty="0" smtClean="0"/>
              <a:t>3- تراکم ملکولی آب در جو</a:t>
            </a:r>
          </a:p>
          <a:p>
            <a:r>
              <a:rPr lang="fa-IR" dirty="0" smtClean="0"/>
              <a:t>4- ایجاد ابر که برای آن باید تراکم زیاد باشد</a:t>
            </a:r>
          </a:p>
          <a:p>
            <a:r>
              <a:rPr lang="fa-IR" dirty="0" smtClean="0"/>
              <a:t>5- ایجاد شرایط اشباع که طی آن رطوبت زیادی باید به جو برسد تاجو از ملکول ها اشباع گردد0</a:t>
            </a:r>
            <a:endParaRPr lang="fa-IR" dirty="0"/>
          </a:p>
        </p:txBody>
      </p:sp>
      <p:sp>
        <p:nvSpPr>
          <p:cNvPr id="3" name="Title 2"/>
          <p:cNvSpPr>
            <a:spLocks noGrp="1"/>
          </p:cNvSpPr>
          <p:nvPr>
            <p:ph type="title"/>
          </p:nvPr>
        </p:nvSpPr>
        <p:spPr/>
        <p:txBody>
          <a:bodyPr/>
          <a:lstStyle/>
          <a:p>
            <a:r>
              <a:rPr lang="fa-IR" dirty="0" smtClean="0"/>
              <a:t>بارش </a:t>
            </a:r>
            <a:endParaRPr lang="fa-IR" dirty="0"/>
          </a:p>
        </p:txBody>
      </p:sp>
    </p:spTree>
    <p:extLst>
      <p:ext uri="{BB962C8B-B14F-4D97-AF65-F5344CB8AC3E}">
        <p14:creationId xmlns:p14="http://schemas.microsoft.com/office/powerpoint/2010/main" val="983304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564904"/>
            <a:ext cx="8496944" cy="4104456"/>
          </a:xfrm>
        </p:spPr>
        <p:txBody>
          <a:bodyPr>
            <a:normAutofit/>
          </a:bodyPr>
          <a:lstStyle/>
          <a:p>
            <a:pPr marL="0" indent="0" algn="just">
              <a:buNone/>
            </a:pPr>
            <a:r>
              <a:rPr lang="fa-IR" dirty="0">
                <a:effectLst>
                  <a:outerShdw blurRad="38100" dist="38100" dir="2700000" algn="tl">
                    <a:srgbClr val="000000">
                      <a:alpha val="43137"/>
                    </a:srgbClr>
                  </a:outerShdw>
                </a:effectLst>
                <a:cs typeface="B Nazanin" pitchFamily="2" charset="-78"/>
              </a:rPr>
              <a:t>تقسیم بندی آب و </a:t>
            </a:r>
            <a:r>
              <a:rPr lang="fa-IR" dirty="0" smtClean="0">
                <a:effectLst>
                  <a:outerShdw blurRad="38100" dist="38100" dir="2700000" algn="tl">
                    <a:srgbClr val="000000">
                      <a:alpha val="43137"/>
                    </a:srgbClr>
                  </a:outerShdw>
                </a:effectLst>
                <a:cs typeface="B Nazanin" pitchFamily="2" charset="-78"/>
              </a:rPr>
              <a:t>هوایی به </a:t>
            </a:r>
            <a:r>
              <a:rPr lang="fa-IR" dirty="0">
                <a:effectLst>
                  <a:outerShdw blurRad="38100" dist="38100" dir="2700000" algn="tl">
                    <a:srgbClr val="000000">
                      <a:alpha val="43137"/>
                    </a:srgbClr>
                  </a:outerShdw>
                </a:effectLst>
                <a:cs typeface="B Nazanin" pitchFamily="2" charset="-78"/>
              </a:rPr>
              <a:t>طور </a:t>
            </a:r>
            <a:r>
              <a:rPr lang="fa-IR" dirty="0" smtClean="0">
                <a:effectLst>
                  <a:outerShdw blurRad="38100" dist="38100" dir="2700000" algn="tl">
                    <a:srgbClr val="000000">
                      <a:alpha val="43137"/>
                    </a:srgbClr>
                  </a:outerShdw>
                </a:effectLst>
                <a:cs typeface="B Nazanin" pitchFamily="2" charset="-78"/>
              </a:rPr>
              <a:t>کلی به </a:t>
            </a:r>
            <a:r>
              <a:rPr lang="fa-IR" dirty="0">
                <a:effectLst>
                  <a:outerShdw blurRad="38100" dist="38100" dir="2700000" algn="tl">
                    <a:srgbClr val="000000">
                      <a:alpha val="43137"/>
                    </a:srgbClr>
                  </a:outerShdw>
                </a:effectLst>
                <a:cs typeface="B Nazanin" pitchFamily="2" charset="-78"/>
              </a:rPr>
              <a:t>سه </a:t>
            </a:r>
            <a:r>
              <a:rPr lang="fa-IR" dirty="0" smtClean="0">
                <a:effectLst>
                  <a:outerShdw blurRad="38100" dist="38100" dir="2700000" algn="tl">
                    <a:srgbClr val="000000">
                      <a:alpha val="43137"/>
                    </a:srgbClr>
                  </a:outerShdw>
                </a:effectLst>
                <a:cs typeface="B Nazanin" pitchFamily="2" charset="-78"/>
              </a:rPr>
              <a:t>طریق </a:t>
            </a:r>
            <a:r>
              <a:rPr lang="fa-IR" dirty="0">
                <a:effectLst>
                  <a:outerShdw blurRad="38100" dist="38100" dir="2700000" algn="tl">
                    <a:srgbClr val="000000">
                      <a:alpha val="43137"/>
                    </a:srgbClr>
                  </a:outerShdw>
                </a:effectLst>
                <a:cs typeface="B Nazanin" pitchFamily="2" charset="-78"/>
              </a:rPr>
              <a:t>انجام می </a:t>
            </a:r>
            <a:r>
              <a:rPr lang="fa-IR" dirty="0" smtClean="0">
                <a:effectLst>
                  <a:outerShdw blurRad="38100" dist="38100" dir="2700000" algn="tl">
                    <a:srgbClr val="000000">
                      <a:alpha val="43137"/>
                    </a:srgbClr>
                  </a:outerShdw>
                </a:effectLst>
                <a:cs typeface="B Nazanin" pitchFamily="2" charset="-78"/>
              </a:rPr>
              <a:t>شود:</a:t>
            </a:r>
          </a:p>
          <a:p>
            <a:pPr marL="0" indent="0" algn="just">
              <a:buNone/>
            </a:pPr>
            <a:endParaRPr lang="fa-IR" dirty="0" smtClean="0">
              <a:effectLst>
                <a:outerShdw blurRad="38100" dist="38100" dir="2700000" algn="tl">
                  <a:srgbClr val="000000">
                    <a:alpha val="43137"/>
                  </a:srgbClr>
                </a:outerShdw>
              </a:effectLst>
              <a:cs typeface="B Nazanin" pitchFamily="2" charset="-78"/>
            </a:endParaRPr>
          </a:p>
          <a:p>
            <a:pPr marL="457200" indent="-457200" algn="just">
              <a:buAutoNum type="arabicPeriod"/>
            </a:pPr>
            <a:r>
              <a:rPr lang="fa-IR" dirty="0" smtClean="0">
                <a:effectLst>
                  <a:outerShdw blurRad="38100" dist="38100" dir="2700000" algn="tl">
                    <a:srgbClr val="000000">
                      <a:alpha val="43137"/>
                    </a:srgbClr>
                  </a:outerShdw>
                </a:effectLst>
                <a:cs typeface="B Nazanin" pitchFamily="2" charset="-78"/>
              </a:rPr>
              <a:t>توصیفی</a:t>
            </a:r>
          </a:p>
          <a:p>
            <a:pPr marL="457200" indent="-457200" algn="just">
              <a:buFont typeface="+mj-lt"/>
              <a:buAutoNum type="arabicPeriod"/>
            </a:pPr>
            <a:endParaRPr lang="fa-IR" dirty="0">
              <a:effectLst>
                <a:outerShdw blurRad="38100" dist="38100" dir="2700000" algn="tl">
                  <a:srgbClr val="000000">
                    <a:alpha val="43137"/>
                  </a:srgbClr>
                </a:outerShdw>
              </a:effectLst>
              <a:cs typeface="B Nazanin" pitchFamily="2" charset="-78"/>
            </a:endParaRPr>
          </a:p>
          <a:p>
            <a:pPr marL="457200" indent="-457200" algn="just">
              <a:buAutoNum type="arabicPeriod"/>
            </a:pPr>
            <a:r>
              <a:rPr lang="fa-IR" dirty="0" smtClean="0">
                <a:effectLst>
                  <a:outerShdw blurRad="38100" dist="38100" dir="2700000" algn="tl">
                    <a:srgbClr val="000000">
                      <a:alpha val="43137"/>
                    </a:srgbClr>
                  </a:outerShdw>
                </a:effectLst>
                <a:cs typeface="B Nazanin" pitchFamily="2" charset="-78"/>
              </a:rPr>
              <a:t> ژنتیکی </a:t>
            </a:r>
          </a:p>
          <a:p>
            <a:pPr marL="457200" indent="-457200" algn="just">
              <a:buFont typeface="+mj-lt"/>
              <a:buAutoNum type="arabicPeriod"/>
            </a:pPr>
            <a:endParaRPr lang="fa-IR" dirty="0" smtClean="0">
              <a:effectLst>
                <a:outerShdw blurRad="38100" dist="38100" dir="2700000" algn="tl">
                  <a:srgbClr val="000000">
                    <a:alpha val="43137"/>
                  </a:srgbClr>
                </a:outerShdw>
              </a:effectLst>
              <a:cs typeface="B Nazanin" pitchFamily="2" charset="-78"/>
            </a:endParaRPr>
          </a:p>
          <a:p>
            <a:pPr marL="457200" indent="-457200" algn="just">
              <a:buAutoNum type="arabicPeriod"/>
            </a:pPr>
            <a:r>
              <a:rPr lang="fa-IR" dirty="0" smtClean="0">
                <a:effectLst>
                  <a:outerShdw blurRad="38100" dist="38100" dir="2700000" algn="tl">
                    <a:srgbClr val="000000">
                      <a:alpha val="43137"/>
                    </a:srgbClr>
                  </a:outerShdw>
                </a:effectLst>
                <a:cs typeface="B Nazanin" pitchFamily="2" charset="-78"/>
              </a:rPr>
              <a:t>کاربردی</a:t>
            </a:r>
          </a:p>
          <a:p>
            <a:pPr marL="0" indent="0">
              <a:buNone/>
            </a:pPr>
            <a:endParaRPr lang="fa-IR" sz="1900" dirty="0" smtClean="0">
              <a:effectLst>
                <a:outerShdw blurRad="38100" dist="38100" dir="2700000" algn="tl">
                  <a:srgbClr val="000000">
                    <a:alpha val="43137"/>
                  </a:srgbClr>
                </a:outerShdw>
              </a:effectLst>
            </a:endParaRPr>
          </a:p>
        </p:txBody>
      </p:sp>
      <p:sp>
        <p:nvSpPr>
          <p:cNvPr id="3" name="Title 2"/>
          <p:cNvSpPr>
            <a:spLocks noGrp="1"/>
          </p:cNvSpPr>
          <p:nvPr>
            <p:ph type="title"/>
          </p:nvPr>
        </p:nvSpPr>
        <p:spPr>
          <a:xfrm>
            <a:off x="395536" y="476672"/>
            <a:ext cx="8229600" cy="1252728"/>
          </a:xfrm>
        </p:spPr>
        <p:txBody>
          <a:bodyPr>
            <a:normAutofit/>
          </a:bodyPr>
          <a:lstStyle/>
          <a:p>
            <a:r>
              <a:rPr lang="fa-IR" dirty="0">
                <a:effectLst>
                  <a:outerShdw blurRad="38100" dist="38100" dir="2700000" algn="tl">
                    <a:srgbClr val="000000">
                      <a:alpha val="43137"/>
                    </a:srgbClr>
                  </a:outerShdw>
                </a:effectLst>
                <a:cs typeface="B Nazanin" pitchFamily="2" charset="-78"/>
              </a:rPr>
              <a:t>طبقه بندی اقلیمی</a:t>
            </a:r>
            <a:endParaRPr lang="en-US" dirty="0">
              <a:effectLst>
                <a:outerShdw blurRad="38100" dist="38100" dir="2700000" algn="tl">
                  <a:srgbClr val="000000">
                    <a:alpha val="43137"/>
                  </a:srgbClr>
                </a:outerShdw>
              </a:effectLst>
              <a:cs typeface="B Nazanin" pitchFamily="2" charset="-78"/>
            </a:endParaRPr>
          </a:p>
        </p:txBody>
      </p:sp>
    </p:spTree>
    <p:extLst>
      <p:ext uri="{BB962C8B-B14F-4D97-AF65-F5344CB8AC3E}">
        <p14:creationId xmlns:p14="http://schemas.microsoft.com/office/powerpoint/2010/main" val="862124775"/>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3568" y="1700808"/>
            <a:ext cx="7552349" cy="4248472"/>
          </a:xfrm>
        </p:spPr>
        <p:txBody>
          <a:bodyPr/>
          <a:lstStyle/>
          <a:p>
            <a:r>
              <a:rPr lang="fa-IR" dirty="0" smtClean="0"/>
              <a:t>1- نابودی پوشش گیاهی:جذب زیاد نور خورشید و نابودی زمین</a:t>
            </a:r>
          </a:p>
          <a:p>
            <a:r>
              <a:rPr lang="fa-IR" dirty="0" smtClean="0"/>
              <a:t>2- توسعه ساخت و سازهابا ارتفاع زیاد</a:t>
            </a:r>
          </a:p>
          <a:p>
            <a:r>
              <a:rPr lang="fa-IR" dirty="0" smtClean="0"/>
              <a:t>3- فعالیت های انسانی درحمل و نقل- مصرف انرژی را بدنبال داشت</a:t>
            </a:r>
          </a:p>
          <a:p>
            <a:r>
              <a:rPr lang="fa-IR" dirty="0" smtClean="0"/>
              <a:t>4-جمعیت زیاد شهری مقدار انرژی گرمایی تولید می کنند</a:t>
            </a:r>
          </a:p>
          <a:p>
            <a:r>
              <a:rPr lang="fa-IR" dirty="0" smtClean="0"/>
              <a:t>5- فعالیت مختلف انسانی به تولید انواع مختلف گازها و گردو غبار و آلودگی می انجامد</a:t>
            </a:r>
            <a:endParaRPr lang="fa-IR" dirty="0"/>
          </a:p>
        </p:txBody>
      </p:sp>
      <p:sp>
        <p:nvSpPr>
          <p:cNvPr id="3" name="Title 2"/>
          <p:cNvSpPr>
            <a:spLocks noGrp="1"/>
          </p:cNvSpPr>
          <p:nvPr>
            <p:ph type="title"/>
          </p:nvPr>
        </p:nvSpPr>
        <p:spPr/>
        <p:txBody>
          <a:bodyPr/>
          <a:lstStyle/>
          <a:p>
            <a:r>
              <a:rPr lang="fa-IR" dirty="0" smtClean="0"/>
              <a:t>تاثیر فعالیت شهرنشینان براقلیم شهری</a:t>
            </a:r>
            <a:endParaRPr lang="fa-IR" dirty="0"/>
          </a:p>
        </p:txBody>
      </p:sp>
    </p:spTree>
    <p:extLst>
      <p:ext uri="{BB962C8B-B14F-4D97-AF65-F5344CB8AC3E}">
        <p14:creationId xmlns:p14="http://schemas.microsoft.com/office/powerpoint/2010/main" val="40734030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1" y="1700808"/>
            <a:ext cx="7668840" cy="4425355"/>
          </a:xfrm>
        </p:spPr>
        <p:txBody>
          <a:bodyPr/>
          <a:lstStyle/>
          <a:p>
            <a:r>
              <a:rPr lang="fa-IR" dirty="0"/>
              <a:t>فعالیتهای اقتصادی واجتماعی درسطح شهرهاکه مصرف انرژی را بالا می برد و افزایش دماراباعث می شود.</a:t>
            </a:r>
          </a:p>
          <a:p>
            <a:r>
              <a:rPr lang="fa-IR" dirty="0"/>
              <a:t>1- دستگاه های خانگی که انرژی </a:t>
            </a:r>
            <a:r>
              <a:rPr lang="fa-IR" dirty="0" smtClean="0"/>
              <a:t>موجود رامصرف </a:t>
            </a:r>
            <a:r>
              <a:rPr lang="fa-IR" dirty="0"/>
              <a:t>می کنند شوفاژ. بخاری .لامپ ها </a:t>
            </a:r>
          </a:p>
          <a:p>
            <a:r>
              <a:rPr lang="fa-IR" dirty="0"/>
              <a:t>2-انرژی حاصل از وسایل حمل و نقل. ماشینها قطارها. </a:t>
            </a:r>
          </a:p>
          <a:p>
            <a:r>
              <a:rPr lang="fa-IR" dirty="0"/>
              <a:t>3- انرژی حاصل از فعالیتهای متابولیسم انسان . حرکت انسان .سالن های ورزشی . </a:t>
            </a:r>
          </a:p>
          <a:p>
            <a:r>
              <a:rPr lang="fa-IR" dirty="0"/>
              <a:t>4- چراغ ها تابلو های نورانی شهر ها . معرفی مکان ها</a:t>
            </a:r>
          </a:p>
          <a:p>
            <a:endParaRPr lang="fa-IR" dirty="0"/>
          </a:p>
        </p:txBody>
      </p:sp>
      <p:sp>
        <p:nvSpPr>
          <p:cNvPr id="3" name="Title 2"/>
          <p:cNvSpPr>
            <a:spLocks noGrp="1"/>
          </p:cNvSpPr>
          <p:nvPr>
            <p:ph type="title"/>
          </p:nvPr>
        </p:nvSpPr>
        <p:spPr/>
        <p:txBody>
          <a:bodyPr/>
          <a:lstStyle/>
          <a:p>
            <a:r>
              <a:rPr lang="fa-IR" dirty="0"/>
              <a:t>آنتروبی</a:t>
            </a:r>
          </a:p>
        </p:txBody>
      </p:sp>
    </p:spTree>
    <p:extLst>
      <p:ext uri="{BB962C8B-B14F-4D97-AF65-F5344CB8AC3E}">
        <p14:creationId xmlns:p14="http://schemas.microsoft.com/office/powerpoint/2010/main" val="31051352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700808"/>
            <a:ext cx="7408333" cy="4425355"/>
          </a:xfrm>
        </p:spPr>
        <p:txBody>
          <a:bodyPr/>
          <a:lstStyle/>
          <a:p>
            <a:pPr>
              <a:lnSpc>
                <a:spcPct val="150000"/>
              </a:lnSpc>
            </a:pPr>
            <a:r>
              <a:rPr lang="fa-IR" dirty="0" smtClean="0"/>
              <a:t>1- جذب انرژی توسط سطوح رنگی درشهر</a:t>
            </a:r>
          </a:p>
          <a:p>
            <a:pPr>
              <a:lnSpc>
                <a:spcPct val="150000"/>
              </a:lnSpc>
            </a:pPr>
            <a:r>
              <a:rPr lang="fa-IR" dirty="0" smtClean="0"/>
              <a:t>2-وجود منابع گرمایی متعدد</a:t>
            </a:r>
          </a:p>
          <a:p>
            <a:pPr>
              <a:lnSpc>
                <a:spcPct val="150000"/>
              </a:lnSpc>
            </a:pPr>
            <a:r>
              <a:rPr lang="fa-IR" dirty="0" smtClean="0"/>
              <a:t>3-کاهش سرعت جابجایی هوا درسطح شهر</a:t>
            </a:r>
          </a:p>
          <a:p>
            <a:pPr>
              <a:lnSpc>
                <a:spcPct val="150000"/>
              </a:lnSpc>
            </a:pPr>
            <a:r>
              <a:rPr lang="fa-IR" dirty="0" smtClean="0"/>
              <a:t>4-کاهش تبخیر و تعرق در سطح شهر</a:t>
            </a:r>
          </a:p>
          <a:p>
            <a:pPr>
              <a:lnSpc>
                <a:spcPct val="150000"/>
              </a:lnSpc>
            </a:pPr>
            <a:r>
              <a:rPr lang="fa-IR" dirty="0" smtClean="0"/>
              <a:t>5-وجود مواد آلوده کننده در اتمسفر . مانند دود و گاز</a:t>
            </a:r>
            <a:endParaRPr lang="fa-IR" dirty="0"/>
          </a:p>
        </p:txBody>
      </p:sp>
      <p:sp>
        <p:nvSpPr>
          <p:cNvPr id="3" name="Title 2"/>
          <p:cNvSpPr>
            <a:spLocks noGrp="1"/>
          </p:cNvSpPr>
          <p:nvPr>
            <p:ph type="title"/>
          </p:nvPr>
        </p:nvSpPr>
        <p:spPr/>
        <p:txBody>
          <a:bodyPr/>
          <a:lstStyle/>
          <a:p>
            <a:r>
              <a:rPr lang="fa-IR" dirty="0" smtClean="0"/>
              <a:t>عوامل تاثیر گذار بردرجه حرارت شهر</a:t>
            </a:r>
            <a:endParaRPr lang="fa-IR" dirty="0"/>
          </a:p>
        </p:txBody>
      </p:sp>
    </p:spTree>
    <p:extLst>
      <p:ext uri="{BB962C8B-B14F-4D97-AF65-F5344CB8AC3E}">
        <p14:creationId xmlns:p14="http://schemas.microsoft.com/office/powerpoint/2010/main" val="14428052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628800"/>
            <a:ext cx="7408333" cy="4497363"/>
          </a:xfrm>
        </p:spPr>
        <p:txBody>
          <a:bodyPr/>
          <a:lstStyle/>
          <a:p>
            <a:r>
              <a:rPr lang="fa-IR" dirty="0" smtClean="0"/>
              <a:t>-بزرگترین شهرها و تمدن های دنیا در کنار رودخانه هاایجاد شده اند</a:t>
            </a:r>
          </a:p>
          <a:p>
            <a:r>
              <a:rPr lang="fa-IR" dirty="0" smtClean="0"/>
              <a:t>- تمدنهای آشور –بابل- سومر لیدی- </a:t>
            </a:r>
          </a:p>
          <a:p>
            <a:r>
              <a:rPr lang="fa-IR" dirty="0" smtClean="0"/>
              <a:t>آب نقش بسزایی درتشکیل تمدن ها داشته است</a:t>
            </a:r>
          </a:p>
          <a:p>
            <a:r>
              <a:rPr lang="fa-IR" dirty="0" smtClean="0"/>
              <a:t>حکومت انشانی ها در کنار رودخانه دز و کارون بوجود آمدند</a:t>
            </a:r>
          </a:p>
          <a:p>
            <a:r>
              <a:rPr lang="fa-IR" dirty="0" smtClean="0"/>
              <a:t>70 درصد کره زمین آب دربرگرفته است</a:t>
            </a:r>
          </a:p>
          <a:p>
            <a:r>
              <a:rPr lang="fa-IR" dirty="0" smtClean="0"/>
              <a:t>از مجموع آب ها هر سال حدود 110 هزار کیلومتر مکعب بشکل بارش به زمین می رسد</a:t>
            </a:r>
          </a:p>
          <a:p>
            <a:r>
              <a:rPr lang="fa-IR" dirty="0" smtClean="0"/>
              <a:t>70هزار متر مکعب هدر می رود</a:t>
            </a:r>
          </a:p>
          <a:p>
            <a:r>
              <a:rPr lang="fa-IR" dirty="0" smtClean="0"/>
              <a:t>40هزارمتر مکعب مورد مصرف انسان ها حیوانات گیاهان قرار می گیرند</a:t>
            </a:r>
          </a:p>
          <a:p>
            <a:endParaRPr lang="fa-IR" dirty="0"/>
          </a:p>
        </p:txBody>
      </p:sp>
      <p:sp>
        <p:nvSpPr>
          <p:cNvPr id="3" name="Title 2"/>
          <p:cNvSpPr>
            <a:spLocks noGrp="1"/>
          </p:cNvSpPr>
          <p:nvPr>
            <p:ph type="title"/>
          </p:nvPr>
        </p:nvSpPr>
        <p:spPr/>
        <p:txBody>
          <a:bodyPr/>
          <a:lstStyle/>
          <a:p>
            <a:r>
              <a:rPr lang="fa-IR" dirty="0" smtClean="0"/>
              <a:t>آب</a:t>
            </a:r>
            <a:endParaRPr lang="fa-IR" dirty="0"/>
          </a:p>
        </p:txBody>
      </p:sp>
    </p:spTree>
    <p:extLst>
      <p:ext uri="{BB962C8B-B14F-4D97-AF65-F5344CB8AC3E}">
        <p14:creationId xmlns:p14="http://schemas.microsoft.com/office/powerpoint/2010/main" val="28133880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060848"/>
            <a:ext cx="7408333" cy="4065315"/>
          </a:xfrm>
        </p:spPr>
        <p:txBody>
          <a:bodyPr/>
          <a:lstStyle/>
          <a:p>
            <a:r>
              <a:rPr lang="fa-IR" dirty="0" smtClean="0"/>
              <a:t>بارش درتمام نقاط جهان بطور یکسان نمی بارد</a:t>
            </a:r>
          </a:p>
          <a:p>
            <a:r>
              <a:rPr lang="fa-IR" dirty="0" smtClean="0"/>
              <a:t>دربعضی از نقاط دنیا با کمبود آب مواجه هستیم </a:t>
            </a:r>
          </a:p>
          <a:p>
            <a:r>
              <a:rPr lang="fa-IR" dirty="0" smtClean="0"/>
              <a:t>دربعضی از نقاط با افزایش آب و بارش شدید مواجه هستیم که خود مشکل آفرین هستند</a:t>
            </a:r>
          </a:p>
          <a:p>
            <a:r>
              <a:rPr lang="fa-IR" dirty="0" smtClean="0"/>
              <a:t>دربعضی از نقاط کره زمین مقدار تبخیر 10 برابر بارش است این سرزمین ها را خشک هستند</a:t>
            </a:r>
          </a:p>
          <a:p>
            <a:r>
              <a:rPr lang="fa-IR" dirty="0" smtClean="0"/>
              <a:t>آب : از ترکیب دوعنصر هیدروژن و اکسیژن تشکیل می شود</a:t>
            </a:r>
          </a:p>
          <a:p>
            <a:r>
              <a:rPr lang="fa-IR" dirty="0" smtClean="0"/>
              <a:t>خصوصیات آب مصرفی انسان ها: بی مزه بودن. بی بوبودن . </a:t>
            </a:r>
          </a:p>
          <a:p>
            <a:r>
              <a:rPr lang="fa-IR" dirty="0" smtClean="0"/>
              <a:t>بی شکل بودن</a:t>
            </a:r>
            <a:endParaRPr lang="fa-IR" dirty="0"/>
          </a:p>
        </p:txBody>
      </p:sp>
      <p:sp>
        <p:nvSpPr>
          <p:cNvPr id="3" name="Title 2"/>
          <p:cNvSpPr>
            <a:spLocks noGrp="1"/>
          </p:cNvSpPr>
          <p:nvPr>
            <p:ph type="title"/>
          </p:nvPr>
        </p:nvSpPr>
        <p:spPr/>
        <p:txBody>
          <a:bodyPr/>
          <a:lstStyle/>
          <a:p>
            <a:r>
              <a:rPr lang="fa-IR" dirty="0" smtClean="0"/>
              <a:t>وضعیت آبهای جهان</a:t>
            </a:r>
            <a:endParaRPr lang="fa-IR" dirty="0"/>
          </a:p>
        </p:txBody>
      </p:sp>
    </p:spTree>
    <p:extLst>
      <p:ext uri="{BB962C8B-B14F-4D97-AF65-F5344CB8AC3E}">
        <p14:creationId xmlns:p14="http://schemas.microsoft.com/office/powerpoint/2010/main" val="30360463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916832"/>
            <a:ext cx="7408333" cy="4209331"/>
          </a:xfrm>
        </p:spPr>
        <p:txBody>
          <a:bodyPr/>
          <a:lstStyle/>
          <a:p>
            <a:r>
              <a:rPr lang="fa-IR" dirty="0" smtClean="0"/>
              <a:t>پوست بدن خشک می شود</a:t>
            </a:r>
          </a:p>
          <a:p>
            <a:r>
              <a:rPr lang="fa-IR" dirty="0" smtClean="0"/>
              <a:t>لب ها خشکیده شده</a:t>
            </a:r>
          </a:p>
          <a:p>
            <a:r>
              <a:rPr lang="fa-IR" dirty="0" smtClean="0"/>
              <a:t>موها شکننده شده</a:t>
            </a:r>
          </a:p>
          <a:p>
            <a:r>
              <a:rPr lang="fa-IR" dirty="0" smtClean="0"/>
              <a:t>اختلال در گوارش </a:t>
            </a:r>
          </a:p>
          <a:p>
            <a:r>
              <a:rPr lang="fa-IR" dirty="0" smtClean="0"/>
              <a:t>عدم دفع سموم بدن</a:t>
            </a:r>
          </a:p>
          <a:p>
            <a:r>
              <a:rPr lang="fa-IR" dirty="0" smtClean="0"/>
              <a:t>کاهش ادرار</a:t>
            </a:r>
          </a:p>
          <a:p>
            <a:r>
              <a:rPr lang="fa-IR" dirty="0" smtClean="0"/>
              <a:t>افزایش دمای بدن</a:t>
            </a:r>
          </a:p>
          <a:p>
            <a:endParaRPr lang="fa-IR" dirty="0"/>
          </a:p>
        </p:txBody>
      </p:sp>
      <p:sp>
        <p:nvSpPr>
          <p:cNvPr id="3" name="Title 2"/>
          <p:cNvSpPr>
            <a:spLocks noGrp="1"/>
          </p:cNvSpPr>
          <p:nvPr>
            <p:ph type="title"/>
          </p:nvPr>
        </p:nvSpPr>
        <p:spPr/>
        <p:txBody>
          <a:bodyPr/>
          <a:lstStyle/>
          <a:p>
            <a:r>
              <a:rPr lang="fa-IR" dirty="0" smtClean="0"/>
              <a:t>مشکلات بدن در اثر کم آبی</a:t>
            </a:r>
            <a:endParaRPr lang="fa-IR" dirty="0"/>
          </a:p>
        </p:txBody>
      </p:sp>
    </p:spTree>
    <p:extLst>
      <p:ext uri="{BB962C8B-B14F-4D97-AF65-F5344CB8AC3E}">
        <p14:creationId xmlns:p14="http://schemas.microsoft.com/office/powerpoint/2010/main" val="28693106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772816"/>
            <a:ext cx="7408333" cy="4353347"/>
          </a:xfrm>
        </p:spPr>
        <p:txBody>
          <a:bodyPr/>
          <a:lstStyle/>
          <a:p>
            <a:pPr>
              <a:lnSpc>
                <a:spcPct val="150000"/>
              </a:lnSpc>
            </a:pPr>
            <a:r>
              <a:rPr lang="fa-IR" dirty="0" smtClean="0"/>
              <a:t>آب شرب</a:t>
            </a:r>
          </a:p>
          <a:p>
            <a:pPr>
              <a:lnSpc>
                <a:spcPct val="150000"/>
              </a:lnSpc>
            </a:pPr>
            <a:r>
              <a:rPr lang="fa-IR" dirty="0" smtClean="0"/>
              <a:t>آب مصرف خانگی</a:t>
            </a:r>
          </a:p>
          <a:p>
            <a:pPr>
              <a:lnSpc>
                <a:spcPct val="150000"/>
              </a:lnSpc>
            </a:pPr>
            <a:r>
              <a:rPr lang="fa-IR" dirty="0" smtClean="0"/>
              <a:t>آب مصرف فضای سبز</a:t>
            </a:r>
          </a:p>
          <a:p>
            <a:pPr>
              <a:lnSpc>
                <a:spcPct val="150000"/>
              </a:lnSpc>
            </a:pPr>
            <a:r>
              <a:rPr lang="fa-IR" dirty="0" smtClean="0"/>
              <a:t>کارگاه ها و تعمیر گاه های شهری</a:t>
            </a:r>
          </a:p>
          <a:p>
            <a:pPr>
              <a:lnSpc>
                <a:spcPct val="150000"/>
              </a:lnSpc>
            </a:pPr>
            <a:r>
              <a:rPr lang="fa-IR" dirty="0" smtClean="0"/>
              <a:t>کارخانه های صنعتی</a:t>
            </a:r>
          </a:p>
          <a:p>
            <a:pPr>
              <a:lnSpc>
                <a:spcPct val="150000"/>
              </a:lnSpc>
            </a:pPr>
            <a:r>
              <a:rPr lang="fa-IR" dirty="0" smtClean="0"/>
              <a:t>دامداریها</a:t>
            </a:r>
            <a:endParaRPr lang="fa-IR" dirty="0"/>
          </a:p>
        </p:txBody>
      </p:sp>
      <p:sp>
        <p:nvSpPr>
          <p:cNvPr id="3" name="Title 2"/>
          <p:cNvSpPr>
            <a:spLocks noGrp="1"/>
          </p:cNvSpPr>
          <p:nvPr>
            <p:ph type="title"/>
          </p:nvPr>
        </p:nvSpPr>
        <p:spPr/>
        <p:txBody>
          <a:bodyPr/>
          <a:lstStyle/>
          <a:p>
            <a:r>
              <a:rPr lang="fa-IR" dirty="0" smtClean="0"/>
              <a:t>طبقه بندی نیاز های آبی شهر ها</a:t>
            </a:r>
            <a:endParaRPr lang="fa-IR" dirty="0"/>
          </a:p>
        </p:txBody>
      </p:sp>
    </p:spTree>
    <p:extLst>
      <p:ext uri="{BB962C8B-B14F-4D97-AF65-F5344CB8AC3E}">
        <p14:creationId xmlns:p14="http://schemas.microsoft.com/office/powerpoint/2010/main" val="39865183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772816"/>
            <a:ext cx="7408333" cy="4353347"/>
          </a:xfrm>
        </p:spPr>
        <p:txBody>
          <a:bodyPr/>
          <a:lstStyle/>
          <a:p>
            <a:r>
              <a:rPr lang="fa-IR" dirty="0" smtClean="0"/>
              <a:t>منابع آب سطحی : </a:t>
            </a:r>
            <a:r>
              <a:rPr lang="fa-IR" dirty="0"/>
              <a:t>رودخانه ها. 60 </a:t>
            </a:r>
            <a:r>
              <a:rPr lang="fa-IR" dirty="0" smtClean="0"/>
              <a:t>درصد آب قابل بهره برداری زمین است. </a:t>
            </a:r>
          </a:p>
          <a:p>
            <a:r>
              <a:rPr lang="fa-IR" dirty="0" smtClean="0"/>
              <a:t>قسمت اعظم آب مورد نیاز شهر ها چه در ایران و چه در سایر کشور ها از رودخانه هاست.</a:t>
            </a:r>
          </a:p>
          <a:p>
            <a:r>
              <a:rPr lang="fa-IR" dirty="0" smtClean="0"/>
              <a:t>ایجاد سد در برداشت آب رودخانه ها بیشتر مدنظر است</a:t>
            </a:r>
          </a:p>
          <a:p>
            <a:r>
              <a:rPr lang="fa-IR" dirty="0" smtClean="0"/>
              <a:t>برای اینکه مواد کثیف وارد لوله های آب نشود محافظی داخل رودخانه ایجاد می کنند .</a:t>
            </a:r>
            <a:endParaRPr lang="fa-IR" dirty="0"/>
          </a:p>
          <a:p>
            <a:r>
              <a:rPr lang="fa-IR" dirty="0" smtClean="0"/>
              <a:t>منابع آب زیرزمینی : چاه . قنات ( از 3000 سال پیش درفلات ایران ایجاد شده است.نمونه آن در ارمنستان موجود است)</a:t>
            </a:r>
            <a:endParaRPr lang="fa-IR" dirty="0"/>
          </a:p>
        </p:txBody>
      </p:sp>
      <p:sp>
        <p:nvSpPr>
          <p:cNvPr id="3" name="Title 2"/>
          <p:cNvSpPr>
            <a:spLocks noGrp="1"/>
          </p:cNvSpPr>
          <p:nvPr>
            <p:ph type="title"/>
          </p:nvPr>
        </p:nvSpPr>
        <p:spPr/>
        <p:txBody>
          <a:bodyPr/>
          <a:lstStyle/>
          <a:p>
            <a:r>
              <a:rPr lang="fa-IR" dirty="0" smtClean="0"/>
              <a:t>منابع تامین آب</a:t>
            </a:r>
            <a:endParaRPr lang="fa-IR" dirty="0"/>
          </a:p>
        </p:txBody>
      </p:sp>
    </p:spTree>
    <p:extLst>
      <p:ext uri="{BB962C8B-B14F-4D97-AF65-F5344CB8AC3E}">
        <p14:creationId xmlns:p14="http://schemas.microsoft.com/office/powerpoint/2010/main" val="8167847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700808"/>
            <a:ext cx="7408333" cy="4425355"/>
          </a:xfrm>
        </p:spPr>
        <p:txBody>
          <a:bodyPr>
            <a:normAutofit/>
          </a:bodyPr>
          <a:lstStyle/>
          <a:p>
            <a:r>
              <a:rPr lang="fa-IR" dirty="0" smtClean="0">
                <a:solidFill>
                  <a:srgbClr val="FF0000"/>
                </a:solidFill>
              </a:rPr>
              <a:t>آلودگی شیمیایی</a:t>
            </a:r>
          </a:p>
          <a:p>
            <a:r>
              <a:rPr lang="fa-IR" dirty="0" smtClean="0"/>
              <a:t>موادی که وارد آب می شود و شکل و مزه و بوی مخصوصی داردمانندسموم شیمایی کشاورزی0 آبهای خنک کننده برج هاتاسیسات حرارتی...</a:t>
            </a:r>
            <a:endParaRPr lang="fa-IR" dirty="0"/>
          </a:p>
          <a:p>
            <a:r>
              <a:rPr lang="fa-IR" dirty="0">
                <a:solidFill>
                  <a:srgbClr val="FF0000"/>
                </a:solidFill>
              </a:rPr>
              <a:t>آلود</a:t>
            </a:r>
            <a:r>
              <a:rPr lang="fa-IR" dirty="0" smtClean="0">
                <a:solidFill>
                  <a:srgbClr val="FF0000"/>
                </a:solidFill>
              </a:rPr>
              <a:t>گی فیزیکی</a:t>
            </a:r>
          </a:p>
          <a:p>
            <a:r>
              <a:rPr lang="fa-IR" dirty="0" smtClean="0"/>
              <a:t>مواد جامدی که وارد آبها شده وباعث آلودگی آب می شود.مانندکشتارگاه  ها. مواد زاید کارخانه ها...</a:t>
            </a:r>
            <a:endParaRPr lang="fa-IR" dirty="0"/>
          </a:p>
          <a:p>
            <a:r>
              <a:rPr lang="fa-IR" dirty="0" smtClean="0">
                <a:solidFill>
                  <a:srgbClr val="FF0000"/>
                </a:solidFill>
              </a:rPr>
              <a:t>آلودگی بیولوژیکی</a:t>
            </a:r>
          </a:p>
          <a:p>
            <a:r>
              <a:rPr lang="fa-IR" dirty="0" smtClean="0"/>
              <a:t>1- منابع نشاسته سازی.لبنیات صابون سازی...( آسکاریس)</a:t>
            </a:r>
          </a:p>
          <a:p>
            <a:r>
              <a:rPr lang="fa-IR" dirty="0" smtClean="0"/>
              <a:t>2-نوشابه سازی .دامپروری. نیروگاه های هسته ای...</a:t>
            </a:r>
            <a:endParaRPr lang="fa-IR" dirty="0"/>
          </a:p>
        </p:txBody>
      </p:sp>
      <p:sp>
        <p:nvSpPr>
          <p:cNvPr id="3" name="Title 2"/>
          <p:cNvSpPr>
            <a:spLocks noGrp="1"/>
          </p:cNvSpPr>
          <p:nvPr>
            <p:ph type="title"/>
          </p:nvPr>
        </p:nvSpPr>
        <p:spPr/>
        <p:txBody>
          <a:bodyPr/>
          <a:lstStyle/>
          <a:p>
            <a:r>
              <a:rPr lang="fa-IR" dirty="0" smtClean="0"/>
              <a:t>آلودگی آب ها</a:t>
            </a:r>
            <a:endParaRPr lang="fa-IR" dirty="0"/>
          </a:p>
        </p:txBody>
      </p:sp>
    </p:spTree>
    <p:extLst>
      <p:ext uri="{BB962C8B-B14F-4D97-AF65-F5344CB8AC3E}">
        <p14:creationId xmlns:p14="http://schemas.microsoft.com/office/powerpoint/2010/main" val="22056003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55577" y="2060848"/>
            <a:ext cx="7524824" cy="4065315"/>
          </a:xfrm>
        </p:spPr>
        <p:txBody>
          <a:bodyPr/>
          <a:lstStyle/>
          <a:p>
            <a:r>
              <a:rPr lang="fa-IR" dirty="0" smtClean="0"/>
              <a:t>1- </a:t>
            </a:r>
            <a:r>
              <a:rPr lang="fa-IR" dirty="0" smtClean="0">
                <a:solidFill>
                  <a:srgbClr val="FF0000"/>
                </a:solidFill>
              </a:rPr>
              <a:t>فاضلاب های شهری</a:t>
            </a:r>
          </a:p>
          <a:p>
            <a:r>
              <a:rPr lang="fa-IR" dirty="0" smtClean="0"/>
              <a:t>پساب های ناشی از فعالیت های انسانی</a:t>
            </a:r>
          </a:p>
          <a:p>
            <a:r>
              <a:rPr lang="fa-IR" dirty="0" smtClean="0"/>
              <a:t>فاضلاب های خانگی: پسابهای سرویس های بهداشتی.توالت حمام</a:t>
            </a:r>
          </a:p>
          <a:p>
            <a:r>
              <a:rPr lang="fa-IR" dirty="0" smtClean="0"/>
              <a:t>2-</a:t>
            </a:r>
            <a:r>
              <a:rPr lang="fa-IR" dirty="0" smtClean="0">
                <a:solidFill>
                  <a:srgbClr val="FF0000"/>
                </a:solidFill>
              </a:rPr>
              <a:t>فاضلاب های صنعتی</a:t>
            </a:r>
          </a:p>
          <a:p>
            <a:r>
              <a:rPr lang="fa-IR" dirty="0" smtClean="0"/>
              <a:t>نتیجه فعالیتهای کارگاه ها و کارخانه های صنعتی</a:t>
            </a:r>
            <a:endParaRPr lang="fa-IR" dirty="0"/>
          </a:p>
          <a:p>
            <a:r>
              <a:rPr lang="fa-IR" dirty="0" smtClean="0"/>
              <a:t>3- </a:t>
            </a:r>
            <a:r>
              <a:rPr lang="fa-IR" dirty="0" smtClean="0">
                <a:solidFill>
                  <a:srgbClr val="FF0000"/>
                </a:solidFill>
              </a:rPr>
              <a:t>فاضلاب های سطحی</a:t>
            </a:r>
          </a:p>
          <a:p>
            <a:r>
              <a:rPr lang="fa-IR" dirty="0" smtClean="0"/>
              <a:t>فاضلاب هایی که درابتدای شروع بارندگی ایجاد می شود آب زرد روی آسفالت</a:t>
            </a:r>
            <a:endParaRPr lang="fa-IR" dirty="0"/>
          </a:p>
        </p:txBody>
      </p:sp>
      <p:sp>
        <p:nvSpPr>
          <p:cNvPr id="3" name="Title 2"/>
          <p:cNvSpPr>
            <a:spLocks noGrp="1"/>
          </p:cNvSpPr>
          <p:nvPr>
            <p:ph type="title"/>
          </p:nvPr>
        </p:nvSpPr>
        <p:spPr/>
        <p:txBody>
          <a:bodyPr/>
          <a:lstStyle/>
          <a:p>
            <a:r>
              <a:rPr lang="fa-IR" dirty="0" smtClean="0"/>
              <a:t>فاضلاب ها</a:t>
            </a:r>
            <a:endParaRPr lang="fa-IR" dirty="0"/>
          </a:p>
        </p:txBody>
      </p:sp>
    </p:spTree>
    <p:extLst>
      <p:ext uri="{BB962C8B-B14F-4D97-AF65-F5344CB8AC3E}">
        <p14:creationId xmlns:p14="http://schemas.microsoft.com/office/powerpoint/2010/main" val="232636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395536" y="1489111"/>
            <a:ext cx="8496944" cy="5373216"/>
          </a:xfrm>
        </p:spPr>
        <p:txBody>
          <a:bodyPr>
            <a:normAutofit/>
          </a:bodyPr>
          <a:lstStyle/>
          <a:p>
            <a:pPr marL="0" indent="0" algn="just">
              <a:buNone/>
            </a:pPr>
            <a:r>
              <a:rPr lang="fa-IR" dirty="0">
                <a:effectLst>
                  <a:outerShdw blurRad="38100" dist="38100" dir="2700000" algn="tl">
                    <a:srgbClr val="000000">
                      <a:alpha val="43137"/>
                    </a:srgbClr>
                  </a:outerShdw>
                </a:effectLst>
                <a:cs typeface="B Nazanin" pitchFamily="2" charset="-78"/>
              </a:rPr>
              <a:t>در تقسیم بندیهای </a:t>
            </a:r>
            <a:r>
              <a:rPr lang="fa-IR" dirty="0">
                <a:solidFill>
                  <a:srgbClr val="FF0000"/>
                </a:solidFill>
                <a:effectLst>
                  <a:outerShdw blurRad="38100" dist="38100" dir="2700000" algn="tl">
                    <a:srgbClr val="000000">
                      <a:alpha val="43137"/>
                    </a:srgbClr>
                  </a:outerShdw>
                </a:effectLst>
                <a:cs typeface="B Nazanin" pitchFamily="2" charset="-78"/>
              </a:rPr>
              <a:t>توصیفی</a:t>
            </a:r>
            <a:r>
              <a:rPr lang="fa-IR" dirty="0">
                <a:effectLst>
                  <a:outerShdw blurRad="38100" dist="38100" dir="2700000" algn="tl">
                    <a:srgbClr val="000000">
                      <a:alpha val="43137"/>
                    </a:srgbClr>
                  </a:outerShdw>
                </a:effectLst>
                <a:cs typeface="B Nazanin" pitchFamily="2" charset="-78"/>
              </a:rPr>
              <a:t>،</a:t>
            </a:r>
            <a:r>
              <a:rPr lang="fa-IR" dirty="0">
                <a:solidFill>
                  <a:srgbClr val="00B050"/>
                </a:solidFill>
                <a:effectLst>
                  <a:outerShdw blurRad="38100" dist="38100" dir="2700000" algn="tl">
                    <a:srgbClr val="000000">
                      <a:alpha val="43137"/>
                    </a:srgbClr>
                  </a:outerShdw>
                </a:effectLst>
                <a:cs typeface="B Nazanin" pitchFamily="2" charset="-78"/>
              </a:rPr>
              <a:t>نقاطی که در یک یا چند ویژگی مشابه باشند در یک گروه قرار میگیرند </a:t>
            </a:r>
            <a:r>
              <a:rPr lang="fa-IR" dirty="0">
                <a:effectLst>
                  <a:outerShdw blurRad="38100" dist="38100" dir="2700000" algn="tl">
                    <a:srgbClr val="000000">
                      <a:alpha val="43137"/>
                    </a:srgbClr>
                  </a:outerShdw>
                </a:effectLst>
                <a:cs typeface="B Nazanin" pitchFamily="2" charset="-78"/>
              </a:rPr>
              <a:t>در تقسیم بندی </a:t>
            </a:r>
            <a:r>
              <a:rPr lang="fa-IR" dirty="0">
                <a:solidFill>
                  <a:srgbClr val="FF0000"/>
                </a:solidFill>
                <a:effectLst>
                  <a:outerShdw blurRad="38100" dist="38100" dir="2700000" algn="tl">
                    <a:srgbClr val="000000">
                      <a:alpha val="43137"/>
                    </a:srgbClr>
                  </a:outerShdw>
                </a:effectLst>
                <a:cs typeface="B Nazanin" pitchFamily="2" charset="-78"/>
              </a:rPr>
              <a:t>ژنتیکی</a:t>
            </a:r>
            <a:r>
              <a:rPr lang="fa-IR" dirty="0">
                <a:effectLst>
                  <a:outerShdw blurRad="38100" dist="38100" dir="2700000" algn="tl">
                    <a:srgbClr val="000000">
                      <a:alpha val="43137"/>
                    </a:srgbClr>
                  </a:outerShdw>
                </a:effectLst>
                <a:cs typeface="B Nazanin" pitchFamily="2" charset="-78"/>
              </a:rPr>
              <a:t>،</a:t>
            </a:r>
            <a:r>
              <a:rPr lang="fa-IR" dirty="0">
                <a:solidFill>
                  <a:srgbClr val="00B050"/>
                </a:solidFill>
                <a:effectLst>
                  <a:outerShdw blurRad="38100" dist="38100" dir="2700000" algn="tl">
                    <a:srgbClr val="000000">
                      <a:alpha val="43137"/>
                    </a:srgbClr>
                  </a:outerShdw>
                </a:effectLst>
                <a:cs typeface="B Nazanin" pitchFamily="2" charset="-78"/>
              </a:rPr>
              <a:t>مناطق آب و هوایی بر اساس عوامل به وجود آورنده آنها تعیین می شود</a:t>
            </a:r>
            <a:r>
              <a:rPr lang="fa-IR" dirty="0">
                <a:effectLst>
                  <a:outerShdw blurRad="38100" dist="38100" dir="2700000" algn="tl">
                    <a:srgbClr val="000000">
                      <a:alpha val="43137"/>
                    </a:srgbClr>
                  </a:outerShdw>
                </a:effectLst>
                <a:cs typeface="B Nazanin" pitchFamily="2" charset="-78"/>
              </a:rPr>
              <a:t>،اما</a:t>
            </a:r>
            <a:r>
              <a:rPr lang="fa-IR" dirty="0">
                <a:solidFill>
                  <a:srgbClr val="00B050"/>
                </a:solidFill>
                <a:effectLst>
                  <a:outerShdw blurRad="38100" dist="38100" dir="2700000" algn="tl">
                    <a:srgbClr val="000000">
                      <a:alpha val="43137"/>
                    </a:srgbClr>
                  </a:outerShdw>
                </a:effectLst>
                <a:cs typeface="B Nazanin" pitchFamily="2" charset="-78"/>
              </a:rPr>
              <a:t> </a:t>
            </a:r>
            <a:r>
              <a:rPr lang="fa-IR" dirty="0">
                <a:effectLst>
                  <a:outerShdw blurRad="38100" dist="38100" dir="2700000" algn="tl">
                    <a:srgbClr val="000000">
                      <a:alpha val="43137"/>
                    </a:srgbClr>
                  </a:outerShdw>
                </a:effectLst>
                <a:cs typeface="B Nazanin" pitchFamily="2" charset="-78"/>
              </a:rPr>
              <a:t>دیدگاه تقسیم بندی </a:t>
            </a:r>
            <a:r>
              <a:rPr lang="fa-IR" dirty="0">
                <a:solidFill>
                  <a:srgbClr val="FF0000"/>
                </a:solidFill>
                <a:effectLst>
                  <a:outerShdw blurRad="38100" dist="38100" dir="2700000" algn="tl">
                    <a:srgbClr val="000000">
                      <a:alpha val="43137"/>
                    </a:srgbClr>
                  </a:outerShdw>
                </a:effectLst>
                <a:cs typeface="B Nazanin" pitchFamily="2" charset="-78"/>
              </a:rPr>
              <a:t>کاربردی</a:t>
            </a:r>
            <a:r>
              <a:rPr lang="fa-IR" dirty="0">
                <a:effectLst>
                  <a:outerShdw blurRad="38100" dist="38100" dir="2700000" algn="tl">
                    <a:srgbClr val="000000">
                      <a:alpha val="43137"/>
                    </a:srgbClr>
                  </a:outerShdw>
                </a:effectLst>
                <a:cs typeface="B Nazanin" pitchFamily="2" charset="-78"/>
              </a:rPr>
              <a:t> </a:t>
            </a:r>
            <a:r>
              <a:rPr lang="fa-IR" dirty="0">
                <a:solidFill>
                  <a:srgbClr val="00B050"/>
                </a:solidFill>
                <a:effectLst>
                  <a:outerShdw blurRad="38100" dist="38100" dir="2700000" algn="tl">
                    <a:srgbClr val="000000">
                      <a:alpha val="43137"/>
                    </a:srgbClr>
                  </a:outerShdw>
                </a:effectLst>
                <a:cs typeface="B Nazanin" pitchFamily="2" charset="-78"/>
              </a:rPr>
              <a:t>درست جهت عکس است؛یعنی آب و هوا را بر اساس آثار ظاهری آن بر روی پدیده های دیگر تقسیم می کنند</a:t>
            </a:r>
            <a:r>
              <a:rPr lang="fa-IR" dirty="0">
                <a:effectLst>
                  <a:outerShdw blurRad="38100" dist="38100" dir="2700000" algn="tl">
                    <a:srgbClr val="000000">
                      <a:alpha val="43137"/>
                    </a:srgbClr>
                  </a:outerShdw>
                </a:effectLst>
                <a:cs typeface="B Nazanin" pitchFamily="2" charset="-78"/>
              </a:rPr>
              <a:t>؛برای مثال، آب وهوای ساوان به نوع اقلیم گفته می شود که سبب به وجود آمدن پوشش گیاهی ((ساوان)) می شود.</a:t>
            </a:r>
          </a:p>
          <a:p>
            <a:pPr marL="0" indent="0" algn="just">
              <a:buNone/>
            </a:pPr>
            <a:endParaRPr lang="fa-IR" dirty="0" smtClean="0">
              <a:effectLst>
                <a:outerShdw blurRad="38100" dist="38100" dir="2700000" algn="tl">
                  <a:srgbClr val="000000">
                    <a:alpha val="43137"/>
                  </a:srgbClr>
                </a:outerShdw>
              </a:effectLst>
              <a:cs typeface="B Nazanin" pitchFamily="2" charset="-78"/>
            </a:endParaRPr>
          </a:p>
          <a:p>
            <a:pPr marL="0" indent="0" algn="just">
              <a:buNone/>
            </a:pPr>
            <a:r>
              <a:rPr lang="fa-IR" dirty="0" smtClean="0">
                <a:solidFill>
                  <a:srgbClr val="FF0000"/>
                </a:solidFill>
                <a:effectLst>
                  <a:outerShdw blurRad="38100" dist="38100" dir="2700000" algn="tl">
                    <a:srgbClr val="000000">
                      <a:alpha val="43137"/>
                    </a:srgbClr>
                  </a:outerShdw>
                </a:effectLst>
                <a:cs typeface="B Nazanin" pitchFamily="2" charset="-78"/>
              </a:rPr>
              <a:t>اقلیم </a:t>
            </a:r>
            <a:r>
              <a:rPr lang="fa-IR" dirty="0">
                <a:solidFill>
                  <a:srgbClr val="FF0000"/>
                </a:solidFill>
                <a:effectLst>
                  <a:outerShdw blurRad="38100" dist="38100" dir="2700000" algn="tl">
                    <a:srgbClr val="000000">
                      <a:alpha val="43137"/>
                    </a:srgbClr>
                  </a:outerShdw>
                </a:effectLst>
                <a:cs typeface="B Nazanin" pitchFamily="2" charset="-78"/>
              </a:rPr>
              <a:t>شناسان قدیم بیشتر به جنبه کاربردی آب و هوا توجه داشتند </a:t>
            </a:r>
            <a:r>
              <a:rPr lang="fa-IR" dirty="0">
                <a:effectLst>
                  <a:outerShdw blurRad="38100" dist="38100" dir="2700000" algn="tl">
                    <a:srgbClr val="000000">
                      <a:alpha val="43137"/>
                    </a:srgbClr>
                  </a:outerShdw>
                </a:effectLst>
                <a:cs typeface="B Nazanin" pitchFamily="2" charset="-78"/>
              </a:rPr>
              <a:t>و تقسیم بندی های مشهور امروزی،مانند </a:t>
            </a:r>
            <a:r>
              <a:rPr lang="fa-IR" dirty="0">
                <a:solidFill>
                  <a:srgbClr val="7030A0"/>
                </a:solidFill>
                <a:effectLst>
                  <a:outerShdw blurRad="38100" dist="38100" dir="2700000" algn="tl">
                    <a:srgbClr val="000000">
                      <a:alpha val="43137"/>
                    </a:srgbClr>
                  </a:outerShdw>
                </a:effectLst>
                <a:cs typeface="B Nazanin" pitchFamily="2" charset="-78"/>
              </a:rPr>
              <a:t>کوپن و تورنت ویت</a:t>
            </a:r>
            <a:r>
              <a:rPr lang="fa-IR" dirty="0">
                <a:effectLst>
                  <a:outerShdw blurRad="38100" dist="38100" dir="2700000" algn="tl">
                    <a:srgbClr val="000000">
                      <a:alpha val="43137"/>
                    </a:srgbClr>
                  </a:outerShdw>
                </a:effectLst>
                <a:cs typeface="B Nazanin" pitchFamily="2" charset="-78"/>
              </a:rPr>
              <a:t>،نیز بر این اساس به وجود آمده اند.</a:t>
            </a:r>
            <a:endParaRPr lang="en-US" dirty="0">
              <a:effectLst>
                <a:outerShdw blurRad="38100" dist="38100" dir="2700000" algn="tl">
                  <a:srgbClr val="000000">
                    <a:alpha val="43137"/>
                  </a:srgbClr>
                </a:outerShdw>
              </a:effectLst>
              <a:cs typeface="B Nazanin" pitchFamily="2" charset="-78"/>
            </a:endParaRPr>
          </a:p>
          <a:p>
            <a:pPr marL="0" indent="0" algn="just">
              <a:buNone/>
            </a:pPr>
            <a:r>
              <a:rPr lang="fa-IR" dirty="0" smtClean="0">
                <a:solidFill>
                  <a:srgbClr val="FF0000"/>
                </a:solidFill>
                <a:effectLst>
                  <a:outerShdw blurRad="38100" dist="38100" dir="2700000" algn="tl">
                    <a:srgbClr val="000000">
                      <a:alpha val="43137"/>
                    </a:srgbClr>
                  </a:outerShdw>
                </a:effectLst>
                <a:cs typeface="B Nazanin" pitchFamily="2" charset="-78"/>
              </a:rPr>
              <a:t>کوپن</a:t>
            </a:r>
            <a:r>
              <a:rPr lang="fa-IR" dirty="0" smtClean="0">
                <a:effectLst>
                  <a:outerShdw blurRad="38100" dist="38100" dir="2700000" algn="tl">
                    <a:srgbClr val="000000">
                      <a:alpha val="43137"/>
                    </a:srgbClr>
                  </a:outerShdw>
                </a:effectLst>
                <a:cs typeface="B Nazanin" pitchFamily="2" charset="-78"/>
              </a:rPr>
              <a:t> در </a:t>
            </a:r>
            <a:r>
              <a:rPr lang="fa-IR" dirty="0">
                <a:effectLst>
                  <a:outerShdw blurRad="38100" dist="38100" dir="2700000" algn="tl">
                    <a:srgbClr val="000000">
                      <a:alpha val="43137"/>
                    </a:srgbClr>
                  </a:outerShdw>
                </a:effectLst>
                <a:cs typeface="B Nazanin" pitchFamily="2" charset="-78"/>
              </a:rPr>
              <a:t>سال  1918بر اساس </a:t>
            </a:r>
            <a:r>
              <a:rPr lang="fa-IR" dirty="0">
                <a:solidFill>
                  <a:srgbClr val="00B050"/>
                </a:solidFill>
                <a:effectLst>
                  <a:outerShdw blurRad="38100" dist="38100" dir="2700000" algn="tl">
                    <a:srgbClr val="000000">
                      <a:alpha val="43137"/>
                    </a:srgbClr>
                  </a:outerShdw>
                </a:effectLst>
                <a:cs typeface="B Nazanin" pitchFamily="2" charset="-78"/>
              </a:rPr>
              <a:t>دما و بارش ماهانه و سالانه  و با توجه به واحدهای متمایز پوشش گیاهی،روی زمین را به چندین واحد آب و هوایی تقسیم کرد</a:t>
            </a:r>
            <a:r>
              <a:rPr lang="fa-IR" dirty="0">
                <a:effectLst>
                  <a:outerShdw blurRad="38100" dist="38100" dir="2700000" algn="tl">
                    <a:srgbClr val="000000">
                      <a:alpha val="43137"/>
                    </a:srgbClr>
                  </a:outerShdw>
                </a:effectLst>
                <a:cs typeface="B Nazanin" pitchFamily="2" charset="-78"/>
              </a:rPr>
              <a:t>.</a:t>
            </a:r>
            <a:endParaRPr lang="en-US" dirty="0">
              <a:effectLst>
                <a:outerShdw blurRad="38100" dist="38100" dir="2700000" algn="tl">
                  <a:srgbClr val="000000">
                    <a:alpha val="43137"/>
                  </a:srgbClr>
                </a:outerShdw>
              </a:effectLst>
              <a:cs typeface="B Nazanin" pitchFamily="2" charset="-78"/>
            </a:endParaRPr>
          </a:p>
          <a:p>
            <a:pPr marL="0" indent="0" algn="just">
              <a:buNone/>
            </a:pPr>
            <a:r>
              <a:rPr lang="fa-IR" dirty="0">
                <a:solidFill>
                  <a:srgbClr val="FF0000"/>
                </a:solidFill>
                <a:effectLst>
                  <a:outerShdw blurRad="38100" dist="38100" dir="2700000" algn="tl">
                    <a:srgbClr val="000000">
                      <a:alpha val="43137"/>
                    </a:srgbClr>
                  </a:outerShdw>
                </a:effectLst>
                <a:cs typeface="B Nazanin" pitchFamily="2" charset="-78"/>
              </a:rPr>
              <a:t>تورنت ویت </a:t>
            </a:r>
            <a:r>
              <a:rPr lang="fa-IR" dirty="0">
                <a:effectLst>
                  <a:outerShdw blurRad="38100" dist="38100" dir="2700000" algn="tl">
                    <a:srgbClr val="000000">
                      <a:alpha val="43137"/>
                    </a:srgbClr>
                  </a:outerShdw>
                </a:effectLst>
                <a:cs typeface="B Nazanin" pitchFamily="2" charset="-78"/>
              </a:rPr>
              <a:t>در سال 1948 با </a:t>
            </a:r>
            <a:r>
              <a:rPr lang="fa-IR" dirty="0">
                <a:solidFill>
                  <a:srgbClr val="00B050"/>
                </a:solidFill>
                <a:effectLst>
                  <a:outerShdw blurRad="38100" dist="38100" dir="2700000" algn="tl">
                    <a:srgbClr val="000000">
                      <a:alpha val="43137"/>
                    </a:srgbClr>
                  </a:outerShdw>
                </a:effectLst>
                <a:cs typeface="B Nazanin" pitchFamily="2" charset="-78"/>
              </a:rPr>
              <a:t>استفاده  از تبخیر و تعرق بالقوه و واقعی،نیاز آب هر منطقه را معین و بر این اساس،نوع آب و هوا را مشخص کرد</a:t>
            </a:r>
            <a:r>
              <a:rPr lang="fa-IR" dirty="0">
                <a:effectLst>
                  <a:outerShdw blurRad="38100" dist="38100" dir="2700000" algn="tl">
                    <a:srgbClr val="000000">
                      <a:alpha val="43137"/>
                    </a:srgbClr>
                  </a:outerShdw>
                </a:effectLst>
                <a:cs typeface="B Nazanin" pitchFamily="2" charset="-78"/>
              </a:rPr>
              <a:t>.</a:t>
            </a:r>
            <a:endParaRPr lang="en-US" dirty="0">
              <a:effectLst>
                <a:outerShdw blurRad="38100" dist="38100" dir="2700000" algn="tl">
                  <a:srgbClr val="000000">
                    <a:alpha val="43137"/>
                  </a:srgbClr>
                </a:outerShdw>
              </a:effectLst>
              <a:cs typeface="B Nazanin" pitchFamily="2" charset="-78"/>
            </a:endParaRPr>
          </a:p>
        </p:txBody>
      </p:sp>
    </p:spTree>
    <p:extLst>
      <p:ext uri="{BB962C8B-B14F-4D97-AF65-F5344CB8AC3E}">
        <p14:creationId xmlns:p14="http://schemas.microsoft.com/office/powerpoint/2010/main" val="2767825371"/>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844824"/>
            <a:ext cx="7408333" cy="4281339"/>
          </a:xfrm>
        </p:spPr>
        <p:txBody>
          <a:bodyPr/>
          <a:lstStyle/>
          <a:p>
            <a:r>
              <a:rPr lang="fa-IR" dirty="0" smtClean="0"/>
              <a:t>1- مانع از رشدموجودات و باکتری ها و میکروبها می شود</a:t>
            </a:r>
          </a:p>
          <a:p>
            <a:endParaRPr lang="fa-IR" dirty="0"/>
          </a:p>
          <a:p>
            <a:r>
              <a:rPr lang="fa-IR" dirty="0" smtClean="0"/>
              <a:t>2- مانع از آلودگی منابع آب سطحی وزیرزمینی می گردد</a:t>
            </a:r>
          </a:p>
          <a:p>
            <a:endParaRPr lang="fa-IR" dirty="0"/>
          </a:p>
          <a:p>
            <a:r>
              <a:rPr lang="fa-IR" dirty="0" smtClean="0"/>
              <a:t>3-هدایت به سمت تصفیه خانه ها ،بازیافت صورت می گیرد</a:t>
            </a:r>
          </a:p>
          <a:p>
            <a:endParaRPr lang="fa-IR" dirty="0"/>
          </a:p>
          <a:p>
            <a:r>
              <a:rPr lang="fa-IR" smtClean="0"/>
              <a:t>4-امکان بهره برداری ازمواد موجوددرفاضلاب نیز فراهم می گردد</a:t>
            </a:r>
            <a:endParaRPr lang="fa-IR" dirty="0"/>
          </a:p>
        </p:txBody>
      </p:sp>
      <p:sp>
        <p:nvSpPr>
          <p:cNvPr id="3" name="Title 2"/>
          <p:cNvSpPr>
            <a:spLocks noGrp="1"/>
          </p:cNvSpPr>
          <p:nvPr>
            <p:ph type="title"/>
          </p:nvPr>
        </p:nvSpPr>
        <p:spPr/>
        <p:txBody>
          <a:bodyPr/>
          <a:lstStyle/>
          <a:p>
            <a:r>
              <a:rPr lang="fa-IR" dirty="0" smtClean="0"/>
              <a:t>جمع آوری و دفع فاضلاب های شهری</a:t>
            </a:r>
            <a:endParaRPr lang="fa-IR" dirty="0"/>
          </a:p>
        </p:txBody>
      </p:sp>
    </p:spTree>
    <p:extLst>
      <p:ext uri="{BB962C8B-B14F-4D97-AF65-F5344CB8AC3E}">
        <p14:creationId xmlns:p14="http://schemas.microsoft.com/office/powerpoint/2010/main" val="975719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564904"/>
            <a:ext cx="8640960" cy="4104456"/>
          </a:xfrm>
        </p:spPr>
        <p:txBody>
          <a:bodyPr>
            <a:normAutofit/>
          </a:bodyPr>
          <a:lstStyle/>
          <a:p>
            <a:pPr marL="0" indent="0" algn="just">
              <a:buNone/>
            </a:pPr>
            <a:r>
              <a:rPr lang="fa-IR" dirty="0">
                <a:effectLst>
                  <a:outerShdw blurRad="38100" dist="38100" dir="2700000" algn="tl">
                    <a:srgbClr val="000000">
                      <a:alpha val="43137"/>
                    </a:srgbClr>
                  </a:outerShdw>
                </a:effectLst>
                <a:cs typeface="B Nazanin" pitchFamily="2" charset="-78"/>
              </a:rPr>
              <a:t>در تقسیم بندی آب و هوایی دو مساله را باید مد نظر قرار داد: </a:t>
            </a:r>
            <a:endParaRPr lang="fa-IR" dirty="0" smtClean="0">
              <a:effectLst>
                <a:outerShdw blurRad="38100" dist="38100" dir="2700000" algn="tl">
                  <a:srgbClr val="000000">
                    <a:alpha val="43137"/>
                  </a:srgbClr>
                </a:outerShdw>
              </a:effectLst>
              <a:cs typeface="B Nazanin" pitchFamily="2" charset="-78"/>
            </a:endParaRPr>
          </a:p>
          <a:p>
            <a:pPr marL="0" indent="0" algn="just">
              <a:buNone/>
            </a:pPr>
            <a:endParaRPr lang="en-US" dirty="0">
              <a:effectLst>
                <a:outerShdw blurRad="38100" dist="38100" dir="2700000" algn="tl">
                  <a:srgbClr val="000000">
                    <a:alpha val="43137"/>
                  </a:srgbClr>
                </a:outerShdw>
              </a:effectLst>
              <a:cs typeface="B Nazanin" pitchFamily="2" charset="-78"/>
            </a:endParaRPr>
          </a:p>
          <a:p>
            <a:pPr marL="0" indent="0" algn="just">
              <a:buNone/>
            </a:pPr>
            <a:r>
              <a:rPr lang="fa-IR" dirty="0">
                <a:effectLst>
                  <a:outerShdw blurRad="38100" dist="38100" dir="2700000" algn="tl">
                    <a:srgbClr val="000000">
                      <a:alpha val="43137"/>
                    </a:srgbClr>
                  </a:outerShdw>
                </a:effectLst>
                <a:cs typeface="B Nazanin" pitchFamily="2" charset="-78"/>
              </a:rPr>
              <a:t>اول،تعیین </a:t>
            </a:r>
            <a:r>
              <a:rPr lang="fa-IR" dirty="0">
                <a:solidFill>
                  <a:srgbClr val="FF0000"/>
                </a:solidFill>
                <a:effectLst>
                  <a:outerShdw blurRad="38100" dist="38100" dir="2700000" algn="tl">
                    <a:srgbClr val="000000">
                      <a:alpha val="43137"/>
                    </a:srgbClr>
                  </a:outerShdw>
                </a:effectLst>
                <a:cs typeface="B Nazanin" pitchFamily="2" charset="-78"/>
              </a:rPr>
              <a:t>معیارهای لازم جهت طبقه بندی </a:t>
            </a:r>
            <a:r>
              <a:rPr lang="fa-IR" dirty="0">
                <a:effectLst>
                  <a:outerShdw blurRad="38100" dist="38100" dir="2700000" algn="tl">
                    <a:srgbClr val="000000">
                      <a:alpha val="43137"/>
                    </a:srgbClr>
                  </a:outerShdw>
                </a:effectLst>
                <a:cs typeface="B Nazanin" pitchFamily="2" charset="-78"/>
              </a:rPr>
              <a:t>و دوم </a:t>
            </a:r>
            <a:r>
              <a:rPr lang="fa-IR" dirty="0">
                <a:solidFill>
                  <a:srgbClr val="FF0000"/>
                </a:solidFill>
                <a:effectLst>
                  <a:outerShdw blurRad="38100" dist="38100" dir="2700000" algn="tl">
                    <a:srgbClr val="000000">
                      <a:alpha val="43137"/>
                    </a:srgbClr>
                  </a:outerShdw>
                </a:effectLst>
                <a:cs typeface="B Nazanin" pitchFamily="2" charset="-78"/>
              </a:rPr>
              <a:t>تعیین مرز بین دو گروه یا ناحیه آب وهوایی</a:t>
            </a:r>
            <a:r>
              <a:rPr lang="fa-IR" dirty="0">
                <a:effectLst>
                  <a:outerShdw blurRad="38100" dist="38100" dir="2700000" algn="tl">
                    <a:srgbClr val="000000">
                      <a:alpha val="43137"/>
                    </a:srgbClr>
                  </a:outerShdw>
                </a:effectLst>
                <a:cs typeface="B Nazanin" pitchFamily="2" charset="-78"/>
              </a:rPr>
              <a:t>.در طبقه بندیهای گذشته،بیشتر از یک یا دو پارامتر آب وهوایی،مانند دما وبارش،استفاده شده است.در صورتی که </a:t>
            </a:r>
            <a:r>
              <a:rPr lang="fa-IR" dirty="0">
                <a:solidFill>
                  <a:srgbClr val="FF0000"/>
                </a:solidFill>
                <a:effectLst>
                  <a:outerShdw blurRad="38100" dist="38100" dir="2700000" algn="tl">
                    <a:srgbClr val="000000">
                      <a:alpha val="43137"/>
                    </a:srgbClr>
                  </a:outerShdw>
                </a:effectLst>
                <a:cs typeface="B Nazanin" pitchFamily="2" charset="-78"/>
              </a:rPr>
              <a:t>آب و هوا،طبق تعریف،وضعیت کلی یک منطقه است که از اجتماع همه عناصر آب و هوایی حاصل می شود؛برای نمونه،برای شناخت صحیح آب و هوای یک ناحیه  باید میزان انرژی تابشی،ابرناکی آسمان و مقدار فشار را مطالعه کرد </a:t>
            </a:r>
            <a:r>
              <a:rPr lang="fa-IR" dirty="0">
                <a:effectLst>
                  <a:outerShdw blurRad="38100" dist="38100" dir="2700000" algn="tl">
                    <a:srgbClr val="000000">
                      <a:alpha val="43137"/>
                    </a:srgbClr>
                  </a:outerShdw>
                </a:effectLst>
                <a:cs typeface="B Nazanin" pitchFamily="2" charset="-78"/>
              </a:rPr>
              <a:t>مثلا تورنت ویت،علاوه بر دما و بارش،از عامل تبخیر و تعرق نیز استفاده کرده است.به نظر او،میزان تبخیر و تعرق،به طور غیر مستقیم،شرایط دما و رطوبت منطقه را منعکس می کند.</a:t>
            </a:r>
            <a:endParaRPr lang="en-US" dirty="0">
              <a:effectLst>
                <a:outerShdw blurRad="38100" dist="38100" dir="2700000" algn="tl">
                  <a:srgbClr val="000000">
                    <a:alpha val="43137"/>
                  </a:srgbClr>
                </a:outerShdw>
              </a:effectLst>
              <a:cs typeface="B Nazanin" pitchFamily="2" charset="-78"/>
            </a:endParaRPr>
          </a:p>
          <a:p>
            <a:pPr marL="0" indent="0" algn="just">
              <a:buNone/>
            </a:pPr>
            <a:endParaRPr lang="fa-IR" sz="1900" dirty="0" smtClean="0">
              <a:effectLst>
                <a:outerShdw blurRad="38100" dist="38100" dir="2700000" algn="tl">
                  <a:srgbClr val="000000">
                    <a:alpha val="43137"/>
                  </a:srgbClr>
                </a:outerShdw>
              </a:effectLst>
              <a:cs typeface="B Nazanin" pitchFamily="2" charset="-78"/>
            </a:endParaRPr>
          </a:p>
        </p:txBody>
      </p:sp>
      <p:sp>
        <p:nvSpPr>
          <p:cNvPr id="3" name="Title 2"/>
          <p:cNvSpPr>
            <a:spLocks noGrp="1"/>
          </p:cNvSpPr>
          <p:nvPr>
            <p:ph type="title"/>
          </p:nvPr>
        </p:nvSpPr>
        <p:spPr>
          <a:xfrm>
            <a:off x="395536" y="476672"/>
            <a:ext cx="8229600" cy="1252728"/>
          </a:xfrm>
        </p:spPr>
        <p:txBody>
          <a:bodyPr>
            <a:normAutofit/>
          </a:bodyPr>
          <a:lstStyle/>
          <a:p>
            <a:r>
              <a:rPr lang="fa-IR" dirty="0">
                <a:effectLst>
                  <a:outerShdw blurRad="38100" dist="38100" dir="2700000" algn="tl">
                    <a:srgbClr val="000000">
                      <a:alpha val="43137"/>
                    </a:srgbClr>
                  </a:outerShdw>
                </a:effectLst>
                <a:cs typeface="B Nazanin" pitchFamily="2" charset="-78"/>
              </a:rPr>
              <a:t>اصول تقسیم بندی آب و هوا</a:t>
            </a:r>
            <a:endParaRPr lang="en-US" dirty="0">
              <a:effectLst>
                <a:outerShdw blurRad="38100" dist="38100" dir="2700000" algn="tl">
                  <a:srgbClr val="000000">
                    <a:alpha val="43137"/>
                  </a:srgbClr>
                </a:outerShdw>
              </a:effectLst>
              <a:cs typeface="B Nazanin" pitchFamily="2" charset="-78"/>
            </a:endParaRPr>
          </a:p>
        </p:txBody>
      </p:sp>
    </p:spTree>
    <p:extLst>
      <p:ext uri="{BB962C8B-B14F-4D97-AF65-F5344CB8AC3E}">
        <p14:creationId xmlns:p14="http://schemas.microsoft.com/office/powerpoint/2010/main" val="2309058659"/>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564904"/>
            <a:ext cx="8640960" cy="4104456"/>
          </a:xfrm>
        </p:spPr>
        <p:txBody>
          <a:bodyPr>
            <a:normAutofit/>
          </a:bodyPr>
          <a:lstStyle/>
          <a:p>
            <a:pPr marL="457200" lvl="0" indent="-457200" algn="just">
              <a:buFont typeface="+mj-lt"/>
              <a:buAutoNum type="arabicPeriod"/>
            </a:pPr>
            <a:r>
              <a:rPr lang="fa-IR" dirty="0">
                <a:effectLst>
                  <a:outerShdw blurRad="38100" dist="38100" dir="2700000" algn="tl">
                    <a:srgbClr val="000000">
                      <a:alpha val="43137"/>
                    </a:srgbClr>
                  </a:outerShdw>
                </a:effectLst>
                <a:cs typeface="B Nazanin" pitchFamily="2" charset="-78"/>
              </a:rPr>
              <a:t>معیار انتخاب شده برای </a:t>
            </a:r>
            <a:r>
              <a:rPr lang="fa-IR" dirty="0" smtClean="0">
                <a:effectLst>
                  <a:outerShdw blurRad="38100" dist="38100" dir="2700000" algn="tl">
                    <a:srgbClr val="000000">
                      <a:alpha val="43137"/>
                    </a:srgbClr>
                  </a:outerShdw>
                </a:effectLst>
                <a:cs typeface="B Nazanin" pitchFamily="2" charset="-78"/>
              </a:rPr>
              <a:t>تقسیم </a:t>
            </a:r>
            <a:r>
              <a:rPr lang="fa-IR" dirty="0">
                <a:effectLst>
                  <a:outerShdw blurRad="38100" dist="38100" dir="2700000" algn="tl">
                    <a:srgbClr val="000000">
                      <a:alpha val="43137"/>
                    </a:srgbClr>
                  </a:outerShdw>
                </a:effectLst>
                <a:cs typeface="B Nazanin" pitchFamily="2" charset="-78"/>
              </a:rPr>
              <a:t>بندی</a:t>
            </a:r>
            <a:r>
              <a:rPr lang="fa-IR" dirty="0" smtClean="0">
                <a:solidFill>
                  <a:srgbClr val="FF0000"/>
                </a:solidFill>
                <a:effectLst>
                  <a:outerShdw blurRad="38100" dist="38100" dir="2700000" algn="tl">
                    <a:srgbClr val="000000">
                      <a:alpha val="43137"/>
                    </a:srgbClr>
                  </a:outerShdw>
                </a:effectLst>
                <a:cs typeface="B Nazanin" pitchFamily="2" charset="-78"/>
              </a:rPr>
              <a:t>،به جای عناصر آب و هوایی</a:t>
            </a:r>
            <a:r>
              <a:rPr lang="fa-IR" dirty="0" smtClean="0">
                <a:effectLst>
                  <a:outerShdw blurRad="38100" dist="38100" dir="2700000" algn="tl">
                    <a:srgbClr val="000000">
                      <a:alpha val="43137"/>
                    </a:srgbClr>
                  </a:outerShdw>
                </a:effectLst>
                <a:cs typeface="B Nazanin" pitchFamily="2" charset="-78"/>
              </a:rPr>
              <a:t>،پدیده </a:t>
            </a:r>
            <a:r>
              <a:rPr lang="fa-IR" dirty="0">
                <a:effectLst>
                  <a:outerShdw blurRad="38100" dist="38100" dir="2700000" algn="tl">
                    <a:srgbClr val="000000">
                      <a:alpha val="43137"/>
                    </a:srgbClr>
                  </a:outerShdw>
                </a:effectLst>
                <a:cs typeface="B Nazanin" pitchFamily="2" charset="-78"/>
              </a:rPr>
              <a:t>ها یی دیگر مانند </a:t>
            </a:r>
            <a:r>
              <a:rPr lang="fa-IR" dirty="0">
                <a:solidFill>
                  <a:srgbClr val="00B050"/>
                </a:solidFill>
                <a:effectLst>
                  <a:outerShdw blurRad="38100" dist="38100" dir="2700000" algn="tl">
                    <a:srgbClr val="000000">
                      <a:alpha val="43137"/>
                    </a:srgbClr>
                  </a:outerShdw>
                </a:effectLst>
                <a:cs typeface="B Nazanin" pitchFamily="2" charset="-78"/>
              </a:rPr>
              <a:t>نوع پوشش گیاهی،نوع </a:t>
            </a:r>
            <a:r>
              <a:rPr lang="fa-IR" dirty="0" smtClean="0">
                <a:solidFill>
                  <a:srgbClr val="00B050"/>
                </a:solidFill>
                <a:effectLst>
                  <a:outerShdw blurRad="38100" dist="38100" dir="2700000" algn="tl">
                    <a:srgbClr val="000000">
                      <a:alpha val="43137"/>
                    </a:srgbClr>
                  </a:outerShdw>
                </a:effectLst>
                <a:cs typeface="B Nazanin" pitchFamily="2" charset="-78"/>
              </a:rPr>
              <a:t>خاک،میزان </a:t>
            </a:r>
            <a:r>
              <a:rPr lang="fa-IR" dirty="0">
                <a:solidFill>
                  <a:srgbClr val="00B050"/>
                </a:solidFill>
                <a:effectLst>
                  <a:outerShdw blurRad="38100" dist="38100" dir="2700000" algn="tl">
                    <a:srgbClr val="000000">
                      <a:alpha val="43137"/>
                    </a:srgbClr>
                  </a:outerShdw>
                </a:effectLst>
                <a:cs typeface="B Nazanin" pitchFamily="2" charset="-78"/>
              </a:rPr>
              <a:t>آب مورد نیاز گیاهان یا واکنش انسان است</a:t>
            </a:r>
            <a:r>
              <a:rPr lang="fa-IR" dirty="0" smtClean="0">
                <a:effectLst>
                  <a:outerShdw blurRad="38100" dist="38100" dir="2700000" algn="tl">
                    <a:srgbClr val="000000">
                      <a:alpha val="43137"/>
                    </a:srgbClr>
                  </a:outerShdw>
                </a:effectLst>
                <a:cs typeface="B Nazanin" pitchFamily="2" charset="-78"/>
              </a:rPr>
              <a:t>.</a:t>
            </a:r>
          </a:p>
          <a:p>
            <a:pPr marL="457200" lvl="0" indent="-457200" algn="just">
              <a:buFont typeface="+mj-lt"/>
              <a:buAutoNum type="arabicPeriod"/>
            </a:pPr>
            <a:endParaRPr lang="en-US" sz="900" dirty="0">
              <a:effectLst>
                <a:outerShdw blurRad="38100" dist="38100" dir="2700000" algn="tl">
                  <a:srgbClr val="000000">
                    <a:alpha val="43137"/>
                  </a:srgbClr>
                </a:outerShdw>
              </a:effectLst>
              <a:cs typeface="B Nazanin" pitchFamily="2" charset="-78"/>
            </a:endParaRPr>
          </a:p>
          <a:p>
            <a:pPr marL="457200" lvl="0" indent="-457200" algn="just">
              <a:buFont typeface="+mj-lt"/>
              <a:buAutoNum type="arabicPeriod"/>
            </a:pPr>
            <a:r>
              <a:rPr lang="fa-IR" dirty="0">
                <a:solidFill>
                  <a:srgbClr val="FF0000"/>
                </a:solidFill>
                <a:effectLst>
                  <a:outerShdw blurRad="38100" dist="38100" dir="2700000" algn="tl">
                    <a:srgbClr val="000000">
                      <a:alpha val="43137"/>
                    </a:srgbClr>
                  </a:outerShdw>
                </a:effectLst>
                <a:cs typeface="B Nazanin" pitchFamily="2" charset="-78"/>
              </a:rPr>
              <a:t>مرز بین تیپهای آب وهوایی</a:t>
            </a:r>
            <a:r>
              <a:rPr lang="fa-IR" dirty="0">
                <a:effectLst>
                  <a:outerShdw blurRad="38100" dist="38100" dir="2700000" algn="tl">
                    <a:srgbClr val="000000">
                      <a:alpha val="43137"/>
                    </a:srgbClr>
                  </a:outerShdw>
                </a:effectLst>
                <a:cs typeface="B Nazanin" pitchFamily="2" charset="-78"/>
              </a:rPr>
              <a:t>،در اکثر </a:t>
            </a:r>
            <a:r>
              <a:rPr lang="fa-IR" dirty="0" smtClean="0">
                <a:solidFill>
                  <a:srgbClr val="00B050"/>
                </a:solidFill>
                <a:effectLst>
                  <a:outerShdw blurRad="38100" dist="38100" dir="2700000" algn="tl">
                    <a:srgbClr val="000000">
                      <a:alpha val="43137"/>
                    </a:srgbClr>
                  </a:outerShdw>
                </a:effectLst>
                <a:cs typeface="B Nazanin" pitchFamily="2" charset="-78"/>
              </a:rPr>
              <a:t>موارد،قراردادی  </a:t>
            </a:r>
            <a:r>
              <a:rPr lang="fa-IR" dirty="0">
                <a:solidFill>
                  <a:srgbClr val="00B050"/>
                </a:solidFill>
                <a:effectLst>
                  <a:outerShdw blurRad="38100" dist="38100" dir="2700000" algn="tl">
                    <a:srgbClr val="000000">
                      <a:alpha val="43137"/>
                    </a:srgbClr>
                  </a:outerShdw>
                </a:effectLst>
                <a:cs typeface="B Nazanin" pitchFamily="2" charset="-78"/>
              </a:rPr>
              <a:t>و به دلخواه پژوهشگر بوده و</a:t>
            </a:r>
            <a:r>
              <a:rPr lang="fa-IR" dirty="0">
                <a:solidFill>
                  <a:srgbClr val="7030A0"/>
                </a:solidFill>
                <a:effectLst>
                  <a:outerShdw blurRad="38100" dist="38100" dir="2700000" algn="tl">
                    <a:srgbClr val="000000">
                      <a:alpha val="43137"/>
                    </a:srgbClr>
                  </a:outerShdw>
                </a:effectLst>
                <a:cs typeface="B Nazanin" pitchFamily="2" charset="-78"/>
              </a:rPr>
              <a:t> استدلال علمی </a:t>
            </a:r>
            <a:r>
              <a:rPr lang="fa-IR" dirty="0">
                <a:solidFill>
                  <a:srgbClr val="00B050"/>
                </a:solidFill>
                <a:effectLst>
                  <a:outerShdw blurRad="38100" dist="38100" dir="2700000" algn="tl">
                    <a:srgbClr val="000000">
                      <a:alpha val="43137"/>
                    </a:srgbClr>
                  </a:outerShdw>
                </a:effectLst>
                <a:cs typeface="B Nazanin" pitchFamily="2" charset="-78"/>
              </a:rPr>
              <a:t>در تعیین آن نقش کمتری داشته است</a:t>
            </a:r>
            <a:r>
              <a:rPr lang="fa-IR" dirty="0" smtClean="0">
                <a:solidFill>
                  <a:srgbClr val="00B050"/>
                </a:solidFill>
                <a:effectLst>
                  <a:outerShdw blurRad="38100" dist="38100" dir="2700000" algn="tl">
                    <a:srgbClr val="000000">
                      <a:alpha val="43137"/>
                    </a:srgbClr>
                  </a:outerShdw>
                </a:effectLst>
                <a:cs typeface="B Nazanin" pitchFamily="2" charset="-78"/>
              </a:rPr>
              <a:t>.</a:t>
            </a:r>
          </a:p>
          <a:p>
            <a:pPr marL="457200" lvl="0" indent="-457200" algn="just">
              <a:buFont typeface="+mj-lt"/>
              <a:buAutoNum type="arabicPeriod"/>
            </a:pPr>
            <a:endParaRPr lang="en-US" sz="1100" dirty="0">
              <a:effectLst>
                <a:outerShdw blurRad="38100" dist="38100" dir="2700000" algn="tl">
                  <a:srgbClr val="000000">
                    <a:alpha val="43137"/>
                  </a:srgbClr>
                </a:outerShdw>
              </a:effectLst>
              <a:cs typeface="B Nazanin" pitchFamily="2" charset="-78"/>
            </a:endParaRPr>
          </a:p>
          <a:p>
            <a:pPr marL="457200" lvl="0" indent="-457200" algn="just">
              <a:buFont typeface="+mj-lt"/>
              <a:buAutoNum type="arabicPeriod"/>
            </a:pPr>
            <a:r>
              <a:rPr lang="fa-IR" dirty="0">
                <a:solidFill>
                  <a:srgbClr val="FF0000"/>
                </a:solidFill>
                <a:effectLst>
                  <a:outerShdw blurRad="38100" dist="38100" dir="2700000" algn="tl">
                    <a:srgbClr val="000000">
                      <a:alpha val="43137"/>
                    </a:srgbClr>
                  </a:outerShdw>
                </a:effectLst>
                <a:cs typeface="B Nazanin" pitchFamily="2" charset="-78"/>
              </a:rPr>
              <a:t>آب و هوا ((کلیت))وضع یک ناحیه را نشان می دهد وباید برای تعیین آن از کلیه عناصر آب وهوایی استفاده شود؛نه از چند تای معدود از آنها.در تمام این سیستمها چنین است</a:t>
            </a:r>
            <a:r>
              <a:rPr lang="fa-IR" dirty="0" smtClean="0">
                <a:solidFill>
                  <a:srgbClr val="FF0000"/>
                </a:solidFill>
                <a:effectLst>
                  <a:outerShdw blurRad="38100" dist="38100" dir="2700000" algn="tl">
                    <a:srgbClr val="000000">
                      <a:alpha val="43137"/>
                    </a:srgbClr>
                  </a:outerShdw>
                </a:effectLst>
                <a:cs typeface="B Nazanin" pitchFamily="2" charset="-78"/>
              </a:rPr>
              <a:t>.</a:t>
            </a:r>
          </a:p>
          <a:p>
            <a:pPr marL="457200" lvl="0" indent="-457200" algn="just">
              <a:buFont typeface="+mj-lt"/>
              <a:buAutoNum type="arabicPeriod"/>
            </a:pPr>
            <a:endParaRPr lang="en-US" sz="1200" dirty="0">
              <a:effectLst>
                <a:outerShdw blurRad="38100" dist="38100" dir="2700000" algn="tl">
                  <a:srgbClr val="000000">
                    <a:alpha val="43137"/>
                  </a:srgbClr>
                </a:outerShdw>
              </a:effectLst>
              <a:cs typeface="B Nazanin" pitchFamily="2" charset="-78"/>
            </a:endParaRPr>
          </a:p>
          <a:p>
            <a:pPr marL="457200" lvl="0" indent="-457200" algn="just">
              <a:buFont typeface="+mj-lt"/>
              <a:buAutoNum type="arabicPeriod"/>
            </a:pPr>
            <a:r>
              <a:rPr lang="fa-IR" dirty="0">
                <a:solidFill>
                  <a:srgbClr val="FF0000"/>
                </a:solidFill>
                <a:effectLst>
                  <a:outerShdw blurRad="38100" dist="38100" dir="2700000" algn="tl">
                    <a:srgbClr val="000000">
                      <a:alpha val="43137"/>
                    </a:srgbClr>
                  </a:outerShdw>
                </a:effectLst>
                <a:cs typeface="B Nazanin" pitchFamily="2" charset="-78"/>
              </a:rPr>
              <a:t>در استفاده از کلیه عناصر آب وهوایی،باید میزان تشابه بین آنها،در نقاط مختلف،به نحوی دقیق اندازه گیری شود.</a:t>
            </a:r>
            <a:endParaRPr lang="en-US" dirty="0">
              <a:solidFill>
                <a:srgbClr val="FF0000"/>
              </a:solidFill>
              <a:effectLst>
                <a:outerShdw blurRad="38100" dist="38100" dir="2700000" algn="tl">
                  <a:srgbClr val="000000">
                    <a:alpha val="43137"/>
                  </a:srgbClr>
                </a:outerShdw>
              </a:effectLst>
              <a:cs typeface="B Nazanin" pitchFamily="2" charset="-78"/>
            </a:endParaRPr>
          </a:p>
        </p:txBody>
      </p:sp>
      <p:sp>
        <p:nvSpPr>
          <p:cNvPr id="3" name="Title 2"/>
          <p:cNvSpPr>
            <a:spLocks noGrp="1"/>
          </p:cNvSpPr>
          <p:nvPr>
            <p:ph type="title"/>
          </p:nvPr>
        </p:nvSpPr>
        <p:spPr>
          <a:xfrm>
            <a:off x="395536" y="476672"/>
            <a:ext cx="8229600" cy="1252728"/>
          </a:xfrm>
        </p:spPr>
        <p:txBody>
          <a:bodyPr>
            <a:normAutofit/>
          </a:bodyPr>
          <a:lstStyle/>
          <a:p>
            <a:r>
              <a:rPr lang="fa-IR" dirty="0">
                <a:effectLst>
                  <a:outerShdw blurRad="38100" dist="38100" dir="2700000" algn="tl">
                    <a:srgbClr val="000000">
                      <a:alpha val="43137"/>
                    </a:srgbClr>
                  </a:outerShdw>
                </a:effectLst>
                <a:cs typeface="B Nazanin" pitchFamily="2" charset="-78"/>
              </a:rPr>
              <a:t>مشکلات طبقه بندی اقلیمی</a:t>
            </a:r>
            <a:endParaRPr lang="en-US" dirty="0">
              <a:effectLst>
                <a:outerShdw blurRad="38100" dist="38100" dir="2700000" algn="tl">
                  <a:srgbClr val="000000">
                    <a:alpha val="43137"/>
                  </a:srgbClr>
                </a:outerShdw>
              </a:effectLst>
              <a:cs typeface="B Nazanin" pitchFamily="2" charset="-78"/>
            </a:endParaRPr>
          </a:p>
        </p:txBody>
      </p:sp>
    </p:spTree>
    <p:extLst>
      <p:ext uri="{BB962C8B-B14F-4D97-AF65-F5344CB8AC3E}">
        <p14:creationId xmlns:p14="http://schemas.microsoft.com/office/powerpoint/2010/main" val="2433480292"/>
      </p:ext>
    </p:extLst>
  </p:cSld>
  <p:clrMapOvr>
    <a:masterClrMapping/>
  </p:clrMapOvr>
  <mc:AlternateContent xmlns:mc="http://schemas.openxmlformats.org/markup-compatibility/2006" xmlns:p14="http://schemas.microsoft.com/office/powerpoint/2010/main">
    <mc:Choice Requires="p14">
      <p:transition spd="slow" p14:dur="1600">
        <p14:prism dir="r" isContent="1" isInverted="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323528" y="1772816"/>
            <a:ext cx="8568952" cy="4680520"/>
          </a:xfrm>
        </p:spPr>
        <p:txBody>
          <a:bodyPr>
            <a:normAutofit/>
          </a:bodyPr>
          <a:lstStyle/>
          <a:p>
            <a:pPr marL="457200" lvl="0" indent="-457200" algn="just">
              <a:buFont typeface="+mj-lt"/>
              <a:buAutoNum type="arabicPeriod" startAt="5"/>
            </a:pPr>
            <a:r>
              <a:rPr lang="fa-IR" dirty="0">
                <a:solidFill>
                  <a:srgbClr val="FF0000"/>
                </a:solidFill>
                <a:effectLst>
                  <a:outerShdw blurRad="38100" dist="38100" dir="2700000" algn="tl">
                    <a:srgbClr val="000000">
                      <a:alpha val="43137"/>
                    </a:srgbClr>
                  </a:outerShdw>
                </a:effectLst>
                <a:cs typeface="B Nazanin" pitchFamily="2" charset="-78"/>
              </a:rPr>
              <a:t>آب وهوای یک منطقه</a:t>
            </a:r>
            <a:r>
              <a:rPr lang="fa-IR" dirty="0">
                <a:effectLst>
                  <a:outerShdw blurRad="38100" dist="38100" dir="2700000" algn="tl">
                    <a:srgbClr val="000000">
                      <a:alpha val="43137"/>
                    </a:srgbClr>
                  </a:outerShdw>
                </a:effectLst>
                <a:cs typeface="B Nazanin" pitchFamily="2" charset="-78"/>
              </a:rPr>
              <a:t>،</a:t>
            </a:r>
            <a:r>
              <a:rPr lang="fa-IR" dirty="0">
                <a:solidFill>
                  <a:srgbClr val="00B050"/>
                </a:solidFill>
                <a:effectLst>
                  <a:outerShdw blurRad="38100" dist="38100" dir="2700000" algn="tl">
                    <a:srgbClr val="000000">
                      <a:alpha val="43137"/>
                    </a:srgbClr>
                  </a:outerShdw>
                </a:effectLst>
                <a:cs typeface="B Nazanin" pitchFamily="2" charset="-78"/>
              </a:rPr>
              <a:t>علاوه بر شرایط محلی مانند ناهمواری و زاویه تابش،</a:t>
            </a:r>
            <a:r>
              <a:rPr lang="fa-IR" dirty="0">
                <a:solidFill>
                  <a:srgbClr val="7030A0"/>
                </a:solidFill>
                <a:effectLst>
                  <a:outerShdw blurRad="38100" dist="38100" dir="2700000" algn="tl">
                    <a:srgbClr val="000000">
                      <a:alpha val="43137"/>
                    </a:srgbClr>
                  </a:outerShdw>
                </a:effectLst>
                <a:cs typeface="B Nazanin" pitchFamily="2" charset="-78"/>
              </a:rPr>
              <a:t>از</a:t>
            </a:r>
            <a:r>
              <a:rPr lang="fa-IR" dirty="0">
                <a:solidFill>
                  <a:srgbClr val="00B050"/>
                </a:solidFill>
                <a:effectLst>
                  <a:outerShdw blurRad="38100" dist="38100" dir="2700000" algn="tl">
                    <a:srgbClr val="000000">
                      <a:alpha val="43137"/>
                    </a:srgbClr>
                  </a:outerShdw>
                </a:effectLst>
                <a:cs typeface="B Nazanin" pitchFamily="2" charset="-78"/>
              </a:rPr>
              <a:t> عوامل بیرونی مانند توده های هوا و گردش عمومی اتمسفری نیز تاثیر می </a:t>
            </a:r>
            <a:r>
              <a:rPr lang="fa-IR" dirty="0" smtClean="0">
                <a:solidFill>
                  <a:srgbClr val="00B050"/>
                </a:solidFill>
                <a:effectLst>
                  <a:outerShdw blurRad="38100" dist="38100" dir="2700000" algn="tl">
                    <a:srgbClr val="000000">
                      <a:alpha val="43137"/>
                    </a:srgbClr>
                  </a:outerShdw>
                </a:effectLst>
                <a:cs typeface="B Nazanin" pitchFamily="2" charset="-78"/>
              </a:rPr>
              <a:t>پذیرد</a:t>
            </a:r>
            <a:endParaRPr lang="fa-IR" dirty="0" smtClean="0">
              <a:effectLst>
                <a:outerShdw blurRad="38100" dist="38100" dir="2700000" algn="tl">
                  <a:srgbClr val="000000">
                    <a:alpha val="43137"/>
                  </a:srgbClr>
                </a:outerShdw>
              </a:effectLst>
              <a:cs typeface="B Nazanin" pitchFamily="2" charset="-78"/>
            </a:endParaRPr>
          </a:p>
          <a:p>
            <a:pPr marL="0" lvl="0" indent="0" algn="just">
              <a:buNone/>
            </a:pPr>
            <a:endParaRPr lang="en-US" dirty="0">
              <a:effectLst>
                <a:outerShdw blurRad="38100" dist="38100" dir="2700000" algn="tl">
                  <a:srgbClr val="000000">
                    <a:alpha val="43137"/>
                  </a:srgbClr>
                </a:outerShdw>
              </a:effectLst>
              <a:cs typeface="B Nazanin" pitchFamily="2" charset="-78"/>
            </a:endParaRPr>
          </a:p>
        </p:txBody>
      </p:sp>
    </p:spTree>
    <p:extLst>
      <p:ext uri="{BB962C8B-B14F-4D97-AF65-F5344CB8AC3E}">
        <p14:creationId xmlns:p14="http://schemas.microsoft.com/office/powerpoint/2010/main" val="2944919642"/>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420888"/>
            <a:ext cx="8856984" cy="4176464"/>
          </a:xfrm>
        </p:spPr>
        <p:txBody>
          <a:bodyPr>
            <a:noAutofit/>
          </a:bodyPr>
          <a:lstStyle/>
          <a:p>
            <a:pPr marL="0" indent="0" algn="just">
              <a:buNone/>
            </a:pPr>
            <a:r>
              <a:rPr lang="fa-IR" sz="2300" dirty="0">
                <a:solidFill>
                  <a:srgbClr val="FF0000"/>
                </a:solidFill>
                <a:effectLst>
                  <a:outerShdw blurRad="38100" dist="38100" dir="2700000" algn="tl">
                    <a:srgbClr val="000000">
                      <a:alpha val="43137"/>
                    </a:srgbClr>
                  </a:outerShdw>
                </a:effectLst>
                <a:cs typeface="B Nazanin" pitchFamily="2" charset="-78"/>
              </a:rPr>
              <a:t>استفاده از تمام عنصرهای آب و هوایی در دراز مدت و طبقه بندی آنها به گروها یا تیپهای هوایی کار آسانی نبود و با نبود کامپیوتر</a:t>
            </a:r>
            <a:r>
              <a:rPr lang="fa-IR" sz="2300" dirty="0" smtClean="0">
                <a:solidFill>
                  <a:srgbClr val="FF0000"/>
                </a:solidFill>
                <a:effectLst>
                  <a:outerShdw blurRad="38100" dist="38100" dir="2700000" algn="tl">
                    <a:srgbClr val="000000">
                      <a:alpha val="43137"/>
                    </a:srgbClr>
                  </a:outerShdw>
                </a:effectLst>
                <a:cs typeface="B Nazanin" pitchFamily="2" charset="-78"/>
              </a:rPr>
              <a:t>، وقت </a:t>
            </a:r>
            <a:r>
              <a:rPr lang="fa-IR" sz="2300" dirty="0">
                <a:solidFill>
                  <a:srgbClr val="FF0000"/>
                </a:solidFill>
                <a:effectLst>
                  <a:outerShdw blurRad="38100" dist="38100" dir="2700000" algn="tl">
                    <a:srgbClr val="000000">
                      <a:alpha val="43137"/>
                    </a:srgbClr>
                  </a:outerShdw>
                </a:effectLst>
                <a:cs typeface="B Nazanin" pitchFamily="2" charset="-78"/>
              </a:rPr>
              <a:t>زیادی را می گرفت</a:t>
            </a:r>
            <a:r>
              <a:rPr lang="fa-IR" sz="2300" dirty="0" smtClean="0">
                <a:effectLst>
                  <a:outerShdw blurRad="38100" dist="38100" dir="2700000" algn="tl">
                    <a:srgbClr val="000000">
                      <a:alpha val="43137"/>
                    </a:srgbClr>
                  </a:outerShdw>
                </a:effectLst>
                <a:cs typeface="B Nazanin" pitchFamily="2" charset="-78"/>
              </a:rPr>
              <a:t>.</a:t>
            </a:r>
          </a:p>
          <a:p>
            <a:pPr marL="0" indent="0" algn="just">
              <a:buNone/>
            </a:pPr>
            <a:r>
              <a:rPr lang="fa-IR" sz="2300" dirty="0" smtClean="0">
                <a:effectLst>
                  <a:outerShdw blurRad="38100" dist="38100" dir="2700000" algn="tl">
                    <a:srgbClr val="000000">
                      <a:alpha val="43137"/>
                    </a:srgbClr>
                  </a:outerShdw>
                </a:effectLst>
                <a:cs typeface="B Nazanin" pitchFamily="2" charset="-78"/>
              </a:rPr>
              <a:t>بعد </a:t>
            </a:r>
            <a:r>
              <a:rPr lang="fa-IR" sz="2300" dirty="0">
                <a:effectLst>
                  <a:outerShdw blurRad="38100" dist="38100" dir="2700000" algn="tl">
                    <a:srgbClr val="000000">
                      <a:alpha val="43137"/>
                    </a:srgbClr>
                  </a:outerShdw>
                </a:effectLst>
                <a:cs typeface="B Nazanin" pitchFamily="2" charset="-78"/>
              </a:rPr>
              <a:t>از جنگ جهانی دوم</a:t>
            </a:r>
            <a:r>
              <a:rPr lang="fa-IR" sz="2300" dirty="0" smtClean="0">
                <a:effectLst>
                  <a:outerShdw blurRad="38100" dist="38100" dir="2700000" algn="tl">
                    <a:srgbClr val="000000">
                      <a:alpha val="43137"/>
                    </a:srgbClr>
                  </a:outerShdw>
                </a:effectLst>
                <a:cs typeface="B Nazanin" pitchFamily="2" charset="-78"/>
              </a:rPr>
              <a:t>، با </a:t>
            </a:r>
            <a:r>
              <a:rPr lang="fa-IR" sz="2300" dirty="0">
                <a:effectLst>
                  <a:outerShdw blurRad="38100" dist="38100" dir="2700000" algn="tl">
                    <a:srgbClr val="000000">
                      <a:alpha val="43137"/>
                    </a:srgbClr>
                  </a:outerShdw>
                </a:effectLst>
                <a:cs typeface="B Nazanin" pitchFamily="2" charset="-78"/>
              </a:rPr>
              <a:t>روشهای استفاده از کامپیوتر آشنا شدند</a:t>
            </a:r>
            <a:r>
              <a:rPr lang="fa-IR" sz="2300" dirty="0" smtClean="0">
                <a:effectLst>
                  <a:outerShdw blurRad="38100" dist="38100" dir="2700000" algn="tl">
                    <a:srgbClr val="000000">
                      <a:alpha val="43137"/>
                    </a:srgbClr>
                  </a:outerShdw>
                </a:effectLst>
                <a:cs typeface="B Nazanin" pitchFamily="2" charset="-78"/>
              </a:rPr>
              <a:t>. </a:t>
            </a:r>
          </a:p>
          <a:p>
            <a:pPr marL="0" indent="0" algn="just">
              <a:buNone/>
            </a:pPr>
            <a:r>
              <a:rPr lang="fa-IR" sz="2300" dirty="0" smtClean="0">
                <a:effectLst>
                  <a:outerShdw blurRad="38100" dist="38100" dir="2700000" algn="tl">
                    <a:srgbClr val="000000">
                      <a:alpha val="43137"/>
                    </a:srgbClr>
                  </a:outerShdw>
                </a:effectLst>
                <a:cs typeface="B Nazanin" pitchFamily="2" charset="-78"/>
              </a:rPr>
              <a:t>این عامل </a:t>
            </a:r>
            <a:r>
              <a:rPr lang="fa-IR" sz="2300" dirty="0">
                <a:effectLst>
                  <a:outerShdw blurRad="38100" dist="38100" dir="2700000" algn="tl">
                    <a:srgbClr val="000000">
                      <a:alpha val="43137"/>
                    </a:srgbClr>
                  </a:outerShdw>
                </a:effectLst>
                <a:cs typeface="B Nazanin" pitchFamily="2" charset="-78"/>
              </a:rPr>
              <a:t>سبب شد که </a:t>
            </a:r>
            <a:r>
              <a:rPr lang="fa-IR" sz="2300" dirty="0">
                <a:solidFill>
                  <a:srgbClr val="00B050"/>
                </a:solidFill>
                <a:effectLst>
                  <a:outerShdw blurRad="38100" dist="38100" dir="2700000" algn="tl">
                    <a:srgbClr val="000000">
                      <a:alpha val="43137"/>
                    </a:srgbClr>
                  </a:outerShdw>
                </a:effectLst>
                <a:cs typeface="B Nazanin" pitchFamily="2" charset="-78"/>
              </a:rPr>
              <a:t>آب و هواشناسان میزان تشابه بین نقاط مختلف را به کمک کامپیوتر،خیلی دقیق اندازه گیری و نتیجه  را با استفاده از مدلهای آماری متعدد،طبقه </a:t>
            </a:r>
            <a:r>
              <a:rPr lang="fa-IR" sz="2300" dirty="0" smtClean="0">
                <a:solidFill>
                  <a:srgbClr val="00B050"/>
                </a:solidFill>
                <a:effectLst>
                  <a:outerShdw blurRad="38100" dist="38100" dir="2700000" algn="tl">
                    <a:srgbClr val="000000">
                      <a:alpha val="43137"/>
                    </a:srgbClr>
                  </a:outerShdw>
                </a:effectLst>
                <a:cs typeface="B Nazanin" pitchFamily="2" charset="-78"/>
              </a:rPr>
              <a:t>بندی </a:t>
            </a:r>
            <a:r>
              <a:rPr lang="fa-IR" sz="2300" dirty="0" smtClean="0">
                <a:effectLst>
                  <a:outerShdw blurRad="38100" dist="38100" dir="2700000" algn="tl">
                    <a:srgbClr val="000000">
                      <a:alpha val="43137"/>
                    </a:srgbClr>
                  </a:outerShdw>
                </a:effectLst>
                <a:cs typeface="B Nazanin" pitchFamily="2" charset="-78"/>
              </a:rPr>
              <a:t>کنند.</a:t>
            </a:r>
            <a:endParaRPr lang="en-US" sz="2300" dirty="0">
              <a:effectLst>
                <a:outerShdw blurRad="38100" dist="38100" dir="2700000" algn="tl">
                  <a:srgbClr val="000000">
                    <a:alpha val="43137"/>
                  </a:srgbClr>
                </a:outerShdw>
              </a:effectLst>
              <a:cs typeface="B Nazanin" pitchFamily="2" charset="-78"/>
            </a:endParaRPr>
          </a:p>
        </p:txBody>
      </p:sp>
      <p:sp>
        <p:nvSpPr>
          <p:cNvPr id="3" name="Title 2"/>
          <p:cNvSpPr>
            <a:spLocks noGrp="1"/>
          </p:cNvSpPr>
          <p:nvPr>
            <p:ph type="title"/>
          </p:nvPr>
        </p:nvSpPr>
        <p:spPr>
          <a:xfrm>
            <a:off x="395536" y="476672"/>
            <a:ext cx="8229600" cy="1252728"/>
          </a:xfrm>
        </p:spPr>
        <p:txBody>
          <a:bodyPr>
            <a:normAutofit/>
          </a:bodyPr>
          <a:lstStyle/>
          <a:p>
            <a:r>
              <a:rPr lang="fa-IR" dirty="0">
                <a:effectLst>
                  <a:outerShdw blurRad="38100" dist="38100" dir="2700000" algn="tl">
                    <a:srgbClr val="000000">
                      <a:alpha val="43137"/>
                    </a:srgbClr>
                  </a:outerShdw>
                </a:effectLst>
                <a:cs typeface="B Nazanin" pitchFamily="2" charset="-78"/>
              </a:rPr>
              <a:t>پیشرفتهای جدید در تقسیم بندی اقلیمی</a:t>
            </a:r>
            <a:endParaRPr lang="en-US" dirty="0">
              <a:effectLst>
                <a:outerShdw blurRad="38100" dist="38100" dir="2700000" algn="tl">
                  <a:srgbClr val="000000">
                    <a:alpha val="43137"/>
                  </a:srgbClr>
                </a:outerShdw>
              </a:effectLst>
              <a:cs typeface="B Nazanin" pitchFamily="2" charset="-78"/>
            </a:endParaRPr>
          </a:p>
        </p:txBody>
      </p:sp>
    </p:spTree>
    <p:extLst>
      <p:ext uri="{BB962C8B-B14F-4D97-AF65-F5344CB8AC3E}">
        <p14:creationId xmlns:p14="http://schemas.microsoft.com/office/powerpoint/2010/main" val="4227816326"/>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492896"/>
            <a:ext cx="8856984" cy="4032448"/>
          </a:xfrm>
        </p:spPr>
        <p:txBody>
          <a:bodyPr>
            <a:normAutofit/>
          </a:bodyPr>
          <a:lstStyle/>
          <a:p>
            <a:pPr marL="0" indent="0" algn="just">
              <a:buNone/>
            </a:pPr>
            <a:r>
              <a:rPr lang="fa-IR" dirty="0">
                <a:effectLst>
                  <a:outerShdw blurRad="38100" dist="38100" dir="2700000" algn="tl">
                    <a:srgbClr val="000000">
                      <a:alpha val="43137"/>
                    </a:srgbClr>
                  </a:outerShdw>
                </a:effectLst>
                <a:cs typeface="B Nazanin" pitchFamily="2" charset="-78"/>
              </a:rPr>
              <a:t>استرالر بر حسب نیاز آب سالانه خاک،سه طبقه بندی اصلی اقلیمی را به شرح زیرتعیین کرد</a:t>
            </a:r>
            <a:r>
              <a:rPr lang="fa-IR" dirty="0" smtClean="0">
                <a:effectLst>
                  <a:outerShdw blurRad="38100" dist="38100" dir="2700000" algn="tl">
                    <a:srgbClr val="000000">
                      <a:alpha val="43137"/>
                    </a:srgbClr>
                  </a:outerShdw>
                </a:effectLst>
                <a:cs typeface="B Nazanin" pitchFamily="2" charset="-78"/>
              </a:rPr>
              <a:t>:</a:t>
            </a:r>
          </a:p>
          <a:p>
            <a:pPr marL="0" indent="0" algn="just">
              <a:buNone/>
            </a:pPr>
            <a:endParaRPr lang="en-US" sz="1200" dirty="0">
              <a:effectLst>
                <a:outerShdw blurRad="38100" dist="38100" dir="2700000" algn="tl">
                  <a:srgbClr val="000000">
                    <a:alpha val="43137"/>
                  </a:srgbClr>
                </a:outerShdw>
              </a:effectLst>
              <a:cs typeface="B Nazanin" pitchFamily="2" charset="-78"/>
            </a:endParaRPr>
          </a:p>
          <a:p>
            <a:pPr marL="457200" indent="-457200" algn="just">
              <a:buFont typeface="+mj-lt"/>
              <a:buAutoNum type="arabicPeriod"/>
            </a:pPr>
            <a:r>
              <a:rPr lang="fa-IR" dirty="0" smtClean="0">
                <a:effectLst>
                  <a:outerShdw blurRad="38100" dist="38100" dir="2700000" algn="tl">
                    <a:srgbClr val="000000">
                      <a:alpha val="43137"/>
                    </a:srgbClr>
                  </a:outerShdw>
                </a:effectLst>
                <a:cs typeface="B Nazanin" pitchFamily="2" charset="-78"/>
              </a:rPr>
              <a:t>آب </a:t>
            </a:r>
            <a:r>
              <a:rPr lang="fa-IR" dirty="0">
                <a:effectLst>
                  <a:outerShdw blurRad="38100" dist="38100" dir="2700000" algn="tl">
                    <a:srgbClr val="000000">
                      <a:alpha val="43137"/>
                    </a:srgbClr>
                  </a:outerShdw>
                </a:effectLst>
                <a:cs typeface="B Nazanin" pitchFamily="2" charset="-78"/>
              </a:rPr>
              <a:t>و هواهایی که در آنها نیاز آب سالانه خاک </a:t>
            </a:r>
            <a:r>
              <a:rPr lang="fa-IR" dirty="0">
                <a:solidFill>
                  <a:srgbClr val="00B050"/>
                </a:solidFill>
                <a:effectLst>
                  <a:outerShdw blurRad="38100" dist="38100" dir="2700000" algn="tl">
                    <a:srgbClr val="000000">
                      <a:alpha val="43137"/>
                    </a:srgbClr>
                  </a:outerShdw>
                </a:effectLst>
                <a:cs typeface="B Nazanin" pitchFamily="2" charset="-78"/>
              </a:rPr>
              <a:t>بیشتر</a:t>
            </a:r>
            <a:r>
              <a:rPr lang="fa-IR" dirty="0">
                <a:effectLst>
                  <a:outerShdw blurRad="38100" dist="38100" dir="2700000" algn="tl">
                    <a:srgbClr val="000000">
                      <a:alpha val="43137"/>
                    </a:srgbClr>
                  </a:outerShdw>
                </a:effectLst>
                <a:cs typeface="B Nazanin" pitchFamily="2" charset="-78"/>
              </a:rPr>
              <a:t> از 130 سانتیمتر است.این نوع اقلیم زیر سیطره </a:t>
            </a:r>
            <a:r>
              <a:rPr lang="fa-IR" dirty="0">
                <a:solidFill>
                  <a:srgbClr val="00B050"/>
                </a:solidFill>
                <a:effectLst>
                  <a:outerShdw blurRad="38100" dist="38100" dir="2700000" algn="tl">
                    <a:srgbClr val="000000">
                      <a:alpha val="43137"/>
                    </a:srgbClr>
                  </a:outerShdw>
                </a:effectLst>
                <a:cs typeface="B Nazanin" pitchFamily="2" charset="-78"/>
              </a:rPr>
              <a:t>توده های هوای حاره ای و جنب حاره ای </a:t>
            </a:r>
            <a:r>
              <a:rPr lang="fa-IR" dirty="0">
                <a:effectLst>
                  <a:outerShdw blurRad="38100" dist="38100" dir="2700000" algn="tl">
                    <a:srgbClr val="000000">
                      <a:alpha val="43137"/>
                    </a:srgbClr>
                  </a:outerShdw>
                </a:effectLst>
                <a:cs typeface="B Nazanin" pitchFamily="2" charset="-78"/>
              </a:rPr>
              <a:t>قرار دارد</a:t>
            </a:r>
            <a:r>
              <a:rPr lang="fa-IR" dirty="0" smtClean="0">
                <a:effectLst>
                  <a:outerShdw blurRad="38100" dist="38100" dir="2700000" algn="tl">
                    <a:srgbClr val="000000">
                      <a:alpha val="43137"/>
                    </a:srgbClr>
                  </a:outerShdw>
                </a:effectLst>
                <a:cs typeface="B Nazanin" pitchFamily="2" charset="-78"/>
              </a:rPr>
              <a:t>.</a:t>
            </a:r>
          </a:p>
          <a:p>
            <a:pPr marL="457200" indent="-457200" algn="just">
              <a:buFont typeface="+mj-lt"/>
              <a:buAutoNum type="arabicPeriod"/>
            </a:pPr>
            <a:endParaRPr lang="en-US" sz="1200" dirty="0">
              <a:effectLst>
                <a:outerShdw blurRad="38100" dist="38100" dir="2700000" algn="tl">
                  <a:srgbClr val="000000">
                    <a:alpha val="43137"/>
                  </a:srgbClr>
                </a:outerShdw>
              </a:effectLst>
              <a:cs typeface="B Nazanin" pitchFamily="2" charset="-78"/>
            </a:endParaRPr>
          </a:p>
          <a:p>
            <a:pPr marL="457200" indent="-457200" algn="just">
              <a:buFont typeface="+mj-lt"/>
              <a:buAutoNum type="arabicPeriod"/>
            </a:pPr>
            <a:r>
              <a:rPr lang="fa-IR" dirty="0" smtClean="0">
                <a:effectLst>
                  <a:outerShdw blurRad="38100" dist="38100" dir="2700000" algn="tl">
                    <a:srgbClr val="000000">
                      <a:alpha val="43137"/>
                    </a:srgbClr>
                  </a:outerShdw>
                </a:effectLst>
                <a:cs typeface="B Nazanin" pitchFamily="2" charset="-78"/>
              </a:rPr>
              <a:t> </a:t>
            </a:r>
            <a:r>
              <a:rPr lang="fa-IR" dirty="0">
                <a:effectLst>
                  <a:outerShdw blurRad="38100" dist="38100" dir="2700000" algn="tl">
                    <a:srgbClr val="000000">
                      <a:alpha val="43137"/>
                    </a:srgbClr>
                  </a:outerShdw>
                </a:effectLst>
                <a:cs typeface="B Nazanin" pitchFamily="2" charset="-78"/>
              </a:rPr>
              <a:t>آب و هواهایی که در آنها نیاز آب سالانه خاک </a:t>
            </a:r>
            <a:r>
              <a:rPr lang="fa-IR" dirty="0">
                <a:solidFill>
                  <a:srgbClr val="00B050"/>
                </a:solidFill>
                <a:effectLst>
                  <a:outerShdw blurRad="38100" dist="38100" dir="2700000" algn="tl">
                    <a:srgbClr val="000000">
                      <a:alpha val="43137"/>
                    </a:srgbClr>
                  </a:outerShdw>
                </a:effectLst>
                <a:cs typeface="B Nazanin" pitchFamily="2" charset="-78"/>
              </a:rPr>
              <a:t>کمتر</a:t>
            </a:r>
            <a:r>
              <a:rPr lang="fa-IR" dirty="0">
                <a:effectLst>
                  <a:outerShdw blurRad="38100" dist="38100" dir="2700000" algn="tl">
                    <a:srgbClr val="000000">
                      <a:alpha val="43137"/>
                    </a:srgbClr>
                  </a:outerShdw>
                </a:effectLst>
                <a:cs typeface="B Nazanin" pitchFamily="2" charset="-78"/>
              </a:rPr>
              <a:t> از130سانتیمتر است.این نوع اقلیم زیر سیطره </a:t>
            </a:r>
            <a:r>
              <a:rPr lang="fa-IR" dirty="0">
                <a:solidFill>
                  <a:srgbClr val="00B050"/>
                </a:solidFill>
                <a:effectLst>
                  <a:outerShdw blurRad="38100" dist="38100" dir="2700000" algn="tl">
                    <a:srgbClr val="000000">
                      <a:alpha val="43137"/>
                    </a:srgbClr>
                  </a:outerShdw>
                </a:effectLst>
                <a:cs typeface="B Nazanin" pitchFamily="2" charset="-78"/>
              </a:rPr>
              <a:t>توده های هوای حاره ای و قطبی </a:t>
            </a:r>
            <a:r>
              <a:rPr lang="fa-IR" dirty="0">
                <a:effectLst>
                  <a:outerShdw blurRad="38100" dist="38100" dir="2700000" algn="tl">
                    <a:srgbClr val="000000">
                      <a:alpha val="43137"/>
                    </a:srgbClr>
                  </a:outerShdw>
                </a:effectLst>
                <a:cs typeface="B Nazanin" pitchFamily="2" charset="-78"/>
              </a:rPr>
              <a:t>قرار دارد</a:t>
            </a:r>
            <a:r>
              <a:rPr lang="fa-IR" dirty="0" smtClean="0">
                <a:effectLst>
                  <a:outerShdw blurRad="38100" dist="38100" dir="2700000" algn="tl">
                    <a:srgbClr val="000000">
                      <a:alpha val="43137"/>
                    </a:srgbClr>
                  </a:outerShdw>
                </a:effectLst>
                <a:cs typeface="B Nazanin" pitchFamily="2" charset="-78"/>
              </a:rPr>
              <a:t>.</a:t>
            </a:r>
          </a:p>
          <a:p>
            <a:pPr marL="457200" indent="-457200" algn="just">
              <a:buFont typeface="+mj-lt"/>
              <a:buAutoNum type="arabicPeriod"/>
            </a:pPr>
            <a:endParaRPr lang="en-US" sz="1200" dirty="0">
              <a:effectLst>
                <a:outerShdw blurRad="38100" dist="38100" dir="2700000" algn="tl">
                  <a:srgbClr val="000000">
                    <a:alpha val="43137"/>
                  </a:srgbClr>
                </a:outerShdw>
              </a:effectLst>
              <a:cs typeface="B Nazanin" pitchFamily="2" charset="-78"/>
            </a:endParaRPr>
          </a:p>
        </p:txBody>
      </p:sp>
      <p:sp>
        <p:nvSpPr>
          <p:cNvPr id="3" name="Title 2"/>
          <p:cNvSpPr>
            <a:spLocks noGrp="1"/>
          </p:cNvSpPr>
          <p:nvPr>
            <p:ph type="title"/>
          </p:nvPr>
        </p:nvSpPr>
        <p:spPr>
          <a:xfrm>
            <a:off x="395536" y="476672"/>
            <a:ext cx="8229600" cy="1252728"/>
          </a:xfrm>
        </p:spPr>
        <p:txBody>
          <a:bodyPr>
            <a:normAutofit/>
          </a:bodyPr>
          <a:lstStyle/>
          <a:p>
            <a:r>
              <a:rPr lang="fa-IR" dirty="0">
                <a:effectLst>
                  <a:outerShdw blurRad="38100" dist="38100" dir="2700000" algn="tl">
                    <a:srgbClr val="000000">
                      <a:alpha val="43137"/>
                    </a:srgbClr>
                  </a:outerShdw>
                </a:effectLst>
                <a:cs typeface="B Nazanin" pitchFamily="2" charset="-78"/>
              </a:rPr>
              <a:t>طبقه بندی آب و هوایی استرالر </a:t>
            </a:r>
            <a:endParaRPr lang="en-US" dirty="0">
              <a:effectLst>
                <a:outerShdw blurRad="38100" dist="38100" dir="2700000" algn="tl">
                  <a:srgbClr val="000000">
                    <a:alpha val="43137"/>
                  </a:srgbClr>
                </a:outerShdw>
              </a:effectLst>
              <a:cs typeface="B Nazanin" pitchFamily="2" charset="-78"/>
            </a:endParaRPr>
          </a:p>
        </p:txBody>
      </p:sp>
    </p:spTree>
    <p:extLst>
      <p:ext uri="{BB962C8B-B14F-4D97-AF65-F5344CB8AC3E}">
        <p14:creationId xmlns:p14="http://schemas.microsoft.com/office/powerpoint/2010/main" val="1252214946"/>
      </p:ext>
    </p:extLst>
  </p:cSld>
  <p:clrMapOvr>
    <a:masterClrMapping/>
  </p:clrMapOvr>
  <p:transition spd="slow">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1579263</TotalTime>
  <Words>3076</Words>
  <Application>Microsoft Office PowerPoint</Application>
  <PresentationFormat>On-screen Show (4:3)</PresentationFormat>
  <Paragraphs>246</Paragraphs>
  <Slides>40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Arial</vt:lpstr>
      <vt:lpstr>B Nazanin</vt:lpstr>
      <vt:lpstr>Candara</vt:lpstr>
      <vt:lpstr>Symbol</vt:lpstr>
      <vt:lpstr>Waveform</vt:lpstr>
      <vt:lpstr>طبقه بندی اقلیم و اهمیت آن در جغرافیا </vt:lpstr>
      <vt:lpstr>PowerPoint Presentation</vt:lpstr>
      <vt:lpstr>طبقه بندی اقلیمی</vt:lpstr>
      <vt:lpstr>PowerPoint Presentation</vt:lpstr>
      <vt:lpstr>اصول تقسیم بندی آب و هوا</vt:lpstr>
      <vt:lpstr>مشکلات طبقه بندی اقلیمی</vt:lpstr>
      <vt:lpstr>PowerPoint Presentation</vt:lpstr>
      <vt:lpstr>پیشرفتهای جدید در تقسیم بندی اقلیمی</vt:lpstr>
      <vt:lpstr>طبقه بندی آب و هوایی استرالر </vt:lpstr>
      <vt:lpstr>طبقه بندی آب و هوایی کوپن </vt:lpstr>
      <vt:lpstr>PowerPoint Presentation</vt:lpstr>
      <vt:lpstr>خشکی هوا</vt:lpstr>
      <vt:lpstr>طبقه بندی اقلیمی</vt:lpstr>
      <vt:lpstr>خصوصیات مناطق خشک </vt:lpstr>
      <vt:lpstr>PowerPoint Presentation</vt:lpstr>
      <vt:lpstr>PowerPoint Presentation</vt:lpstr>
      <vt:lpstr>موانع عمده توسعه در مناطق خشک عبارتند از: </vt:lpstr>
      <vt:lpstr>هواشناسی کشاورزی </vt:lpstr>
      <vt:lpstr>اهداف هواشناسی کشاورزی </vt:lpstr>
      <vt:lpstr>وظیفه ی هواشناسی کشاورزی</vt:lpstr>
      <vt:lpstr>تغییرات آب‌وهوایی</vt:lpstr>
      <vt:lpstr>منابع اطلاعاتی مطالعات اقلیمی  </vt:lpstr>
      <vt:lpstr>توده هوا  </vt:lpstr>
      <vt:lpstr>خواص و شکل‌گیری توده‌های هوا</vt:lpstr>
      <vt:lpstr>تغییر خصوصیات توده‌های هوا</vt:lpstr>
      <vt:lpstr>ضریب بازتاب زمینی ( آلبیدو)</vt:lpstr>
      <vt:lpstr>دما</vt:lpstr>
      <vt:lpstr>PowerPoint Presentation</vt:lpstr>
      <vt:lpstr>بارش </vt:lpstr>
      <vt:lpstr>تاثیر فعالیت شهرنشینان براقلیم شهری</vt:lpstr>
      <vt:lpstr>آنتروبی</vt:lpstr>
      <vt:lpstr>عوامل تاثیر گذار بردرجه حرارت شهر</vt:lpstr>
      <vt:lpstr>آب</vt:lpstr>
      <vt:lpstr>وضعیت آبهای جهان</vt:lpstr>
      <vt:lpstr>مشکلات بدن در اثر کم آبی</vt:lpstr>
      <vt:lpstr>طبقه بندی نیاز های آبی شهر ها</vt:lpstr>
      <vt:lpstr>منابع تامین آب</vt:lpstr>
      <vt:lpstr>آلودگی آب ها</vt:lpstr>
      <vt:lpstr>فاضلاب ها</vt:lpstr>
      <vt:lpstr>جمع آوری و دفع فاضلاب های شهری</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M.Shahab Shakerian</dc:creator>
  <cp:lastModifiedBy>AMOUZESH3</cp:lastModifiedBy>
  <cp:revision>97</cp:revision>
  <dcterms:created xsi:type="dcterms:W3CDTF">2013-10-04T12:03:24Z</dcterms:created>
  <dcterms:modified xsi:type="dcterms:W3CDTF">2020-03-10T05:04:33Z</dcterms:modified>
</cp:coreProperties>
</file>