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layouts/slidelayout11.xml" ContentType="application/vnd.openxmlformats-officedocument.presentationml.slideLayout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s/slide9.xml" ContentType="application/vnd.openxmlformats-officedocument.presentationml.slide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279" r:id="rId11"/>
    <p:sldId id="303" r:id="rId12"/>
    <p:sldId id="302" r:id="rId13"/>
    <p:sldId id="305" r:id="rId14"/>
    <p:sldId id="304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2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حل سربرگ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3" name="محل تاریخ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محل تصویر اسلاید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  <a:p>
            <a:endParaRPr lang="en-US"/>
          </a:p>
        </p:txBody>
      </p:sp>
      <p:sp>
        <p:nvSpPr>
          <p:cNvPr id="5" name="محل یادداشت‌ها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</a:p>
          <a:p>
            <a:pPr lvl="0"/>
            <a:r>
              <a:rPr lang="fa-IR" altLang="en-US"/>
              <a:t>برای ویرایش سبک‌های عنوان اصلی، کلیک کنید</a:t>
            </a:r>
            <a:endParaRPr lang="en-US"/>
          </a:p>
          <a:p>
            <a:pPr lvl="1"/>
            <a:r>
              <a:rPr lang="fa-IR" altLang="en-US"/>
              <a:t>سطح دوم</a:t>
            </a:r>
            <a:endParaRPr lang="en-US"/>
          </a:p>
          <a:p>
            <a:pPr lvl="2"/>
            <a:r>
              <a:rPr lang="fa-IR" altLang="en-US"/>
              <a:t>سطح سوم</a:t>
            </a:r>
            <a:endParaRPr lang="en-US"/>
          </a:p>
          <a:p>
            <a:pPr lvl="3"/>
            <a:r>
              <a:rPr lang="fa-IR" altLang="en-US"/>
              <a:t>سطح چهارم</a:t>
            </a:r>
            <a:endParaRPr lang="en-US"/>
          </a:p>
          <a:p>
            <a:pPr lvl="4"/>
            <a:r>
              <a:rPr lang="fa-IR" altLang="en-US"/>
              <a:t>سطح پنجم</a:t>
            </a:r>
            <a:endParaRPr lang="en-US"/>
          </a:p>
        </p:txBody>
      </p:sp>
      <p:sp>
        <p:nvSpPr>
          <p:cNvPr id="6" name="محل ته‌برگ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7" name="محل شماره اسلاید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حل تصویر اسلاید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/>
        </p:txBody>
      </p:sp>
      <p:sp>
        <p:nvSpPr>
          <p:cNvPr id="3" name="محل متن 2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حل شماره اسلاید 3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09517AA0-0565-439A-818C-A4A5BCF70A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حل تصویر اسلاید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/>
        </p:txBody>
      </p:sp>
      <p:sp>
        <p:nvSpPr>
          <p:cNvPr id="3" name="محل متن 2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حل شماره اسلاید 3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98A2077C-6BAD-4144-92ED-E842D306E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lum bright="0" contrast="0"/>
          </a:blip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000" y="2030506"/>
            <a:ext cx="11172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4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قصیده</a:t>
            </a: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قالب شعری است که قافیة مصراع اول با مصراع های زوج یکسان است و تعداد ابیات آن از پانزده بیست بیشتر است ، درون مایه قصیده: مدح ، ثنا، وصف ، پند و اندرز، حکمت و عرفان است.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200000"/>
              </a:lnSpc>
              <a:tabLst>
                <a:tab pos="358775" algn="l"/>
              </a:tabLst>
            </a:pPr>
            <a:endParaRPr lang="en-US" sz="2400" b="1" dirty="0">
              <a:solidFill>
                <a:srgbClr val="FF0000"/>
              </a:solidFill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200000"/>
              </a:lnSpc>
              <a:tabLst>
                <a:tab pos="358775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مطلع: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بیت نخست قصیده که شاعر با ایجاد جذابیّت مطلع مخاطب را به خواندن شعر تشویق می کند.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200000"/>
              </a:lnSpc>
              <a:tabLst>
                <a:tab pos="358775" algn="l"/>
              </a:tabLst>
            </a:pP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*بیت مطلع قصیده مصرّع است (یعنی هر دو مصراع دارای قافیه است). </a:t>
            </a:r>
            <a:endParaRPr lang="en-US" sz="24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16831" y="3601963"/>
            <a:ext cx="1739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*ارکان قصیده</a:t>
            </a:r>
            <a:r>
              <a:rPr lang="fa-IR" sz="24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: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2388" y="1694329"/>
            <a:ext cx="116810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*تحولات درون مایه غزل: </a:t>
            </a:r>
            <a:endParaRPr lang="en-US" sz="2400" b="1" dirty="0">
              <a:solidFill>
                <a:srgbClr val="FF0000"/>
              </a:solidFill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درآغاز </a:t>
            </a: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عاشقانه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است (سخن از معشوق زمینی</a:t>
            </a: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) غزل عاشقانه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را سعدی به اوج رساند. سنایی غزل عارفانه را پدید میآورد. داستان جدایی شاعر از معبود راستین نالیدن از حصار تنگ وابستگی ها که مانع رسیدن به حقیقت </a:t>
            </a: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4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است غزل</a:t>
            </a:r>
            <a:r>
              <a:rPr lang="fa-IR" sz="24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4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عارفانه </a:t>
            </a:r>
            <a:r>
              <a:rPr lang="fa-IR" sz="24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را مولانا به اوج رساند. ستایش زندگی و آزادگی و بی تعلقی</a:t>
            </a:r>
            <a:endParaRPr lang="en-US" sz="2400" b="1" dirty="0"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endParaRPr lang="en-US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endParaRPr lang="fa-IR" sz="24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endParaRPr lang="fa-IR" sz="2400" b="1" dirty="0" smtClean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5788" y="1857375"/>
            <a:ext cx="111442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-عاشقانة عارفانه: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هنر حافظ در غزل عارفانه با هنرمندی تمام از تشبیهات عاشقانه استفاده می­کند تا جایی که تشخیص عارفانه و عاشقانه بودن غزل دشوار می­گردد و آنکه ستایش می­شود و شاعر بدو عشق و محبت می­ورزد هم می تواند معبود و هم معشوق یا ممدوح باشد.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اجتماعی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از مشروطه فرخی یزدی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087" y="1657350"/>
            <a:ext cx="112156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*تاریخچه غزل 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در قرن ششم ه.ق رواج می یابد.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200000"/>
              </a:lnSpc>
              <a:tabLst>
                <a:tab pos="358775" algn="l"/>
              </a:tabLst>
            </a:pP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از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مشروطه به بعد غزل جنبه اجتماعی به خود می­گیرد. از سرایندگان بنام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فرخی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یزدی است.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200000"/>
              </a:lnSpc>
              <a:tabLst>
                <a:tab pos="358775" algn="l"/>
              </a:tabLst>
            </a:pP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غزل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از آغاز تا پایان قرن یازدهم قالب رایج و مسلط شعر فارسی است و تا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روزگار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ما نیز محبوب شاعران است.   </a:t>
            </a:r>
            <a:endParaRPr lang="en-US" sz="28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950" y="1738122"/>
            <a:ext cx="10744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*علت نامگذاری غزل: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گویا به خاطر آن است که برگرفته از بخش تغزّل قصیده می­باشد.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2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*غزل سرایان معروف: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حافظ ، سعدی ، مولوی، صائب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2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غزل سرایان معاصر: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شهریار، رهی معیری، سلمان هراتی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.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0331" y="2312894"/>
            <a:ext cx="48274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3800" dirty="0" smtClean="0">
                <a:solidFill>
                  <a:srgbClr val="C00000"/>
                </a:solidFill>
                <a:cs typeface="B Titr" pitchFamily="2" charset="-78" panose="00000700000000000000"/>
              </a:rPr>
              <a:t>پایان</a:t>
            </a:r>
            <a:endParaRPr lang="en-US" sz="13800" dirty="0">
              <a:solidFill>
                <a:srgbClr val="C00000"/>
              </a:solidFill>
              <a:cs typeface="B Titr" pitchFamily="2" charset="-78" panose="00000700000000000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429813"/>
            <a:ext cx="1097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تغزّل تشبیب 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مقدمة قصیده است با محتوایی عشق ، یاد جوانی، وصف طبیعت به قصدآماده کردن ذهن مخاطب 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تخلّص: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بیتی که شاعر به یاری آن تغزّل را به تنة اصلی پیوند می زند و بارهایی از مقدمه به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اصل گفتار می پردازد به عبارتی رابطة میان مقدمه و تنة اصلی قصیده است. </a:t>
            </a:r>
            <a:endParaRPr lang="en-US" sz="28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950" y="1914525"/>
            <a:ext cx="110442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*زیباترین تخلص، تخلص یک بیتی است که از ایجاز بیشتری بهره مند است.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تنة اصلی قصیده و ویژگی های آن: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اصلی ترین قسمت قصیده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مقصود اصلی شاعر را در بردارد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محتوای اصلی قصیده (مدح، رثا، وصف ، پند و اندرز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، 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حکمت و عرفان، می تواند باشد. </a:t>
            </a:r>
            <a:endParaRPr lang="fa-IR" sz="2800" b="1" dirty="0" smtClean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/>
            <a:r>
              <a:rPr lang="fa-IR" sz="2800" b="1" dirty="0">
                <a:solidFill>
                  <a:srgbClr val="FF0000"/>
                </a:solidFill>
                <a:cs typeface="B Nazanin" pitchFamily="2" charset="-78" panose="00000400000000000000"/>
              </a:rPr>
              <a:t>-شرایط و دعا: </a:t>
            </a:r>
            <a:r>
              <a:rPr lang="fa-IR" sz="2800" b="1" dirty="0">
                <a:cs typeface="B Nazanin" pitchFamily="2" charset="-78" panose="00000400000000000000"/>
              </a:rPr>
              <a:t>ابیات پایانی که شاعر با بیان شرط هایی برای ممدوح خود عمر جاودانی طلب </a:t>
            </a:r>
            <a:r>
              <a:rPr lang="fa-IR" sz="2800" b="1" dirty="0" smtClean="0">
                <a:cs typeface="B Nazanin" pitchFamily="2" charset="-78" panose="00000400000000000000"/>
              </a:rPr>
              <a:t>می­کند</a:t>
            </a:r>
            <a:r>
              <a:rPr lang="fa-IR" sz="2800" b="1" dirty="0">
                <a:cs typeface="B Nazanin" pitchFamily="2" charset="-78" panose="00000400000000000000"/>
              </a:rPr>
              <a:t>. </a:t>
            </a:r>
            <a:endParaRPr lang="en-US" sz="2800" b="1" dirty="0">
              <a:cs typeface="B Nazanin" pitchFamily="2" charset="-78" panose="00000400000000000000"/>
            </a:endParaRPr>
          </a:p>
          <a:p>
            <a:pPr algn="r" rtl="1"/>
            <a:r>
              <a:rPr lang="fa-IR" sz="2800" b="1" dirty="0">
                <a:solidFill>
                  <a:srgbClr val="FF0000"/>
                </a:solidFill>
                <a:cs typeface="B Nazanin" pitchFamily="2" charset="-78" panose="00000400000000000000"/>
              </a:rPr>
              <a:t>- مقطع: </a:t>
            </a:r>
            <a:r>
              <a:rPr lang="fa-IR" sz="2800" b="1" dirty="0">
                <a:cs typeface="B Nazanin" pitchFamily="2" charset="-78" panose="00000400000000000000"/>
              </a:rPr>
              <a:t>بیت آخر قصیده که شاعر در انتخاب الفاط آن دقت فراوان دارد. </a:t>
            </a:r>
            <a:endParaRPr lang="en-US" sz="28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2584" y="2184308"/>
            <a:ext cx="11429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*هنرنمایی و زیبا سازی سرود، در مطلع را حسن مطلع و هنرنمایی و آرایش در مقطع را حسن مقطع یا حسن ختام گویند.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تجدید مطلع: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بیت مصرع در میان قصیده زمانی آورده می­شود که شاعر بخواهد از مطلبی به 	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مطلب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دیگر برود یا بتواند از قافیه قبلی استفاده کند.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*خاقانی شروانی و سعدی شیرازی در برخی از قصاید خود تجدید مطلع کرده اند.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تخلّص: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شاعر، تخلّص و نام شعری، خود را در مقطع قصیده می آورد. </a:t>
            </a:r>
            <a:endParaRPr lang="en-US" sz="28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039" y="1771650"/>
            <a:ext cx="114442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 این تخلص با تخلّص که رابط میان تغزّل و تنة اصلی قصیده است فرق دارد.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*تاریخچة قصیده سرایی: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از نیمة قرن سوم ه. ق به تقلید از شعر عربی پدیدآمد. روزگار اقتدار و رواج قصیده قرون سوم تا ششم ه.ق است. این قالب شعری تا امروز همواره مورد توجه شاعران بوده است.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*قصیده سرایان معروف: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رودکی، فرخی، منوچهری، ناصرخسرو، مسعودسعد، سنایی، انوری،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خاقانی، سعدی، قاآنی، بهار.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/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*قصیده سرایان معاصر: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مهدی حمیدی- امیری فیروزکوهی- مهرداد اوستا. </a:t>
            </a:r>
            <a:endParaRPr lang="en-US" sz="2800" b="1" dirty="0"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38" y="2314576"/>
            <a:ext cx="110156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*تعداد ابیات قصیده 15 بیت به بالاست، حداکثر قصیده سروده شده 337 بیت منسوب به قاآنی شیرازی در وصف حضرت علی علیه السلام است که بلندترین قصیده فارسی است. </a:t>
            </a:r>
            <a:endParaRPr lang="en-US" sz="20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639" y="2214562"/>
            <a:ext cx="11172824" cy="3355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تعریف غزل: </a:t>
            </a:r>
            <a:endParaRPr lang="en-US" sz="2800" b="1" dirty="0">
              <a:solidFill>
                <a:srgbClr val="FF0000"/>
              </a:solidFill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just" rtl="1">
              <a:lnSpc>
                <a:spcPct val="150000"/>
              </a:lnSpc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قالب شعری است که قافیة مصراع اول با مصراع های زوج یکسان است (مثل قصیده).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L="342900" marR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itchFamily="18" charset="0" panose="02020603050405020304"/>
              <a:buChar char="-"/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تعداد ابیات آن همواره بیش از 5 و حداکثر 15 بیت است. </a:t>
            </a:r>
            <a:endParaRPr lang="en-US" sz="2800" b="1" dirty="0">
              <a:latin typeface="Calibri" pitchFamily="34" charset="0" panose="020F0502020204030204"/>
              <a:ea typeface="Calibri" pitchFamily="34" charset="0" panose="020F0502020204030204"/>
              <a:cs typeface="B Nazanin" pitchFamily="2" charset="-78" panose="00000400000000000000"/>
            </a:endParaRPr>
          </a:p>
          <a:p>
            <a:pPr marL="342900" marR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itchFamily="18" charset="0" panose="02020603050405020304"/>
              <a:buChar char="-"/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غزل سه یا چهار بیتی هم یافت نشده است که به پیروی از استاد همایی آنها را (غزل ناتمام ) می­نامیم. </a:t>
            </a:r>
            <a:endParaRPr lang="en-US" sz="2800" b="1" dirty="0">
              <a:effectLst/>
              <a:latin typeface="Calibri" pitchFamily="34" charset="0" panose="020F0502020204030204"/>
              <a:ea typeface="Calibri" pitchFamily="34" charset="0" panose="020F05020202040302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4338" y="2057401"/>
            <a:ext cx="10972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درون مایه غزل: عشق ، عرفان ، یا آمیزه ای از این دو (عاشقانه عارفانه)، اجتماعی است. 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شکل هندسی غزل: </a:t>
            </a:r>
            <a:endParaRPr lang="fa-IR" sz="2800" b="1" dirty="0" smtClean="0">
              <a:latin typeface="Calibri" pitchFamily="34" charset="0" panose="020F0502020204030204"/>
              <a:ea typeface="Calibri" pitchFamily="34" charset="0" panose="020F0502020204030204"/>
              <a:cs typeface="B Nazanin" pitchFamily="2" charset="-78" panose="00000400000000000000"/>
            </a:endParaRPr>
          </a:p>
          <a:p>
            <a:pPr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 smtClean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-----</a:t>
            </a:r>
            <a:r>
              <a:rPr lang="en-US" sz="2800" b="1" dirty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X</a:t>
            </a:r>
            <a:r>
              <a:rPr lang="fa-IR" sz="2800" b="1" dirty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      --------</a:t>
            </a:r>
            <a:r>
              <a:rPr lang="en-US" sz="2800" b="1" dirty="0" smtClean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X</a:t>
            </a:r>
          </a:p>
          <a:p>
            <a:pPr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</a:t>
            </a:r>
            <a:r>
              <a:rPr lang="en-US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  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--------</a:t>
            </a:r>
            <a:r>
              <a:rPr lang="en-US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X</a:t>
            </a:r>
            <a:endParaRPr lang="fa-IR" sz="2800" b="1" dirty="0" smtClean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------- 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--------</a:t>
            </a:r>
            <a:r>
              <a:rPr lang="en-US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X</a:t>
            </a:r>
            <a:endParaRPr lang="en-US" sz="2800" b="1" dirty="0">
              <a:effectLst/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9845" y="2507877"/>
            <a:ext cx="111871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اصطلاحات قالب غزل : </a:t>
            </a:r>
            <a:r>
              <a:rPr lang="fa-IR" sz="2800" b="1" dirty="0" smtClean="0">
                <a:solidFill>
                  <a:srgbClr val="FF0000"/>
                </a:solidFill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مطلع: </a:t>
            </a:r>
            <a:r>
              <a:rPr lang="fa-IR" sz="2800" b="1" dirty="0" smtClean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بیت </a:t>
            </a:r>
            <a:r>
              <a:rPr lang="fa-IR" sz="2800" b="1" dirty="0">
                <a:latin typeface="Calibri" pitchFamily="34" charset="0" panose="020F0502020204030204"/>
                <a:ea typeface="Calibri" pitchFamily="34" charset="0" panose="020F0502020204030204"/>
                <a:cs typeface="B Nazanin" pitchFamily="2" charset="-78" panose="00000400000000000000"/>
              </a:rPr>
              <a:t>آغاز ( که مصّرع است)</a:t>
            </a:r>
            <a:endParaRPr lang="en-US" sz="2800" b="1" dirty="0">
              <a:latin typeface="Calibri" pitchFamily="34" charset="0" panose="020F0502020204030204"/>
              <a:ea typeface="Calibri" pitchFamily="34" charset="0" panose="020F0502020204030204"/>
              <a:cs typeface="B Nazanin" pitchFamily="2" charset="-78" panose="00000400000000000000"/>
            </a:endParaRPr>
          </a:p>
          <a:p>
            <a:pPr marL="457200" marR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358775" algn="l"/>
              </a:tabLst>
            </a:pPr>
            <a:r>
              <a:rPr lang="fa-IR" sz="2800" b="1" dirty="0" smtClean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مقطع</a:t>
            </a: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: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بیت پایان (که تخلص هم در همین بیت معمولامی­آید)</a:t>
            </a:r>
            <a:endParaRPr lang="en-US" sz="2800" b="1" dirty="0">
              <a:latin typeface="Calibri" pitchFamily="34" charset="0" panose="020F0502020204030204"/>
              <a:ea typeface="Times New Roman" pitchFamily="18" charset="0" panose="02020603050405020304"/>
              <a:cs typeface="B Nazanin" pitchFamily="2" charset="-78" panose="00000400000000000000"/>
            </a:endParaRPr>
          </a:p>
          <a:p>
            <a:pPr algn="r">
              <a:lnSpc>
                <a:spcPct val="200000"/>
              </a:lnSpc>
            </a:pP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		</a:t>
            </a:r>
            <a:r>
              <a:rPr lang="fa-IR" sz="2800" b="1" dirty="0">
                <a:solidFill>
                  <a:srgbClr val="FF0000"/>
                </a:solidFill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   تخلص:  </a:t>
            </a:r>
            <a:r>
              <a:rPr lang="fa-IR" sz="2800" b="1" dirty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نام شعری شاعر در بیت </a:t>
            </a:r>
            <a:r>
              <a:rPr lang="fa-IR" sz="2800" b="1" dirty="0" smtClean="0">
                <a:latin typeface="Calibri" pitchFamily="34" charset="0" panose="020F0502020204030204"/>
                <a:ea typeface="Times New Roman" pitchFamily="18" charset="0" panose="02020603050405020304"/>
                <a:cs typeface="B Nazanin" pitchFamily="2" charset="-78" panose="00000400000000000000"/>
              </a:rPr>
              <a:t>پایانی</a:t>
            </a:r>
            <a:endParaRPr lang="en-US" sz="2800" b="1" dirty="0">
              <a:cs typeface="B Nazanin" pitchFamily="2" charset="-78" panose="0000040000000000000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697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91</cp:revision>
  <dcterms:created xsi:type="dcterms:W3CDTF">2015-07-06T05:06:21Z</dcterms:created>
  <dcterms:modified xsi:type="dcterms:W3CDTF">2020-03-10T14:56:51Z</dcterms:modified>
</cp:coreProperties>
</file>