
<file path=[Content_Types].xml><?xml version="1.0" encoding="utf-8"?>
<Types xmlns="http://schemas.openxmlformats.org/package/2006/content-types">
  <Default Extension="vml" ContentType="application/vnd.openxmlformats-officedocument.vmlDrawing"/>
  <Default Extension="jpeg" ContentType="image/jpeg"/>
  <Default Extension="rels" ContentType="application/vnd.openxmlformats-package.relationships+xml"/>
  <Default Extension="wmf" ContentType="image/x-wmf"/>
  <Default Extension="bin" ContentType="application/vnd.openxmlformats-officedocument.oleObject"/>
  <Default Extension="xml" ContentType="application/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11.xml" ContentType="application/vnd.openxmlformats-officedocument.presentationml.slideLayout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ppt/slides/slide9.xml" ContentType="application/vnd.openxmlformats-officedocument.presentationml.slide+xml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حل سربرگ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3" name="محل تاریخ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/>
          <a:p>
            <a:r>
              <a:rPr lang="en-US" smtClean="0"/>
              <a:t>*</a:t>
            </a:r>
            <a:endParaRPr lang="en-US"/>
          </a:p>
        </p:txBody>
      </p:sp>
      <p:sp>
        <p:nvSpPr>
          <p:cNvPr id="4" name="محل تصویر اسلاید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  <a:p>
            <a:endParaRPr lang="en-US"/>
          </a:p>
        </p:txBody>
      </p:sp>
      <p:sp>
        <p:nvSpPr>
          <p:cNvPr id="5" name="محل یادداشت‌ها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</a:p>
          <a:p>
            <a:pPr lvl="0"/>
            <a:r>
              <a:rPr lang="fa-IR" altLang="en-US"/>
              <a:t>برای ویرایش سبک‌های عنوان اصلی، کلیک کنید</a:t>
            </a:r>
            <a:endParaRPr lang="en-US"/>
          </a:p>
          <a:p>
            <a:pPr lvl="1"/>
            <a:r>
              <a:rPr lang="fa-IR" altLang="en-US"/>
              <a:t>سطح دوم</a:t>
            </a:r>
            <a:endParaRPr lang="en-US"/>
          </a:p>
          <a:p>
            <a:pPr lvl="2"/>
            <a:r>
              <a:rPr lang="fa-IR" altLang="en-US"/>
              <a:t>سطح سوم</a:t>
            </a:r>
            <a:endParaRPr lang="en-US"/>
          </a:p>
          <a:p>
            <a:pPr lvl="3"/>
            <a:r>
              <a:rPr lang="fa-IR" altLang="en-US"/>
              <a:t>سطح چهارم</a:t>
            </a:r>
            <a:endParaRPr lang="en-US"/>
          </a:p>
          <a:p>
            <a:pPr lvl="4"/>
            <a:r>
              <a:rPr lang="fa-IR" altLang="en-US"/>
              <a:t>سطح پنجم</a:t>
            </a:r>
            <a:endParaRPr lang="en-US"/>
          </a:p>
        </p:txBody>
      </p:sp>
      <p:sp>
        <p:nvSpPr>
          <p:cNvPr id="6" name="محل ته‌برگ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7" name="محل شماره اسلاید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/>
          <a:p>
            <a:r>
              <a:rPr lang="en-US" smtClean="0"/>
              <a:t>#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حل تصویر اسلاید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  <p:txBody>
          <a:bodyPr/>
          <a:lstStyle/>
          <a:p/>
        </p:txBody>
      </p:sp>
      <p:sp>
        <p:nvSpPr>
          <p:cNvPr id="3" name="محل متن 2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حل شماره اسلاید 3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90C1CD31-8B0A-4FCB-958B-7D815C99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>
            <a:lum bright="0" contrast="0"/>
          </a:blip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8929" y="2366682"/>
            <a:ext cx="117930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038" algn="l"/>
                <a:tab pos="1798638" algn="l"/>
                <a:tab pos="2787650" algn="l"/>
                <a:tab pos="7826375" algn="l"/>
              </a:tabLst>
            </a:pP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</a:t>
            </a: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مسمّط 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شعری است که از رشته های گوناگون پدید می آید ، قافیة رشته ها متفاوت است و در هر رشته همة مصراع ها به جز مصراع آخر هم قافیه اند</a:t>
            </a: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.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798955" algn="l"/>
                <a:tab pos="2788920" algn="l"/>
              </a:tabLst>
            </a:pP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هر بخش را یک رشته و مصراع آخر آن را بند می­گویند 	</a:t>
            </a: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که حلقة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ارتباط رشته ها است.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80331" y="2312894"/>
            <a:ext cx="482749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3800" dirty="0" smtClean="0">
                <a:solidFill>
                  <a:srgbClr val="C00000"/>
                </a:solidFill>
                <a:cs typeface="B Titr" pitchFamily="2" charset="-78" panose="00000700000000000000"/>
              </a:rPr>
              <a:t>پایان</a:t>
            </a:r>
            <a:endParaRPr lang="en-US" sz="13800" dirty="0">
              <a:solidFill>
                <a:srgbClr val="C00000"/>
              </a:solidFill>
              <a:cs typeface="B Titr" pitchFamily="2" charset="-78" panose="000007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55554" y="1868705"/>
            <a:ext cx="411683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798955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ویژگی های مسمط </a:t>
            </a:r>
            <a:r>
              <a:rPr lang="fa-IR" sz="2400" b="1" dirty="0" smtClean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:</a:t>
            </a:r>
            <a:endParaRPr lang="en-US" sz="2400" b="1" dirty="0" smtClean="0">
              <a:solidFill>
                <a:srgbClr val="FF0000"/>
              </a:solidFill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798955" algn="l"/>
                <a:tab pos="2788920" algn="l"/>
              </a:tabLst>
            </a:pP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هر بخش سه تا شش مصراع دارد.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10872" y="3173506"/>
            <a:ext cx="8794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798955" algn="l"/>
                <a:tab pos="2788920" algn="l"/>
              </a:tabLst>
            </a:pP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</a:t>
            </a:r>
            <a:r>
              <a:rPr lang="en-US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شمار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مصراع های هر بخش با بخش های دیگر برابر است.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788920" algn="l"/>
              </a:tabLst>
            </a:pP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- مصراع آخر تمام بندها هم قافیه است.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788920" algn="l"/>
              </a:tabLst>
            </a:pP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- شمار رشته های مسقط نامعین و به اختیار شاعر است. </a:t>
            </a:r>
            <a:endParaRPr lang="en-US" sz="2400" b="1" dirty="0">
              <a:cs typeface="B Nazanin" pitchFamily="2" charset="-78" panose="000004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376" y="2514599"/>
            <a:ext cx="11779624" cy="3033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محتوای مسمّط 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تغزل، مدح، اشعار سیاسی ، ملّی و میهنی تقریباً همانند قصیده است.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*مسمّط سرایان معروف: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منوچهری دامغانی، قاآنی.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مسمّط تضمینی: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مسمّطی است که بند آن در هر رشته، به ترتیب مصراع دوم بیت های یک </a:t>
            </a: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غزل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است یعنی شاعر بیت های یک غزل را به ترتیب در پایان رشته های </a:t>
            </a: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مسمّط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می آورد. </a:t>
            </a:r>
            <a:endParaRPr lang="en-US" sz="2400" b="1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9" y="1156447"/>
            <a:ext cx="893332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-تعداد رشته ها تابع تعداد بیت های غزل است. 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*شکل هندسی مسمّط تضمینی :   -------1		-------1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				     </a:t>
            </a: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           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-------1	</a:t>
            </a: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   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«------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1	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					   </a:t>
            </a: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         </a:t>
            </a: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-------»1</a:t>
            </a:r>
            <a:endParaRPr lang="en-US" sz="2400" dirty="0" smtClean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	</a:t>
            </a: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    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</a:t>
            </a:r>
            <a:r>
              <a:rPr lang="en-US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			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      -------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2		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					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                             -------»2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					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                          </a:t>
            </a: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              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-------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3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						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                   </a:t>
            </a: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              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«------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3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					       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                  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-------»3</a:t>
            </a:r>
            <a:endParaRPr lang="en-US" sz="2400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26232" y="3419146"/>
            <a:ext cx="1766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fa-IR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</a:t>
            </a:r>
            <a:r>
              <a:rPr lang="fa-IR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-------</a:t>
            </a:r>
            <a:r>
              <a:rPr lang="en-US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44279" y="3502129"/>
          <a:ext cx="130735" cy="203366"/>
        </p:xfrm>
        <a:graphic>
          <a:graphicData uri="http://schemas.openxmlformats.org/presentationml/2006/ole">
            <p:oleObj name="Equation" r:id="rId1" imgW="228600" imgH="355320" progId="Equation.DSMT4">
              <p:embed/>
              <p:pic>
                <p:nvPicPr>
                  <p:cNvPr id="4" name="Object 3"/>
                  <p:cNvPicPr>
                    <a:picLocks noChangeAspect="1"/>
                  </p:cNvPicPr>
                  <p:nvPr/>
                </p:nvPicPr>
                <p:blipFill>
                  <a:blip r:embed="rId2"/>
                  <a:srcRect/>
                  <a:stretch>
                    <a:fillRect/>
                  </a:stretch>
                </p:blipFill>
                <p:spPr>
                  <a:xfrm>
                    <a:off x="7644279" y="3502129"/>
                    <a:ext cx="130735" cy="203366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5290606" y="3788478"/>
            <a:ext cx="1225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«------2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44279" y="3788478"/>
            <a:ext cx="1113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------------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630832" y="3871461"/>
          <a:ext cx="144182" cy="224283"/>
        </p:xfrm>
        <a:graphic>
          <a:graphicData uri="http://schemas.openxmlformats.org/presentationml/2006/ole">
            <p:oleObj name="Equation" r:id="rId3" imgW="228600" imgH="355320" progId="Equation.DSMT4">
              <p:embed/>
              <p:pic>
                <p:nvPicPr>
                  <p:cNvPr id="8" name="Object 7"/>
                  <p:cNvPicPr>
                    <a:picLocks noChangeAspect="1"/>
                  </p:cNvPicPr>
                  <p:nvPr/>
                </p:nvPicPr>
                <p:blipFill>
                  <a:blip r:embed="rId4"/>
                  <a:srcRect/>
                  <a:stretch>
                    <a:fillRect/>
                  </a:stretch>
                </p:blipFill>
                <p:spPr>
                  <a:xfrm>
                    <a:off x="7630832" y="3871461"/>
                    <a:ext cx="144182" cy="224283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14663" y="464228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-------------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14663" y="512676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-------------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514663" y="4646166"/>
          <a:ext cx="174025" cy="243635"/>
        </p:xfrm>
        <a:graphic>
          <a:graphicData uri="http://schemas.openxmlformats.org/presentationml/2006/ole">
            <p:oleObj name="Equation" r:id="rId5" imgW="253800" imgH="355320" progId="Equation.DSMT4">
              <p:embed/>
              <p:pic>
                <p:nvPicPr>
                  <p:cNvPr id="11" name="Object 10"/>
                  <p:cNvPicPr>
                    <a:picLocks noChangeAspect="1"/>
                  </p:cNvPicPr>
                  <p:nvPr/>
                </p:nvPicPr>
                <p:blipFill>
                  <a:blip r:embed="rId6"/>
                  <a:srcRect/>
                  <a:stretch>
                    <a:fillRect/>
                  </a:stretch>
                </p:blipFill>
                <p:spPr>
                  <a:xfrm>
                    <a:off x="7514663" y="4646166"/>
                    <a:ext cx="174025" cy="243635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456807" y="5152514"/>
          <a:ext cx="174025" cy="243635"/>
        </p:xfrm>
        <a:graphic>
          <a:graphicData uri="http://schemas.openxmlformats.org/presentationml/2006/ole">
            <p:oleObj name="Equation" r:id="rId7" imgW="253800" imgH="355320" progId="Equation.DSMT4">
              <p:embed/>
              <p:pic>
                <p:nvPicPr>
                  <p:cNvPr id="12" name="Object 11"/>
                  <p:cNvPicPr>
                    <a:picLocks noChangeAspect="1"/>
                  </p:cNvPicPr>
                  <p:nvPr/>
                </p:nvPicPr>
                <p:blipFill>
                  <a:blip r:embed="rId6"/>
                  <a:srcRect/>
                  <a:stretch>
                    <a:fillRect/>
                  </a:stretch>
                </p:blipFill>
                <p:spPr>
                  <a:xfrm>
                    <a:off x="7456807" y="5152514"/>
                    <a:ext cx="174025" cy="243635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988" y="2057400"/>
            <a:ext cx="120620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*مسمّط تضمینی سرایان معروف: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شیخ بهایی (شاعر قرن دهم) که از غزل خیالی بخارایی(شاعر قرن نهم) تضمین کرده است.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نکته: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بنیان گذار مسمّط منوچهری دامغانی شاعر قرن پنجم است.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6636" y="274886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en-US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             </a:t>
            </a:r>
            <a:r>
              <a:rPr lang="fa-IR" sz="2400" dirty="0" smtClean="0"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-------</a:t>
            </a: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1	-------1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Arial" pitchFamily="34" charset="0" panose="020B0604020202020204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			  -------2		-------2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Arial" pitchFamily="34" charset="0" panose="020B0604020202020204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			  -------3		-------3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Arial" pitchFamily="34" charset="0" panose="020B0604020202020204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			--------4		-------4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Arial" pitchFamily="34" charset="0" panose="020B0604020202020204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			--------5		-------5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Arial" pitchFamily="34" charset="0" panose="020B0604020202020204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			--------6		-------6</a:t>
            </a:r>
            <a:endParaRPr lang="en-US" sz="2400" dirty="0">
              <a:latin typeface="Calibri" pitchFamily="34" charset="0" panose="020F0502020204030204"/>
              <a:ea typeface="Times New Roman" pitchFamily="18" charset="0" panose="02020603050405020304"/>
              <a:cs typeface="Arial" pitchFamily="34" charset="0" panose="020B0604020202020204"/>
            </a:endParaRPr>
          </a:p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dirty="0"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			--------7		-------7</a:t>
            </a:r>
            <a:endParaRPr lang="en-US" sz="2400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Arial" pitchFamily="34" charset="0" panose="020B060402020202020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81082" y="1433769"/>
            <a:ext cx="87674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*مثنوی: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قالب شعری است با بیت های مصرّع که هر بیت قافیة مستقل دارد.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47888" y="2518028"/>
            <a:ext cx="2266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Lotus" pitchFamily="2" charset="-78" panose="00000400000000000000"/>
              </a:rPr>
              <a:t>شکل هندسی مثنوی :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10941"/>
            <a:ext cx="120082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درون مایة مثنوی به چهار بخش تقسیم می­شود: </a:t>
            </a:r>
            <a:endParaRPr lang="en-US" sz="2400" b="1" dirty="0">
              <a:solidFill>
                <a:srgbClr val="FF0000"/>
              </a:solidFill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 smtClean="0">
                <a:solidFill>
                  <a:srgbClr val="0070C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1- حماسی </a:t>
            </a:r>
            <a:r>
              <a:rPr lang="fa-IR" sz="2400" b="1" dirty="0">
                <a:solidFill>
                  <a:srgbClr val="0070C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و تاریخی :	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شاهنامة فردوسی و اسکندرنامة نظامی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 smtClean="0">
                <a:solidFill>
                  <a:srgbClr val="0070C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2- اخلاقی </a:t>
            </a:r>
            <a:r>
              <a:rPr lang="fa-IR" sz="2400" b="1" dirty="0">
                <a:solidFill>
                  <a:srgbClr val="0070C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و تعلیمی: 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بوستان سعدی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 smtClean="0">
                <a:solidFill>
                  <a:srgbClr val="0070C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3- عاشقانه </a:t>
            </a:r>
            <a:r>
              <a:rPr lang="fa-IR" sz="2400" b="1" dirty="0">
                <a:solidFill>
                  <a:srgbClr val="0070C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و بزمی: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خسرو و شیرین نظامی و ویس و رامین فخرالدین اسعد 						</a:t>
            </a:r>
            <a:endParaRPr lang="en-US" sz="2400" b="1" dirty="0">
              <a:cs typeface="B Nazanin" pitchFamily="2" charset="-78" panose="0000040000000000000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598864" y="4834969"/>
            <a:ext cx="1409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4- عارفانه </a:t>
            </a:r>
            <a:r>
              <a:rPr lang="fa-IR" sz="2400" b="1" dirty="0">
                <a:solidFill>
                  <a:srgbClr val="0070C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43563" y="4834968"/>
            <a:ext cx="6062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مثنوی مولوی، حدیقه الحقیقة سنایی و منطق الطیر عطّار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301510" y="3979894"/>
            <a:ext cx="104387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algn="just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گرگانی.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282" y="2971800"/>
            <a:ext cx="1173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*تاریخچة مثنوی: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قدیمی ترین قالب شعر فارسی و خاصّ زبان فارسی است و در همة </a:t>
            </a: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دوره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ها از آن استفاده شده است.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150000"/>
              </a:lnSpc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اولین مثنوی شعر فارسی</a:t>
            </a:r>
            <a:r>
              <a:rPr lang="fa-IR" sz="2400" b="1" dirty="0" smtClean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:</a:t>
            </a:r>
          </a:p>
          <a:p>
            <a:pPr algn="just" rtl="1">
              <a:lnSpc>
                <a:spcPct val="150000"/>
              </a:lnSpc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-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کلیله و دمنة منظوم رودکی 								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385611" y="5266242"/>
            <a:ext cx="1658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- آفرین نامة </a:t>
            </a:r>
          </a:p>
        </p:txBody>
      </p:sp>
      <p:sp>
        <p:nvSpPr>
          <p:cNvPr id="4" name="Rectangle 3"/>
          <p:cNvSpPr/>
          <p:nvPr/>
        </p:nvSpPr>
        <p:spPr>
          <a:xfrm>
            <a:off x="8701194" y="5266241"/>
            <a:ext cx="18485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ابوشکور بلخی 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1" y="2622175"/>
            <a:ext cx="115779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*مثنوی سرایان معروف گذشته: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فردوسی، اسدی ، نظامی، عطّار ، سنایی، سعدی، مولوی، جامی. 			</a:t>
            </a:r>
            <a:r>
              <a:rPr lang="fa-IR" sz="2400" b="1" dirty="0" smtClean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</a:t>
            </a: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مثنوی سرایان معروف معاصر: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پروین اعتصامی، حمیدی شیرازی و شهریار.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150000"/>
              </a:lnSpc>
              <a:tabLst>
                <a:tab pos="358775" algn="l"/>
                <a:tab pos="808355" algn="l"/>
                <a:tab pos="1348740" algn="l"/>
                <a:tab pos="1528445" algn="l"/>
                <a:tab pos="1798955" algn="l"/>
                <a:tab pos="2068830" algn="l"/>
                <a:tab pos="2788920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نکته: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مثنوی به جهت تغییر قافیه در هر بیت مناسب ترین قالب برای بیان داستان ها و مطالب طولانی است چون محدودیتی برای شاعر ایجاد نمی کند. مثلاً شاهنامه فردوسی بیش از </a:t>
            </a: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60000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بیت دارد و مثنوی مولوی 26000 بیت دارد.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333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 Lotus</vt:lpstr>
      <vt:lpstr>B Nazanin</vt:lpstr>
      <vt:lpstr>B Titr</vt:lpstr>
      <vt:lpstr>Calibri</vt:lpstr>
      <vt:lpstr>Calibri Light</vt:lpstr>
      <vt:lpstr>Times New Roman</vt:lpstr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91</cp:revision>
  <dcterms:created xsi:type="dcterms:W3CDTF">2015-07-06T05:06:21Z</dcterms:created>
  <dcterms:modified xsi:type="dcterms:W3CDTF">2020-03-10T14:58:25Z</dcterms:modified>
</cp:coreProperties>
</file>