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4" r:id="rId8"/>
    <p:sldId id="265" r:id="rId9"/>
    <p:sldId id="261" r:id="rId10"/>
    <p:sldId id="262" r:id="rId11"/>
    <p:sldId id="266" r:id="rId12"/>
    <p:sldId id="267" r:id="rId13"/>
    <p:sldId id="268" r:id="rId14"/>
    <p:sldId id="263" r:id="rId15"/>
    <p:sldId id="269" r:id="rId1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2A30032-F7D9-4B84-8CD8-ACFCFD3AEFE0}" type="datetimeFigureOut">
              <a:rPr lang="fa-IR" smtClean="0"/>
              <a:t>07/22/1441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67CAFA9-F58A-4B2E-9B29-473B6CFCDC21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بسم الله الرحمن الرحیم</a:t>
            </a:r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7615262" cy="5840435"/>
          </a:xfrm>
        </p:spPr>
        <p:txBody>
          <a:bodyPr/>
          <a:lstStyle/>
          <a:p>
            <a:r>
              <a:rPr lang="fa-IR" dirty="0" smtClean="0"/>
              <a:t>2:منگنز</a:t>
            </a:r>
          </a:p>
          <a:p>
            <a:endParaRPr lang="fa-IR" dirty="0"/>
          </a:p>
          <a:p>
            <a:r>
              <a:rPr lang="fa-IR" dirty="0" smtClean="0"/>
              <a:t>نقش این عنصر در فتوسنتز و تبادل هیدروکربن ها و ازت میباشد</a:t>
            </a:r>
          </a:p>
          <a:p>
            <a:r>
              <a:rPr lang="fa-IR" dirty="0" smtClean="0"/>
              <a:t>این عنصر در </a:t>
            </a:r>
            <a:r>
              <a:rPr lang="en-US" dirty="0" smtClean="0"/>
              <a:t>PH</a:t>
            </a:r>
            <a:r>
              <a:rPr lang="fa-IR" dirty="0" smtClean="0"/>
              <a:t> پایین جذب میگردد</a:t>
            </a:r>
          </a:p>
          <a:p>
            <a:endParaRPr lang="fa-IR" dirty="0"/>
          </a:p>
          <a:p>
            <a:r>
              <a:rPr lang="fa-IR" dirty="0" smtClean="0"/>
              <a:t>علایم کمبود ان به شکل رنگ پریدگی برگ های پایینی و گسترش ان به مرور زمان است 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7686700" cy="5768997"/>
          </a:xfrm>
        </p:spPr>
        <p:txBody>
          <a:bodyPr/>
          <a:lstStyle/>
          <a:p>
            <a:r>
              <a:rPr lang="fa-IR" dirty="0" smtClean="0"/>
              <a:t>3:روی</a:t>
            </a:r>
          </a:p>
          <a:p>
            <a:endParaRPr lang="fa-IR" dirty="0"/>
          </a:p>
          <a:p>
            <a:r>
              <a:rPr lang="fa-IR" dirty="0" smtClean="0"/>
              <a:t>اثرات مفید:</a:t>
            </a:r>
          </a:p>
          <a:p>
            <a:r>
              <a:rPr lang="fa-IR" dirty="0" smtClean="0"/>
              <a:t>نقش روی در تبادل انرژی و مواد مختلف و هیدروکربن ها است.</a:t>
            </a:r>
          </a:p>
          <a:p>
            <a:r>
              <a:rPr lang="fa-IR" dirty="0" smtClean="0"/>
              <a:t>علایم کمبود:</a:t>
            </a:r>
          </a:p>
          <a:p>
            <a:r>
              <a:rPr lang="fa-IR" dirty="0" smtClean="0"/>
              <a:t>شامل ظهور لکه های بین رگبرگی میباشد.</a:t>
            </a: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مولیبدن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اثرات مفید:</a:t>
            </a:r>
          </a:p>
          <a:p>
            <a:r>
              <a:rPr lang="fa-IR" dirty="0" smtClean="0"/>
              <a:t>این عنصر در تبادل مواد نقش دارد .با پایین آمدن </a:t>
            </a:r>
            <a:r>
              <a:rPr lang="en-US" dirty="0" smtClean="0"/>
              <a:t>PH</a:t>
            </a:r>
            <a:r>
              <a:rPr lang="fa-IR" dirty="0" smtClean="0"/>
              <a:t> خاک جذب آن بالا میرود. همچنین وجود عنصر فسفر جذب مولیبدن را زیاد میکند.</a:t>
            </a:r>
          </a:p>
          <a:p>
            <a:r>
              <a:rPr lang="fa-IR" dirty="0" smtClean="0"/>
              <a:t>علائم کمبود:</a:t>
            </a:r>
          </a:p>
          <a:p>
            <a:r>
              <a:rPr lang="fa-IR" dirty="0" smtClean="0"/>
              <a:t>کمبود مولیبدن به ندرت مشاهده شده است.</a:t>
            </a:r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239000" cy="1143000"/>
          </a:xfrm>
        </p:spPr>
        <p:txBody>
          <a:bodyPr/>
          <a:lstStyle/>
          <a:p>
            <a:pPr algn="r"/>
            <a:r>
              <a:rPr lang="fa-IR" dirty="0" smtClean="0"/>
              <a:t>مس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اثرات مفید:</a:t>
            </a:r>
          </a:p>
          <a:p>
            <a:r>
              <a:rPr lang="fa-IR" dirty="0" smtClean="0"/>
              <a:t>مس در تولید پروتئین گیاهی نقش دارد.</a:t>
            </a:r>
          </a:p>
          <a:p>
            <a:r>
              <a:rPr lang="fa-IR" dirty="0" smtClean="0"/>
              <a:t>علائم کمبود:</a:t>
            </a:r>
          </a:p>
          <a:p>
            <a:r>
              <a:rPr lang="fa-IR" dirty="0" smtClean="0"/>
              <a:t>علائم کمبود این عنصر نیز به ندرت مشاهده میشود. رنگ برگها به رنگ سبز روشن متمایل به برنزه درآمده و حاشیه برگ ها به پایین خم میگردد.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بور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7239000" cy="4846320"/>
          </a:xfrm>
        </p:spPr>
        <p:txBody>
          <a:bodyPr/>
          <a:lstStyle/>
          <a:p>
            <a:r>
              <a:rPr lang="fa-IR" dirty="0" smtClean="0"/>
              <a:t>اثرات مفید:</a:t>
            </a:r>
          </a:p>
          <a:p>
            <a:r>
              <a:rPr lang="fa-IR" dirty="0" smtClean="0"/>
              <a:t>در تلقیح گل و رشد ریشه موثر است.</a:t>
            </a:r>
          </a:p>
          <a:p>
            <a:r>
              <a:rPr lang="fa-IR" dirty="0" smtClean="0"/>
              <a:t>علائم کمبود :</a:t>
            </a:r>
          </a:p>
          <a:p>
            <a:r>
              <a:rPr lang="fa-IR" dirty="0" smtClean="0"/>
              <a:t>علائم کمبود به صورت زردی در نوک برگهای جوان مشاهده میشود.</a:t>
            </a: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7643866" cy="5786478"/>
          </a:xfrm>
        </p:spPr>
        <p:txBody>
          <a:bodyPr/>
          <a:lstStyle/>
          <a:p>
            <a:r>
              <a:rPr lang="fa-IR" dirty="0" smtClean="0"/>
              <a:t>به جز عناصر ماکرو و میکروی فوق , عناصر اکسیژن ,کربن و هیدروژن جزو عناصر پر مصرف هستند که گیاه آنها را از طریق هوا و آب آبیاری جذب میکنند.</a:t>
            </a:r>
          </a:p>
          <a:p>
            <a:r>
              <a:rPr lang="fa-IR" dirty="0" smtClean="0"/>
              <a:t>در واقع عناصر اکسیژن و هیدروژن را از طریق آب و کربن را از طریق دی اکسیدکربن موجود در هوا جذب میکنند.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فیزیولوژی گیاهی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r>
              <a:rPr lang="fa-IR" dirty="0" smtClean="0"/>
              <a:t>نام مدرس : قائم مسعودی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تغذیه و متابولیسم گیاهی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بطور کلی عناصر غذایی مورد استفاده گیاه یا همان عناصر ضروری عبارتند از دو گروه عناصر پرمصرف و عناصر کم مصرف</a:t>
            </a:r>
          </a:p>
          <a:p>
            <a:endParaRPr lang="fa-IR" dirty="0"/>
          </a:p>
          <a:p>
            <a:r>
              <a:rPr lang="fa-IR" dirty="0" smtClean="0"/>
              <a:t>عناصر پرمصرف(ماکروالمنت ها)</a:t>
            </a:r>
          </a:p>
          <a:p>
            <a:endParaRPr lang="fa-IR" dirty="0"/>
          </a:p>
          <a:p>
            <a:r>
              <a:rPr lang="fa-IR" dirty="0" smtClean="0"/>
              <a:t>عناصری که به مقادیر بیشتری مورد استفاده گیاه قرار میگیرند نه به دفعات بیشتری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428604"/>
            <a:ext cx="7715304" cy="6215106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عناصر پرمصرف</a:t>
            </a:r>
          </a:p>
          <a:p>
            <a:endParaRPr lang="fa-IR" dirty="0"/>
          </a:p>
          <a:p>
            <a:r>
              <a:rPr lang="fa-IR" dirty="0" smtClean="0"/>
              <a:t>1:ازت</a:t>
            </a:r>
          </a:p>
          <a:p>
            <a:r>
              <a:rPr lang="fa-IR" dirty="0" smtClean="0"/>
              <a:t>این عنصر نقشی اساسی در رشد رویشی گیاه ایفا میکند و مصرف بیش از حد ان میتواند مانع رشد زایشی شود</a:t>
            </a:r>
          </a:p>
          <a:p>
            <a:r>
              <a:rPr lang="fa-IR" dirty="0" smtClean="0"/>
              <a:t>کمبود این عنصر در گیاه موجب زردی برگ های پیر و افت رشد رویشی و حتی زرد شدن برگ های جوان نیز بشود</a:t>
            </a:r>
          </a:p>
          <a:p>
            <a:endParaRPr lang="fa-IR" dirty="0"/>
          </a:p>
          <a:p>
            <a:r>
              <a:rPr lang="fa-IR" dirty="0" smtClean="0"/>
              <a:t>2:فسفر:</a:t>
            </a:r>
          </a:p>
          <a:p>
            <a:r>
              <a:rPr lang="fa-IR" dirty="0" smtClean="0"/>
              <a:t>این عنصر در ریشه زایی و توسعه ریشه نقش عمده دارد</a:t>
            </a:r>
          </a:p>
          <a:p>
            <a:r>
              <a:rPr lang="fa-IR" dirty="0" smtClean="0"/>
              <a:t>علت اصلی کمبود فسفر معمولا </a:t>
            </a:r>
            <a:r>
              <a:rPr lang="en-US" dirty="0" smtClean="0"/>
              <a:t>ph</a:t>
            </a:r>
            <a:r>
              <a:rPr lang="fa-IR" dirty="0" smtClean="0"/>
              <a:t> بالای خاک یا قلیایی بودن خاک میباشد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580"/>
            <a:ext cx="7615262" cy="6429420"/>
          </a:xfrm>
        </p:spPr>
        <p:txBody>
          <a:bodyPr>
            <a:normAutofit/>
          </a:bodyPr>
          <a:lstStyle/>
          <a:p>
            <a:r>
              <a:rPr lang="fa-IR" dirty="0" smtClean="0"/>
              <a:t>در اثر کمبود این عنصر برگ های جوان کوچک مانده و جوانه انتهایی گیاه ضعیف میگردد و در نتیجه گیاه از رشد خوبی برخوردار نخواهد بود</a:t>
            </a:r>
          </a:p>
          <a:p>
            <a:endParaRPr lang="fa-IR" dirty="0"/>
          </a:p>
          <a:p>
            <a:r>
              <a:rPr lang="fa-IR" dirty="0" smtClean="0"/>
              <a:t>3:پتاسیم:</a:t>
            </a:r>
          </a:p>
          <a:p>
            <a:endParaRPr lang="fa-IR" dirty="0"/>
          </a:p>
          <a:p>
            <a:r>
              <a:rPr lang="fa-IR" dirty="0" smtClean="0"/>
              <a:t>این عنصر نقش اساسی در گلدهی و تلقیح میوه و همچنین مقاومت در برابر بیماری ها دارد</a:t>
            </a:r>
          </a:p>
          <a:p>
            <a:endParaRPr lang="fa-IR" dirty="0"/>
          </a:p>
          <a:p>
            <a:r>
              <a:rPr lang="fa-IR" dirty="0" smtClean="0"/>
              <a:t>کمبود پتاسیم سبب زردی حاشیه برگ های پایینی شده و به مرور میسوزد و به بالا میرود</a:t>
            </a:r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00018"/>
            <a:ext cx="7543824" cy="6357982"/>
          </a:xfrm>
        </p:spPr>
        <p:txBody>
          <a:bodyPr/>
          <a:lstStyle/>
          <a:p>
            <a:r>
              <a:rPr lang="fa-IR" dirty="0" smtClean="0"/>
              <a:t>4:گوگرد:</a:t>
            </a:r>
          </a:p>
          <a:p>
            <a:endParaRPr lang="fa-IR" dirty="0"/>
          </a:p>
          <a:p>
            <a:r>
              <a:rPr lang="fa-IR" dirty="0" smtClean="0"/>
              <a:t>نقش اساسی این عنصر تنظیم </a:t>
            </a:r>
            <a:r>
              <a:rPr lang="en-US" dirty="0" smtClean="0"/>
              <a:t>ph</a:t>
            </a:r>
            <a:r>
              <a:rPr lang="fa-IR" dirty="0" smtClean="0"/>
              <a:t> خاک و اسیدی کردن ان است.این عنصر را میتوان در خاک های اهکی در جهت کاهش </a:t>
            </a:r>
            <a:r>
              <a:rPr lang="en-US" dirty="0" smtClean="0"/>
              <a:t>ph</a:t>
            </a:r>
            <a:r>
              <a:rPr lang="fa-IR" dirty="0" smtClean="0"/>
              <a:t> خاک استفاده کرد.</a:t>
            </a:r>
          </a:p>
          <a:p>
            <a:r>
              <a:rPr lang="fa-IR" dirty="0" smtClean="0"/>
              <a:t>این عنصر با عنصر مولیبدن رقابت داشته و مانع جذب یکدیگر میشوند.</a:t>
            </a:r>
          </a:p>
          <a:p>
            <a:endParaRPr lang="fa-IR" dirty="0"/>
          </a:p>
          <a:p>
            <a:r>
              <a:rPr lang="fa-IR" dirty="0" smtClean="0"/>
              <a:t>علاِئم کمبود گوگرد مانند ازت است ولی کمبود این عنصر در برگ های بالایی و جوان تر دیده میشود</a:t>
            </a:r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85728"/>
            <a:ext cx="7643866" cy="6286544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5:کلسیم</a:t>
            </a:r>
          </a:p>
          <a:p>
            <a:endParaRPr lang="fa-IR" dirty="0"/>
          </a:p>
          <a:p>
            <a:r>
              <a:rPr lang="fa-IR" dirty="0" smtClean="0"/>
              <a:t>نقش اساسی این عنصر در ساخت دیواره سلولی است و با شستشوی زیاد از دسترس خارج میشود بنابراین در خاک های شنی کمبود این عنصر بیشتر به چشم میخورد</a:t>
            </a:r>
          </a:p>
          <a:p>
            <a:r>
              <a:rPr lang="fa-IR" dirty="0" smtClean="0"/>
              <a:t>کلسیم همانند بور دو عنصر فوق العاده کم تحرک هستند پس اگر کمبود ان در نقطه ای مشاهده شود بهتر است که برای رفع کمبود همان نقطه محلول پاشی شود</a:t>
            </a:r>
          </a:p>
          <a:p>
            <a:endParaRPr lang="fa-IR" dirty="0"/>
          </a:p>
          <a:p>
            <a:r>
              <a:rPr lang="fa-IR" dirty="0" smtClean="0"/>
              <a:t>علایم کمبود کلسیم به شکل ایجاد لکه های نقره ای رنگ در لابلای رگبرگ هاست </a:t>
            </a:r>
          </a:p>
          <a:p>
            <a:r>
              <a:rPr lang="fa-IR" dirty="0" smtClean="0"/>
              <a:t>همچنین کمبود ان سبب کاهش عمر انبارداری و کاهش مقاومت گل و میوه شده و ریزش زیادی اتفاق میفتد</a:t>
            </a:r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7543824" cy="6143668"/>
          </a:xfrm>
        </p:spPr>
        <p:txBody>
          <a:bodyPr/>
          <a:lstStyle/>
          <a:p>
            <a:r>
              <a:rPr lang="fa-IR" dirty="0" smtClean="0"/>
              <a:t>6:منیزیم</a:t>
            </a:r>
          </a:p>
          <a:p>
            <a:r>
              <a:rPr lang="fa-IR" dirty="0" smtClean="0"/>
              <a:t>این عنصر در ساختار کلروفیل نقش دارد و در انتقال انرژی یا همان </a:t>
            </a:r>
            <a:r>
              <a:rPr lang="en-US" dirty="0" smtClean="0"/>
              <a:t>ATP</a:t>
            </a:r>
            <a:r>
              <a:rPr lang="fa-IR" dirty="0" smtClean="0"/>
              <a:t> در گیاه نقشی اساسی دارد</a:t>
            </a:r>
          </a:p>
          <a:p>
            <a:endParaRPr lang="fa-IR" dirty="0"/>
          </a:p>
          <a:p>
            <a:r>
              <a:rPr lang="fa-IR" dirty="0" smtClean="0"/>
              <a:t>علایم کمبود ان به شکل زردی برگ های پایینی است بطوریکه رگبرگ ها هنوز سبز هستند</a:t>
            </a:r>
          </a:p>
          <a:p>
            <a:r>
              <a:rPr lang="fa-IR" dirty="0" smtClean="0"/>
              <a:t>در صورت شدت کمبودلکه های نکروزه روی برگ ایجاد شده و برگ ها به طرف بالا جمع میشوند و حالت فنجانی پیدا میکند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00042"/>
            <a:ext cx="7615262" cy="5911873"/>
          </a:xfrm>
        </p:spPr>
        <p:txBody>
          <a:bodyPr/>
          <a:lstStyle/>
          <a:p>
            <a:r>
              <a:rPr lang="fa-IR" dirty="0" smtClean="0"/>
              <a:t>عناصر کم مصرف (میکروالمنت ها)</a:t>
            </a:r>
          </a:p>
          <a:p>
            <a:endParaRPr lang="fa-IR" dirty="0"/>
          </a:p>
          <a:p>
            <a:r>
              <a:rPr lang="fa-IR" dirty="0" smtClean="0"/>
              <a:t>1:آهن</a:t>
            </a:r>
          </a:p>
          <a:p>
            <a:r>
              <a:rPr lang="fa-IR" dirty="0" smtClean="0"/>
              <a:t>در متابولیسم و فتوسنتز و تنفس نقش مهمی دارد</a:t>
            </a:r>
          </a:p>
          <a:p>
            <a:r>
              <a:rPr lang="fa-IR" dirty="0" smtClean="0"/>
              <a:t>اهن با منگنز در جذب دارای رقابت هستند</a:t>
            </a:r>
          </a:p>
          <a:p>
            <a:r>
              <a:rPr lang="fa-IR" dirty="0" smtClean="0"/>
              <a:t>اهن در زنجیره انتقال الکترون نیز فعالیت دارد</a:t>
            </a:r>
          </a:p>
          <a:p>
            <a:endParaRPr lang="fa-IR" dirty="0"/>
          </a:p>
          <a:p>
            <a:r>
              <a:rPr lang="fa-IR" dirty="0" smtClean="0"/>
              <a:t>کمبود این عنصر همچون منیزیم میباشد با این تفاوت که علایم کمبود اهن در برگ های بالایی دیده میشود</a:t>
            </a:r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</TotalTime>
  <Words>690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بسم الله الرحمن الرحیم</vt:lpstr>
      <vt:lpstr>فیزیولوژی گیاهی</vt:lpstr>
      <vt:lpstr>تغذیه و متابولیسم گیاهی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مولیبدن</vt:lpstr>
      <vt:lpstr>مس</vt:lpstr>
      <vt:lpstr>بور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yekta</dc:creator>
  <cp:lastModifiedBy>yekta</cp:lastModifiedBy>
  <cp:revision>11</cp:revision>
  <dcterms:created xsi:type="dcterms:W3CDTF">2020-03-16T16:20:22Z</dcterms:created>
  <dcterms:modified xsi:type="dcterms:W3CDTF">2020-03-16T17:42:11Z</dcterms:modified>
</cp:coreProperties>
</file>