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26A4BCE1-AA35-4E7F-9F71-9646807C246E}" type="datetimeFigureOut">
              <a:rPr lang="en-US" smtClean="0"/>
              <a:t>3/23/2020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0601871-EA5D-462D-934E-7E3A182E6277}"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A4BCE1-AA35-4E7F-9F71-9646807C246E}"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01871-EA5D-462D-934E-7E3A182E6277}"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A4BCE1-AA35-4E7F-9F71-9646807C246E}"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01871-EA5D-462D-934E-7E3A182E6277}"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A4BCE1-AA35-4E7F-9F71-9646807C246E}"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01871-EA5D-462D-934E-7E3A182E6277}"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4BCE1-AA35-4E7F-9F71-9646807C246E}"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01871-EA5D-462D-934E-7E3A182E627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6A4BCE1-AA35-4E7F-9F71-9646807C246E}"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01871-EA5D-462D-934E-7E3A182E6277}"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A4BCE1-AA35-4E7F-9F71-9646807C246E}" type="datetimeFigureOut">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601871-EA5D-462D-934E-7E3A182E6277}"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A4BCE1-AA35-4E7F-9F71-9646807C246E}" type="datetimeFigureOut">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601871-EA5D-462D-934E-7E3A182E6277}"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A4BCE1-AA35-4E7F-9F71-9646807C246E}" type="datetimeFigureOut">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601871-EA5D-462D-934E-7E3A182E62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A4BCE1-AA35-4E7F-9F71-9646807C246E}"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01871-EA5D-462D-934E-7E3A182E62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A4BCE1-AA35-4E7F-9F71-9646807C246E}"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01871-EA5D-462D-934E-7E3A182E62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26A4BCE1-AA35-4E7F-9F71-9646807C246E}" type="datetimeFigureOut">
              <a:rPr lang="en-US" smtClean="0"/>
              <a:t>3/23/2020</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0601871-EA5D-462D-934E-7E3A182E62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plaza.ir/mag/tag/windows/" TargetMode="External"/><Relationship Id="rId2" Type="http://schemas.openxmlformats.org/officeDocument/2006/relationships/hyperlink" Target="https://www.plaza.ir/mag/tag/powerpoint/" TargetMode="External"/><Relationship Id="rId1" Type="http://schemas.openxmlformats.org/officeDocument/2006/relationships/slideLayout" Target="../slideLayouts/slideLayout2.xml"/><Relationship Id="rId5" Type="http://schemas.openxmlformats.org/officeDocument/2006/relationships/hyperlink" Target="https://www.plaza.ir/mag/tag/android/" TargetMode="External"/><Relationship Id="rId4" Type="http://schemas.openxmlformats.org/officeDocument/2006/relationships/hyperlink" Target="https://www.plaza.ir/mag/tag/iphone/"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3341" y="1709419"/>
            <a:ext cx="6665259" cy="1410299"/>
          </a:xfrm>
        </p:spPr>
        <p:txBody>
          <a:bodyPr/>
          <a:lstStyle/>
          <a:p>
            <a:pPr>
              <a:lnSpc>
                <a:spcPct val="150000"/>
              </a:lnSpc>
            </a:pPr>
            <a:r>
              <a:rPr lang="fa-IR" sz="2800" dirty="0" smtClean="0">
                <a:cs typeface="B Titr" pitchFamily="2" charset="-78"/>
              </a:rPr>
              <a:t/>
            </a:r>
            <a:br>
              <a:rPr lang="fa-IR" sz="2800" dirty="0" smtClean="0">
                <a:cs typeface="B Titr" pitchFamily="2" charset="-78"/>
              </a:rPr>
            </a:br>
            <a:r>
              <a:rPr lang="fa-IR" sz="2800" dirty="0" smtClean="0">
                <a:cs typeface="B Titr" pitchFamily="2" charset="-78"/>
              </a:rPr>
              <a:t>دانشگاه فنی‌وحرفه‌ای</a:t>
            </a:r>
            <a:br>
              <a:rPr lang="fa-IR" sz="2800" dirty="0" smtClean="0">
                <a:cs typeface="B Titr" pitchFamily="2" charset="-78"/>
              </a:rPr>
            </a:br>
            <a:r>
              <a:rPr lang="fa-IR" sz="2800" dirty="0" smtClean="0">
                <a:cs typeface="B Titr" pitchFamily="2" charset="-78"/>
              </a:rPr>
              <a:t>آموزشکده کشاورزی سمنگان</a:t>
            </a:r>
            <a:endParaRPr lang="en-US" sz="2800" dirty="0">
              <a:cs typeface="B Titr" pitchFamily="2" charset="-78"/>
            </a:endParaRPr>
          </a:p>
        </p:txBody>
      </p:sp>
      <p:sp>
        <p:nvSpPr>
          <p:cNvPr id="3" name="Subtitle 2"/>
          <p:cNvSpPr>
            <a:spLocks noGrp="1"/>
          </p:cNvSpPr>
          <p:nvPr>
            <p:ph type="subTitle" idx="1"/>
          </p:nvPr>
        </p:nvSpPr>
        <p:spPr/>
        <p:txBody>
          <a:bodyPr>
            <a:normAutofit fontScale="92500" lnSpcReduction="10000"/>
          </a:bodyPr>
          <a:lstStyle/>
          <a:p>
            <a:pPr algn="r"/>
            <a:r>
              <a:rPr lang="fa-IR" dirty="0" smtClean="0">
                <a:cs typeface="B Compset" pitchFamily="2" charset="-78"/>
              </a:rPr>
              <a:t>نام درس: </a:t>
            </a:r>
          </a:p>
          <a:p>
            <a:r>
              <a:rPr lang="fa-IR" dirty="0" smtClean="0">
                <a:cs typeface="B Titr" pitchFamily="2" charset="-78"/>
              </a:rPr>
              <a:t>کاربرد رایانه</a:t>
            </a:r>
          </a:p>
          <a:p>
            <a:r>
              <a:rPr lang="fa-IR" sz="1200" dirty="0" smtClean="0">
                <a:cs typeface="B Titr" pitchFamily="2" charset="-78"/>
              </a:rPr>
              <a:t>تعداد واحد عملی= 1 واحد  – تعداد واحد تئوری: 1 واحد</a:t>
            </a:r>
            <a:endParaRPr lang="fa-IR" sz="1200" dirty="0" smtClean="0">
              <a:cs typeface="B Titr" pitchFamily="2" charset="-78"/>
            </a:endParaRPr>
          </a:p>
          <a:p>
            <a:pPr algn="r"/>
            <a:r>
              <a:rPr lang="fa-IR" dirty="0" smtClean="0">
                <a:cs typeface="B Compset" pitchFamily="2" charset="-78"/>
              </a:rPr>
              <a:t>مدرس:</a:t>
            </a:r>
          </a:p>
          <a:p>
            <a:r>
              <a:rPr lang="fa-IR" dirty="0" smtClean="0">
                <a:cs typeface="B Titr" pitchFamily="2" charset="-78"/>
              </a:rPr>
              <a:t>مهندس محمود وحدانی</a:t>
            </a:r>
            <a:endParaRPr lang="en-US" dirty="0">
              <a:cs typeface="B Titr" pitchFamily="2" charset="-78"/>
            </a:endParaRPr>
          </a:p>
        </p:txBody>
      </p:sp>
      <p:pic>
        <p:nvPicPr>
          <p:cNvPr id="7" name="Picture 6" descr="https://encrypted-tbn0.gstatic.com/images?q=tbn:ANd9GcQrXzT9_Z3of3TcuXvosZR4PTyGxGo9E4dzgmemkhQxWHujEfw_&amp;s"/>
          <p:cNvPicPr/>
          <p:nvPr/>
        </p:nvPicPr>
        <p:blipFill>
          <a:blip r:embed="rId2">
            <a:extLst>
              <a:ext uri="{BEBA8EAE-BF5A-486C-A8C5-ECC9F3942E4B}">
                <a14:imgProps xmlns:a14="http://schemas.microsoft.com/office/drawing/2010/main">
                  <a14:imgLayer r:embed="rId3">
                    <a14:imgEffect>
                      <a14:backgroundRemoval t="0" b="94677" l="0" r="100000"/>
                    </a14:imgEffect>
                    <a14:imgEffect>
                      <a14:artisticGlowDiffused/>
                    </a14:imgEffect>
                  </a14:imgLayer>
                </a14:imgProps>
              </a:ext>
              <a:ext uri="{28A0092B-C50C-407E-A947-70E740481C1C}">
                <a14:useLocalDpi xmlns:a14="http://schemas.microsoft.com/office/drawing/2010/main" val="0"/>
              </a:ext>
            </a:extLst>
          </a:blip>
          <a:srcRect/>
          <a:stretch>
            <a:fillRect/>
          </a:stretch>
        </p:blipFill>
        <p:spPr bwMode="auto">
          <a:xfrm>
            <a:off x="3962400" y="533400"/>
            <a:ext cx="1219200" cy="1828800"/>
          </a:xfrm>
          <a:prstGeom prst="rect">
            <a:avLst/>
          </a:prstGeom>
          <a:noFill/>
          <a:ln>
            <a:noFill/>
          </a:ln>
          <a:effectLst>
            <a:glow rad="101600">
              <a:schemeClr val="bg1">
                <a:alpha val="60000"/>
              </a:schemeClr>
            </a:glow>
          </a:effectLst>
        </p:spPr>
      </p:pic>
    </p:spTree>
    <p:extLst>
      <p:ext uri="{BB962C8B-B14F-4D97-AF65-F5344CB8AC3E}">
        <p14:creationId xmlns:p14="http://schemas.microsoft.com/office/powerpoint/2010/main" val="2776869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rtl="1" fontAlgn="base">
              <a:lnSpc>
                <a:spcPct val="170000"/>
              </a:lnSpc>
              <a:buNone/>
            </a:pPr>
            <a:r>
              <a:rPr lang="fa-IR" sz="1800" dirty="0">
                <a:cs typeface="B Compset" pitchFamily="2" charset="-78"/>
              </a:rPr>
              <a:t>کاربران زیادی در سرتاسر جهان هستند که از شبکه‌های کامپیوتری استفاده می‌کنند. </a:t>
            </a:r>
            <a:r>
              <a:rPr lang="en-US" sz="1800" dirty="0">
                <a:cs typeface="B Compset" pitchFamily="2" charset="-78"/>
              </a:rPr>
              <a:t>ISO</a:t>
            </a:r>
            <a:r>
              <a:rPr lang="fa-IR" sz="1800" dirty="0">
                <a:cs typeface="B Compset" pitchFamily="2" charset="-78"/>
              </a:rPr>
              <a:t> (سازمان استاندارد جهانی) برای اطمینان از ارتباط داده‌ها در سطح جهانی و ملی این مدل را توسعه داد. این سیستم به عنوان یک مدل برای سیستم ارتباطی باز (</a:t>
            </a:r>
            <a:r>
              <a:rPr lang="en-US" sz="1800" dirty="0">
                <a:cs typeface="B Compset" pitchFamily="2" charset="-78"/>
              </a:rPr>
              <a:t>OSI</a:t>
            </a:r>
            <a:r>
              <a:rPr lang="fa-IR" sz="1800" dirty="0">
                <a:cs typeface="B Compset" pitchFamily="2" charset="-78"/>
              </a:rPr>
              <a:t>) شناخته می‌شود.</a:t>
            </a:r>
          </a:p>
          <a:p>
            <a:pPr marL="0" indent="0" algn="just" rtl="1" fontAlgn="base">
              <a:lnSpc>
                <a:spcPct val="170000"/>
              </a:lnSpc>
              <a:buNone/>
            </a:pPr>
            <a:r>
              <a:rPr lang="fa-IR" sz="1800" dirty="0">
                <a:cs typeface="B Compset" pitchFamily="2" charset="-78"/>
              </a:rPr>
              <a:t>معماری مدل </a:t>
            </a:r>
            <a:r>
              <a:rPr lang="en-US" sz="1800" dirty="0">
                <a:cs typeface="B Compset" pitchFamily="2" charset="-78"/>
              </a:rPr>
              <a:t>OSI</a:t>
            </a:r>
            <a:r>
              <a:rPr lang="fa-IR" sz="1800" dirty="0">
                <a:cs typeface="B Compset" pitchFamily="2" charset="-78"/>
              </a:rPr>
              <a:t> شامل هفت لایه می‌باشد که این هفت لایه را در یک سیستم ارتباطی کامل تعریف می‌کند</a:t>
            </a:r>
            <a:r>
              <a:rPr lang="fa-IR" sz="1800" dirty="0" smtClean="0">
                <a:cs typeface="B Compset" pitchFamily="2" charset="-78"/>
              </a:rPr>
              <a:t>.</a:t>
            </a:r>
          </a:p>
          <a:p>
            <a:pPr marL="0" lvl="0" indent="0" algn="r" rtl="1">
              <a:buNone/>
            </a:pPr>
            <a:r>
              <a:rPr lang="fa-IR" sz="1800" dirty="0" smtClean="0">
                <a:cs typeface="B Compset" pitchFamily="2" charset="-78"/>
              </a:rPr>
              <a:t>1- </a:t>
            </a:r>
            <a:r>
              <a:rPr lang="ar-SA" sz="1800" dirty="0" smtClean="0">
                <a:cs typeface="B Compset" pitchFamily="2" charset="-78"/>
              </a:rPr>
              <a:t>لایه </a:t>
            </a:r>
            <a:r>
              <a:rPr lang="ar-SA" sz="1800" dirty="0">
                <a:cs typeface="B Compset" pitchFamily="2" charset="-78"/>
              </a:rPr>
              <a:t>کاربردی (</a:t>
            </a:r>
            <a:r>
              <a:rPr lang="en-US" sz="1800" dirty="0">
                <a:cs typeface="B Compset" pitchFamily="2" charset="-78"/>
              </a:rPr>
              <a:t>Application Layer</a:t>
            </a:r>
            <a:r>
              <a:rPr lang="ar-SA" sz="1800" dirty="0">
                <a:cs typeface="B Compset" pitchFamily="2" charset="-78"/>
              </a:rPr>
              <a:t>)</a:t>
            </a:r>
            <a:endParaRPr lang="en-US" sz="1800" dirty="0">
              <a:cs typeface="B Compset" pitchFamily="2" charset="-78"/>
            </a:endParaRPr>
          </a:p>
          <a:p>
            <a:pPr marL="0" lvl="0" indent="0" algn="r" rtl="1">
              <a:buNone/>
            </a:pPr>
            <a:r>
              <a:rPr lang="fa-IR" sz="1800" dirty="0" smtClean="0">
                <a:cs typeface="B Compset" pitchFamily="2" charset="-78"/>
              </a:rPr>
              <a:t>2- </a:t>
            </a:r>
            <a:r>
              <a:rPr lang="ar-SA" sz="1800" dirty="0" smtClean="0">
                <a:cs typeface="B Compset" pitchFamily="2" charset="-78"/>
              </a:rPr>
              <a:t>لایه </a:t>
            </a:r>
            <a:r>
              <a:rPr lang="ar-SA" sz="1800" dirty="0">
                <a:cs typeface="B Compset" pitchFamily="2" charset="-78"/>
              </a:rPr>
              <a:t>نمایش (</a:t>
            </a:r>
            <a:r>
              <a:rPr lang="en-US" sz="1800" dirty="0">
                <a:cs typeface="B Compset" pitchFamily="2" charset="-78"/>
              </a:rPr>
              <a:t>Presentation Layer</a:t>
            </a:r>
            <a:r>
              <a:rPr lang="ar-SA" sz="1800" dirty="0">
                <a:cs typeface="B Compset" pitchFamily="2" charset="-78"/>
              </a:rPr>
              <a:t>)</a:t>
            </a:r>
            <a:endParaRPr lang="en-US" sz="1800" dirty="0">
              <a:cs typeface="B Compset" pitchFamily="2" charset="-78"/>
            </a:endParaRPr>
          </a:p>
          <a:p>
            <a:pPr marL="0" lvl="0" indent="0" algn="r" rtl="1">
              <a:buNone/>
            </a:pPr>
            <a:r>
              <a:rPr lang="fa-IR" sz="1800" dirty="0" smtClean="0">
                <a:cs typeface="B Compset" pitchFamily="2" charset="-78"/>
              </a:rPr>
              <a:t>3- </a:t>
            </a:r>
            <a:r>
              <a:rPr lang="ar-SA" sz="1800" dirty="0" smtClean="0">
                <a:cs typeface="B Compset" pitchFamily="2" charset="-78"/>
              </a:rPr>
              <a:t>لایه </a:t>
            </a:r>
            <a:r>
              <a:rPr lang="ar-SA" sz="1800" dirty="0">
                <a:cs typeface="B Compset" pitchFamily="2" charset="-78"/>
              </a:rPr>
              <a:t>نشست (</a:t>
            </a:r>
            <a:r>
              <a:rPr lang="en-US" sz="1800" dirty="0">
                <a:cs typeface="B Compset" pitchFamily="2" charset="-78"/>
              </a:rPr>
              <a:t>Session Layer</a:t>
            </a:r>
            <a:r>
              <a:rPr lang="ar-SA" sz="1800" dirty="0">
                <a:cs typeface="B Compset" pitchFamily="2" charset="-78"/>
              </a:rPr>
              <a:t>)</a:t>
            </a:r>
            <a:endParaRPr lang="en-US" sz="1800" dirty="0">
              <a:cs typeface="B Compset" pitchFamily="2" charset="-78"/>
            </a:endParaRPr>
          </a:p>
          <a:p>
            <a:pPr marL="0" lvl="0" indent="0" algn="r" rtl="1">
              <a:buNone/>
            </a:pPr>
            <a:r>
              <a:rPr lang="fa-IR" sz="1800" dirty="0" smtClean="0">
                <a:cs typeface="B Compset" pitchFamily="2" charset="-78"/>
              </a:rPr>
              <a:t>4- </a:t>
            </a:r>
            <a:r>
              <a:rPr lang="ar-SA" sz="1800" dirty="0" smtClean="0">
                <a:cs typeface="B Compset" pitchFamily="2" charset="-78"/>
              </a:rPr>
              <a:t>لایه </a:t>
            </a:r>
            <a:r>
              <a:rPr lang="ar-SA" sz="1800" dirty="0">
                <a:cs typeface="B Compset" pitchFamily="2" charset="-78"/>
              </a:rPr>
              <a:t>انتقال (</a:t>
            </a:r>
            <a:r>
              <a:rPr lang="en-US" sz="1800" dirty="0">
                <a:cs typeface="B Compset" pitchFamily="2" charset="-78"/>
              </a:rPr>
              <a:t>Transport Layer</a:t>
            </a:r>
            <a:r>
              <a:rPr lang="ar-SA" sz="1800" dirty="0">
                <a:cs typeface="B Compset" pitchFamily="2" charset="-78"/>
              </a:rPr>
              <a:t>)</a:t>
            </a:r>
            <a:endParaRPr lang="en-US" sz="1800" dirty="0">
              <a:cs typeface="B Compset" pitchFamily="2" charset="-78"/>
            </a:endParaRPr>
          </a:p>
          <a:p>
            <a:pPr marL="0" lvl="0" indent="0" algn="r" rtl="1">
              <a:buNone/>
            </a:pPr>
            <a:r>
              <a:rPr lang="fa-IR" sz="1800" dirty="0" smtClean="0">
                <a:cs typeface="B Compset" pitchFamily="2" charset="-78"/>
              </a:rPr>
              <a:t>5- </a:t>
            </a:r>
            <a:r>
              <a:rPr lang="ar-SA" sz="1800" dirty="0" smtClean="0">
                <a:cs typeface="B Compset" pitchFamily="2" charset="-78"/>
              </a:rPr>
              <a:t>لایه </a:t>
            </a:r>
            <a:r>
              <a:rPr lang="ar-SA" sz="1800" dirty="0">
                <a:cs typeface="B Compset" pitchFamily="2" charset="-78"/>
              </a:rPr>
              <a:t>شبکه (</a:t>
            </a:r>
            <a:r>
              <a:rPr lang="en-US" sz="1800" dirty="0">
                <a:cs typeface="B Compset" pitchFamily="2" charset="-78"/>
              </a:rPr>
              <a:t>Network Layer</a:t>
            </a:r>
            <a:r>
              <a:rPr lang="ar-SA" sz="1800" dirty="0">
                <a:cs typeface="B Compset" pitchFamily="2" charset="-78"/>
              </a:rPr>
              <a:t>)</a:t>
            </a:r>
            <a:endParaRPr lang="en-US" sz="1800" dirty="0">
              <a:cs typeface="B Compset" pitchFamily="2" charset="-78"/>
            </a:endParaRPr>
          </a:p>
          <a:p>
            <a:pPr marL="0" lvl="0" indent="0" algn="r" rtl="1">
              <a:buNone/>
            </a:pPr>
            <a:r>
              <a:rPr lang="fa-IR" sz="1800" dirty="0" smtClean="0">
                <a:cs typeface="B Compset" pitchFamily="2" charset="-78"/>
              </a:rPr>
              <a:t>6- </a:t>
            </a:r>
            <a:r>
              <a:rPr lang="ar-SA" sz="1800" dirty="0" smtClean="0">
                <a:cs typeface="B Compset" pitchFamily="2" charset="-78"/>
              </a:rPr>
              <a:t>لایه </a:t>
            </a:r>
            <a:r>
              <a:rPr lang="ar-SA" sz="1800" dirty="0">
                <a:cs typeface="B Compset" pitchFamily="2" charset="-78"/>
              </a:rPr>
              <a:t>ارتباط داده (</a:t>
            </a:r>
            <a:r>
              <a:rPr lang="en-US" sz="1800" dirty="0">
                <a:cs typeface="B Compset" pitchFamily="2" charset="-78"/>
              </a:rPr>
              <a:t>Data Link Layer</a:t>
            </a:r>
            <a:r>
              <a:rPr lang="ar-SA" sz="1800" dirty="0">
                <a:cs typeface="B Compset" pitchFamily="2" charset="-78"/>
              </a:rPr>
              <a:t>)</a:t>
            </a:r>
            <a:endParaRPr lang="en-US" sz="1800" dirty="0">
              <a:cs typeface="B Compset" pitchFamily="2" charset="-78"/>
            </a:endParaRPr>
          </a:p>
          <a:p>
            <a:pPr marL="0" lvl="0" indent="0" algn="r" rtl="1">
              <a:buNone/>
            </a:pPr>
            <a:r>
              <a:rPr lang="fa-IR" sz="1800" dirty="0" smtClean="0">
                <a:cs typeface="B Compset" pitchFamily="2" charset="-78"/>
              </a:rPr>
              <a:t>7- </a:t>
            </a:r>
            <a:r>
              <a:rPr lang="ar-SA" sz="1800" dirty="0" smtClean="0">
                <a:cs typeface="B Compset" pitchFamily="2" charset="-78"/>
              </a:rPr>
              <a:t>لایه </a:t>
            </a:r>
            <a:r>
              <a:rPr lang="ar-SA" sz="1800" dirty="0">
                <a:cs typeface="B Compset" pitchFamily="2" charset="-78"/>
              </a:rPr>
              <a:t>فیزیکی (</a:t>
            </a:r>
            <a:r>
              <a:rPr lang="en-US" sz="1800" dirty="0">
                <a:cs typeface="B Compset" pitchFamily="2" charset="-78"/>
              </a:rPr>
              <a:t>Physical Layer</a:t>
            </a:r>
            <a:r>
              <a:rPr lang="ar-SA" sz="1800" dirty="0" smtClean="0">
                <a:cs typeface="B Compset" pitchFamily="2" charset="-78"/>
              </a:rPr>
              <a:t>)</a:t>
            </a:r>
            <a:endParaRPr lang="fa-IR" sz="1800" dirty="0" smtClean="0">
              <a:cs typeface="B Compset" pitchFamily="2" charset="-78"/>
            </a:endParaRPr>
          </a:p>
          <a:p>
            <a:pPr marL="0" lvl="0" indent="0" algn="r" rtl="1">
              <a:buNone/>
            </a:pPr>
            <a:endParaRPr lang="en-US" sz="1800" dirty="0">
              <a:cs typeface="B Compset" pitchFamily="2" charset="-78"/>
            </a:endParaRPr>
          </a:p>
        </p:txBody>
      </p:sp>
      <p:sp>
        <p:nvSpPr>
          <p:cNvPr id="2" name="Title 1"/>
          <p:cNvSpPr>
            <a:spLocks noGrp="1"/>
          </p:cNvSpPr>
          <p:nvPr>
            <p:ph type="title"/>
          </p:nvPr>
        </p:nvSpPr>
        <p:spPr>
          <a:xfrm>
            <a:off x="688490" y="570156"/>
            <a:ext cx="7756263" cy="1411044"/>
          </a:xfrm>
        </p:spPr>
        <p:txBody>
          <a:bodyPr/>
          <a:lstStyle/>
          <a:p>
            <a:pPr marL="0" indent="0" algn="r" rtl="1" fontAlgn="base">
              <a:lnSpc>
                <a:spcPct val="170000"/>
              </a:lnSpc>
            </a:pPr>
            <a:r>
              <a:rPr lang="fa-IR" sz="3600" b="1" dirty="0">
                <a:cs typeface="B Titr" pitchFamily="2" charset="-78"/>
              </a:rPr>
              <a:t>مدل مرجع </a:t>
            </a:r>
            <a:r>
              <a:rPr lang="fa-IR" sz="3600" b="1" dirty="0" smtClean="0">
                <a:cs typeface="B Titr" pitchFamily="2" charset="-78"/>
              </a:rPr>
              <a:t> </a:t>
            </a:r>
            <a:r>
              <a:rPr lang="fa-IR" sz="1800" b="1" dirty="0" smtClean="0">
                <a:cs typeface="B Titr" pitchFamily="2" charset="-78"/>
              </a:rPr>
              <a:t>(</a:t>
            </a:r>
            <a:r>
              <a:rPr lang="en-US" sz="1800" b="1" dirty="0">
                <a:cs typeface="B Titr" pitchFamily="2" charset="-78"/>
              </a:rPr>
              <a:t>O</a:t>
            </a:r>
            <a:r>
              <a:rPr lang="en-US" sz="1800" b="1" dirty="0" smtClean="0">
                <a:cs typeface="B Titr" pitchFamily="2" charset="-78"/>
              </a:rPr>
              <a:t>pen System </a:t>
            </a:r>
            <a:r>
              <a:rPr lang="en-US" sz="1800" b="1" dirty="0" err="1" smtClean="0">
                <a:cs typeface="B Titr" pitchFamily="2" charset="-78"/>
              </a:rPr>
              <a:t>Interconncetion</a:t>
            </a:r>
            <a:r>
              <a:rPr lang="fa-IR" sz="1800" b="1" dirty="0" smtClean="0">
                <a:cs typeface="B Titr" pitchFamily="2" charset="-78"/>
              </a:rPr>
              <a:t>)</a:t>
            </a:r>
            <a:r>
              <a:rPr lang="en-US" sz="3600" b="1" dirty="0" smtClean="0">
                <a:cs typeface="B Titr" pitchFamily="2" charset="-78"/>
              </a:rPr>
              <a:t>OSI</a:t>
            </a:r>
            <a:r>
              <a:rPr lang="fa-IR" sz="3600" b="1" dirty="0">
                <a:cs typeface="B Titr" pitchFamily="2" charset="-78"/>
              </a:rPr>
              <a:t/>
            </a:r>
            <a:br>
              <a:rPr lang="fa-IR" sz="3600" b="1" dirty="0">
                <a:cs typeface="B Titr" pitchFamily="2" charset="-78"/>
              </a:rPr>
            </a:br>
            <a:r>
              <a:rPr lang="fa-IR" sz="1600" dirty="0" smtClean="0">
                <a:cs typeface="B Compset" pitchFamily="2" charset="-78"/>
              </a:rPr>
              <a:t>مدل اتصال متقابل سامانه‌های باز</a:t>
            </a:r>
            <a:endParaRPr lang="en-US" sz="1600" dirty="0">
              <a:cs typeface="B Compset" pitchFamily="2" charset="-78"/>
            </a:endParaRPr>
          </a:p>
        </p:txBody>
      </p:sp>
    </p:spTree>
    <p:extLst>
      <p:ext uri="{BB962C8B-B14F-4D97-AF65-F5344CB8AC3E}">
        <p14:creationId xmlns:p14="http://schemas.microsoft.com/office/powerpoint/2010/main" val="75306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53200" y="2248347"/>
            <a:ext cx="1891552" cy="3877815"/>
          </a:xfrm>
        </p:spPr>
        <p:txBody>
          <a:bodyPr>
            <a:normAutofit/>
          </a:bodyPr>
          <a:lstStyle/>
          <a:p>
            <a:pPr marL="0" indent="0" algn="r" rtl="1">
              <a:buNone/>
            </a:pPr>
            <a:r>
              <a:rPr lang="ar-SA" sz="1800" dirty="0" smtClean="0">
                <a:cs typeface="B Compset" pitchFamily="2" charset="-78"/>
              </a:rPr>
              <a:t>در</a:t>
            </a:r>
            <a:r>
              <a:rPr lang="fa-IR" sz="1800" dirty="0" smtClean="0">
                <a:cs typeface="B Compset" pitchFamily="2" charset="-78"/>
              </a:rPr>
              <a:t> این</a:t>
            </a:r>
            <a:r>
              <a:rPr lang="ar-SA" sz="1800" dirty="0" smtClean="0">
                <a:cs typeface="B Compset" pitchFamily="2" charset="-78"/>
              </a:rPr>
              <a:t> شکل </a:t>
            </a:r>
            <a:r>
              <a:rPr lang="ar-SA" sz="1800" dirty="0">
                <a:cs typeface="B Compset" pitchFamily="2" charset="-78"/>
              </a:rPr>
              <a:t>لایه ها و نحوه ارتباط آن ها با یکدیگر را مشاهده می‌کنیم.</a:t>
            </a:r>
            <a:endParaRPr lang="en-US" sz="1800" dirty="0">
              <a:cs typeface="B Compset" pitchFamily="2" charset="-78"/>
            </a:endParaRPr>
          </a:p>
          <a:p>
            <a:pPr marL="0" lvl="0" indent="0" algn="r" rtl="1">
              <a:buNone/>
            </a:pPr>
            <a:endParaRPr lang="en-US" sz="18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a:cs typeface="B Titr" pitchFamily="2" charset="-78"/>
              </a:rPr>
              <a:t>مدل مرجع </a:t>
            </a:r>
            <a:r>
              <a:rPr lang="en-US" sz="3600" b="1" dirty="0">
                <a:cs typeface="B Titr" pitchFamily="2" charset="-78"/>
              </a:rPr>
              <a:t>OSI</a:t>
            </a:r>
          </a:p>
        </p:txBody>
      </p:sp>
      <p:pic>
        <p:nvPicPr>
          <p:cNvPr id="4" name="Picture 3" descr="مدل مرجع OSI"/>
          <p:cNvPicPr/>
          <p:nvPr/>
        </p:nvPicPr>
        <p:blipFill>
          <a:blip r:embed="rId2">
            <a:extLst>
              <a:ext uri="{28A0092B-C50C-407E-A947-70E740481C1C}">
                <a14:useLocalDpi xmlns:a14="http://schemas.microsoft.com/office/drawing/2010/main" val="0"/>
              </a:ext>
            </a:extLst>
          </a:blip>
          <a:srcRect/>
          <a:stretch>
            <a:fillRect/>
          </a:stretch>
        </p:blipFill>
        <p:spPr bwMode="auto">
          <a:xfrm>
            <a:off x="403860" y="2057400"/>
            <a:ext cx="6225540" cy="4706620"/>
          </a:xfrm>
          <a:prstGeom prst="rect">
            <a:avLst/>
          </a:prstGeom>
          <a:noFill/>
          <a:ln>
            <a:noFill/>
          </a:ln>
        </p:spPr>
      </p:pic>
    </p:spTree>
    <p:extLst>
      <p:ext uri="{BB962C8B-B14F-4D97-AF65-F5344CB8AC3E}">
        <p14:creationId xmlns:p14="http://schemas.microsoft.com/office/powerpoint/2010/main" val="3846473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a:r>
              <a:rPr lang="ar-SA" sz="1800" dirty="0">
                <a:cs typeface="B Titr" pitchFamily="2" charset="-78"/>
              </a:rPr>
              <a:t>نام واحد تبادل لایه ها : </a:t>
            </a:r>
            <a:endParaRPr lang="fa-IR" sz="1800" dirty="0">
              <a:cs typeface="B Titr" pitchFamily="2" charset="-78"/>
            </a:endParaRPr>
          </a:p>
          <a:p>
            <a:pPr algn="r" rtl="1">
              <a:buFont typeface="Wingdings" pitchFamily="2" charset="2"/>
              <a:buChar char="§"/>
            </a:pPr>
            <a:r>
              <a:rPr lang="ar-SA" sz="1800" dirty="0" smtClean="0">
                <a:cs typeface="B Compset" pitchFamily="2" charset="-78"/>
              </a:rPr>
              <a:t>واحد </a:t>
            </a:r>
            <a:r>
              <a:rPr lang="ar-SA" sz="1800" dirty="0">
                <a:cs typeface="B Compset" pitchFamily="2" charset="-78"/>
              </a:rPr>
              <a:t>داده پروتکل شبکه (</a:t>
            </a:r>
            <a:r>
              <a:rPr lang="en-US" sz="1800" dirty="0">
                <a:cs typeface="B Compset" pitchFamily="2" charset="-78"/>
              </a:rPr>
              <a:t>Application Protocol Data Unit</a:t>
            </a:r>
            <a:r>
              <a:rPr lang="ar-SA" sz="1800" dirty="0">
                <a:cs typeface="B Compset" pitchFamily="2" charset="-78"/>
              </a:rPr>
              <a:t>)</a:t>
            </a:r>
            <a:endParaRPr lang="en-US" sz="1800" dirty="0">
              <a:cs typeface="B Compset" pitchFamily="2" charset="-78"/>
            </a:endParaRPr>
          </a:p>
          <a:p>
            <a:pPr lvl="0" algn="r" rtl="1">
              <a:buFont typeface="Wingdings" pitchFamily="2" charset="2"/>
              <a:buChar char="§"/>
            </a:pPr>
            <a:r>
              <a:rPr lang="ar-SA" sz="1800" dirty="0">
                <a:cs typeface="B Compset" pitchFamily="2" charset="-78"/>
              </a:rPr>
              <a:t>واحد داده پروتکل نمایش (</a:t>
            </a:r>
            <a:r>
              <a:rPr lang="en-US" sz="1800" dirty="0">
                <a:cs typeface="B Compset" pitchFamily="2" charset="-78"/>
              </a:rPr>
              <a:t>Presentation Protocol Data Unit</a:t>
            </a:r>
            <a:r>
              <a:rPr lang="ar-SA" sz="1800" dirty="0">
                <a:cs typeface="B Compset" pitchFamily="2" charset="-78"/>
              </a:rPr>
              <a:t>)</a:t>
            </a:r>
            <a:endParaRPr lang="en-US" sz="1800" dirty="0">
              <a:cs typeface="B Compset" pitchFamily="2" charset="-78"/>
            </a:endParaRPr>
          </a:p>
          <a:p>
            <a:pPr lvl="0" algn="r" rtl="1">
              <a:buFont typeface="Wingdings" pitchFamily="2" charset="2"/>
              <a:buChar char="§"/>
            </a:pPr>
            <a:r>
              <a:rPr lang="ar-SA" sz="1800" dirty="0">
                <a:cs typeface="B Compset" pitchFamily="2" charset="-78"/>
              </a:rPr>
              <a:t>واحد داده پروتکل نشست (</a:t>
            </a:r>
            <a:r>
              <a:rPr lang="en-US" sz="1800" dirty="0">
                <a:cs typeface="B Compset" pitchFamily="2" charset="-78"/>
              </a:rPr>
              <a:t>Session Protocol Data Unit</a:t>
            </a:r>
            <a:r>
              <a:rPr lang="ar-SA" sz="1800" dirty="0">
                <a:cs typeface="B Compset" pitchFamily="2" charset="-78"/>
              </a:rPr>
              <a:t>)</a:t>
            </a:r>
            <a:endParaRPr lang="en-US" sz="1800" dirty="0">
              <a:cs typeface="B Compset" pitchFamily="2" charset="-78"/>
            </a:endParaRPr>
          </a:p>
          <a:p>
            <a:pPr lvl="0" algn="r" rtl="1">
              <a:buFont typeface="Wingdings" pitchFamily="2" charset="2"/>
              <a:buChar char="§"/>
            </a:pPr>
            <a:r>
              <a:rPr lang="ar-SA" sz="1800" dirty="0">
                <a:cs typeface="B Compset" pitchFamily="2" charset="-78"/>
              </a:rPr>
              <a:t>واحد داده پروتکل انتقال (</a:t>
            </a:r>
            <a:r>
              <a:rPr lang="en-US" sz="1800" dirty="0">
                <a:cs typeface="B Compset" pitchFamily="2" charset="-78"/>
              </a:rPr>
              <a:t>Transport Protocol Data Unit</a:t>
            </a:r>
            <a:r>
              <a:rPr lang="ar-SA" sz="1800" dirty="0">
                <a:cs typeface="B Compset" pitchFamily="2" charset="-78"/>
              </a:rPr>
              <a:t>)</a:t>
            </a:r>
            <a:endParaRPr lang="en-US" sz="1800" dirty="0">
              <a:cs typeface="B Compset" pitchFamily="2" charset="-78"/>
            </a:endParaRPr>
          </a:p>
          <a:p>
            <a:pPr lvl="0" algn="r" rtl="1">
              <a:buFont typeface="Wingdings" pitchFamily="2" charset="2"/>
              <a:buChar char="§"/>
            </a:pPr>
            <a:r>
              <a:rPr lang="ar-SA" sz="1800" dirty="0">
                <a:cs typeface="B Compset" pitchFamily="2" charset="-78"/>
              </a:rPr>
              <a:t>بسته (</a:t>
            </a:r>
            <a:r>
              <a:rPr lang="en-US" sz="1800" dirty="0">
                <a:cs typeface="B Compset" pitchFamily="2" charset="-78"/>
              </a:rPr>
              <a:t>Packet</a:t>
            </a:r>
            <a:r>
              <a:rPr lang="ar-SA" sz="1800" dirty="0">
                <a:cs typeface="B Compset" pitchFamily="2" charset="-78"/>
              </a:rPr>
              <a:t>)</a:t>
            </a:r>
            <a:endParaRPr lang="en-US" sz="1800" dirty="0">
              <a:cs typeface="B Compset" pitchFamily="2" charset="-78"/>
            </a:endParaRPr>
          </a:p>
          <a:p>
            <a:pPr lvl="0" algn="r" rtl="1">
              <a:buFont typeface="Wingdings" pitchFamily="2" charset="2"/>
              <a:buChar char="§"/>
            </a:pPr>
            <a:r>
              <a:rPr lang="ar-SA" sz="1800" dirty="0">
                <a:cs typeface="B Compset" pitchFamily="2" charset="-78"/>
              </a:rPr>
              <a:t>فریم (</a:t>
            </a:r>
            <a:r>
              <a:rPr lang="en-US" sz="1800" dirty="0">
                <a:cs typeface="B Compset" pitchFamily="2" charset="-78"/>
              </a:rPr>
              <a:t>Frame</a:t>
            </a:r>
            <a:r>
              <a:rPr lang="ar-SA" sz="1800" dirty="0">
                <a:cs typeface="B Compset" pitchFamily="2" charset="-78"/>
              </a:rPr>
              <a:t>)</a:t>
            </a:r>
            <a:endParaRPr lang="en-US" sz="1800" dirty="0">
              <a:cs typeface="B Compset" pitchFamily="2" charset="-78"/>
            </a:endParaRPr>
          </a:p>
          <a:p>
            <a:pPr lvl="0" algn="r" rtl="1">
              <a:buFont typeface="Wingdings" pitchFamily="2" charset="2"/>
              <a:buChar char="§"/>
            </a:pPr>
            <a:r>
              <a:rPr lang="ar-SA" sz="1800" dirty="0">
                <a:cs typeface="B Compset" pitchFamily="2" charset="-78"/>
              </a:rPr>
              <a:t>بیت (</a:t>
            </a:r>
            <a:r>
              <a:rPr lang="en-US" sz="1800" dirty="0">
                <a:cs typeface="B Compset" pitchFamily="2" charset="-78"/>
              </a:rPr>
              <a:t>Bit</a:t>
            </a:r>
            <a:r>
              <a:rPr lang="ar-SA" sz="1800" dirty="0">
                <a:cs typeface="B Compset" pitchFamily="2" charset="-78"/>
              </a:rPr>
              <a:t>)</a:t>
            </a:r>
            <a:endParaRPr lang="en-US" sz="1800" dirty="0">
              <a:cs typeface="B Compset" pitchFamily="2" charset="-78"/>
            </a:endParaRPr>
          </a:p>
          <a:p>
            <a:pPr algn="r" rtl="1"/>
            <a:r>
              <a:rPr lang="ar-SA" sz="1800" dirty="0">
                <a:cs typeface="B Titr" pitchFamily="2" charset="-78"/>
              </a:rPr>
              <a:t>ویژگی های مدل </a:t>
            </a:r>
            <a:r>
              <a:rPr lang="en-US" sz="1800" dirty="0">
                <a:cs typeface="B Titr" pitchFamily="2" charset="-78"/>
              </a:rPr>
              <a:t>OSI</a:t>
            </a:r>
          </a:p>
          <a:p>
            <a:pPr lvl="0" algn="r" rtl="1">
              <a:buFont typeface="Wingdings" pitchFamily="2" charset="2"/>
              <a:buChar char="§"/>
            </a:pPr>
            <a:r>
              <a:rPr lang="ar-SA" sz="1800" dirty="0">
                <a:cs typeface="B Compset" pitchFamily="2" charset="-78"/>
              </a:rPr>
              <a:t>بخش بزرگی از ارتباطات درون شبکه توسط این مدل قابل درک است</a:t>
            </a:r>
            <a:endParaRPr lang="en-US" sz="1800" dirty="0">
              <a:cs typeface="B Compset" pitchFamily="2" charset="-78"/>
            </a:endParaRPr>
          </a:p>
          <a:p>
            <a:pPr lvl="0" algn="r" rtl="1">
              <a:buFont typeface="Wingdings" pitchFamily="2" charset="2"/>
              <a:buChar char="§"/>
            </a:pPr>
            <a:r>
              <a:rPr lang="ar-SA" sz="1800" dirty="0">
                <a:cs typeface="B Compset" pitchFamily="2" charset="-78"/>
              </a:rPr>
              <a:t>در این مدل مشاهده می‌کنیم که سخت افزار و نرم افزار چگونه با یکدیگر کار می‌کنند</a:t>
            </a:r>
            <a:endParaRPr lang="en-US" sz="1800" dirty="0">
              <a:cs typeface="B Compset" pitchFamily="2" charset="-78"/>
            </a:endParaRPr>
          </a:p>
          <a:p>
            <a:pPr lvl="0" algn="r" rtl="1">
              <a:buFont typeface="Wingdings" pitchFamily="2" charset="2"/>
              <a:buChar char="§"/>
            </a:pPr>
            <a:r>
              <a:rPr lang="ar-SA" sz="1800" dirty="0">
                <a:cs typeface="B Compset" pitchFamily="2" charset="-78"/>
              </a:rPr>
              <a:t>عیب یابی توسط شبکه های جداگانه ساده تر می‌شود</a:t>
            </a:r>
            <a:endParaRPr lang="en-US" sz="1800" dirty="0">
              <a:cs typeface="B Compset" pitchFamily="2" charset="-78"/>
            </a:endParaRPr>
          </a:p>
          <a:p>
            <a:pPr lvl="0" algn="r" rtl="1">
              <a:buFont typeface="Wingdings" pitchFamily="2" charset="2"/>
              <a:buChar char="§"/>
            </a:pPr>
            <a:r>
              <a:rPr lang="ar-SA" sz="1800" dirty="0">
                <a:cs typeface="B Compset" pitchFamily="2" charset="-78"/>
              </a:rPr>
              <a:t>می‌تواند برای مقایسه روابط عملکرد پایه شبکه های مختلف مورد استفاده قرار گیرد</a:t>
            </a:r>
            <a:endParaRPr lang="en-US" sz="18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a:cs typeface="B Titr" pitchFamily="2" charset="-78"/>
              </a:rPr>
              <a:t>مدل مرجع </a:t>
            </a:r>
            <a:r>
              <a:rPr lang="en-US" sz="3600" b="1" dirty="0">
                <a:cs typeface="B Titr" pitchFamily="2" charset="-78"/>
              </a:rPr>
              <a:t>OSI</a:t>
            </a:r>
          </a:p>
        </p:txBody>
      </p:sp>
    </p:spTree>
    <p:extLst>
      <p:ext uri="{BB962C8B-B14F-4D97-AF65-F5344CB8AC3E}">
        <p14:creationId xmlns:p14="http://schemas.microsoft.com/office/powerpoint/2010/main" val="2503876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r" rtl="1"/>
            <a:r>
              <a:rPr lang="ar-SA" sz="1800" dirty="0">
                <a:cs typeface="B Titr" pitchFamily="2" charset="-78"/>
              </a:rPr>
              <a:t>اصول مدل مرجع </a:t>
            </a:r>
            <a:r>
              <a:rPr lang="en-US" sz="1800" dirty="0">
                <a:cs typeface="B Titr" pitchFamily="2" charset="-78"/>
              </a:rPr>
              <a:t>OSI</a:t>
            </a:r>
          </a:p>
          <a:p>
            <a:pPr algn="r" rtl="1">
              <a:buFont typeface="Wingdings" pitchFamily="2" charset="2"/>
              <a:buChar char="§"/>
            </a:pPr>
            <a:r>
              <a:rPr lang="ar-SA" sz="1800" dirty="0">
                <a:cs typeface="B Compset" pitchFamily="2" charset="-78"/>
              </a:rPr>
              <a:t>اصولی که برای رسیدن به هفت لایه اعمال می‌شوند، به طور خلاصه به شرح زیر است:</a:t>
            </a:r>
            <a:endParaRPr lang="en-US" sz="1800" dirty="0">
              <a:cs typeface="B Compset" pitchFamily="2" charset="-78"/>
            </a:endParaRPr>
          </a:p>
          <a:p>
            <a:pPr lvl="0" algn="r" rtl="1">
              <a:buFont typeface="Wingdings" pitchFamily="2" charset="2"/>
              <a:buChar char="§"/>
            </a:pPr>
            <a:r>
              <a:rPr lang="ar-SA" sz="1800" dirty="0">
                <a:cs typeface="B Compset" pitchFamily="2" charset="-78"/>
              </a:rPr>
              <a:t>یک لایه در جایی که یک انتزاع متفاوت نیاز است، باید ایجاد شود</a:t>
            </a:r>
            <a:endParaRPr lang="en-US" sz="1800" dirty="0">
              <a:cs typeface="B Compset" pitchFamily="2" charset="-78"/>
            </a:endParaRPr>
          </a:p>
          <a:p>
            <a:pPr lvl="0" algn="r" rtl="1">
              <a:buFont typeface="Wingdings" pitchFamily="2" charset="2"/>
              <a:buChar char="§"/>
            </a:pPr>
            <a:r>
              <a:rPr lang="ar-SA" sz="1800" dirty="0">
                <a:cs typeface="B Compset" pitchFamily="2" charset="-78"/>
              </a:rPr>
              <a:t>هر لایه باید یک عمل مشخص انجام دهد</a:t>
            </a:r>
            <a:endParaRPr lang="en-US" sz="1800" dirty="0">
              <a:cs typeface="B Compset" pitchFamily="2" charset="-78"/>
            </a:endParaRPr>
          </a:p>
          <a:p>
            <a:pPr lvl="0" algn="r" rtl="1">
              <a:buFont typeface="Wingdings" pitchFamily="2" charset="2"/>
              <a:buChar char="§"/>
            </a:pPr>
            <a:r>
              <a:rPr lang="ar-SA" sz="1800" dirty="0">
                <a:cs typeface="B Compset" pitchFamily="2" charset="-78"/>
              </a:rPr>
              <a:t>کارکرد هر لایه باید با توجه به تعریف پروتکل های استاندارد سازی شده بین المللی انتخاب شود</a:t>
            </a:r>
            <a:endParaRPr lang="en-US" sz="1800" dirty="0">
              <a:cs typeface="B Compset" pitchFamily="2" charset="-78"/>
            </a:endParaRPr>
          </a:p>
          <a:p>
            <a:pPr lvl="0" algn="r" rtl="1">
              <a:buFont typeface="Wingdings" pitchFamily="2" charset="2"/>
              <a:buChar char="§"/>
            </a:pPr>
            <a:r>
              <a:rPr lang="ar-SA" sz="1800" dirty="0">
                <a:cs typeface="B Compset" pitchFamily="2" charset="-78"/>
              </a:rPr>
              <a:t>مرز های لایه ها باید برای حداقل سازی جریان اطلاعات در رابط ها انتخاب شوند</a:t>
            </a:r>
            <a:endParaRPr lang="en-US" sz="1800" dirty="0">
              <a:cs typeface="B Compset" pitchFamily="2" charset="-78"/>
            </a:endParaRPr>
          </a:p>
          <a:p>
            <a:pPr algn="r" rtl="1"/>
            <a:r>
              <a:rPr lang="ar-SA" sz="1800" dirty="0">
                <a:cs typeface="B Titr" pitchFamily="2" charset="-78"/>
              </a:rPr>
              <a:t>مزایا مدل </a:t>
            </a:r>
            <a:r>
              <a:rPr lang="en-US" sz="1800" dirty="0">
                <a:cs typeface="B Titr" pitchFamily="2" charset="-78"/>
              </a:rPr>
              <a:t>OSI</a:t>
            </a:r>
          </a:p>
          <a:p>
            <a:pPr lvl="0" algn="r" rtl="1">
              <a:buFont typeface="Wingdings" pitchFamily="2" charset="2"/>
              <a:buChar char="§"/>
            </a:pPr>
            <a:r>
              <a:rPr lang="ar-SA" sz="1800" dirty="0">
                <a:cs typeface="B Compset" pitchFamily="2" charset="-78"/>
              </a:rPr>
              <a:t>این مدل به خوبی بین سرویس ها، رابط ها و پروتکل ها تمایز قائل می‌شود</a:t>
            </a:r>
            <a:endParaRPr lang="en-US" sz="1800" dirty="0">
              <a:cs typeface="B Compset" pitchFamily="2" charset="-78"/>
            </a:endParaRPr>
          </a:p>
          <a:p>
            <a:pPr lvl="0" algn="r" rtl="1">
              <a:buFont typeface="Wingdings" pitchFamily="2" charset="2"/>
              <a:buChar char="§"/>
            </a:pPr>
            <a:r>
              <a:rPr lang="ar-SA" sz="1800" dirty="0">
                <a:cs typeface="B Compset" pitchFamily="2" charset="-78"/>
              </a:rPr>
              <a:t>پروتکل های این مدل به خوبی از دید پنهان هستند</a:t>
            </a:r>
            <a:endParaRPr lang="en-US" sz="1800" dirty="0">
              <a:cs typeface="B Compset" pitchFamily="2" charset="-78"/>
            </a:endParaRPr>
          </a:p>
          <a:p>
            <a:pPr lvl="0" algn="r" rtl="1">
              <a:buFont typeface="Wingdings" pitchFamily="2" charset="2"/>
              <a:buChar char="§"/>
            </a:pPr>
            <a:r>
              <a:rPr lang="ar-SA" sz="1800" dirty="0">
                <a:cs typeface="B Compset" pitchFamily="2" charset="-78"/>
              </a:rPr>
              <a:t>پروتکل ها را می‌توان با پروتکل های جدید به عنوان تغییرات فناوری، نعویض کرد</a:t>
            </a:r>
            <a:endParaRPr lang="en-US" sz="1800" dirty="0">
              <a:cs typeface="B Compset" pitchFamily="2" charset="-78"/>
            </a:endParaRPr>
          </a:p>
          <a:p>
            <a:pPr lvl="0" algn="r" rtl="1">
              <a:buFont typeface="Wingdings" pitchFamily="2" charset="2"/>
              <a:buChar char="§"/>
            </a:pPr>
            <a:r>
              <a:rPr lang="ar-SA" sz="1800" dirty="0">
                <a:cs typeface="B Compset" pitchFamily="2" charset="-78"/>
              </a:rPr>
              <a:t>پشتیبانی از سرویس های اتصال گرا و بدون اتصال</a:t>
            </a:r>
            <a:endParaRPr lang="en-US" sz="1800" dirty="0">
              <a:cs typeface="B Compset" pitchFamily="2" charset="-78"/>
            </a:endParaRPr>
          </a:p>
          <a:p>
            <a:pPr algn="r" rtl="1"/>
            <a:r>
              <a:rPr lang="ar-SA" sz="1800" dirty="0">
                <a:cs typeface="B Titr" pitchFamily="2" charset="-78"/>
              </a:rPr>
              <a:t>معایب مدل </a:t>
            </a:r>
            <a:r>
              <a:rPr lang="en-US" sz="1800" dirty="0">
                <a:cs typeface="B Titr" pitchFamily="2" charset="-78"/>
              </a:rPr>
              <a:t>OSI</a:t>
            </a:r>
          </a:p>
          <a:p>
            <a:pPr lvl="0" algn="r" rtl="1">
              <a:buFont typeface="Wingdings" pitchFamily="2" charset="2"/>
              <a:buChar char="§"/>
            </a:pPr>
            <a:r>
              <a:rPr lang="ar-SA" sz="1800" dirty="0">
                <a:cs typeface="B Compset" pitchFamily="2" charset="-78"/>
              </a:rPr>
              <a:t>این مدل قبل از اختراع پروتکل ها به وجود آمده است</a:t>
            </a:r>
            <a:endParaRPr lang="en-US" sz="1800" dirty="0">
              <a:cs typeface="B Compset" pitchFamily="2" charset="-78"/>
            </a:endParaRPr>
          </a:p>
          <a:p>
            <a:pPr lvl="0" algn="r" rtl="1">
              <a:buFont typeface="Wingdings" pitchFamily="2" charset="2"/>
              <a:buChar char="§"/>
            </a:pPr>
            <a:r>
              <a:rPr lang="ar-SA" sz="1800" dirty="0">
                <a:cs typeface="B Compset" pitchFamily="2" charset="-78"/>
              </a:rPr>
              <a:t>نصب پروتکل ها کار خسته کننده ای است</a:t>
            </a:r>
            <a:endParaRPr lang="en-US" sz="1800" dirty="0">
              <a:cs typeface="B Compset" pitchFamily="2" charset="-78"/>
            </a:endParaRPr>
          </a:p>
          <a:p>
            <a:pPr lvl="0" algn="r" rtl="1">
              <a:buFont typeface="Wingdings" pitchFamily="2" charset="2"/>
              <a:buChar char="§"/>
            </a:pPr>
            <a:r>
              <a:rPr lang="ar-SA" sz="1800" dirty="0">
                <a:cs typeface="B Compset" pitchFamily="2" charset="-78"/>
              </a:rPr>
              <a:t>از این مدل فقط به عنوان یک مدل مرجع استفاده می‌شود</a:t>
            </a:r>
            <a:endParaRPr lang="en-US" sz="18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a:cs typeface="B Titr" pitchFamily="2" charset="-78"/>
              </a:rPr>
              <a:t>مدل مرجع </a:t>
            </a:r>
            <a:r>
              <a:rPr lang="en-US" sz="3600" b="1" dirty="0">
                <a:cs typeface="B Titr" pitchFamily="2" charset="-78"/>
              </a:rPr>
              <a:t>OSI</a:t>
            </a:r>
          </a:p>
        </p:txBody>
      </p:sp>
    </p:spTree>
    <p:extLst>
      <p:ext uri="{BB962C8B-B14F-4D97-AF65-F5344CB8AC3E}">
        <p14:creationId xmlns:p14="http://schemas.microsoft.com/office/powerpoint/2010/main" val="2503876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en-US" sz="1600" dirty="0">
                <a:cs typeface="B Compset" pitchFamily="2" charset="-78"/>
              </a:rPr>
              <a:t>TCP / IP</a:t>
            </a:r>
            <a:r>
              <a:rPr lang="ar-SA" sz="1600" dirty="0">
                <a:cs typeface="B Compset" pitchFamily="2" charset="-78"/>
              </a:rPr>
              <a:t> به معنای پروتکل کنترل انتقال و پروتکل اینترنت است</a:t>
            </a:r>
            <a:r>
              <a:rPr lang="ar-SA" sz="1600" dirty="0" smtClean="0">
                <a:cs typeface="B Compset" pitchFamily="2" charset="-78"/>
              </a:rPr>
              <a:t>.</a:t>
            </a:r>
            <a:endParaRPr lang="fa-IR" sz="1600" dirty="0" smtClean="0">
              <a:cs typeface="B Compset" pitchFamily="2" charset="-78"/>
            </a:endParaRPr>
          </a:p>
          <a:p>
            <a:pPr algn="r" rtl="1"/>
            <a:r>
              <a:rPr lang="ar-SA" sz="1600" dirty="0" smtClean="0">
                <a:cs typeface="B Compset" pitchFamily="2" charset="-78"/>
              </a:rPr>
              <a:t>این </a:t>
            </a:r>
            <a:r>
              <a:rPr lang="ar-SA" sz="1600" dirty="0">
                <a:cs typeface="B Compset" pitchFamily="2" charset="-78"/>
              </a:rPr>
              <a:t>مدل شبکه ای است که در معماری فعلی اینترنت استفاده می‌شود</a:t>
            </a:r>
            <a:r>
              <a:rPr lang="ar-SA" sz="1600" dirty="0" smtClean="0">
                <a:cs typeface="B Compset" pitchFamily="2" charset="-78"/>
              </a:rPr>
              <a:t>.</a:t>
            </a:r>
            <a:endParaRPr lang="fa-IR" sz="1600" dirty="0" smtClean="0">
              <a:cs typeface="B Compset" pitchFamily="2" charset="-78"/>
            </a:endParaRPr>
          </a:p>
          <a:p>
            <a:pPr algn="r" rtl="1"/>
            <a:r>
              <a:rPr lang="ar-SA" sz="1600" dirty="0" smtClean="0">
                <a:cs typeface="B Compset" pitchFamily="2" charset="-78"/>
              </a:rPr>
              <a:t>پروتکل </a:t>
            </a:r>
            <a:r>
              <a:rPr lang="ar-SA" sz="1600" dirty="0">
                <a:cs typeface="B Compset" pitchFamily="2" charset="-78"/>
              </a:rPr>
              <a:t>ها مجموعه ای از قوانین هستند که ارتباطات شبکه را تنظیم می‌کنند</a:t>
            </a:r>
            <a:r>
              <a:rPr lang="ar-SA" sz="1600" dirty="0" smtClean="0">
                <a:cs typeface="B Compset" pitchFamily="2" charset="-78"/>
              </a:rPr>
              <a:t>.</a:t>
            </a:r>
            <a:endParaRPr lang="fa-IR" sz="1600" dirty="0" smtClean="0">
              <a:cs typeface="B Compset" pitchFamily="2" charset="-78"/>
            </a:endParaRPr>
          </a:p>
          <a:p>
            <a:pPr algn="r" rtl="1"/>
            <a:r>
              <a:rPr lang="ar-SA" sz="1600" dirty="0" smtClean="0">
                <a:cs typeface="B Compset" pitchFamily="2" charset="-78"/>
              </a:rPr>
              <a:t>این </a:t>
            </a:r>
            <a:r>
              <a:rPr lang="ar-SA" sz="1600" dirty="0">
                <a:cs typeface="B Compset" pitchFamily="2" charset="-78"/>
              </a:rPr>
              <a:t>پروتکل ها چگونگی حرکت اطلاعات بین مبدا و مقصد و یا اینترنت را توصیف می‌کنند</a:t>
            </a:r>
            <a:r>
              <a:rPr lang="ar-SA" sz="1600" dirty="0" smtClean="0">
                <a:cs typeface="B Compset" pitchFamily="2" charset="-78"/>
              </a:rPr>
              <a:t>.</a:t>
            </a:r>
            <a:endParaRPr lang="fa-IR" sz="1600" dirty="0" smtClean="0">
              <a:cs typeface="B Compset" pitchFamily="2" charset="-78"/>
            </a:endParaRPr>
          </a:p>
          <a:p>
            <a:pPr algn="r" rtl="1"/>
            <a:r>
              <a:rPr lang="ar-SA" sz="1600" dirty="0" smtClean="0">
                <a:cs typeface="B Compset" pitchFamily="2" charset="-78"/>
              </a:rPr>
              <a:t>پروتکل </a:t>
            </a:r>
            <a:r>
              <a:rPr lang="ar-SA" sz="1600" dirty="0">
                <a:cs typeface="B Compset" pitchFamily="2" charset="-78"/>
              </a:rPr>
              <a:t>ها همچنین طرح های نام گذاری و آدرس‌دهی ساده ای را ارائه می‌دهند</a:t>
            </a:r>
            <a:r>
              <a:rPr lang="ar-SA" sz="1600" dirty="0" smtClean="0">
                <a:cs typeface="B Compset" pitchFamily="2" charset="-78"/>
              </a:rPr>
              <a:t>.</a:t>
            </a:r>
            <a:endParaRPr lang="fa-IR" sz="1600" dirty="0" smtClean="0">
              <a:cs typeface="B Compset" pitchFamily="2" charset="-78"/>
            </a:endParaRPr>
          </a:p>
          <a:p>
            <a:pPr marL="0" indent="0" algn="r" rtl="1">
              <a:buNone/>
            </a:pPr>
            <a:endParaRPr lang="en-US" sz="1600" dirty="0" smtClean="0">
              <a:cs typeface="B Compset" pitchFamily="2" charset="-78"/>
            </a:endParaRPr>
          </a:p>
          <a:p>
            <a:pPr marL="0" indent="0" algn="r" rtl="1">
              <a:buNone/>
            </a:pPr>
            <a:r>
              <a:rPr lang="fa-IR" sz="1600" dirty="0" smtClean="0">
                <a:cs typeface="B Titr" pitchFamily="2" charset="-78"/>
              </a:rPr>
              <a:t>لایه‌های مختلف در مدل مرجع </a:t>
            </a:r>
            <a:r>
              <a:rPr lang="en-US" sz="1600" dirty="0" smtClean="0">
                <a:cs typeface="B Titr" pitchFamily="2" charset="-78"/>
              </a:rPr>
              <a:t>TCP/IP</a:t>
            </a:r>
            <a:r>
              <a:rPr lang="fa-IR" sz="1600" dirty="0" smtClean="0">
                <a:cs typeface="B Titr" pitchFamily="2" charset="-78"/>
              </a:rPr>
              <a:t>:</a:t>
            </a:r>
          </a:p>
          <a:p>
            <a:pPr marL="0" indent="0" algn="r" rtl="1">
              <a:buNone/>
            </a:pPr>
            <a:endParaRPr lang="en-US" sz="1600" dirty="0" smtClean="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a:cs typeface="B Titr" pitchFamily="2" charset="-78"/>
              </a:rPr>
              <a:t>مدل مرجع </a:t>
            </a:r>
            <a:r>
              <a:rPr lang="en-US" sz="3600" b="1" dirty="0" smtClean="0">
                <a:cs typeface="B Titr" pitchFamily="2" charset="-78"/>
              </a:rPr>
              <a:t>TCP/IP</a:t>
            </a:r>
            <a:endParaRPr lang="en-US" sz="3600" b="1" dirty="0">
              <a:cs typeface="B Titr" pitchFamily="2" charset="-78"/>
            </a:endParaRPr>
          </a:p>
        </p:txBody>
      </p:sp>
      <p:pic>
        <p:nvPicPr>
          <p:cNvPr id="4" name="Picture 3" descr="لایه های مدل tcp/ip"/>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114800"/>
            <a:ext cx="2504440" cy="2322830"/>
          </a:xfrm>
          <a:prstGeom prst="rect">
            <a:avLst/>
          </a:prstGeom>
          <a:noFill/>
          <a:ln>
            <a:noFill/>
          </a:ln>
        </p:spPr>
      </p:pic>
    </p:spTree>
    <p:extLst>
      <p:ext uri="{BB962C8B-B14F-4D97-AF65-F5344CB8AC3E}">
        <p14:creationId xmlns:p14="http://schemas.microsoft.com/office/powerpoint/2010/main" val="590455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SA" sz="1600" dirty="0" smtClean="0">
                <a:cs typeface="B Titr" pitchFamily="2" charset="-78"/>
              </a:rPr>
              <a:t>پروتکل </a:t>
            </a:r>
            <a:r>
              <a:rPr lang="ar-SA" sz="1600" dirty="0">
                <a:cs typeface="B Titr" pitchFamily="2" charset="-78"/>
              </a:rPr>
              <a:t>ها و شبکه ها در مدل </a:t>
            </a:r>
            <a:r>
              <a:rPr lang="en-US" sz="1600" dirty="0">
                <a:cs typeface="B Titr" pitchFamily="2" charset="-78"/>
              </a:rPr>
              <a:t>TCP/IP</a:t>
            </a:r>
            <a:r>
              <a:rPr lang="ar-SA" sz="1600" dirty="0" smtClean="0">
                <a:cs typeface="B Titr" pitchFamily="2" charset="-78"/>
              </a:rPr>
              <a:t>:</a:t>
            </a:r>
            <a:endParaRPr lang="en-US" sz="1600" dirty="0">
              <a:cs typeface="B Titr"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a:cs typeface="B Titr" pitchFamily="2" charset="-78"/>
              </a:rPr>
              <a:t>مدل مرجع </a:t>
            </a:r>
            <a:r>
              <a:rPr lang="en-US" sz="3600" b="1" dirty="0" smtClean="0">
                <a:cs typeface="B Titr" pitchFamily="2" charset="-78"/>
              </a:rPr>
              <a:t>TCP/IP</a:t>
            </a:r>
            <a:endParaRPr lang="en-US" sz="3600" b="1" dirty="0">
              <a:cs typeface="B Titr" pitchFamily="2" charset="-78"/>
            </a:endParaRPr>
          </a:p>
        </p:txBody>
      </p:sp>
      <p:pic>
        <p:nvPicPr>
          <p:cNvPr id="5" name="Picture 4" descr="شبکه ها و پروتکل های مدل مرجع TCP"/>
          <p:cNvPicPr/>
          <p:nvPr/>
        </p:nvPicPr>
        <p:blipFill>
          <a:blip r:embed="rId2">
            <a:extLst>
              <a:ext uri="{28A0092B-C50C-407E-A947-70E740481C1C}">
                <a14:useLocalDpi xmlns:a14="http://schemas.microsoft.com/office/drawing/2010/main" val="0"/>
              </a:ext>
            </a:extLst>
          </a:blip>
          <a:srcRect/>
          <a:stretch>
            <a:fillRect/>
          </a:stretch>
        </p:blipFill>
        <p:spPr bwMode="auto">
          <a:xfrm>
            <a:off x="685800" y="2895600"/>
            <a:ext cx="7620000" cy="2504440"/>
          </a:xfrm>
          <a:prstGeom prst="rect">
            <a:avLst/>
          </a:prstGeom>
          <a:noFill/>
          <a:ln>
            <a:noFill/>
          </a:ln>
        </p:spPr>
      </p:pic>
    </p:spTree>
    <p:extLst>
      <p:ext uri="{BB962C8B-B14F-4D97-AF65-F5344CB8AC3E}">
        <p14:creationId xmlns:p14="http://schemas.microsoft.com/office/powerpoint/2010/main" val="2893267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SA" sz="1600" dirty="0">
                <a:cs typeface="B Titr" pitchFamily="2" charset="-78"/>
              </a:rPr>
              <a:t>مرور اجمالی بر مدل مرجع </a:t>
            </a:r>
            <a:r>
              <a:rPr lang="en-US" sz="1600" dirty="0">
                <a:cs typeface="B Titr" pitchFamily="2" charset="-78"/>
              </a:rPr>
              <a:t>TCP / IP</a:t>
            </a:r>
            <a:endParaRPr lang="en-US" sz="1600" b="1" dirty="0">
              <a:cs typeface="B Titr" pitchFamily="2" charset="-78"/>
            </a:endParaRPr>
          </a:p>
          <a:p>
            <a:pPr marL="0" indent="0" algn="r" rtl="1">
              <a:lnSpc>
                <a:spcPct val="150000"/>
              </a:lnSpc>
              <a:buNone/>
            </a:pPr>
            <a:r>
              <a:rPr lang="en-US" sz="1600" dirty="0">
                <a:cs typeface="B Compset" pitchFamily="2" charset="-78"/>
              </a:rPr>
              <a:t>TCP/IP</a:t>
            </a:r>
            <a:r>
              <a:rPr lang="ar-SA" sz="1600" dirty="0">
                <a:cs typeface="B Compset" pitchFamily="2" charset="-78"/>
              </a:rPr>
              <a:t> که پروتکل کنترل انتقال و اینترنت است، توسط آژانس تحقیقاتی وزارت دفاع ایالات متحده (</a:t>
            </a:r>
            <a:r>
              <a:rPr lang="en-US" sz="1600" dirty="0">
                <a:cs typeface="B Compset" pitchFamily="2" charset="-78"/>
              </a:rPr>
              <a:t>ARPA</a:t>
            </a:r>
            <a:r>
              <a:rPr lang="ar-SA" sz="1600" dirty="0">
                <a:cs typeface="B Compset" pitchFamily="2" charset="-78"/>
              </a:rPr>
              <a:t>) به عنوان بخشی از پروژه تحقیقاتی اتصال به شبکه برای اتصال دستگاه های از راه دور، توسعه داده شد</a:t>
            </a:r>
            <a:r>
              <a:rPr lang="ar-SA" sz="1600" dirty="0" smtClean="0">
                <a:cs typeface="B Compset" pitchFamily="2" charset="-78"/>
              </a:rPr>
              <a:t>.</a:t>
            </a:r>
            <a:endParaRPr lang="fa-IR" sz="1600" dirty="0" smtClean="0">
              <a:cs typeface="B Compset" pitchFamily="2" charset="-78"/>
            </a:endParaRPr>
          </a:p>
          <a:p>
            <a:pPr algn="r" rtl="1">
              <a:lnSpc>
                <a:spcPct val="150000"/>
              </a:lnSpc>
            </a:pPr>
            <a:r>
              <a:rPr lang="ar-SA" sz="1600" dirty="0">
                <a:cs typeface="B Titr" pitchFamily="2" charset="-78"/>
              </a:rPr>
              <a:t>ویژگی هایی که در طول تحقیق، منجر به ساخت مدل مرجع </a:t>
            </a:r>
            <a:r>
              <a:rPr lang="en-US" sz="1600" dirty="0">
                <a:cs typeface="B Titr" pitchFamily="2" charset="-78"/>
              </a:rPr>
              <a:t>TCP/IP</a:t>
            </a:r>
            <a:r>
              <a:rPr lang="ar-SA" sz="1600" dirty="0">
                <a:cs typeface="B Titr" pitchFamily="2" charset="-78"/>
              </a:rPr>
              <a:t> شد:</a:t>
            </a:r>
            <a:endParaRPr lang="en-US" sz="1600" dirty="0">
              <a:cs typeface="B Titr" pitchFamily="2" charset="-78"/>
            </a:endParaRPr>
          </a:p>
          <a:p>
            <a:pPr marL="0" lvl="0" indent="0" algn="r" rtl="1">
              <a:lnSpc>
                <a:spcPct val="150000"/>
              </a:lnSpc>
              <a:buNone/>
            </a:pPr>
            <a:r>
              <a:rPr lang="ar-SA" sz="1600" dirty="0">
                <a:cs typeface="B Compset" pitchFamily="2" charset="-78"/>
              </a:rPr>
              <a:t>پشتیبانی از یک معماری انعطاف پذیر. افزودن سیستم های بیشتر به شبکه آسان بود.</a:t>
            </a:r>
            <a:endParaRPr lang="en-US" sz="1600" dirty="0">
              <a:cs typeface="B Compset" pitchFamily="2" charset="-78"/>
            </a:endParaRPr>
          </a:p>
          <a:p>
            <a:pPr marL="0" lvl="0" indent="0" algn="r" rtl="1">
              <a:lnSpc>
                <a:spcPct val="150000"/>
              </a:lnSpc>
              <a:buNone/>
            </a:pPr>
            <a:r>
              <a:rPr lang="ar-SA" sz="1600" dirty="0">
                <a:cs typeface="B Compset" pitchFamily="2" charset="-78"/>
              </a:rPr>
              <a:t>این شبکه قوی بود و اتصالات تا زمانی که سیستم های مبدا و مقصد کار می‌کردند، باقی می‌ماند</a:t>
            </a:r>
            <a:endParaRPr lang="en-US" sz="1600" dirty="0">
              <a:cs typeface="B Compset" pitchFamily="2" charset="-78"/>
            </a:endParaRPr>
          </a:p>
          <a:p>
            <a:pPr marL="0" indent="0" algn="r" rtl="1">
              <a:lnSpc>
                <a:spcPct val="150000"/>
              </a:lnSpc>
              <a:buNone/>
            </a:pPr>
            <a:r>
              <a:rPr lang="ar-SA" sz="1600" dirty="0">
                <a:cs typeface="B Compset" pitchFamily="2" charset="-78"/>
              </a:rPr>
              <a:t>ایده کلی این بود که یک برنامه روی سیستم با برنامه های دیگر روی سیستم های مختلف ارتباط یرقرار کند. (ارسال بسته های داده)</a:t>
            </a:r>
            <a:endParaRPr lang="en-US" sz="1600" dirty="0">
              <a:cs typeface="B Compset" pitchFamily="2" charset="-78"/>
            </a:endParaRPr>
          </a:p>
          <a:p>
            <a:pPr marL="0" indent="0" algn="r" rtl="1">
              <a:buNone/>
            </a:pPr>
            <a:endParaRPr lang="en-US" sz="16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a:cs typeface="B Titr" pitchFamily="2" charset="-78"/>
              </a:rPr>
              <a:t>مدل مرجع </a:t>
            </a:r>
            <a:r>
              <a:rPr lang="en-US" sz="3600" b="1" dirty="0" smtClean="0">
                <a:cs typeface="B Titr" pitchFamily="2" charset="-78"/>
              </a:rPr>
              <a:t>TCP/IP</a:t>
            </a:r>
            <a:endParaRPr lang="en-US" sz="3600" b="1" dirty="0">
              <a:cs typeface="B Titr" pitchFamily="2" charset="-78"/>
            </a:endParaRPr>
          </a:p>
        </p:txBody>
      </p:sp>
    </p:spTree>
    <p:extLst>
      <p:ext uri="{BB962C8B-B14F-4D97-AF65-F5344CB8AC3E}">
        <p14:creationId xmlns:p14="http://schemas.microsoft.com/office/powerpoint/2010/main" val="1573797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r" rtl="1"/>
            <a:r>
              <a:rPr lang="ar-SA" sz="1600" dirty="0">
                <a:cs typeface="B Titr" pitchFamily="2" charset="-78"/>
              </a:rPr>
              <a:t>لایه های مدل </a:t>
            </a:r>
            <a:r>
              <a:rPr lang="en-US" sz="1600" dirty="0">
                <a:cs typeface="B Titr" pitchFamily="2" charset="-78"/>
              </a:rPr>
              <a:t>TCP/IP</a:t>
            </a:r>
            <a:endParaRPr lang="en-US" sz="1600" b="1" dirty="0">
              <a:cs typeface="B Titr" pitchFamily="2" charset="-78"/>
            </a:endParaRPr>
          </a:p>
          <a:p>
            <a:pPr algn="r" rtl="1">
              <a:buFont typeface="Wingdings" pitchFamily="2" charset="2"/>
              <a:buChar char="§"/>
            </a:pPr>
            <a:r>
              <a:rPr lang="ar-SA" sz="1600" dirty="0">
                <a:cs typeface="B Titr" pitchFamily="2" charset="-78"/>
              </a:rPr>
              <a:t>لایه </a:t>
            </a:r>
            <a:r>
              <a:rPr lang="ar-SA" sz="1600" dirty="0">
                <a:cs typeface="B Titr" pitchFamily="2" charset="-78"/>
              </a:rPr>
              <a:t>دسترسی شبکه (</a:t>
            </a:r>
            <a:r>
              <a:rPr lang="en-US" sz="1600" dirty="0">
                <a:cs typeface="B Titr" pitchFamily="2" charset="-78"/>
              </a:rPr>
              <a:t>Network Access Layer</a:t>
            </a:r>
            <a:r>
              <a:rPr lang="ar-SA" sz="1600" dirty="0">
                <a:cs typeface="B Titr" pitchFamily="2" charset="-78"/>
              </a:rPr>
              <a:t>)</a:t>
            </a:r>
            <a:endParaRPr lang="en-US" sz="1600" dirty="0">
              <a:cs typeface="B Titr" pitchFamily="2" charset="-78"/>
            </a:endParaRPr>
          </a:p>
          <a:p>
            <a:pPr marL="0" lvl="0" indent="0" algn="r" rtl="1">
              <a:buNone/>
            </a:pPr>
            <a:r>
              <a:rPr lang="ar-SA" sz="1600" dirty="0">
                <a:cs typeface="B Compset" pitchFamily="2" charset="-78"/>
              </a:rPr>
              <a:t>سطح پایین تر لایه نسبت به بقیه</a:t>
            </a:r>
            <a:endParaRPr lang="en-US" sz="1600" dirty="0">
              <a:cs typeface="B Compset" pitchFamily="2" charset="-78"/>
            </a:endParaRPr>
          </a:p>
          <a:p>
            <a:pPr marL="0" lvl="0" indent="0" algn="r" rtl="1">
              <a:buNone/>
            </a:pPr>
            <a:r>
              <a:rPr lang="ar-SA" sz="1600" dirty="0">
                <a:cs typeface="B Compset" pitchFamily="2" charset="-78"/>
              </a:rPr>
              <a:t>پروتکل ها برای اتصال به میزبان استفاده می‌شود، به طوری که از طریق آن می‌توان بسته ها را ارسال کرد</a:t>
            </a:r>
            <a:endParaRPr lang="en-US" sz="1600" dirty="0">
              <a:cs typeface="B Compset" pitchFamily="2" charset="-78"/>
            </a:endParaRPr>
          </a:p>
          <a:p>
            <a:pPr marL="0" lvl="0" indent="0" algn="r" rtl="1">
              <a:buNone/>
            </a:pPr>
            <a:r>
              <a:rPr lang="ar-SA" sz="1600" dirty="0">
                <a:cs typeface="B Compset" pitchFamily="2" charset="-78"/>
              </a:rPr>
              <a:t>متغیر از میزبان به میزلان و یا شبکه به شبکه</a:t>
            </a:r>
            <a:endParaRPr lang="en-US" sz="1600" dirty="0">
              <a:cs typeface="B Compset" pitchFamily="2" charset="-78"/>
            </a:endParaRPr>
          </a:p>
          <a:p>
            <a:pPr algn="r" rtl="1">
              <a:buFont typeface="Wingdings" pitchFamily="2" charset="2"/>
              <a:buChar char="§"/>
            </a:pPr>
            <a:r>
              <a:rPr lang="ar-SA" sz="1600" dirty="0">
                <a:cs typeface="B Titr" pitchFamily="2" charset="-78"/>
              </a:rPr>
              <a:t>لایه اینترنت (</a:t>
            </a:r>
            <a:r>
              <a:rPr lang="en-US" sz="1600" dirty="0">
                <a:cs typeface="B Titr" pitchFamily="2" charset="-78"/>
              </a:rPr>
              <a:t>Internet Layer</a:t>
            </a:r>
            <a:r>
              <a:rPr lang="ar-SA" sz="1600" dirty="0">
                <a:cs typeface="B Titr" pitchFamily="2" charset="-78"/>
              </a:rPr>
              <a:t>)</a:t>
            </a:r>
            <a:endParaRPr lang="en-US" sz="1600" dirty="0">
              <a:cs typeface="B Titr" pitchFamily="2" charset="-78"/>
            </a:endParaRPr>
          </a:p>
          <a:p>
            <a:pPr marL="0" lvl="0" indent="0" algn="r" rtl="1">
              <a:buNone/>
            </a:pPr>
            <a:r>
              <a:rPr lang="ar-SA" sz="1600" dirty="0">
                <a:cs typeface="B Compset" pitchFamily="2" charset="-78"/>
              </a:rPr>
              <a:t>انتخاب یک شبکه سوئیچینگ بسته که مبتنی بر یک لایه شبکه بدون اتصال است، یک لایه اینترنت نامیده می‌شود.</a:t>
            </a:r>
            <a:endParaRPr lang="en-US" sz="1600" dirty="0">
              <a:cs typeface="B Compset" pitchFamily="2" charset="-78"/>
            </a:endParaRPr>
          </a:p>
          <a:p>
            <a:pPr marL="0" lvl="0" indent="0" algn="r" rtl="1">
              <a:buNone/>
            </a:pPr>
            <a:r>
              <a:rPr lang="ar-SA" sz="1600" dirty="0">
                <a:cs typeface="B Compset" pitchFamily="2" charset="-78"/>
              </a:rPr>
              <a:t>این لایه ای است که تمام معماری را با هم نگه می‍دارد</a:t>
            </a:r>
            <a:endParaRPr lang="en-US" sz="1600" dirty="0">
              <a:cs typeface="B Compset" pitchFamily="2" charset="-78"/>
            </a:endParaRPr>
          </a:p>
          <a:p>
            <a:pPr marL="0" lvl="0" indent="0" algn="r" rtl="1">
              <a:buNone/>
            </a:pPr>
            <a:r>
              <a:rPr lang="ar-SA" sz="1600" dirty="0">
                <a:cs typeface="B Compset" pitchFamily="2" charset="-78"/>
              </a:rPr>
              <a:t>این لایه کمک می‌کند تا بسته به صورت مستقل به سمت مقصد ارسال شود.</a:t>
            </a:r>
            <a:endParaRPr lang="en-US" sz="1600" dirty="0">
              <a:cs typeface="B Compset" pitchFamily="2" charset="-78"/>
            </a:endParaRPr>
          </a:p>
          <a:p>
            <a:pPr marL="0" lvl="0" indent="0" algn="r" rtl="1">
              <a:buNone/>
            </a:pPr>
            <a:r>
              <a:rPr lang="ar-SA" sz="1600" dirty="0">
                <a:cs typeface="B Compset" pitchFamily="2" charset="-78"/>
              </a:rPr>
              <a:t>سفارش بسته هایی که دریافت شده اند متفاوت از نحوه ارسال آن هاست.</a:t>
            </a:r>
            <a:endParaRPr lang="en-US" sz="1600" dirty="0">
              <a:cs typeface="B Compset" pitchFamily="2" charset="-78"/>
            </a:endParaRPr>
          </a:p>
          <a:p>
            <a:pPr marL="0" lvl="0" indent="0" algn="r" rtl="1">
              <a:buNone/>
            </a:pPr>
            <a:r>
              <a:rPr lang="en-US" sz="1600" dirty="0">
                <a:cs typeface="B Compset" pitchFamily="2" charset="-78"/>
              </a:rPr>
              <a:t>IP</a:t>
            </a:r>
            <a:r>
              <a:rPr lang="ar-SA" sz="1600" dirty="0">
                <a:cs typeface="B Compset" pitchFamily="2" charset="-78"/>
              </a:rPr>
              <a:t> (</a:t>
            </a:r>
            <a:r>
              <a:rPr lang="ar-SA" sz="1600" dirty="0" smtClean="0">
                <a:cs typeface="B Compset" pitchFamily="2" charset="-78"/>
              </a:rPr>
              <a:t>پروتک</a:t>
            </a:r>
            <a:r>
              <a:rPr lang="fa-IR" sz="1600" dirty="0" smtClean="0">
                <a:cs typeface="B Compset" pitchFamily="2" charset="-78"/>
              </a:rPr>
              <a:t>ل</a:t>
            </a:r>
            <a:r>
              <a:rPr lang="ar-SA" sz="1600" dirty="0" smtClean="0">
                <a:cs typeface="B Compset" pitchFamily="2" charset="-78"/>
              </a:rPr>
              <a:t> </a:t>
            </a:r>
            <a:r>
              <a:rPr lang="ar-SA" sz="1600" dirty="0">
                <a:cs typeface="B Compset" pitchFamily="2" charset="-78"/>
              </a:rPr>
              <a:t>اینترنت) در این لایه استفاده می‌شود.</a:t>
            </a:r>
            <a:endParaRPr lang="en-US" sz="1600" dirty="0">
              <a:cs typeface="B Compset" pitchFamily="2" charset="-78"/>
            </a:endParaRPr>
          </a:p>
          <a:p>
            <a:pPr algn="r" rtl="1">
              <a:buFont typeface="Wingdings" pitchFamily="2" charset="2"/>
              <a:buChar char="v"/>
            </a:pPr>
            <a:r>
              <a:rPr lang="ar-SA" sz="1600" b="1" dirty="0">
                <a:cs typeface="B Compset" pitchFamily="2" charset="-78"/>
              </a:rPr>
              <a:t>وظایف این لایه عبارتند از:</a:t>
            </a:r>
            <a:endParaRPr lang="en-US" sz="1600" b="1" dirty="0">
              <a:cs typeface="B Compset" pitchFamily="2" charset="-78"/>
            </a:endParaRPr>
          </a:p>
          <a:p>
            <a:pPr lvl="0" algn="r" rtl="1">
              <a:buFont typeface="Courier New" pitchFamily="49" charset="0"/>
              <a:buChar char="o"/>
            </a:pPr>
            <a:r>
              <a:rPr lang="ar-SA" sz="1600" dirty="0">
                <a:cs typeface="B Compset" pitchFamily="2" charset="-78"/>
              </a:rPr>
              <a:t>تحویل بسته های </a:t>
            </a:r>
            <a:r>
              <a:rPr lang="en-US" sz="1600" dirty="0">
                <a:cs typeface="B Compset" pitchFamily="2" charset="-78"/>
              </a:rPr>
              <a:t>IP</a:t>
            </a:r>
          </a:p>
          <a:p>
            <a:pPr lvl="0" algn="r" rtl="1">
              <a:buFont typeface="Courier New" pitchFamily="49" charset="0"/>
              <a:buChar char="o"/>
            </a:pPr>
            <a:r>
              <a:rPr lang="ar-SA" sz="1600" dirty="0">
                <a:cs typeface="B Compset" pitchFamily="2" charset="-78"/>
              </a:rPr>
              <a:t>مسیریابی</a:t>
            </a:r>
            <a:endParaRPr lang="en-US" sz="1600" dirty="0">
              <a:cs typeface="B Compset" pitchFamily="2" charset="-78"/>
            </a:endParaRPr>
          </a:p>
          <a:p>
            <a:pPr lvl="0" algn="r" rtl="1">
              <a:buFont typeface="Courier New" pitchFamily="49" charset="0"/>
              <a:buChar char="o"/>
            </a:pPr>
            <a:r>
              <a:rPr lang="ar-SA" sz="1600" dirty="0">
                <a:cs typeface="B Compset" pitchFamily="2" charset="-78"/>
              </a:rPr>
              <a:t>اجتناب از انباشتگی</a:t>
            </a:r>
            <a:endParaRPr lang="en-US" sz="1600" dirty="0">
              <a:cs typeface="B Compset" pitchFamily="2" charset="-78"/>
            </a:endParaRPr>
          </a:p>
          <a:p>
            <a:pPr marL="0" indent="0" algn="r" rtl="1">
              <a:buNone/>
            </a:pPr>
            <a:endParaRPr lang="en-US" sz="16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a:cs typeface="B Titr" pitchFamily="2" charset="-78"/>
              </a:rPr>
              <a:t>مدل مرجع </a:t>
            </a:r>
            <a:r>
              <a:rPr lang="en-US" sz="3600" b="1" dirty="0" smtClean="0">
                <a:cs typeface="B Titr" pitchFamily="2" charset="-78"/>
              </a:rPr>
              <a:t>TCP/IP</a:t>
            </a:r>
            <a:endParaRPr lang="en-US" sz="3600" b="1" dirty="0">
              <a:cs typeface="B Titr" pitchFamily="2" charset="-78"/>
            </a:endParaRPr>
          </a:p>
        </p:txBody>
      </p:sp>
    </p:spTree>
    <p:extLst>
      <p:ext uri="{BB962C8B-B14F-4D97-AF65-F5344CB8AC3E}">
        <p14:creationId xmlns:p14="http://schemas.microsoft.com/office/powerpoint/2010/main" val="6194791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065785"/>
            <a:ext cx="7745505" cy="4487415"/>
          </a:xfrm>
        </p:spPr>
        <p:txBody>
          <a:bodyPr>
            <a:noAutofit/>
          </a:bodyPr>
          <a:lstStyle/>
          <a:p>
            <a:pPr algn="r" rtl="1">
              <a:buFont typeface="Wingdings" pitchFamily="2" charset="2"/>
              <a:buChar char="§"/>
            </a:pPr>
            <a:r>
              <a:rPr lang="ar-SA" sz="1600" dirty="0" smtClean="0">
                <a:cs typeface="B Titr" pitchFamily="2" charset="-78"/>
              </a:rPr>
              <a:t>لایه </a:t>
            </a:r>
            <a:r>
              <a:rPr lang="ar-SA" sz="1600" dirty="0">
                <a:cs typeface="B Titr" pitchFamily="2" charset="-78"/>
              </a:rPr>
              <a:t>انتقال (</a:t>
            </a:r>
            <a:r>
              <a:rPr lang="en-US" sz="1600" dirty="0">
                <a:cs typeface="B Titr" pitchFamily="2" charset="-78"/>
              </a:rPr>
              <a:t>Transport Layer</a:t>
            </a:r>
            <a:r>
              <a:rPr lang="ar-SA" sz="1600" dirty="0">
                <a:cs typeface="B Titr" pitchFamily="2" charset="-78"/>
              </a:rPr>
              <a:t>)</a:t>
            </a:r>
            <a:endParaRPr lang="en-US" sz="1600" b="1" dirty="0">
              <a:cs typeface="B Titr" pitchFamily="2" charset="-78"/>
            </a:endParaRPr>
          </a:p>
          <a:p>
            <a:pPr marL="0" lvl="0" indent="0" algn="r" rtl="1">
              <a:buNone/>
            </a:pPr>
            <a:r>
              <a:rPr lang="ar-SA" sz="1600" dirty="0">
                <a:cs typeface="B Compset" pitchFamily="2" charset="-78"/>
              </a:rPr>
              <a:t>این لایه تصمیم می‌گیرد که انتقال داده ها بر روی مسیر موازی یا تک مسیره باشد.</a:t>
            </a:r>
            <a:endParaRPr lang="en-US" sz="1600" dirty="0">
              <a:cs typeface="B Compset" pitchFamily="2" charset="-78"/>
            </a:endParaRPr>
          </a:p>
          <a:p>
            <a:pPr marL="0" lvl="0" indent="0" algn="r" rtl="1">
              <a:buNone/>
            </a:pPr>
            <a:r>
              <a:rPr lang="ar-SA" sz="1600" dirty="0">
                <a:cs typeface="B Compset" pitchFamily="2" charset="-78"/>
              </a:rPr>
              <a:t>کار هایی مانند تقسیم بندی و بخش یندی توسط لایه انتقال ضورت می‌گیرد.</a:t>
            </a:r>
            <a:endParaRPr lang="en-US" sz="1600" dirty="0">
              <a:cs typeface="B Compset" pitchFamily="2" charset="-78"/>
            </a:endParaRPr>
          </a:p>
          <a:p>
            <a:pPr marL="0" lvl="0" indent="0" algn="r" rtl="1">
              <a:buNone/>
            </a:pPr>
            <a:r>
              <a:rPr lang="ar-SA" sz="1600" dirty="0">
                <a:cs typeface="B Compset" pitchFamily="2" charset="-78"/>
              </a:rPr>
              <a:t>برنامه ها می‌توانند روی این لایه نوشته یا خوانده شوند.</a:t>
            </a:r>
            <a:endParaRPr lang="en-US" sz="1600" dirty="0">
              <a:cs typeface="B Compset" pitchFamily="2" charset="-78"/>
            </a:endParaRPr>
          </a:p>
          <a:p>
            <a:pPr marL="0" lvl="0" indent="0" algn="r" rtl="1">
              <a:buNone/>
            </a:pPr>
            <a:r>
              <a:rPr lang="ar-SA" sz="1600" dirty="0">
                <a:cs typeface="B Compset" pitchFamily="2" charset="-78"/>
              </a:rPr>
              <a:t>لایه انتقال اطلاعات هدر را به داده ها اضافه می‌کند.</a:t>
            </a:r>
            <a:endParaRPr lang="en-US" sz="1600" dirty="0">
              <a:cs typeface="B Compset" pitchFamily="2" charset="-78"/>
            </a:endParaRPr>
          </a:p>
          <a:p>
            <a:pPr marL="0" lvl="0" indent="0" algn="r" rtl="1">
              <a:buNone/>
            </a:pPr>
            <a:r>
              <a:rPr lang="ar-SA" sz="1600" dirty="0">
                <a:cs typeface="B Compset" pitchFamily="2" charset="-78"/>
              </a:rPr>
              <a:t>این لایه داده ها را به منظور کارآمدتر شدن با لایه شبکه، به واحد های کوچک تر تقسیم می‌کند.</a:t>
            </a:r>
            <a:endParaRPr lang="en-US" sz="1600" dirty="0">
              <a:cs typeface="B Compset" pitchFamily="2" charset="-78"/>
            </a:endParaRPr>
          </a:p>
          <a:p>
            <a:pPr marL="0" lvl="0" indent="0" algn="r" rtl="1">
              <a:buNone/>
            </a:pPr>
            <a:r>
              <a:rPr lang="ar-SA" sz="1600" dirty="0">
                <a:cs typeface="B Compset" pitchFamily="2" charset="-78"/>
              </a:rPr>
              <a:t>این لایه همچنین بسته ها را دریک صف برای ارسال مرتب می‌کند</a:t>
            </a:r>
            <a:r>
              <a:rPr lang="ar-SA" sz="1600" dirty="0" smtClean="0">
                <a:cs typeface="B Compset" pitchFamily="2" charset="-78"/>
              </a:rPr>
              <a:t>.</a:t>
            </a:r>
            <a:endParaRPr lang="fa-IR" sz="1600" dirty="0" smtClean="0">
              <a:cs typeface="B Compset" pitchFamily="2" charset="-78"/>
            </a:endParaRPr>
          </a:p>
          <a:p>
            <a:pPr algn="r" rtl="1">
              <a:buFont typeface="Wingdings" pitchFamily="2" charset="2"/>
              <a:buChar char="§"/>
            </a:pPr>
            <a:r>
              <a:rPr lang="ar-SA" sz="1600" dirty="0">
                <a:cs typeface="B Titr" pitchFamily="2" charset="-78"/>
              </a:rPr>
              <a:t>لایه کاربردی (</a:t>
            </a:r>
            <a:r>
              <a:rPr lang="en-US" sz="1600" dirty="0">
                <a:cs typeface="B Titr" pitchFamily="2" charset="-78"/>
              </a:rPr>
              <a:t>Application Layer</a:t>
            </a:r>
            <a:r>
              <a:rPr lang="ar-SA" sz="1600" dirty="0">
                <a:cs typeface="B Titr" pitchFamily="2" charset="-78"/>
              </a:rPr>
              <a:t>)</a:t>
            </a:r>
            <a:endParaRPr lang="en-US" sz="1600" dirty="0">
              <a:cs typeface="B Titr" pitchFamily="2" charset="-78"/>
            </a:endParaRPr>
          </a:p>
          <a:p>
            <a:pPr marL="0" lvl="0" indent="0" algn="r" rtl="1">
              <a:buNone/>
            </a:pPr>
            <a:r>
              <a:rPr lang="en-US" sz="1600" dirty="0">
                <a:cs typeface="B Compset" pitchFamily="2" charset="-78"/>
              </a:rPr>
              <a:t>TELNET</a:t>
            </a:r>
            <a:r>
              <a:rPr lang="ar-SA" sz="1600" dirty="0">
                <a:cs typeface="B Compset" pitchFamily="2" charset="-78"/>
              </a:rPr>
              <a:t> : یک پروتکل ارتباطی دو طرف است که امکان اتصال به یک دستگاه از راه دور را فراهم و برنامه های کاربردی را روی آن اجرا می‌کند.</a:t>
            </a:r>
            <a:endParaRPr lang="en-US" sz="1600" dirty="0">
              <a:cs typeface="B Compset" pitchFamily="2" charset="-78"/>
            </a:endParaRPr>
          </a:p>
          <a:p>
            <a:pPr marL="0" lvl="0" indent="0" algn="r" rtl="1">
              <a:buNone/>
            </a:pPr>
            <a:r>
              <a:rPr lang="en-US" sz="1600" dirty="0">
                <a:cs typeface="B Compset" pitchFamily="2" charset="-78"/>
              </a:rPr>
              <a:t>FTP (File Transfer Protocol</a:t>
            </a:r>
            <a:r>
              <a:rPr lang="ar-SA" sz="1600" dirty="0">
                <a:cs typeface="B Compset" pitchFamily="2" charset="-78"/>
              </a:rPr>
              <a:t>) : یک پروتکل است که به کاربران در یک شبکه امکان ارشال فایل را می‌دهد.</a:t>
            </a:r>
            <a:endParaRPr lang="en-US" sz="1600" dirty="0">
              <a:cs typeface="B Compset" pitchFamily="2" charset="-78"/>
            </a:endParaRPr>
          </a:p>
          <a:p>
            <a:pPr marL="0" lvl="0" indent="0" algn="r" rtl="1">
              <a:buNone/>
            </a:pPr>
            <a:r>
              <a:rPr lang="en-US" sz="1600" dirty="0">
                <a:cs typeface="B Compset" pitchFamily="2" charset="-78"/>
              </a:rPr>
              <a:t>SMTP (Simple Mail Transport Protocol</a:t>
            </a:r>
            <a:r>
              <a:rPr lang="ar-SA" sz="1600" dirty="0">
                <a:cs typeface="B Compset" pitchFamily="2" charset="-78"/>
              </a:rPr>
              <a:t>) : یک پروتکل است که برای ارسال ایمیل از مبدا به مقصد استفاده می‌شود.</a:t>
            </a:r>
            <a:endParaRPr lang="en-US" sz="1600" dirty="0">
              <a:cs typeface="B Compset" pitchFamily="2" charset="-78"/>
            </a:endParaRPr>
          </a:p>
          <a:p>
            <a:pPr marL="0" lvl="0" indent="0" algn="r" rtl="1">
              <a:buNone/>
            </a:pPr>
            <a:r>
              <a:rPr lang="en-US" sz="1600" dirty="0">
                <a:cs typeface="B Compset" pitchFamily="2" charset="-78"/>
              </a:rPr>
              <a:t>DNS (Domain Name Server</a:t>
            </a:r>
            <a:r>
              <a:rPr lang="ar-SA" sz="1600" dirty="0">
                <a:cs typeface="B Compset" pitchFamily="2" charset="-78"/>
              </a:rPr>
              <a:t>) : یک آدرس </a:t>
            </a:r>
            <a:r>
              <a:rPr lang="en-US" sz="1600" dirty="0">
                <a:cs typeface="B Compset" pitchFamily="2" charset="-78"/>
              </a:rPr>
              <a:t>IP</a:t>
            </a:r>
            <a:r>
              <a:rPr lang="ar-SA" sz="1600" dirty="0">
                <a:cs typeface="B Compset" pitchFamily="2" charset="-78"/>
              </a:rPr>
              <a:t> را به یک آدرس متنی برای میزبان متصل شده از طریق شبکه، ترجمه می‌کند</a:t>
            </a:r>
            <a:r>
              <a:rPr lang="ar-SA" sz="1600" dirty="0" smtClean="0">
                <a:cs typeface="B Compset" pitchFamily="2" charset="-78"/>
              </a:rPr>
              <a:t>.</a:t>
            </a:r>
            <a:endParaRPr lang="en-US" sz="16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a:cs typeface="B Titr" pitchFamily="2" charset="-78"/>
              </a:rPr>
              <a:t>مدل مرجع </a:t>
            </a:r>
            <a:r>
              <a:rPr lang="en-US" sz="3600" b="1" dirty="0" smtClean="0">
                <a:cs typeface="B Titr" pitchFamily="2" charset="-78"/>
              </a:rPr>
              <a:t>TCP/IP</a:t>
            </a:r>
            <a:endParaRPr lang="en-US" sz="3600" b="1" dirty="0">
              <a:cs typeface="B Titr" pitchFamily="2" charset="-78"/>
            </a:endParaRPr>
          </a:p>
        </p:txBody>
      </p:sp>
    </p:spTree>
    <p:extLst>
      <p:ext uri="{BB962C8B-B14F-4D97-AF65-F5344CB8AC3E}">
        <p14:creationId xmlns:p14="http://schemas.microsoft.com/office/powerpoint/2010/main" val="1255662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065785"/>
            <a:ext cx="7745505" cy="4487415"/>
          </a:xfrm>
        </p:spPr>
        <p:txBody>
          <a:bodyPr>
            <a:noAutofit/>
          </a:bodyPr>
          <a:lstStyle/>
          <a:p>
            <a:pPr algn="r" rtl="1"/>
            <a:r>
              <a:rPr lang="ar-SA" sz="1600" b="1" dirty="0">
                <a:cs typeface="B Compset" pitchFamily="2" charset="-78"/>
              </a:rPr>
              <a:t>این لایه دو پروتکل انتها به انتها را تعریف می‌کند:</a:t>
            </a:r>
            <a:endParaRPr lang="en-US" sz="1600" b="1" dirty="0">
              <a:cs typeface="B Compset" pitchFamily="2" charset="-78"/>
            </a:endParaRPr>
          </a:p>
          <a:p>
            <a:pPr lvl="0" algn="r" rtl="1">
              <a:buFont typeface="Wingdings" pitchFamily="2" charset="2"/>
              <a:buChar char="§"/>
            </a:pPr>
            <a:r>
              <a:rPr lang="en-US" sz="1600" dirty="0">
                <a:cs typeface="B Compset" pitchFamily="2" charset="-78"/>
              </a:rPr>
              <a:t>TCP</a:t>
            </a:r>
            <a:r>
              <a:rPr lang="ar-SA" sz="1600" dirty="0">
                <a:cs typeface="B Compset" pitchFamily="2" charset="-78"/>
              </a:rPr>
              <a:t> : یک پروتکل ارتباطی محکم است که جریان بیت ها را از منبع به مقصد بدون کنترل جریان و خطا، هدایت می‌کند.</a:t>
            </a:r>
            <a:endParaRPr lang="en-US" sz="1600" dirty="0">
              <a:cs typeface="B Compset" pitchFamily="2" charset="-78"/>
            </a:endParaRPr>
          </a:p>
          <a:p>
            <a:pPr lvl="0" algn="r" rtl="1">
              <a:buFont typeface="Wingdings" pitchFamily="2" charset="2"/>
              <a:buChar char="§"/>
            </a:pPr>
            <a:r>
              <a:rPr lang="en-US" sz="1600" dirty="0">
                <a:cs typeface="B Compset" pitchFamily="2" charset="-78"/>
              </a:rPr>
              <a:t>UDP</a:t>
            </a:r>
            <a:r>
              <a:rPr lang="ar-SA" sz="1600" dirty="0">
                <a:cs typeface="B Compset" pitchFamily="2" charset="-78"/>
              </a:rPr>
              <a:t> : این پروتکل یک پروتکل نامطمئن و بدون اتصال است. بیشتر مانند یک نوع سرویس درخواست پاسخ است.</a:t>
            </a:r>
            <a:endParaRPr lang="en-US" sz="1600" dirty="0">
              <a:cs typeface="B Compset" pitchFamily="2" charset="-78"/>
            </a:endParaRPr>
          </a:p>
          <a:p>
            <a:pPr algn="r" rtl="1">
              <a:buFont typeface="Wingdings" pitchFamily="2" charset="2"/>
              <a:buChar char="v"/>
            </a:pPr>
            <a:r>
              <a:rPr lang="ar-SA" sz="1600" dirty="0">
                <a:cs typeface="B Titr" pitchFamily="2" charset="-78"/>
              </a:rPr>
              <a:t>مزایا مدل </a:t>
            </a:r>
            <a:r>
              <a:rPr lang="en-US" sz="1600" dirty="0">
                <a:cs typeface="B Titr" pitchFamily="2" charset="-78"/>
              </a:rPr>
              <a:t>TCP</a:t>
            </a:r>
            <a:endParaRPr lang="en-US" sz="1600" b="1" dirty="0">
              <a:cs typeface="B Titr" pitchFamily="2" charset="-78"/>
            </a:endParaRPr>
          </a:p>
          <a:p>
            <a:pPr lvl="0" algn="r" rtl="1">
              <a:buFont typeface="Arial" pitchFamily="34" charset="0"/>
              <a:buChar char="•"/>
            </a:pPr>
            <a:r>
              <a:rPr lang="ar-SA" sz="1600" dirty="0">
                <a:cs typeface="B Compset" pitchFamily="2" charset="-78"/>
              </a:rPr>
              <a:t>به صورت مستقل عمل می‌کند.</a:t>
            </a:r>
            <a:endParaRPr lang="en-US" sz="1600" dirty="0">
              <a:cs typeface="B Compset" pitchFamily="2" charset="-78"/>
            </a:endParaRPr>
          </a:p>
          <a:p>
            <a:pPr lvl="0" algn="r" rtl="1">
              <a:buFont typeface="Arial" pitchFamily="34" charset="0"/>
              <a:buChar char="•"/>
            </a:pPr>
            <a:r>
              <a:rPr lang="ar-SA" sz="1600" dirty="0">
                <a:cs typeface="B Compset" pitchFamily="2" charset="-78"/>
              </a:rPr>
              <a:t>مقیاس پذیر است.</a:t>
            </a:r>
            <a:endParaRPr lang="en-US" sz="1600" dirty="0">
              <a:cs typeface="B Compset" pitchFamily="2" charset="-78"/>
            </a:endParaRPr>
          </a:p>
          <a:p>
            <a:pPr lvl="0" algn="r" rtl="1">
              <a:buFont typeface="Arial" pitchFamily="34" charset="0"/>
              <a:buChar char="•"/>
            </a:pPr>
            <a:r>
              <a:rPr lang="ar-SA" sz="1600" dirty="0">
                <a:cs typeface="B Compset" pitchFamily="2" charset="-78"/>
              </a:rPr>
              <a:t>دارای معماری سرویس دهنده/سرویس گیرنده.</a:t>
            </a:r>
            <a:endParaRPr lang="en-US" sz="1600" dirty="0">
              <a:cs typeface="B Compset" pitchFamily="2" charset="-78"/>
            </a:endParaRPr>
          </a:p>
          <a:p>
            <a:pPr lvl="0" algn="r" rtl="1">
              <a:buFont typeface="Arial" pitchFamily="34" charset="0"/>
              <a:buChar char="•"/>
            </a:pPr>
            <a:r>
              <a:rPr lang="ar-SA" sz="1600" dirty="0">
                <a:cs typeface="B Compset" pitchFamily="2" charset="-78"/>
              </a:rPr>
              <a:t>پشتیبانی از تعدادی از پروتکل های مسیریابی.</a:t>
            </a:r>
            <a:endParaRPr lang="en-US" sz="1600" dirty="0">
              <a:cs typeface="B Compset" pitchFamily="2" charset="-78"/>
            </a:endParaRPr>
          </a:p>
          <a:p>
            <a:pPr lvl="0" algn="r" rtl="1">
              <a:buFont typeface="Arial" pitchFamily="34" charset="0"/>
              <a:buChar char="•"/>
            </a:pPr>
            <a:r>
              <a:rPr lang="ar-SA" sz="1600" dirty="0">
                <a:cs typeface="B Compset" pitchFamily="2" charset="-78"/>
              </a:rPr>
              <a:t>می توان برای ایجاد ارتباط بین دو کامپیوتر استفاده کرد.</a:t>
            </a:r>
            <a:endParaRPr lang="en-US" sz="1600" dirty="0">
              <a:cs typeface="B Compset" pitchFamily="2" charset="-78"/>
            </a:endParaRPr>
          </a:p>
          <a:p>
            <a:pPr algn="r" rtl="1">
              <a:buFont typeface="Wingdings" pitchFamily="2" charset="2"/>
              <a:buChar char="v"/>
            </a:pPr>
            <a:r>
              <a:rPr lang="ar-SA" sz="1600" dirty="0">
                <a:cs typeface="B Titr" pitchFamily="2" charset="-78"/>
              </a:rPr>
              <a:t>معایب مدل </a:t>
            </a:r>
            <a:r>
              <a:rPr lang="en-US" sz="1600" dirty="0">
                <a:cs typeface="B Titr" pitchFamily="2" charset="-78"/>
              </a:rPr>
              <a:t>TCP</a:t>
            </a:r>
            <a:endParaRPr lang="en-US" sz="1600" b="1" dirty="0">
              <a:cs typeface="B Titr" pitchFamily="2" charset="-78"/>
            </a:endParaRPr>
          </a:p>
          <a:p>
            <a:pPr lvl="0" algn="r" rtl="1">
              <a:buFont typeface="Arial" pitchFamily="34" charset="0"/>
              <a:buChar char="•"/>
            </a:pPr>
            <a:r>
              <a:rPr lang="ar-SA" sz="1600" dirty="0">
                <a:cs typeface="B Compset" pitchFamily="2" charset="-78"/>
              </a:rPr>
              <a:t>در این مدل، لایه انتقال تحویل بسته ها را تضمین نمی‌کند.</a:t>
            </a:r>
            <a:endParaRPr lang="en-US" sz="1600" dirty="0">
              <a:cs typeface="B Compset" pitchFamily="2" charset="-78"/>
            </a:endParaRPr>
          </a:p>
          <a:p>
            <a:pPr lvl="0" algn="r" rtl="1">
              <a:buFont typeface="Arial" pitchFamily="34" charset="0"/>
              <a:buChar char="•"/>
            </a:pPr>
            <a:r>
              <a:rPr lang="ar-SA" sz="1600" dirty="0">
                <a:cs typeface="B Compset" pitchFamily="2" charset="-78"/>
              </a:rPr>
              <a:t>این مدل را نمی‌توان در هیچ کاربرد دیگری استفاده کرد.</a:t>
            </a:r>
            <a:endParaRPr lang="en-US" sz="1600" dirty="0">
              <a:cs typeface="B Compset" pitchFamily="2" charset="-78"/>
            </a:endParaRPr>
          </a:p>
          <a:p>
            <a:pPr lvl="0" algn="r" rtl="1">
              <a:buFont typeface="Arial" pitchFamily="34" charset="0"/>
              <a:buChar char="•"/>
            </a:pPr>
            <a:r>
              <a:rPr lang="ar-SA" sz="1600" dirty="0">
                <a:cs typeface="B Compset" pitchFamily="2" charset="-78"/>
              </a:rPr>
              <a:t>جایگزینی پروتکل ها ساده نیست.</a:t>
            </a:r>
            <a:endParaRPr lang="en-US" sz="1600" dirty="0">
              <a:cs typeface="B Compset" pitchFamily="2" charset="-78"/>
            </a:endParaRPr>
          </a:p>
          <a:p>
            <a:pPr lvl="0" algn="r" rtl="1">
              <a:buFont typeface="Arial" pitchFamily="34" charset="0"/>
              <a:buChar char="•"/>
            </a:pPr>
            <a:r>
              <a:rPr lang="ar-SA" sz="1600" dirty="0">
                <a:cs typeface="B Compset" pitchFamily="2" charset="-78"/>
              </a:rPr>
              <a:t>رابط ها، سرویس ها و پروتکل ها به وضوح از هم جدا نیستند.</a:t>
            </a:r>
            <a:endParaRPr lang="en-US" sz="16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a:cs typeface="B Titr" pitchFamily="2" charset="-78"/>
              </a:rPr>
              <a:t>مدل مرجع </a:t>
            </a:r>
            <a:r>
              <a:rPr lang="en-US" sz="3600" b="1" dirty="0" smtClean="0">
                <a:cs typeface="B Titr" pitchFamily="2" charset="-78"/>
              </a:rPr>
              <a:t>TCP/IP</a:t>
            </a:r>
            <a:endParaRPr lang="en-US" sz="3600" b="1" dirty="0">
              <a:cs typeface="B Titr" pitchFamily="2" charset="-78"/>
            </a:endParaRPr>
          </a:p>
        </p:txBody>
      </p:sp>
    </p:spTree>
    <p:extLst>
      <p:ext uri="{BB962C8B-B14F-4D97-AF65-F5344CB8AC3E}">
        <p14:creationId xmlns:p14="http://schemas.microsoft.com/office/powerpoint/2010/main" val="323013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fontAlgn="base"/>
            <a:r>
              <a:rPr lang="fa-IR" dirty="0">
                <a:cs typeface="2  Compset" pitchFamily="2" charset="-78"/>
              </a:rPr>
              <a:t>سیستم فایل چیست؟</a:t>
            </a:r>
          </a:p>
          <a:p>
            <a:pPr marL="0" indent="0" algn="just" rtl="1" fontAlgn="base">
              <a:lnSpc>
                <a:spcPct val="150000"/>
              </a:lnSpc>
              <a:buNone/>
            </a:pPr>
            <a:r>
              <a:rPr lang="fa-IR" dirty="0">
                <a:cs typeface="2  Compset" pitchFamily="2" charset="-78"/>
              </a:rPr>
              <a:t>سیستم فایل در واقع راهی برای سازماندهی فایل ها و پوشه ها در هر پارتیشن است. در سیستم فایل مشخص می شود که نحوه ذخیره داده ها باید چگونه باشد یا چه نوع اطلاعاتی قابل ذخیره هستند. مشخصاتی مثل نام فایل ها، محدودیت ها و دیگر صفاتی که باید در هر درایو وجود داشته باشد توسط سیستم فایل مشخص می شود. در طول سالیان، سیستم فایل های مختلفی توسط پلتفرم های متفاوت توسعه داده شده است که از این میان، مطمئنا معروف ترین و پر کاربردترین آن ها سیستم فایل های </a:t>
            </a:r>
            <a:r>
              <a:rPr lang="en-US" dirty="0">
                <a:cs typeface="2  Compset" pitchFamily="2" charset="-78"/>
              </a:rPr>
              <a:t>NTFS </a:t>
            </a:r>
            <a:r>
              <a:rPr lang="fa-IR" dirty="0">
                <a:cs typeface="2  Compset" pitchFamily="2" charset="-78"/>
              </a:rPr>
              <a:t>و </a:t>
            </a:r>
            <a:r>
              <a:rPr lang="en-US" dirty="0">
                <a:cs typeface="2  Compset" pitchFamily="2" charset="-78"/>
              </a:rPr>
              <a:t>FAT32 </a:t>
            </a:r>
            <a:r>
              <a:rPr lang="fa-IR" dirty="0">
                <a:cs typeface="2  Compset" pitchFamily="2" charset="-78"/>
              </a:rPr>
              <a:t>هستند که در ادامه ضمن معرفی آن ها به بررسی تفاوت شان خواهیم پرداخت.</a:t>
            </a:r>
          </a:p>
          <a:p>
            <a:pPr marL="0" indent="0" algn="r" rtl="1">
              <a:buNone/>
            </a:pPr>
            <a:endParaRPr lang="en-US" dirty="0">
              <a:cs typeface="2  Compset" pitchFamily="2" charset="-78"/>
            </a:endParaRPr>
          </a:p>
        </p:txBody>
      </p:sp>
      <p:sp>
        <p:nvSpPr>
          <p:cNvPr id="2" name="Title 1"/>
          <p:cNvSpPr>
            <a:spLocks noGrp="1"/>
          </p:cNvSpPr>
          <p:nvPr>
            <p:ph type="title"/>
          </p:nvPr>
        </p:nvSpPr>
        <p:spPr/>
        <p:txBody>
          <a:bodyPr/>
          <a:lstStyle/>
          <a:p>
            <a:pPr algn="r"/>
            <a:r>
              <a:rPr lang="fa-IR" sz="3600" dirty="0" smtClean="0">
                <a:cs typeface="B Titr" pitchFamily="2" charset="-78"/>
              </a:rPr>
              <a:t>سیستم فایل</a:t>
            </a:r>
            <a:endParaRPr lang="en-US" sz="3600" dirty="0">
              <a:cs typeface="B Titr" pitchFamily="2" charset="-78"/>
            </a:endParaRPr>
          </a:p>
        </p:txBody>
      </p:sp>
    </p:spTree>
    <p:extLst>
      <p:ext uri="{BB962C8B-B14F-4D97-AF65-F5344CB8AC3E}">
        <p14:creationId xmlns:p14="http://schemas.microsoft.com/office/powerpoint/2010/main" val="5867919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065785"/>
            <a:ext cx="7745505" cy="4487415"/>
          </a:xfrm>
        </p:spPr>
        <p:txBody>
          <a:bodyPr>
            <a:noAutofit/>
          </a:bodyPr>
          <a:lstStyle/>
          <a:p>
            <a:pPr marL="0" indent="0" algn="just" rtl="1">
              <a:lnSpc>
                <a:spcPct val="150000"/>
              </a:lnSpc>
              <a:buNone/>
            </a:pPr>
            <a:r>
              <a:rPr lang="fa-IR" sz="1600" b="1" dirty="0">
                <a:cs typeface="B Compset" pitchFamily="2" charset="-78"/>
              </a:rPr>
              <a:t>نرم افزارهای ارائه مطلب</a:t>
            </a:r>
            <a:r>
              <a:rPr lang="fa-IR" sz="1600" dirty="0">
                <a:cs typeface="B Compset" pitchFamily="2" charset="-78"/>
              </a:rPr>
              <a:t> امروزه نقش حیاتی در انتقال اطلاعات در کمپانی‌ها و شرکت‌ها دارند. اما کدام یک از آن‌ها می‌توانند بهتر پاسخگوی نیازهای ما باشند؟</a:t>
            </a:r>
          </a:p>
          <a:p>
            <a:pPr marL="0" indent="0" algn="just" rtl="1">
              <a:lnSpc>
                <a:spcPct val="150000"/>
              </a:lnSpc>
              <a:buNone/>
            </a:pPr>
            <a:r>
              <a:rPr lang="fa-IR" sz="1600" dirty="0">
                <a:cs typeface="B Compset" pitchFamily="2" charset="-78"/>
              </a:rPr>
              <a:t>نرم افزارهای ارائه مطلب، بخش اصلی و جدایی ناپذیر کسب و کارها، مشاغل مدیریتی و یا توسعه محصول هستند. یک کمپانی، از چندین و چند بخش مختلف تشکیل شده و به اشتراک گذاری ایده‌ها و مفاهیم جدید، نحوه انجام کارها و روال اداری میان این بخش‌ها، نقش بسیار مهمی در موفقیت آن ایفا می‌کنند. مهم‌تر از همه، نحوه ارائه و به اشتراک گذاری است که باید تا جای ممکن ساده و قابل فهم باشد.</a:t>
            </a:r>
          </a:p>
          <a:p>
            <a:pPr marL="0" indent="0" algn="just" rtl="1">
              <a:lnSpc>
                <a:spcPct val="150000"/>
              </a:lnSpc>
              <a:buNone/>
            </a:pPr>
            <a:r>
              <a:rPr lang="fa-IR" sz="1600" dirty="0">
                <a:cs typeface="B Compset" pitchFamily="2" charset="-78"/>
              </a:rPr>
              <a:t>نرم افزارهای ارائه مطلب، با وجود اینکه به طور پیش فرض و از ابتدا به متن و تصویر و به‌خصوص کلیپ آرت‌ها، محدود بودند، طی چند سال گذشته توانسته‌اند قابلیت به کارگیری و استفاده از دیگر رسانه‌ها، از جمله ویدیو و صدا را نیز در دسترس کاربران قرار دهند. در نتیجه، هر برنامه‌ای که استفاده از آن ساده و راحت باشد، نمی‌تواند بهترین نرم افزار ارائه مطلب لقب بگیرد و باید فاکتورهای دیگر مانند پشتیبانی از دیگر رسانه‌ها را نیز در نظر داشت تا کاربران بتوانند با استفاده از آن‌ها، مخاطبینشان را بیشتر درگیر کرده، ارائه جذاب و پرانرژی داشته و در نهایت به هدف اصلیشان که انتقال نکات، موضوعات و مفاهیم جدید به مخاطبینشان است برسند.</a:t>
            </a: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نرم‌افزارهای ارائه مطلب</a:t>
            </a:r>
            <a:endParaRPr lang="en-US" sz="3600" b="1" dirty="0">
              <a:cs typeface="B Titr" pitchFamily="2" charset="-78"/>
            </a:endParaRPr>
          </a:p>
        </p:txBody>
      </p:sp>
    </p:spTree>
    <p:extLst>
      <p:ext uri="{BB962C8B-B14F-4D97-AF65-F5344CB8AC3E}">
        <p14:creationId xmlns:p14="http://schemas.microsoft.com/office/powerpoint/2010/main" val="32604211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065785"/>
            <a:ext cx="7745505" cy="4487415"/>
          </a:xfrm>
        </p:spPr>
        <p:txBody>
          <a:bodyPr>
            <a:noAutofit/>
          </a:bodyPr>
          <a:lstStyle/>
          <a:p>
            <a:pPr marL="0" indent="0" algn="r" rtl="1">
              <a:lnSpc>
                <a:spcPct val="150000"/>
              </a:lnSpc>
              <a:buNone/>
            </a:pPr>
            <a:r>
              <a:rPr lang="fa-IR" sz="1600" dirty="0">
                <a:cs typeface="B Compset" pitchFamily="2" charset="-78"/>
              </a:rPr>
              <a:t>در حال حاضر، نرم افزارهای ارائه مطلب فراوانی در اینترنت موجود هستند و انتخاب یک مورد از میان </a:t>
            </a:r>
            <a:r>
              <a:rPr lang="fa-IR" sz="1600" dirty="0" smtClean="0">
                <a:cs typeface="B Compset" pitchFamily="2" charset="-78"/>
              </a:rPr>
              <a:t>آن‌ها</a:t>
            </a:r>
            <a:r>
              <a:rPr lang="fa-IR" sz="1600" dirty="0">
                <a:cs typeface="B Compset" pitchFamily="2" charset="-78"/>
              </a:rPr>
              <a:t> </a:t>
            </a:r>
            <a:r>
              <a:rPr lang="fa-IR" sz="1600" dirty="0" smtClean="0">
                <a:cs typeface="B Compset" pitchFamily="2" charset="-78"/>
              </a:rPr>
              <a:t>می‌تواند </a:t>
            </a:r>
            <a:r>
              <a:rPr lang="fa-IR" sz="1600" dirty="0">
                <a:cs typeface="B Compset" pitchFamily="2" charset="-78"/>
              </a:rPr>
              <a:t>کمی گیج‌کننده باشد؛ به همین دلیل، در این مطلب ما چندین نمونه از بهترین نرم افزارهای ارائه مطلب را برایتان گردآوری کرده‌ایم.</a:t>
            </a:r>
          </a:p>
          <a:p>
            <a:pPr marL="0" indent="0" algn="r" rtl="1">
              <a:lnSpc>
                <a:spcPct val="150000"/>
              </a:lnSpc>
              <a:buNone/>
            </a:pPr>
            <a:r>
              <a:rPr lang="fa-IR" sz="1600" b="1" dirty="0" smtClean="0">
                <a:cs typeface="B Compset" pitchFamily="2" charset="-78"/>
              </a:rPr>
              <a:t>بهترین </a:t>
            </a:r>
            <a:r>
              <a:rPr lang="fa-IR" sz="1600" b="1" dirty="0">
                <a:cs typeface="B Compset" pitchFamily="2" charset="-78"/>
              </a:rPr>
              <a:t>نرم افزارهای ارائه مطلب برای </a:t>
            </a:r>
            <a:r>
              <a:rPr lang="fa-IR" sz="1600" b="1" dirty="0" smtClean="0">
                <a:cs typeface="B Compset" pitchFamily="2" charset="-78"/>
              </a:rPr>
              <a:t>کنفرانس:</a:t>
            </a:r>
            <a:endParaRPr lang="fa-IR" sz="1600" dirty="0">
              <a:cs typeface="B Compset" pitchFamily="2" charset="-78"/>
            </a:endParaRPr>
          </a:p>
          <a:p>
            <a:pPr algn="r" rtl="1">
              <a:lnSpc>
                <a:spcPct val="150000"/>
              </a:lnSpc>
              <a:buFont typeface="Wingdings" pitchFamily="2" charset="2"/>
              <a:buChar char="§"/>
            </a:pPr>
            <a:r>
              <a:rPr lang="fa-IR" sz="1600" dirty="0" smtClean="0">
                <a:cs typeface="B Compset" pitchFamily="2" charset="-78"/>
              </a:rPr>
              <a:t>نرم </a:t>
            </a:r>
            <a:r>
              <a:rPr lang="fa-IR" sz="1600" dirty="0">
                <a:cs typeface="B Compset" pitchFamily="2" charset="-78"/>
              </a:rPr>
              <a:t>افزار ارائه مطلب حرفه ای </a:t>
            </a:r>
            <a:r>
              <a:rPr lang="fa-IR" sz="1600" dirty="0" smtClean="0">
                <a:cs typeface="B Compset" pitchFamily="2" charset="-78"/>
              </a:rPr>
              <a:t>پاورپوینت</a:t>
            </a:r>
          </a:p>
          <a:p>
            <a:pPr algn="r" rtl="1">
              <a:lnSpc>
                <a:spcPct val="150000"/>
              </a:lnSpc>
              <a:buFont typeface="Wingdings" pitchFamily="2" charset="2"/>
              <a:buChar char="§"/>
            </a:pPr>
            <a:r>
              <a:rPr lang="fa-IR" sz="1600" dirty="0" smtClean="0">
                <a:cs typeface="B Compset" pitchFamily="2" charset="-78"/>
              </a:rPr>
              <a:t>نرم </a:t>
            </a:r>
            <a:r>
              <a:rPr lang="fa-IR" sz="1600" dirty="0">
                <a:cs typeface="B Compset" pitchFamily="2" charset="-78"/>
              </a:rPr>
              <a:t>افزار ارائه مطلب حرفه ای کاستوم‌شو (</a:t>
            </a:r>
            <a:r>
              <a:rPr lang="en-US" sz="1600" dirty="0" err="1" smtClean="0">
                <a:cs typeface="B Compset" pitchFamily="2" charset="-78"/>
              </a:rPr>
              <a:t>CustomShow</a:t>
            </a:r>
            <a:r>
              <a:rPr lang="fa-IR" sz="1600" dirty="0" smtClean="0">
                <a:cs typeface="B Compset" pitchFamily="2" charset="-78"/>
              </a:rPr>
              <a:t>)</a:t>
            </a:r>
          </a:p>
          <a:p>
            <a:pPr algn="r" rtl="1">
              <a:lnSpc>
                <a:spcPct val="150000"/>
              </a:lnSpc>
              <a:buFont typeface="Wingdings" pitchFamily="2" charset="2"/>
              <a:buChar char="§"/>
            </a:pPr>
            <a:r>
              <a:rPr lang="fa-IR" sz="1600" dirty="0" smtClean="0">
                <a:cs typeface="B Compset" pitchFamily="2" charset="-78"/>
              </a:rPr>
              <a:t>نرم </a:t>
            </a:r>
            <a:r>
              <a:rPr lang="fa-IR" sz="1600" dirty="0">
                <a:cs typeface="B Compset" pitchFamily="2" charset="-78"/>
              </a:rPr>
              <a:t>افزار ارائه مطلب حرفه ای حرفه ای </a:t>
            </a:r>
            <a:r>
              <a:rPr lang="fa-IR" sz="1600" dirty="0" smtClean="0">
                <a:cs typeface="B Compset" pitchFamily="2" charset="-78"/>
              </a:rPr>
              <a:t>کلیرساید (</a:t>
            </a:r>
            <a:r>
              <a:rPr lang="en-US" sz="1600" dirty="0" err="1" smtClean="0">
                <a:cs typeface="B Compset" pitchFamily="2" charset="-78"/>
              </a:rPr>
              <a:t>ClearSlide</a:t>
            </a:r>
            <a:r>
              <a:rPr lang="fa-IR" sz="1600" dirty="0" smtClean="0">
                <a:cs typeface="B Compset" pitchFamily="2" charset="-78"/>
              </a:rPr>
              <a:t>)</a:t>
            </a:r>
            <a:endParaRPr lang="fa-IR" sz="1600" dirty="0">
              <a:cs typeface="B Compset" pitchFamily="2" charset="-78"/>
            </a:endParaRPr>
          </a:p>
          <a:p>
            <a:pPr algn="r" rtl="1">
              <a:lnSpc>
                <a:spcPct val="150000"/>
              </a:lnSpc>
              <a:buFont typeface="Wingdings" pitchFamily="2" charset="2"/>
              <a:buChar char="§"/>
            </a:pPr>
            <a:r>
              <a:rPr lang="fa-IR" sz="1600" dirty="0" smtClean="0">
                <a:cs typeface="B Compset" pitchFamily="2" charset="-78"/>
              </a:rPr>
              <a:t>نرم </a:t>
            </a:r>
            <a:r>
              <a:rPr lang="fa-IR" sz="1600" dirty="0">
                <a:cs typeface="B Compset" pitchFamily="2" charset="-78"/>
              </a:rPr>
              <a:t>افزار ارائه مطلب حرفه ای هایکو دک (</a:t>
            </a:r>
            <a:r>
              <a:rPr lang="en-US" sz="1600" dirty="0">
                <a:cs typeface="B Compset" pitchFamily="2" charset="-78"/>
              </a:rPr>
              <a:t>Haiku </a:t>
            </a:r>
            <a:r>
              <a:rPr lang="en-US" sz="1600" dirty="0" smtClean="0">
                <a:cs typeface="B Compset" pitchFamily="2" charset="-78"/>
              </a:rPr>
              <a:t>Deck</a:t>
            </a:r>
            <a:r>
              <a:rPr lang="fa-IR" sz="1600" dirty="0" smtClean="0">
                <a:cs typeface="B Compset" pitchFamily="2" charset="-78"/>
              </a:rPr>
              <a:t>)</a:t>
            </a:r>
          </a:p>
          <a:p>
            <a:pPr algn="r" rtl="1">
              <a:lnSpc>
                <a:spcPct val="150000"/>
              </a:lnSpc>
              <a:buFont typeface="Wingdings" pitchFamily="2" charset="2"/>
              <a:buChar char="§"/>
            </a:pPr>
            <a:r>
              <a:rPr lang="fa-IR" sz="1600" dirty="0" smtClean="0">
                <a:cs typeface="B Compset" pitchFamily="2" charset="-78"/>
              </a:rPr>
              <a:t>نرم </a:t>
            </a:r>
            <a:r>
              <a:rPr lang="fa-IR" sz="1600" dirty="0">
                <a:cs typeface="B Compset" pitchFamily="2" charset="-78"/>
              </a:rPr>
              <a:t>افزار ارائه مطلب حرفه ای حرفه ای اسلاید داگ (</a:t>
            </a:r>
            <a:r>
              <a:rPr lang="en-US" sz="1600" dirty="0" err="1" smtClean="0">
                <a:cs typeface="B Compset" pitchFamily="2" charset="-78"/>
              </a:rPr>
              <a:t>SlideDog</a:t>
            </a:r>
            <a:r>
              <a:rPr lang="fa-IR" sz="1600" dirty="0" smtClean="0">
                <a:cs typeface="B Compset" pitchFamily="2" charset="-78"/>
              </a:rPr>
              <a:t>)</a:t>
            </a:r>
          </a:p>
          <a:p>
            <a:pPr algn="r" rtl="1">
              <a:lnSpc>
                <a:spcPct val="150000"/>
              </a:lnSpc>
              <a:buFont typeface="Wingdings" pitchFamily="2" charset="2"/>
              <a:buChar char="§"/>
            </a:pPr>
            <a:r>
              <a:rPr lang="fa-IR" sz="1600" dirty="0" smtClean="0">
                <a:cs typeface="B Compset" pitchFamily="2" charset="-78"/>
              </a:rPr>
              <a:t>نرم </a:t>
            </a:r>
            <a:r>
              <a:rPr lang="fa-IR" sz="1600" dirty="0">
                <a:cs typeface="B Compset" pitchFamily="2" charset="-78"/>
              </a:rPr>
              <a:t>افزار ارائه مطلب </a:t>
            </a:r>
            <a:r>
              <a:rPr lang="en-US" sz="1600" dirty="0" err="1">
                <a:cs typeface="B Compset" pitchFamily="2" charset="-78"/>
              </a:rPr>
              <a:t>Prezi</a:t>
            </a:r>
            <a:r>
              <a:rPr lang="en-US" sz="1600" dirty="0">
                <a:cs typeface="B Compset" pitchFamily="2" charset="-78"/>
              </a:rPr>
              <a:t> </a:t>
            </a:r>
            <a:r>
              <a:rPr lang="fa-IR" sz="1600" dirty="0">
                <a:cs typeface="B Compset" pitchFamily="2" charset="-78"/>
              </a:rPr>
              <a:t>بیزینس (</a:t>
            </a:r>
            <a:r>
              <a:rPr lang="en-US" sz="1600" dirty="0" err="1">
                <a:cs typeface="B Compset" pitchFamily="2" charset="-78"/>
              </a:rPr>
              <a:t>Prezi</a:t>
            </a:r>
            <a:r>
              <a:rPr lang="en-US" sz="1600" dirty="0">
                <a:cs typeface="B Compset" pitchFamily="2" charset="-78"/>
              </a:rPr>
              <a:t> </a:t>
            </a:r>
            <a:r>
              <a:rPr lang="en-US" sz="1600" dirty="0" smtClean="0">
                <a:cs typeface="B Compset" pitchFamily="2" charset="-78"/>
              </a:rPr>
              <a:t>Business</a:t>
            </a:r>
            <a:r>
              <a:rPr lang="fa-IR" sz="1600" dirty="0" smtClean="0">
                <a:cs typeface="B Compset" pitchFamily="2" charset="-78"/>
              </a:rPr>
              <a:t>)</a:t>
            </a:r>
            <a:endParaRPr lang="en-US" sz="16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نرم‌افزارهای ارائه مطلب</a:t>
            </a:r>
            <a:endParaRPr lang="en-US" sz="3600" b="1" dirty="0">
              <a:cs typeface="B Titr" pitchFamily="2" charset="-78"/>
            </a:endParaRPr>
          </a:p>
        </p:txBody>
      </p:sp>
      <p:pic>
        <p:nvPicPr>
          <p:cNvPr id="2050" name="Picture 2" descr="presentation software / بهترین نرم افزار برای ارائه"/>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352800"/>
            <a:ext cx="3679899" cy="2754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68466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065785"/>
            <a:ext cx="7745505" cy="4487415"/>
          </a:xfrm>
        </p:spPr>
        <p:txBody>
          <a:bodyPr>
            <a:noAutofit/>
          </a:bodyPr>
          <a:lstStyle/>
          <a:p>
            <a:pPr algn="r" rtl="1"/>
            <a:r>
              <a:rPr lang="fa-IR" sz="1600" b="1" dirty="0">
                <a:cs typeface="B Titr" pitchFamily="2" charset="-78"/>
              </a:rPr>
              <a:t>نرم افزار ارائه مطلب حرفه ای پاورپوینت</a:t>
            </a:r>
          </a:p>
          <a:p>
            <a:pPr marL="0" indent="0" algn="r" rtl="1">
              <a:lnSpc>
                <a:spcPct val="150000"/>
              </a:lnSpc>
              <a:buNone/>
            </a:pPr>
            <a:r>
              <a:rPr lang="fa-IR" sz="1600" dirty="0">
                <a:cs typeface="B Compset" pitchFamily="2" charset="-78"/>
              </a:rPr>
              <a:t>برای بسیاری از افراد، </a:t>
            </a:r>
            <a:r>
              <a:rPr lang="fa-IR" sz="1600" dirty="0">
                <a:cs typeface="B Compset" pitchFamily="2" charset="-78"/>
                <a:hlinkClick r:id="rId2"/>
              </a:rPr>
              <a:t>پاورپوینت</a:t>
            </a:r>
            <a:r>
              <a:rPr lang="fa-IR" sz="1600" dirty="0">
                <a:cs typeface="B Compset" pitchFamily="2" charset="-78"/>
              </a:rPr>
              <a:t> همچنان بهترین نرم افزار ارائه مطلب و بهترین برنامه ارائه کنفرانس در جهان است. شاید به این دلیل که ارائه مطلب با پاورپوینت، کار بسیار آسانی است. در طی چند سال گذشته، شرکت‌های زیادی بودند که سعی کردند با طراحی و ساخت نرم افزارهای ارائه مطلب، به رقابت با پاورپوینت بپردازند و با وجود اینکه بسیاری از آن‌ها کیفیت قابل توجهی هم دارند، اما پاورپوینت به دلیل رابط کاربری آشنا و خودمانی و همچنین در دسترس بودنش، همچنان توانسته جایگاه خود را به عنوان بهترین برنامه ارائه مطلب حفظ کند؛ به طوری که به هیچ عنوان نمی‌توان آن را نادیده گرفت</a:t>
            </a:r>
            <a:r>
              <a:rPr lang="fa-IR" sz="1600" dirty="0" smtClean="0">
                <a:cs typeface="B Compset" pitchFamily="2" charset="-78"/>
              </a:rPr>
              <a:t>.</a:t>
            </a:r>
          </a:p>
          <a:p>
            <a:pPr marL="0" indent="0" algn="r" rtl="1">
              <a:lnSpc>
                <a:spcPct val="150000"/>
              </a:lnSpc>
              <a:buNone/>
            </a:pPr>
            <a:r>
              <a:rPr lang="fa-IR" sz="1600" dirty="0">
                <a:cs typeface="B Compset" pitchFamily="2" charset="-78"/>
              </a:rPr>
              <a:t>مایکروسافت علاوه بر </a:t>
            </a:r>
            <a:r>
              <a:rPr lang="fa-IR" sz="1600" dirty="0">
                <a:cs typeface="B Compset" pitchFamily="2" charset="-78"/>
                <a:hlinkClick r:id="rId3"/>
              </a:rPr>
              <a:t>ویندوز</a:t>
            </a:r>
            <a:r>
              <a:rPr lang="fa-IR" sz="1600" dirty="0">
                <a:cs typeface="B Compset" pitchFamily="2" charset="-78"/>
              </a:rPr>
              <a:t>، این برنامه را برای </a:t>
            </a:r>
            <a:r>
              <a:rPr lang="fa-IR" sz="1600" dirty="0">
                <a:cs typeface="B Compset" pitchFamily="2" charset="-78"/>
                <a:hlinkClick r:id="rId4"/>
              </a:rPr>
              <a:t>آیفون</a:t>
            </a:r>
            <a:r>
              <a:rPr lang="fa-IR" sz="1600" dirty="0">
                <a:cs typeface="B Compset" pitchFamily="2" charset="-78"/>
              </a:rPr>
              <a:t> و </a:t>
            </a:r>
            <a:r>
              <a:rPr lang="fa-IR" sz="1600" dirty="0">
                <a:cs typeface="B Compset" pitchFamily="2" charset="-78"/>
                <a:hlinkClick r:id="rId5"/>
              </a:rPr>
              <a:t>اندروید</a:t>
            </a:r>
            <a:r>
              <a:rPr lang="fa-IR" sz="1600" dirty="0">
                <a:cs typeface="B Compset" pitchFamily="2" charset="-78"/>
              </a:rPr>
              <a:t> نیز عرضه کرده تا دیگر هیچ بهانه‌ای برای استفاده نکردن از پاورپوینت نداشته باشید. پاورپوینت، تمامی امکاناتی که برای ارائه مطلب نیاز داشته باشید را برایتان فراهم می‌کند؛ از اضافه کردن متن و فایل‌های صوتی و تصویری گرفته تا ساختن اسلایدهای مختلف. همچنین، قالب‌ها و الگوهای زیادی نیز برای کاربران در نظر گرفته شده است که به آسانی قابل استفاده هستند. ارائه مطلب با پاورپوینت برای کاربران عادی که تجربه اندکی دارند نیز کار آسان و ساده‌ای است و نیازی به آموزش خاصی هم ندارد.</a:t>
            </a: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نرم‌افزارهای ارائه مطلب</a:t>
            </a:r>
            <a:endParaRPr lang="en-US" sz="3600" b="1" dirty="0">
              <a:cs typeface="B Titr" pitchFamily="2" charset="-78"/>
            </a:endParaRPr>
          </a:p>
        </p:txBody>
      </p:sp>
    </p:spTree>
    <p:extLst>
      <p:ext uri="{BB962C8B-B14F-4D97-AF65-F5344CB8AC3E}">
        <p14:creationId xmlns:p14="http://schemas.microsoft.com/office/powerpoint/2010/main" val="1857046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65785"/>
            <a:ext cx="8458199" cy="4487415"/>
          </a:xfrm>
        </p:spPr>
        <p:txBody>
          <a:bodyPr>
            <a:noAutofit/>
          </a:bodyPr>
          <a:lstStyle/>
          <a:p>
            <a:pPr algn="r" rtl="1"/>
            <a:r>
              <a:rPr lang="fa-IR" sz="1600" dirty="0">
                <a:cs typeface="B Compset" pitchFamily="2" charset="-78"/>
              </a:rPr>
              <a:t>یک برنامه صفحه گسترده الکترونیکی یک برنامه کامپیوتری تعاملی مانند اکسل، </a:t>
            </a:r>
            <a:r>
              <a:rPr lang="en-US" sz="1600" dirty="0" err="1">
                <a:cs typeface="B Compset" pitchFamily="2" charset="-78"/>
              </a:rPr>
              <a:t>OpenOffice</a:t>
            </a:r>
            <a:r>
              <a:rPr lang="en-US" sz="1600" dirty="0">
                <a:cs typeface="B Compset" pitchFamily="2" charset="-78"/>
              </a:rPr>
              <a:t> </a:t>
            </a:r>
            <a:r>
              <a:rPr lang="en-US" sz="1600" dirty="0" err="1">
                <a:cs typeface="B Compset" pitchFamily="2" charset="-78"/>
              </a:rPr>
              <a:t>Calc</a:t>
            </a:r>
            <a:r>
              <a:rPr lang="en-US" sz="1600" dirty="0">
                <a:cs typeface="B Compset" pitchFamily="2" charset="-78"/>
              </a:rPr>
              <a:t> </a:t>
            </a:r>
            <a:r>
              <a:rPr lang="fa-IR" sz="1600" dirty="0" smtClean="0">
                <a:cs typeface="B Compset" pitchFamily="2" charset="-78"/>
              </a:rPr>
              <a:t>یا</a:t>
            </a:r>
            <a:r>
              <a:rPr lang="fa-IR" sz="1600" dirty="0">
                <a:cs typeface="B Compset" pitchFamily="2" charset="-78"/>
              </a:rPr>
              <a:t> </a:t>
            </a:r>
            <a:r>
              <a:rPr lang="en-US" sz="1600" dirty="0">
                <a:cs typeface="B Compset" pitchFamily="2" charset="-78"/>
              </a:rPr>
              <a:t>Google Sheets </a:t>
            </a:r>
            <a:r>
              <a:rPr lang="fa-IR" sz="1600" dirty="0" smtClean="0">
                <a:cs typeface="B Compset" pitchFamily="2" charset="-78"/>
              </a:rPr>
              <a:t> است</a:t>
            </a:r>
            <a:r>
              <a:rPr lang="fa-IR" sz="1600" dirty="0">
                <a:cs typeface="B Compset" pitchFamily="2" charset="-78"/>
              </a:rPr>
              <a:t> که یک صفحه گسترده کاغذ را تقلید می </a:t>
            </a:r>
            <a:r>
              <a:rPr lang="fa-IR" sz="1600" dirty="0" smtClean="0">
                <a:cs typeface="B Compset" pitchFamily="2" charset="-78"/>
              </a:rPr>
              <a:t>کند. همانند </a:t>
            </a:r>
            <a:r>
              <a:rPr lang="fa-IR" sz="1600" dirty="0">
                <a:cs typeface="B Compset" pitchFamily="2" charset="-78"/>
              </a:rPr>
              <a:t>نسخه کاغذی، این نوع از برنامه برای ذخیره سازی، سازماندهی و دستکاری داده ها استفاده می </a:t>
            </a:r>
            <a:r>
              <a:rPr lang="fa-IR" sz="1600" dirty="0" smtClean="0">
                <a:cs typeface="B Compset" pitchFamily="2" charset="-78"/>
              </a:rPr>
              <a:t>شود، </a:t>
            </a:r>
            <a:r>
              <a:rPr lang="fa-IR" sz="1600" dirty="0">
                <a:cs typeface="B Compset" pitchFamily="2" charset="-78"/>
              </a:rPr>
              <a:t>اما همچنین دارای تعدادی از ویژگی ها و ابزارهای داخلی مانند </a:t>
            </a:r>
            <a:r>
              <a:rPr lang="fa-IR" sz="1600" dirty="0" smtClean="0">
                <a:cs typeface="B Compset" pitchFamily="2" charset="-78"/>
              </a:rPr>
              <a:t>توابع، </a:t>
            </a:r>
            <a:r>
              <a:rPr lang="fa-IR" sz="1600" dirty="0">
                <a:cs typeface="B Compset" pitchFamily="2" charset="-78"/>
              </a:rPr>
              <a:t>فرمول ها، نمودارها و ابزارهای تجزیه و تحلیل داده است که آن را ساده تر می کند برای کار با داده ها و حفظ مقدار زیادی از داده ها</a:t>
            </a:r>
            <a:r>
              <a:rPr lang="fa-IR" sz="1600" dirty="0" smtClean="0">
                <a:cs typeface="B Compset" pitchFamily="2" charset="-78"/>
              </a:rPr>
              <a:t>.</a:t>
            </a:r>
          </a:p>
          <a:p>
            <a:pPr algn="r" rtl="1"/>
            <a:r>
              <a:rPr lang="fa-IR" sz="1600" dirty="0">
                <a:cs typeface="B Titr" pitchFamily="2" charset="-78"/>
              </a:rPr>
              <a:t>سازمان فایل های رایانه ای</a:t>
            </a:r>
          </a:p>
          <a:p>
            <a:pPr marL="0" indent="0" algn="r" rtl="1">
              <a:buNone/>
            </a:pPr>
            <a:r>
              <a:rPr lang="fa-IR" sz="1600" dirty="0">
                <a:cs typeface="B Compset" pitchFamily="2" charset="-78"/>
              </a:rPr>
              <a:t>هنگامی که به یک صفحه گسترده در صفحه نگاه </a:t>
            </a:r>
            <a:r>
              <a:rPr lang="fa-IR" sz="1600" dirty="0" smtClean="0">
                <a:cs typeface="B Compset" pitchFamily="2" charset="-78"/>
              </a:rPr>
              <a:t>می‌کنید، </a:t>
            </a:r>
            <a:r>
              <a:rPr lang="fa-IR" sz="1600" dirty="0">
                <a:cs typeface="B Compset" pitchFamily="2" charset="-78"/>
              </a:rPr>
              <a:t>یک جدول مستطیل یا شبکه ای از ردیف ها و ستون ها </a:t>
            </a:r>
            <a:r>
              <a:rPr lang="fa-IR" sz="1600" dirty="0" smtClean="0">
                <a:cs typeface="B Compset" pitchFamily="2" charset="-78"/>
              </a:rPr>
              <a:t>را</a:t>
            </a:r>
            <a:r>
              <a:rPr lang="fa-IR" sz="1600" dirty="0">
                <a:cs typeface="B Compset" pitchFamily="2" charset="-78"/>
              </a:rPr>
              <a:t> </a:t>
            </a:r>
            <a:r>
              <a:rPr lang="fa-IR" sz="1600" dirty="0" smtClean="0">
                <a:cs typeface="B Compset" pitchFamily="2" charset="-78"/>
              </a:rPr>
              <a:t>دیده می‌شود. </a:t>
            </a:r>
            <a:r>
              <a:rPr lang="fa-IR" sz="1600" dirty="0">
                <a:cs typeface="B Compset" pitchFamily="2" charset="-78"/>
              </a:rPr>
              <a:t>ردیف های افقی توسط اعداد (1،2،3) و ستون های عمودی با حروف الفبا شناسایی می شوند </a:t>
            </a:r>
            <a:r>
              <a:rPr lang="en-US" sz="1600" dirty="0" smtClean="0">
                <a:cs typeface="B Compset" pitchFamily="2" charset="-78"/>
              </a:rPr>
              <a:t>A</a:t>
            </a:r>
            <a:r>
              <a:rPr lang="fa-IR" sz="1600" dirty="0" smtClean="0">
                <a:cs typeface="B Compset" pitchFamily="2" charset="-78"/>
              </a:rPr>
              <a:t>ستون </a:t>
            </a:r>
            <a:r>
              <a:rPr lang="fa-IR" sz="1600" dirty="0">
                <a:cs typeface="B Compset" pitchFamily="2" charset="-78"/>
              </a:rPr>
              <a:t>های فراتر از 26 ستون ها با دو یا چند حروف مانند </a:t>
            </a:r>
            <a:r>
              <a:rPr lang="en-US" sz="1600" dirty="0">
                <a:cs typeface="B Compset" pitchFamily="2" charset="-78"/>
              </a:rPr>
              <a:t>AA، AB، AC </a:t>
            </a:r>
            <a:r>
              <a:rPr lang="fa-IR" sz="1600" dirty="0">
                <a:cs typeface="B Compset" pitchFamily="2" charset="-78"/>
              </a:rPr>
              <a:t>مشخص می شوند.</a:t>
            </a:r>
          </a:p>
          <a:p>
            <a:pPr marL="0" indent="0" algn="r" rtl="1">
              <a:buNone/>
            </a:pPr>
            <a:r>
              <a:rPr lang="fa-IR" sz="1600" dirty="0">
                <a:cs typeface="B Compset" pitchFamily="2" charset="-78"/>
              </a:rPr>
              <a:t>نقطه تقاطع بین یک ستون و یک ردیف یک جعبه مستطیلی کوچک است که به عنوان واحد </a:t>
            </a:r>
            <a:r>
              <a:rPr lang="fa-IR" sz="1600" dirty="0" smtClean="0">
                <a:cs typeface="B Compset" pitchFamily="2" charset="-78"/>
              </a:rPr>
              <a:t>پایه</a:t>
            </a:r>
            <a:r>
              <a:rPr lang="fa-IR" sz="1600" dirty="0">
                <a:cs typeface="B Compset" pitchFamily="2" charset="-78"/>
              </a:rPr>
              <a:t> </a:t>
            </a:r>
            <a:r>
              <a:rPr lang="fa-IR" sz="1600" dirty="0" smtClean="0">
                <a:cs typeface="B Compset" pitchFamily="2" charset="-78"/>
              </a:rPr>
              <a:t>دریا </a:t>
            </a:r>
            <a:r>
              <a:rPr lang="fa-IR" sz="1600" dirty="0">
                <a:cs typeface="B Compset" pitchFamily="2" charset="-78"/>
              </a:rPr>
              <a:t>شناخته می </a:t>
            </a:r>
            <a:r>
              <a:rPr lang="fa-IR" sz="1600" dirty="0" smtClean="0">
                <a:cs typeface="B Compset" pitchFamily="2" charset="-78"/>
              </a:rPr>
              <a:t>شود. </a:t>
            </a:r>
            <a:r>
              <a:rPr lang="fa-IR" sz="1600" dirty="0">
                <a:cs typeface="B Compset" pitchFamily="2" charset="-78"/>
              </a:rPr>
              <a:t>یک سلول برای ذخیره داده ها در صفحه گسترده است. هر سلول می تواند یک مقدار یا آیتم داده را نگه دارد.</a:t>
            </a:r>
          </a:p>
          <a:p>
            <a:pPr marL="0" indent="0" algn="r" rtl="1">
              <a:buNone/>
            </a:pPr>
            <a:r>
              <a:rPr lang="fa-IR" sz="1600" dirty="0">
                <a:cs typeface="B Compset" pitchFamily="2" charset="-78"/>
              </a:rPr>
              <a:t>مجموعه ای از ردیف ها و ستون ها از سلول ها یک برگه ایجاد می کند که به یک صفحه یا ورق تنها در یک کتاب کار اشاره می کند.</a:t>
            </a:r>
          </a:p>
          <a:p>
            <a:pPr marL="0" indent="0" algn="r" rtl="1">
              <a:buNone/>
            </a:pPr>
            <a:r>
              <a:rPr lang="fa-IR" sz="1600" dirty="0">
                <a:cs typeface="B Compset" pitchFamily="2" charset="-78"/>
              </a:rPr>
              <a:t>از آنجا که یک برگه شامل هزاران سلول است، هر کدام یک مرجع سلولی یا آدرس سلولی به آن شناسایی می شود. مرجع سلولی ترکیبی از حرف ستون و شماره ردیف مانند </a:t>
            </a:r>
            <a:r>
              <a:rPr lang="en-US" sz="1600" dirty="0">
                <a:cs typeface="B Compset" pitchFamily="2" charset="-78"/>
              </a:rPr>
              <a:t>A3، B6، AA345 </a:t>
            </a:r>
            <a:r>
              <a:rPr lang="fa-IR" sz="1600" dirty="0">
                <a:cs typeface="B Compset" pitchFamily="2" charset="-78"/>
              </a:rPr>
              <a:t>است .</a:t>
            </a:r>
          </a:p>
          <a:p>
            <a:pPr marL="0" indent="0" algn="r" rtl="1">
              <a:buNone/>
            </a:pPr>
            <a:r>
              <a:rPr lang="fa-IR" sz="1600" dirty="0">
                <a:cs typeface="B Compset" pitchFamily="2" charset="-78"/>
              </a:rPr>
              <a:t>بنابراین، برای قرار دادن این همه با هم، یک برنامه صفحه گسترده ، مانند اکسل، برای ایجاد فایل های کتاب کار که حاوی یک یا چند برگه شامل ستون و ردیف سلول ذخیره سازی داده ها استفاده می شود</a:t>
            </a:r>
          </a:p>
          <a:p>
            <a:pPr algn="r" rtl="1"/>
            <a:endParaRPr lang="fa-IR" sz="16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نرم‌افزارهای صفحه گسترده</a:t>
            </a:r>
            <a:endParaRPr lang="en-US" sz="3600" b="1" dirty="0">
              <a:cs typeface="B Titr" pitchFamily="2" charset="-78"/>
            </a:endParaRPr>
          </a:p>
        </p:txBody>
      </p:sp>
    </p:spTree>
    <p:extLst>
      <p:ext uri="{BB962C8B-B14F-4D97-AF65-F5344CB8AC3E}">
        <p14:creationId xmlns:p14="http://schemas.microsoft.com/office/powerpoint/2010/main" val="18570467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65785"/>
            <a:ext cx="8458199" cy="4487415"/>
          </a:xfrm>
        </p:spPr>
        <p:txBody>
          <a:bodyPr>
            <a:noAutofit/>
          </a:bodyPr>
          <a:lstStyle/>
          <a:p>
            <a:pPr algn="r" rtl="1"/>
            <a:r>
              <a:rPr lang="fa-IR" sz="1800" dirty="0">
                <a:cs typeface="B Titr" pitchFamily="2" charset="-78"/>
              </a:rPr>
              <a:t>انواع داده ها، فرمول ها و توابع</a:t>
            </a:r>
          </a:p>
          <a:p>
            <a:pPr marL="0" indent="0" algn="r" rtl="1">
              <a:buNone/>
            </a:pPr>
            <a:r>
              <a:rPr lang="fa-IR" sz="1800" dirty="0">
                <a:cs typeface="B Compset" pitchFamily="2" charset="-78"/>
              </a:rPr>
              <a:t>نوع داده هایی که سلول می تواند نگه دارد عبارتند از اعداد و متن.</a:t>
            </a:r>
          </a:p>
          <a:p>
            <a:pPr marL="0" indent="0" algn="r" rtl="1">
              <a:buNone/>
            </a:pPr>
            <a:r>
              <a:rPr lang="fa-IR" sz="1800" dirty="0">
                <a:cs typeface="B Compset" pitchFamily="2" charset="-78"/>
              </a:rPr>
              <a:t>فرمول </a:t>
            </a:r>
            <a:r>
              <a:rPr lang="fa-IR" sz="1800" dirty="0" smtClean="0">
                <a:cs typeface="B Compset" pitchFamily="2" charset="-78"/>
              </a:rPr>
              <a:t>ها- </a:t>
            </a:r>
            <a:r>
              <a:rPr lang="fa-IR" sz="1800" dirty="0">
                <a:cs typeface="B Compset" pitchFamily="2" charset="-78"/>
              </a:rPr>
              <a:t>یکی از ویژگی های کلیدی نرم افزار صفحه گسترده </a:t>
            </a:r>
            <a:r>
              <a:rPr lang="fa-IR" sz="1800" dirty="0" smtClean="0">
                <a:cs typeface="B Compset" pitchFamily="2" charset="-78"/>
              </a:rPr>
              <a:t>است که برای </a:t>
            </a:r>
            <a:r>
              <a:rPr lang="fa-IR" sz="1800" dirty="0">
                <a:cs typeface="B Compset" pitchFamily="2" charset="-78"/>
              </a:rPr>
              <a:t>محاسبات استفاده می </a:t>
            </a:r>
            <a:r>
              <a:rPr lang="fa-IR" sz="1800" dirty="0" smtClean="0">
                <a:cs typeface="B Compset" pitchFamily="2" charset="-78"/>
              </a:rPr>
              <a:t>شوند. </a:t>
            </a:r>
            <a:r>
              <a:rPr lang="fa-IR" sz="1800" dirty="0">
                <a:cs typeface="B Compset" pitchFamily="2" charset="-78"/>
              </a:rPr>
              <a:t>برنامه های </a:t>
            </a:r>
            <a:r>
              <a:rPr lang="en-US" sz="1800" dirty="0">
                <a:cs typeface="B Compset" pitchFamily="2" charset="-78"/>
              </a:rPr>
              <a:t>spreadsheet </a:t>
            </a:r>
            <a:r>
              <a:rPr lang="fa-IR" sz="1800" dirty="0" smtClean="0">
                <a:cs typeface="B Compset" pitchFamily="2" charset="-78"/>
              </a:rPr>
              <a:t> شامل </a:t>
            </a:r>
            <a:r>
              <a:rPr lang="fa-IR" sz="1800" dirty="0">
                <a:cs typeface="B Compset" pitchFamily="2" charset="-78"/>
              </a:rPr>
              <a:t>تعدادی از فرمول های ساخته شده است که توابع نامیده می شوند که می توانند برای انجام انواع کارهای رایج و پیچیده استفاده شوند.</a:t>
            </a:r>
          </a:p>
          <a:p>
            <a:pPr marL="0" indent="0" algn="r" rtl="1">
              <a:buNone/>
            </a:pPr>
            <a:r>
              <a:rPr lang="fa-IR" sz="1800" dirty="0">
                <a:cs typeface="B Compset" pitchFamily="2" charset="-78"/>
              </a:rPr>
              <a:t>ذخیره داده های مالی در یک صفحه گسترده</a:t>
            </a:r>
          </a:p>
          <a:p>
            <a:pPr marL="0" indent="0" algn="r" rtl="1">
              <a:buNone/>
            </a:pPr>
            <a:r>
              <a:rPr lang="fa-IR" sz="1800" dirty="0">
                <a:cs typeface="B Compset" pitchFamily="2" charset="-78"/>
              </a:rPr>
              <a:t>یک صفحه گسترده اغلب برای ذخیره داده های مالی استفاده می شود</a:t>
            </a:r>
            <a:r>
              <a:rPr lang="fa-IR" sz="1800" dirty="0" smtClean="0">
                <a:cs typeface="B Compset" pitchFamily="2" charset="-78"/>
              </a:rPr>
              <a:t>.</a:t>
            </a:r>
          </a:p>
          <a:p>
            <a:pPr algn="r" rtl="1"/>
            <a:r>
              <a:rPr lang="fa-IR" sz="1800" dirty="0" smtClean="0">
                <a:cs typeface="B Compset" pitchFamily="2" charset="-78"/>
              </a:rPr>
              <a:t> </a:t>
            </a:r>
            <a:r>
              <a:rPr lang="fa-IR" sz="1800" b="1" dirty="0">
                <a:cs typeface="B Compset" pitchFamily="2" charset="-78"/>
              </a:rPr>
              <a:t>فرمول ها و توابع که می تواند در داده های مالی مورد استفاده قرار گیرد عبارتند از:</a:t>
            </a:r>
          </a:p>
          <a:p>
            <a:pPr marL="0" indent="0" algn="r" rtl="1">
              <a:buNone/>
            </a:pPr>
            <a:r>
              <a:rPr lang="fa-IR" sz="1800" dirty="0">
                <a:cs typeface="B Compset" pitchFamily="2" charset="-78"/>
              </a:rPr>
              <a:t>انجام عملیات اساسی ریاضی مانند جمع کردن ستون و ردیف </a:t>
            </a:r>
            <a:r>
              <a:rPr lang="fa-IR" sz="1800" dirty="0" smtClean="0">
                <a:cs typeface="B Compset" pitchFamily="2" charset="-78"/>
              </a:rPr>
              <a:t>ارقام.</a:t>
            </a:r>
          </a:p>
          <a:p>
            <a:pPr marL="0" indent="0" algn="r" rtl="1">
              <a:buNone/>
            </a:pPr>
            <a:r>
              <a:rPr lang="fa-IR" sz="1800" dirty="0" smtClean="0">
                <a:cs typeface="B Compset" pitchFamily="2" charset="-78"/>
              </a:rPr>
              <a:t>پیدا </a:t>
            </a:r>
            <a:r>
              <a:rPr lang="fa-IR" sz="1800" dirty="0">
                <a:cs typeface="B Compset" pitchFamily="2" charset="-78"/>
              </a:rPr>
              <a:t>کردن ارزش هایی مانند سود و زیان.</a:t>
            </a:r>
          </a:p>
          <a:p>
            <a:pPr marL="0" indent="0" algn="r" rtl="1">
              <a:buNone/>
            </a:pPr>
            <a:r>
              <a:rPr lang="fa-IR" sz="1800" dirty="0">
                <a:cs typeface="B Compset" pitchFamily="2" charset="-78"/>
              </a:rPr>
              <a:t>محاسبه برنامه های بازپرداخت وام یا وام </a:t>
            </a:r>
            <a:r>
              <a:rPr lang="fa-IR" sz="1800" dirty="0" smtClean="0">
                <a:cs typeface="B Compset" pitchFamily="2" charset="-78"/>
              </a:rPr>
              <a:t>مسکن.</a:t>
            </a:r>
          </a:p>
          <a:p>
            <a:pPr marL="0" indent="0" algn="r" rtl="1">
              <a:buNone/>
            </a:pPr>
            <a:r>
              <a:rPr lang="fa-IR" sz="1800" dirty="0" smtClean="0">
                <a:cs typeface="B Compset" pitchFamily="2" charset="-78"/>
              </a:rPr>
              <a:t>پیدا </a:t>
            </a:r>
            <a:r>
              <a:rPr lang="fa-IR" sz="1800" dirty="0">
                <a:cs typeface="B Compset" pitchFamily="2" charset="-78"/>
              </a:rPr>
              <a:t>کردن میانگین، حداکثر یا حداقل مقادیر در یک طیف مشخص داده.</a:t>
            </a: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نرم‌افزارهای صفحه گسترده</a:t>
            </a:r>
            <a:endParaRPr lang="en-US" sz="3600" b="1" dirty="0">
              <a:cs typeface="B Titr" pitchFamily="2" charset="-78"/>
            </a:endParaRPr>
          </a:p>
        </p:txBody>
      </p:sp>
    </p:spTree>
    <p:extLst>
      <p:ext uri="{BB962C8B-B14F-4D97-AF65-F5344CB8AC3E}">
        <p14:creationId xmlns:p14="http://schemas.microsoft.com/office/powerpoint/2010/main" val="20278993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65785"/>
            <a:ext cx="8458199" cy="4487415"/>
          </a:xfrm>
        </p:spPr>
        <p:txBody>
          <a:bodyPr>
            <a:noAutofit/>
          </a:bodyPr>
          <a:lstStyle/>
          <a:p>
            <a:pPr algn="r" rtl="1">
              <a:lnSpc>
                <a:spcPct val="150000"/>
              </a:lnSpc>
            </a:pPr>
            <a:r>
              <a:rPr lang="fa-IR" sz="1800" dirty="0" smtClean="0">
                <a:cs typeface="B Compset" pitchFamily="2" charset="-78"/>
              </a:rPr>
              <a:t>سایر </a:t>
            </a:r>
            <a:r>
              <a:rPr lang="fa-IR" sz="1800" dirty="0">
                <a:cs typeface="B Compset" pitchFamily="2" charset="-78"/>
              </a:rPr>
              <a:t>عملیات رایج که می توان از یک صفحه گسترده استفاده کرد عبارتند از:</a:t>
            </a:r>
          </a:p>
          <a:p>
            <a:pPr marL="0" indent="0" algn="r" rtl="1">
              <a:lnSpc>
                <a:spcPct val="150000"/>
              </a:lnSpc>
              <a:buNone/>
            </a:pPr>
            <a:r>
              <a:rPr lang="fa-IR" sz="1800" dirty="0">
                <a:cs typeface="B Compset" pitchFamily="2" charset="-78"/>
              </a:rPr>
              <a:t>نمودار یا </a:t>
            </a:r>
            <a:r>
              <a:rPr lang="fa-IR" sz="1800" dirty="0" smtClean="0">
                <a:cs typeface="B Compset" pitchFamily="2" charset="-78"/>
              </a:rPr>
              <a:t>نمودار داده </a:t>
            </a:r>
            <a:r>
              <a:rPr lang="fa-IR" sz="1800" dirty="0">
                <a:cs typeface="B Compset" pitchFamily="2" charset="-78"/>
              </a:rPr>
              <a:t>ها برای کمک به کاربران در شناسایی روند داده ها؛</a:t>
            </a:r>
          </a:p>
          <a:p>
            <a:pPr marL="0" indent="0" algn="r" rtl="1">
              <a:lnSpc>
                <a:spcPct val="150000"/>
              </a:lnSpc>
              <a:buNone/>
            </a:pPr>
            <a:r>
              <a:rPr lang="fa-IR" sz="1800" dirty="0">
                <a:cs typeface="B Compset" pitchFamily="2" charset="-78"/>
              </a:rPr>
              <a:t>مرتب سازی و فیلتر </a:t>
            </a:r>
            <a:r>
              <a:rPr lang="fa-IR" sz="1800" dirty="0" smtClean="0">
                <a:cs typeface="B Compset" pitchFamily="2" charset="-78"/>
              </a:rPr>
              <a:t>کردن</a:t>
            </a:r>
            <a:r>
              <a:rPr lang="fa-IR" sz="1800" dirty="0">
                <a:cs typeface="B Compset" pitchFamily="2" charset="-78"/>
              </a:rPr>
              <a:t> </a:t>
            </a:r>
            <a:r>
              <a:rPr lang="fa-IR" sz="1800" dirty="0" smtClean="0">
                <a:cs typeface="B Compset" pitchFamily="2" charset="-78"/>
              </a:rPr>
              <a:t>داده </a:t>
            </a:r>
            <a:r>
              <a:rPr lang="fa-IR" sz="1800" dirty="0">
                <a:cs typeface="B Compset" pitchFamily="2" charset="-78"/>
              </a:rPr>
              <a:t>ها برای پیدا کردن اطلاعات خاص.</a:t>
            </a:r>
          </a:p>
          <a:p>
            <a:pPr marL="0" indent="0" algn="r" rtl="1">
              <a:lnSpc>
                <a:spcPct val="150000"/>
              </a:lnSpc>
              <a:buNone/>
            </a:pPr>
            <a:r>
              <a:rPr lang="fa-IR" sz="1800" dirty="0" smtClean="0">
                <a:cs typeface="B Compset" pitchFamily="2" charset="-78"/>
              </a:rPr>
              <a:t>اطلاعات </a:t>
            </a:r>
            <a:r>
              <a:rPr lang="fa-IR" sz="1800" dirty="0">
                <a:cs typeface="B Compset" pitchFamily="2" charset="-78"/>
              </a:rPr>
              <a:t>ذخیره شده در یک پرونده صفحه </a:t>
            </a:r>
            <a:r>
              <a:rPr lang="fa-IR" sz="1800" dirty="0" smtClean="0">
                <a:cs typeface="B Compset" pitchFamily="2" charset="-78"/>
              </a:rPr>
              <a:t>گسترده می </a:t>
            </a:r>
            <a:r>
              <a:rPr lang="fa-IR" sz="1800" dirty="0">
                <a:cs typeface="B Compset" pitchFamily="2" charset="-78"/>
              </a:rPr>
              <a:t>تواند در نمایش های الکترونیکی، صفحات وب یا در فرم گزارش چاپ شده باشد.</a:t>
            </a:r>
          </a:p>
          <a:p>
            <a:pPr marL="0" indent="0" algn="r" rtl="1">
              <a:lnSpc>
                <a:spcPct val="150000"/>
              </a:lnSpc>
              <a:buNone/>
            </a:pPr>
            <a:r>
              <a:rPr lang="fa-IR" sz="1800" dirty="0" smtClean="0">
                <a:cs typeface="B Compset" pitchFamily="2" charset="-78"/>
              </a:rPr>
              <a:t>برنامه </a:t>
            </a:r>
            <a:r>
              <a:rPr lang="fa-IR" sz="1800" dirty="0">
                <a:cs typeface="B Compset" pitchFamily="2" charset="-78"/>
              </a:rPr>
              <a:t>های </a:t>
            </a:r>
            <a:r>
              <a:rPr lang="fa-IR" sz="1800" dirty="0" smtClean="0">
                <a:cs typeface="B Compset" pitchFamily="2" charset="-78"/>
              </a:rPr>
              <a:t>صفحه </a:t>
            </a:r>
            <a:r>
              <a:rPr lang="fa-IR" sz="1800" dirty="0">
                <a:cs typeface="B Compset" pitchFamily="2" charset="-78"/>
              </a:rPr>
              <a:t>گسترده </a:t>
            </a:r>
            <a:r>
              <a:rPr lang="fa-IR" sz="1800" dirty="0" smtClean="0">
                <a:cs typeface="B Compset" pitchFamily="2" charset="-78"/>
              </a:rPr>
              <a:t>(مانند </a:t>
            </a:r>
            <a:r>
              <a:rPr lang="en-US" sz="1800" dirty="0" err="1">
                <a:cs typeface="B Compset" pitchFamily="2" charset="-78"/>
              </a:rPr>
              <a:t>VisCalc</a:t>
            </a:r>
            <a:r>
              <a:rPr lang="en-US" sz="1800" dirty="0">
                <a:cs typeface="B Compset" pitchFamily="2" charset="-78"/>
              </a:rPr>
              <a:t> </a:t>
            </a:r>
            <a:r>
              <a:rPr lang="fa-IR" sz="1800" dirty="0" smtClean="0">
                <a:cs typeface="B Compset" pitchFamily="2" charset="-78"/>
              </a:rPr>
              <a:t>منتشر </a:t>
            </a:r>
            <a:r>
              <a:rPr lang="fa-IR" sz="1800" dirty="0">
                <a:cs typeface="B Compset" pitchFamily="2" charset="-78"/>
              </a:rPr>
              <a:t>شده در سال 1979) و لوتوس 1-2-3 (منتشر شده در سال 1983) عمدتا به رشد محبوبیت رایانه ها مانند </a:t>
            </a:r>
            <a:r>
              <a:rPr lang="en-US" sz="1800" dirty="0">
                <a:cs typeface="B Compset" pitchFamily="2" charset="-78"/>
              </a:rPr>
              <a:t>Apple II </a:t>
            </a:r>
            <a:r>
              <a:rPr lang="fa-IR" sz="1800" dirty="0">
                <a:cs typeface="B Compset" pitchFamily="2" charset="-78"/>
              </a:rPr>
              <a:t>و </a:t>
            </a:r>
            <a:r>
              <a:rPr lang="en-US" sz="1800" dirty="0">
                <a:cs typeface="B Compset" pitchFamily="2" charset="-78"/>
              </a:rPr>
              <a:t>IBM PC </a:t>
            </a:r>
            <a:r>
              <a:rPr lang="fa-IR" sz="1800" dirty="0" smtClean="0">
                <a:cs typeface="B Compset" pitchFamily="2" charset="-78"/>
              </a:rPr>
              <a:t> بعنوان </a:t>
            </a:r>
            <a:r>
              <a:rPr lang="fa-IR" sz="1800" dirty="0">
                <a:cs typeface="B Compset" pitchFamily="2" charset="-78"/>
              </a:rPr>
              <a:t>ابزار تجاری منجر شدند.</a:t>
            </a:r>
          </a:p>
          <a:p>
            <a:pPr marL="0" indent="0" algn="r" rtl="1">
              <a:lnSpc>
                <a:spcPct val="150000"/>
              </a:lnSpc>
              <a:buNone/>
            </a:pPr>
            <a:r>
              <a:rPr lang="fa-IR" sz="1800" dirty="0">
                <a:cs typeface="B Compset" pitchFamily="2" charset="-78"/>
              </a:rPr>
              <a:t>اولین نسخه مایکروسافت اکسل در سال 1985 منتشر شد و تنها در کامپیوترهای </a:t>
            </a:r>
            <a:r>
              <a:rPr lang="en-US" sz="1800" dirty="0">
                <a:cs typeface="B Compset" pitchFamily="2" charset="-78"/>
              </a:rPr>
              <a:t>Macintosh </a:t>
            </a:r>
            <a:r>
              <a:rPr lang="fa-IR" sz="1800" dirty="0" smtClean="0">
                <a:cs typeface="B Compset" pitchFamily="2" charset="-78"/>
              </a:rPr>
              <a:t> اجرا </a:t>
            </a:r>
            <a:r>
              <a:rPr lang="fa-IR" sz="1800" dirty="0">
                <a:cs typeface="B Compset" pitchFamily="2" charset="-78"/>
              </a:rPr>
              <a:t>شد. از آنجا که برای </a:t>
            </a:r>
            <a:r>
              <a:rPr lang="en-US" sz="1800" dirty="0">
                <a:cs typeface="B Compset" pitchFamily="2" charset="-78"/>
              </a:rPr>
              <a:t>Mac </a:t>
            </a:r>
            <a:r>
              <a:rPr lang="fa-IR" sz="1800" dirty="0">
                <a:cs typeface="B Compset" pitchFamily="2" charset="-78"/>
              </a:rPr>
              <a:t>ساخته شده است، شامل یک رابط کاربری گرافیکی است که شامل کشیدن منوها و </a:t>
            </a:r>
            <a:r>
              <a:rPr lang="fa-IR" sz="1800" dirty="0">
                <a:cs typeface="B Compset" pitchFamily="2" charset="-78"/>
              </a:rPr>
              <a:t>قابلیت های نقطه و کلیک با استفاده از </a:t>
            </a:r>
            <a:r>
              <a:rPr lang="fa-IR" sz="1800" dirty="0">
                <a:cs typeface="B Compset" pitchFamily="2" charset="-78"/>
              </a:rPr>
              <a:t>ماوس</a:t>
            </a:r>
            <a:r>
              <a:rPr lang="fa-IR" sz="1800" dirty="0">
                <a:cs typeface="B Compset" pitchFamily="2" charset="-78"/>
              </a:rPr>
              <a:t> </a:t>
            </a:r>
            <a:r>
              <a:rPr lang="fa-IR" sz="1800" dirty="0">
                <a:cs typeface="B Compset" pitchFamily="2" charset="-78"/>
              </a:rPr>
              <a:t>می‌باشد.</a:t>
            </a:r>
            <a:endParaRPr lang="fa-IR" sz="18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نرم‌افزارهای صفحه گسترده</a:t>
            </a:r>
            <a:endParaRPr lang="en-US" sz="3600" b="1" dirty="0">
              <a:cs typeface="B Titr" pitchFamily="2" charset="-78"/>
            </a:endParaRPr>
          </a:p>
        </p:txBody>
      </p:sp>
    </p:spTree>
    <p:extLst>
      <p:ext uri="{BB962C8B-B14F-4D97-AF65-F5344CB8AC3E}">
        <p14:creationId xmlns:p14="http://schemas.microsoft.com/office/powerpoint/2010/main" val="28098030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89585"/>
            <a:ext cx="8610600" cy="4487415"/>
          </a:xfrm>
        </p:spPr>
        <p:txBody>
          <a:bodyPr>
            <a:noAutofit/>
          </a:bodyPr>
          <a:lstStyle/>
          <a:p>
            <a:pPr algn="r" rtl="1">
              <a:lnSpc>
                <a:spcPct val="150000"/>
              </a:lnSpc>
            </a:pPr>
            <a:r>
              <a:rPr lang="fa-IR" sz="1600" dirty="0">
                <a:cs typeface="B Compset" pitchFamily="2" charset="-78"/>
              </a:rPr>
              <a:t>تقريبا بيشتر برنامه های کاربردی امروزه به روش سيستم پايگاه داده طراحی می شوند. پايگاه داده امکان ذخيره سازی مجتمع داده با حداقل افزونگی و استفاده اشتراکی توسط کاربران مختلف تحت يک </a:t>
            </a:r>
            <a:r>
              <a:rPr lang="fa-IR" sz="1600" dirty="0" smtClean="0">
                <a:cs typeface="B Compset" pitchFamily="2" charset="-78"/>
              </a:rPr>
              <a:t>کنترل </a:t>
            </a:r>
            <a:r>
              <a:rPr lang="fa-IR" sz="1600" dirty="0">
                <a:cs typeface="B Compset" pitchFamily="2" charset="-78"/>
              </a:rPr>
              <a:t>متمرکز را می دهد</a:t>
            </a:r>
            <a:r>
              <a:rPr lang="fa-IR" sz="1600" dirty="0" smtClean="0">
                <a:cs typeface="B Compset" pitchFamily="2" charset="-78"/>
              </a:rPr>
              <a:t>.</a:t>
            </a:r>
          </a:p>
          <a:p>
            <a:pPr algn="r" rtl="1"/>
            <a:r>
              <a:rPr lang="fa-IR" sz="1600" dirty="0" smtClean="0">
                <a:cs typeface="B Compset" pitchFamily="2" charset="-78"/>
              </a:rPr>
              <a:t>داده (</a:t>
            </a:r>
            <a:r>
              <a:rPr lang="en-US" sz="1600" dirty="0">
                <a:cs typeface="B Compset" pitchFamily="2" charset="-78"/>
              </a:rPr>
              <a:t>data</a:t>
            </a:r>
            <a:r>
              <a:rPr lang="fa-IR" sz="1600" dirty="0" smtClean="0">
                <a:cs typeface="B Compset" pitchFamily="2" charset="-78"/>
              </a:rPr>
              <a:t>)</a:t>
            </a:r>
            <a:endParaRPr lang="fa-IR" sz="1600" dirty="0">
              <a:cs typeface="B Compset" pitchFamily="2" charset="-78"/>
            </a:endParaRPr>
          </a:p>
          <a:p>
            <a:pPr marL="0" indent="0" algn="r" rtl="1">
              <a:buNone/>
            </a:pPr>
            <a:r>
              <a:rPr lang="fa-IR" sz="1600" dirty="0">
                <a:cs typeface="B Compset" pitchFamily="2" charset="-78"/>
              </a:rPr>
              <a:t>داده </a:t>
            </a:r>
            <a:r>
              <a:rPr lang="fa-IR" sz="1600" dirty="0" smtClean="0">
                <a:cs typeface="B Compset" pitchFamily="2" charset="-78"/>
              </a:rPr>
              <a:t>دارای </a:t>
            </a:r>
            <a:r>
              <a:rPr lang="fa-IR" sz="1600" dirty="0">
                <a:cs typeface="B Compset" pitchFamily="2" charset="-78"/>
              </a:rPr>
              <a:t>تعاريف مختلفی است، به طور کلی داده ها كلمات و ارزش هاي واقعي هستند كه از طريق مشاهده و تحقيق بدست مي آيند، به عبارت ديگر داده نمودي از وقايع، معلومات، رخدادها، پديده ها و مفاهيم مي باشد.</a:t>
            </a:r>
          </a:p>
          <a:p>
            <a:pPr marL="0" indent="0" algn="r" rtl="1">
              <a:buNone/>
            </a:pPr>
            <a:r>
              <a:rPr lang="fa-IR" sz="1600" dirty="0">
                <a:cs typeface="B Compset" pitchFamily="2" charset="-78"/>
              </a:rPr>
              <a:t>در محاسبات، داده به اطلاعي گفته می شود که به شکلی مناسب براي انتقال و پردازش ترجمه شود. در کامپيوتر و رسانه های ارتباطاتی امروزی داده به شکل باينری تبديل مي شود. بنابراين داده يک نمايش باينری از يک موجوديت منطقي ذخيره شده در حافظه کامپيوتر است.</a:t>
            </a:r>
          </a:p>
          <a:p>
            <a:pPr marL="0" indent="0" algn="r" rtl="1">
              <a:buNone/>
            </a:pPr>
            <a:r>
              <a:rPr lang="fa-IR" sz="1600" dirty="0">
                <a:cs typeface="B Compset" pitchFamily="2" charset="-78"/>
              </a:rPr>
              <a:t>از نظر ساختاري داده به مقادير صفت خاصه انواع موجوديت ها اتلاق می </a:t>
            </a:r>
            <a:r>
              <a:rPr lang="fa-IR" sz="1600" dirty="0" smtClean="0">
                <a:cs typeface="B Compset" pitchFamily="2" charset="-78"/>
              </a:rPr>
              <a:t>شود. ريشه </a:t>
            </a:r>
            <a:r>
              <a:rPr lang="fa-IR" sz="1600" dirty="0">
                <a:cs typeface="B Compset" pitchFamily="2" charset="-78"/>
              </a:rPr>
              <a:t>کلمه داده از عبارت لاتين </a:t>
            </a:r>
            <a:r>
              <a:rPr lang="en-US" sz="1600" dirty="0">
                <a:cs typeface="B Compset" pitchFamily="2" charset="-78"/>
              </a:rPr>
              <a:t>datum </a:t>
            </a:r>
            <a:r>
              <a:rPr lang="fa-IR" sz="1600" dirty="0">
                <a:cs typeface="B Compset" pitchFamily="2" charset="-78"/>
              </a:rPr>
              <a:t>گرفته شده که به معنی اطلاع است. و </a:t>
            </a:r>
            <a:r>
              <a:rPr lang="en-US" sz="1600" dirty="0">
                <a:cs typeface="B Compset" pitchFamily="2" charset="-78"/>
              </a:rPr>
              <a:t>data </a:t>
            </a:r>
            <a:r>
              <a:rPr lang="fa-IR" sz="1600" dirty="0">
                <a:cs typeface="B Compset" pitchFamily="2" charset="-78"/>
              </a:rPr>
              <a:t>فرم جمع آن است. اما </a:t>
            </a:r>
            <a:r>
              <a:rPr lang="en-US" sz="1600" dirty="0">
                <a:cs typeface="B Compset" pitchFamily="2" charset="-78"/>
              </a:rPr>
              <a:t>datum </a:t>
            </a:r>
            <a:r>
              <a:rPr lang="fa-IR" sz="1600" dirty="0">
                <a:cs typeface="B Compset" pitchFamily="2" charset="-78"/>
              </a:rPr>
              <a:t>بندرت استفاده می شود و اکثرا ترجيح می دهند </a:t>
            </a:r>
            <a:r>
              <a:rPr lang="en-US" sz="1600" dirty="0">
                <a:cs typeface="B Compset" pitchFamily="2" charset="-78"/>
              </a:rPr>
              <a:t>data </a:t>
            </a:r>
            <a:r>
              <a:rPr lang="fa-IR" sz="1600" dirty="0">
                <a:cs typeface="B Compset" pitchFamily="2" charset="-78"/>
              </a:rPr>
              <a:t>را به صورت يک کلمه مفرد استفاده کنند.</a:t>
            </a:r>
          </a:p>
          <a:p>
            <a:pPr algn="r" rtl="1"/>
            <a:r>
              <a:rPr lang="fa-IR" sz="1600" dirty="0" smtClean="0">
                <a:cs typeface="B Compset" pitchFamily="2" charset="-78"/>
              </a:rPr>
              <a:t>اطلاع(</a:t>
            </a:r>
            <a:r>
              <a:rPr lang="en-US" sz="1600" dirty="0" smtClean="0">
                <a:cs typeface="B Compset" pitchFamily="2" charset="-78"/>
              </a:rPr>
              <a:t>information</a:t>
            </a:r>
            <a:r>
              <a:rPr lang="fa-IR" sz="1600" dirty="0" smtClean="0">
                <a:cs typeface="B Compset" pitchFamily="2" charset="-78"/>
              </a:rPr>
              <a:t>)</a:t>
            </a:r>
            <a:endParaRPr lang="fa-IR" sz="1600" dirty="0">
              <a:cs typeface="B Compset" pitchFamily="2" charset="-78"/>
            </a:endParaRPr>
          </a:p>
          <a:p>
            <a:pPr marL="0" indent="0" algn="r" rtl="1">
              <a:buNone/>
            </a:pPr>
            <a:r>
              <a:rPr lang="fa-IR" sz="1600" dirty="0" smtClean="0">
                <a:cs typeface="B Compset" pitchFamily="2" charset="-78"/>
              </a:rPr>
              <a:t>اطلاع مفهومي </a:t>
            </a:r>
            <a:r>
              <a:rPr lang="fa-IR" sz="1600" dirty="0">
                <a:cs typeface="B Compset" pitchFamily="2" charset="-78"/>
              </a:rPr>
              <a:t>است که براي گيرنده آن قابل درک بوده و با دانستن آن می تواند برای حل يک مسئله تصميم گيري يا ارزيابی كند.</a:t>
            </a:r>
          </a:p>
          <a:p>
            <a:pPr marL="0" indent="0" algn="r" rtl="1">
              <a:buNone/>
            </a:pPr>
            <a:r>
              <a:rPr lang="fa-IR" sz="1600" dirty="0">
                <a:cs typeface="B Compset" pitchFamily="2" charset="-78"/>
              </a:rPr>
              <a:t>وقتي اطلاع وارد کامپيوتر شده ذخيره مي گردد به داده تبديل می شود. </a:t>
            </a:r>
            <a:r>
              <a:rPr lang="fa-IR" sz="1600" dirty="0">
                <a:cs typeface="B Compset" pitchFamily="2" charset="-78"/>
              </a:rPr>
              <a:t>بعد از پردازش، داده خروجي مجددا به عنوان اطلاع دريافت مي شود</a:t>
            </a:r>
            <a:r>
              <a:rPr lang="fa-IR" sz="1600" dirty="0" smtClean="0">
                <a:cs typeface="B Compset" pitchFamily="2" charset="-78"/>
              </a:rPr>
              <a:t>. وقتي </a:t>
            </a:r>
            <a:r>
              <a:rPr lang="fa-IR" sz="1600" dirty="0">
                <a:cs typeface="B Compset" pitchFamily="2" charset="-78"/>
              </a:rPr>
              <a:t>اسم صفت خاصه و مقدار منسوب به آن در دست باشند اطلاعي در مورد موجوديت حاصل مي شود.</a:t>
            </a:r>
          </a:p>
          <a:p>
            <a:pPr marL="0" indent="0" algn="r" rtl="1">
              <a:buNone/>
            </a:pPr>
            <a:r>
              <a:rPr lang="fa-IR" sz="1600" dirty="0">
                <a:cs typeface="B Compset" pitchFamily="2" charset="-78"/>
              </a:rPr>
              <a:t>هنگاميکه اطلاعات در يک بسته خاص قرار می گيرند و براي درک موضوعی يا انجام کاری استفاده مي شود به دانش </a:t>
            </a:r>
            <a:r>
              <a:rPr lang="en-US" sz="1600" dirty="0" smtClean="0">
                <a:cs typeface="B Compset" pitchFamily="2" charset="-78"/>
              </a:rPr>
              <a:t>knowledge </a:t>
            </a:r>
            <a:r>
              <a:rPr lang="fa-IR" sz="1600" dirty="0">
                <a:cs typeface="B Compset" pitchFamily="2" charset="-78"/>
              </a:rPr>
              <a:t>تبديل می شود.</a:t>
            </a:r>
          </a:p>
          <a:p>
            <a:pPr algn="r" rtl="1">
              <a:lnSpc>
                <a:spcPct val="150000"/>
              </a:lnSpc>
            </a:pPr>
            <a:endParaRPr lang="fa-IR" sz="16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مفاهیم اولیه پایگاه داده‌ها</a:t>
            </a:r>
            <a:endParaRPr lang="en-US" sz="3600" b="1" dirty="0">
              <a:cs typeface="B Titr" pitchFamily="2" charset="-78"/>
            </a:endParaRPr>
          </a:p>
        </p:txBody>
      </p:sp>
    </p:spTree>
    <p:extLst>
      <p:ext uri="{BB962C8B-B14F-4D97-AF65-F5344CB8AC3E}">
        <p14:creationId xmlns:p14="http://schemas.microsoft.com/office/powerpoint/2010/main" val="3052816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28800"/>
            <a:ext cx="8610600" cy="4487415"/>
          </a:xfrm>
        </p:spPr>
        <p:txBody>
          <a:bodyPr>
            <a:noAutofit/>
          </a:bodyPr>
          <a:lstStyle/>
          <a:p>
            <a:pPr algn="r" rtl="1">
              <a:lnSpc>
                <a:spcPct val="150000"/>
              </a:lnSpc>
            </a:pPr>
            <a:r>
              <a:rPr lang="fa-IR" sz="1500" dirty="0">
                <a:cs typeface="B Compset" pitchFamily="2" charset="-78"/>
              </a:rPr>
              <a:t>موجوديت</a:t>
            </a:r>
          </a:p>
          <a:p>
            <a:pPr marL="0" indent="0" algn="r" rtl="1">
              <a:lnSpc>
                <a:spcPct val="150000"/>
              </a:lnSpc>
              <a:buNone/>
            </a:pPr>
            <a:r>
              <a:rPr lang="fa-IR" sz="1500" dirty="0">
                <a:cs typeface="B Compset" pitchFamily="2" charset="-78"/>
              </a:rPr>
              <a:t>موجوديت (</a:t>
            </a:r>
            <a:r>
              <a:rPr lang="en-US" sz="1500" dirty="0" smtClean="0">
                <a:cs typeface="B Compset" pitchFamily="2" charset="-78"/>
              </a:rPr>
              <a:t>entity</a:t>
            </a:r>
            <a:r>
              <a:rPr lang="fa-IR" sz="1500" dirty="0" smtClean="0">
                <a:cs typeface="B Compset" pitchFamily="2" charset="-78"/>
              </a:rPr>
              <a:t>) مفهوم </a:t>
            </a:r>
            <a:r>
              <a:rPr lang="fa-IR" sz="1500" dirty="0">
                <a:cs typeface="B Compset" pitchFamily="2" charset="-78"/>
              </a:rPr>
              <a:t>کلي پديده، شيء يا فردي است که در مورد آن مي خواهيم اطلاع داشته باشيم و در کامپيوتر ذخيره کنيم.</a:t>
            </a:r>
          </a:p>
          <a:p>
            <a:pPr marL="0" indent="0" algn="r" rtl="1">
              <a:lnSpc>
                <a:spcPct val="150000"/>
              </a:lnSpc>
              <a:buNone/>
            </a:pPr>
            <a:r>
              <a:rPr lang="fa-IR" sz="1500" dirty="0" smtClean="0">
                <a:cs typeface="B Compset" pitchFamily="2" charset="-78"/>
              </a:rPr>
              <a:t>هر </a:t>
            </a:r>
            <a:r>
              <a:rPr lang="fa-IR" sz="1500" dirty="0">
                <a:cs typeface="B Compset" pitchFamily="2" charset="-78"/>
              </a:rPr>
              <a:t>نوع موجوديت دارای مجموعه اي از صفات خاصه (</a:t>
            </a:r>
            <a:r>
              <a:rPr lang="en-US" sz="1500" dirty="0" smtClean="0">
                <a:cs typeface="B Compset" pitchFamily="2" charset="-78"/>
              </a:rPr>
              <a:t>attribute </a:t>
            </a:r>
            <a:r>
              <a:rPr lang="fa-IR" sz="1500" dirty="0" smtClean="0">
                <a:cs typeface="B Compset" pitchFamily="2" charset="-78"/>
              </a:rPr>
              <a:t>) است </a:t>
            </a:r>
            <a:r>
              <a:rPr lang="fa-IR" sz="1500" dirty="0">
                <a:cs typeface="B Compset" pitchFamily="2" charset="-78"/>
              </a:rPr>
              <a:t>که ويژگي جداکننده يک نوع موجوديت از نوع ديگر محسوب می شود.</a:t>
            </a:r>
          </a:p>
          <a:p>
            <a:pPr marL="0" indent="0" algn="r" rtl="1">
              <a:lnSpc>
                <a:spcPct val="150000"/>
              </a:lnSpc>
              <a:buNone/>
            </a:pPr>
            <a:r>
              <a:rPr lang="fa-IR" sz="1500" dirty="0" smtClean="0">
                <a:cs typeface="B Compset" pitchFamily="2" charset="-78"/>
              </a:rPr>
              <a:t>مثال</a:t>
            </a:r>
            <a:r>
              <a:rPr lang="fa-IR" sz="1500" dirty="0">
                <a:cs typeface="B Compset" pitchFamily="2" charset="-78"/>
              </a:rPr>
              <a:t>. اگر در نظر داريم يك سيستم پايگاه داده براي يك دبيرستان پياده سازي كنيم مواردي چون دانش آموزان، دبيران، دروس، كلاس ها و غيره جزء موجوديت هاي سيستم به شمار مي روند.</a:t>
            </a:r>
          </a:p>
          <a:p>
            <a:pPr marL="0" indent="0" algn="r" rtl="1">
              <a:lnSpc>
                <a:spcPct val="150000"/>
              </a:lnSpc>
              <a:buNone/>
            </a:pPr>
            <a:r>
              <a:rPr lang="fa-IR" sz="1500" dirty="0" smtClean="0">
                <a:cs typeface="B Compset" pitchFamily="2" charset="-78"/>
              </a:rPr>
              <a:t>مثال</a:t>
            </a:r>
            <a:r>
              <a:rPr lang="fa-IR" sz="1500" dirty="0">
                <a:cs typeface="B Compset" pitchFamily="2" charset="-78"/>
              </a:rPr>
              <a:t>. موجوديت دانشجو در سيستم دانشگاه مي تواند داراي صفات خاصه: نام، نام خاوادگي، سن، سال تولد، رشته تحصيلي، سال ورود و ... باشد و يا موجوديت درس صفات خاصه: كد درس، نام درس و تعداد واحد ‎</a:t>
            </a:r>
          </a:p>
          <a:p>
            <a:pPr algn="r" rtl="1">
              <a:lnSpc>
                <a:spcPct val="150000"/>
              </a:lnSpc>
            </a:pPr>
            <a:r>
              <a:rPr lang="fa-IR" sz="1500" dirty="0" smtClean="0">
                <a:cs typeface="B Compset" pitchFamily="2" charset="-78"/>
              </a:rPr>
              <a:t>پايگاه </a:t>
            </a:r>
            <a:r>
              <a:rPr lang="fa-IR" sz="1500" dirty="0">
                <a:cs typeface="B Compset" pitchFamily="2" charset="-78"/>
              </a:rPr>
              <a:t>داده</a:t>
            </a:r>
          </a:p>
          <a:p>
            <a:pPr marL="0" indent="0" algn="r" rtl="1">
              <a:lnSpc>
                <a:spcPct val="150000"/>
              </a:lnSpc>
              <a:buNone/>
            </a:pPr>
            <a:r>
              <a:rPr lang="fa-IR" sz="1500" dirty="0">
                <a:cs typeface="B Compset" pitchFamily="2" charset="-78"/>
              </a:rPr>
              <a:t>يک بانك اطلاعاتي يا پايگاه داده (</a:t>
            </a:r>
            <a:r>
              <a:rPr lang="en-US" sz="1500" dirty="0" smtClean="0">
                <a:cs typeface="B Compset" pitchFamily="2" charset="-78"/>
              </a:rPr>
              <a:t>database</a:t>
            </a:r>
            <a:r>
              <a:rPr lang="fa-IR" sz="1500" dirty="0" smtClean="0">
                <a:cs typeface="B Compset" pitchFamily="2" charset="-78"/>
              </a:rPr>
              <a:t>) مجموعه </a:t>
            </a:r>
            <a:r>
              <a:rPr lang="fa-IR" sz="1500" dirty="0">
                <a:cs typeface="B Compset" pitchFamily="2" charset="-78"/>
              </a:rPr>
              <a:t>اي سازمان يافته و بدون افزونگي از داده های مرتبط به هم است که مي تواند توسط سيستم هاي کاربردي مختلف به اشتراک گذاشته شود و به راحتي دسترسی، مديريت و بهنگام شود.</a:t>
            </a:r>
          </a:p>
          <a:p>
            <a:pPr marL="0" indent="0" algn="r" rtl="1">
              <a:lnSpc>
                <a:spcPct val="150000"/>
              </a:lnSpc>
              <a:buNone/>
            </a:pPr>
            <a:r>
              <a:rPr lang="fa-IR" sz="1500" dirty="0" smtClean="0">
                <a:cs typeface="B Compset" pitchFamily="2" charset="-78"/>
              </a:rPr>
              <a:t>وقتی </a:t>
            </a:r>
            <a:r>
              <a:rPr lang="fa-IR" sz="1500" dirty="0">
                <a:cs typeface="B Compset" pitchFamily="2" charset="-78"/>
              </a:rPr>
              <a:t>داده به صورت پايگاه داده سازماندهی می شود، کاربر و برنامه نويس نيازي به دانستن جزئيات ذخيره سازي داده ندارند. علاوه براين داده مي تواند بدون تاثير روي اجزاي ديگر سيستم تغيير کند. برای مثال از اعداد حقيقي به صحيح، از يک ساختار فايل به ديگری يا از دستگاه ذخيره سازي نوري به مغناطيسي تغيير کند.</a:t>
            </a:r>
            <a:endParaRPr lang="fa-IR" sz="15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مفاهیم اولیه پایگاه داده‌ها</a:t>
            </a:r>
            <a:endParaRPr lang="en-US" sz="3600" b="1" dirty="0">
              <a:cs typeface="B Titr" pitchFamily="2" charset="-78"/>
            </a:endParaRPr>
          </a:p>
        </p:txBody>
      </p:sp>
    </p:spTree>
    <p:extLst>
      <p:ext uri="{BB962C8B-B14F-4D97-AF65-F5344CB8AC3E}">
        <p14:creationId xmlns:p14="http://schemas.microsoft.com/office/powerpoint/2010/main" val="20192530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28800"/>
            <a:ext cx="8610600" cy="4487415"/>
          </a:xfrm>
        </p:spPr>
        <p:txBody>
          <a:bodyPr>
            <a:noAutofit/>
          </a:bodyPr>
          <a:lstStyle/>
          <a:p>
            <a:pPr algn="r" rtl="1"/>
            <a:r>
              <a:rPr lang="fa-IR" sz="1500" b="1" dirty="0">
                <a:cs typeface="B Compset" pitchFamily="2" charset="-78"/>
              </a:rPr>
              <a:t>ويژگي هاي داده در پايگاه داده</a:t>
            </a:r>
          </a:p>
          <a:p>
            <a:pPr marL="0" indent="0" algn="r" rtl="1">
              <a:buNone/>
            </a:pPr>
            <a:r>
              <a:rPr lang="fa-IR" sz="1500" dirty="0">
                <a:cs typeface="B Compset" pitchFamily="2" charset="-78"/>
              </a:rPr>
              <a:t>ويژگی هائی که داده در پايگاه داده بايد داشته باشند در ليست زير آمده است:</a:t>
            </a:r>
          </a:p>
          <a:p>
            <a:pPr marL="0" indent="0" algn="r" rtl="1">
              <a:buNone/>
            </a:pPr>
            <a:r>
              <a:rPr lang="fa-IR" sz="1500" dirty="0">
                <a:cs typeface="B Compset" pitchFamily="2" charset="-78"/>
              </a:rPr>
              <a:t>1. اشتراکی شدن (</a:t>
            </a:r>
            <a:r>
              <a:rPr lang="en-US" sz="1500" dirty="0" smtClean="0">
                <a:cs typeface="B Compset" pitchFamily="2" charset="-78"/>
              </a:rPr>
              <a:t>shared</a:t>
            </a:r>
            <a:r>
              <a:rPr lang="fa-IR" sz="1500" dirty="0" smtClean="0">
                <a:cs typeface="B Compset" pitchFamily="2" charset="-78"/>
              </a:rPr>
              <a:t>)</a:t>
            </a:r>
            <a:r>
              <a:rPr lang="en-US" sz="1500" dirty="0">
                <a:cs typeface="B Compset" pitchFamily="2" charset="-78"/>
              </a:rPr>
              <a:t/>
            </a:r>
            <a:br>
              <a:rPr lang="en-US" sz="1500" dirty="0">
                <a:cs typeface="B Compset" pitchFamily="2" charset="-78"/>
              </a:rPr>
            </a:br>
            <a:r>
              <a:rPr lang="en-US" sz="1500" dirty="0">
                <a:cs typeface="B Compset" pitchFamily="2" charset="-78"/>
              </a:rPr>
              <a:t>      • </a:t>
            </a:r>
            <a:r>
              <a:rPr lang="fa-IR" sz="1500" dirty="0">
                <a:cs typeface="B Compset" pitchFamily="2" charset="-78"/>
              </a:rPr>
              <a:t>داده در پايگاه داده بين چندين کاربر و برنامه کاربردی به اشتراک گذاشته می شود.</a:t>
            </a:r>
            <a:br>
              <a:rPr lang="fa-IR" sz="1500" dirty="0">
                <a:cs typeface="B Compset" pitchFamily="2" charset="-78"/>
              </a:rPr>
            </a:br>
            <a:r>
              <a:rPr lang="fa-IR" sz="1500" dirty="0">
                <a:cs typeface="B Compset" pitchFamily="2" charset="-78"/>
              </a:rPr>
              <a:t>2. ماندگاري(</a:t>
            </a:r>
            <a:r>
              <a:rPr lang="en-US" sz="1500" dirty="0" smtClean="0">
                <a:cs typeface="B Compset" pitchFamily="2" charset="-78"/>
              </a:rPr>
              <a:t>persistence</a:t>
            </a:r>
            <a:r>
              <a:rPr lang="fa-IR" sz="1500" dirty="0" smtClean="0">
                <a:cs typeface="B Compset" pitchFamily="2" charset="-78"/>
              </a:rPr>
              <a:t>)</a:t>
            </a:r>
            <a:r>
              <a:rPr lang="en-US" sz="1500" dirty="0">
                <a:cs typeface="B Compset" pitchFamily="2" charset="-78"/>
              </a:rPr>
              <a:t/>
            </a:r>
            <a:br>
              <a:rPr lang="en-US" sz="1500" dirty="0">
                <a:cs typeface="B Compset" pitchFamily="2" charset="-78"/>
              </a:rPr>
            </a:br>
            <a:r>
              <a:rPr lang="en-US" sz="1500" dirty="0">
                <a:cs typeface="B Compset" pitchFamily="2" charset="-78"/>
              </a:rPr>
              <a:t>     • </a:t>
            </a:r>
            <a:r>
              <a:rPr lang="fa-IR" sz="1500" dirty="0">
                <a:cs typeface="B Compset" pitchFamily="2" charset="-78"/>
              </a:rPr>
              <a:t>وقتي داده در پايگاه داده ذخيره شد پايدار است و از بين نمی رود، مگر آنکه توسط سيستم پايگاه داده تغيير کند.</a:t>
            </a:r>
            <a:br>
              <a:rPr lang="fa-IR" sz="1500" dirty="0">
                <a:cs typeface="B Compset" pitchFamily="2" charset="-78"/>
              </a:rPr>
            </a:br>
            <a:r>
              <a:rPr lang="fa-IR" sz="1500" dirty="0">
                <a:cs typeface="B Compset" pitchFamily="2" charset="-78"/>
              </a:rPr>
              <a:t>3. امنيت (</a:t>
            </a:r>
            <a:r>
              <a:rPr lang="en-US" sz="1500" dirty="0" smtClean="0">
                <a:cs typeface="B Compset" pitchFamily="2" charset="-78"/>
              </a:rPr>
              <a:t>security</a:t>
            </a:r>
            <a:r>
              <a:rPr lang="fa-IR" sz="1500" dirty="0" smtClean="0">
                <a:cs typeface="B Compset" pitchFamily="2" charset="-78"/>
              </a:rPr>
              <a:t>)</a:t>
            </a:r>
            <a:r>
              <a:rPr lang="en-US" sz="1500" dirty="0">
                <a:cs typeface="B Compset" pitchFamily="2" charset="-78"/>
              </a:rPr>
              <a:t/>
            </a:r>
            <a:br>
              <a:rPr lang="en-US" sz="1500" dirty="0">
                <a:cs typeface="B Compset" pitchFamily="2" charset="-78"/>
              </a:rPr>
            </a:br>
            <a:r>
              <a:rPr lang="en-US" sz="1500" dirty="0">
                <a:cs typeface="B Compset" pitchFamily="2" charset="-78"/>
              </a:rPr>
              <a:t>      • </a:t>
            </a:r>
            <a:r>
              <a:rPr lang="fa-IR" sz="1500" dirty="0">
                <a:cs typeface="B Compset" pitchFamily="2" charset="-78"/>
              </a:rPr>
              <a:t>داده در پايگاه داده از فاش شدن، تغيير و تخريب بدون مجوز محافظت می شود. مدير سيستم توسط سطوح دسترسي و قيدهای امنيتی نحوه دستيابی به داده را تعريف می کند و اطمينان می دهد که دستیابی از طريق مناسب انجام می شود.</a:t>
            </a:r>
            <a:br>
              <a:rPr lang="fa-IR" sz="1500" dirty="0">
                <a:cs typeface="B Compset" pitchFamily="2" charset="-78"/>
              </a:rPr>
            </a:br>
            <a:r>
              <a:rPr lang="fa-IR" sz="1500" dirty="0">
                <a:cs typeface="B Compset" pitchFamily="2" charset="-78"/>
              </a:rPr>
              <a:t>4. اعتبار (</a:t>
            </a:r>
            <a:r>
              <a:rPr lang="en-US" sz="1500" dirty="0" smtClean="0">
                <a:cs typeface="B Compset" pitchFamily="2" charset="-78"/>
              </a:rPr>
              <a:t>validity</a:t>
            </a:r>
            <a:r>
              <a:rPr lang="fa-IR" sz="1500" dirty="0" smtClean="0">
                <a:cs typeface="B Compset" pitchFamily="2" charset="-78"/>
              </a:rPr>
              <a:t>)</a:t>
            </a:r>
            <a:r>
              <a:rPr lang="en-US" sz="1500" dirty="0">
                <a:cs typeface="B Compset" pitchFamily="2" charset="-78"/>
              </a:rPr>
              <a:t/>
            </a:r>
            <a:br>
              <a:rPr lang="en-US" sz="1500" dirty="0">
                <a:cs typeface="B Compset" pitchFamily="2" charset="-78"/>
              </a:rPr>
            </a:br>
            <a:r>
              <a:rPr lang="en-US" sz="1500" dirty="0">
                <a:cs typeface="B Compset" pitchFamily="2" charset="-78"/>
              </a:rPr>
              <a:t>      • </a:t>
            </a:r>
            <a:r>
              <a:rPr lang="fa-IR" sz="1500" dirty="0">
                <a:cs typeface="B Compset" pitchFamily="2" charset="-78"/>
              </a:rPr>
              <a:t>يا جامعيت (</a:t>
            </a:r>
            <a:r>
              <a:rPr lang="en-US" sz="1500" dirty="0" smtClean="0">
                <a:cs typeface="B Compset" pitchFamily="2" charset="-78"/>
              </a:rPr>
              <a:t>integrity</a:t>
            </a:r>
            <a:r>
              <a:rPr lang="fa-IR" sz="1500" dirty="0" smtClean="0">
                <a:cs typeface="B Compset" pitchFamily="2" charset="-78"/>
              </a:rPr>
              <a:t>)</a:t>
            </a:r>
            <a:r>
              <a:rPr lang="en-US" sz="1500" dirty="0" smtClean="0">
                <a:cs typeface="B Compset" pitchFamily="2" charset="-78"/>
              </a:rPr>
              <a:t> </a:t>
            </a:r>
            <a:r>
              <a:rPr lang="fa-IR" sz="1500" dirty="0">
                <a:cs typeface="B Compset" pitchFamily="2" charset="-78"/>
              </a:rPr>
              <a:t>و يا صحت(</a:t>
            </a:r>
            <a:r>
              <a:rPr lang="en-US" sz="1500" dirty="0" smtClean="0">
                <a:cs typeface="B Compset" pitchFamily="2" charset="-78"/>
              </a:rPr>
              <a:t>correctness</a:t>
            </a:r>
            <a:r>
              <a:rPr lang="fa-IR" sz="1500" dirty="0" smtClean="0">
                <a:cs typeface="B Compset" pitchFamily="2" charset="-78"/>
              </a:rPr>
              <a:t>)</a:t>
            </a:r>
            <a:r>
              <a:rPr lang="en-US" sz="1500" dirty="0" smtClean="0">
                <a:cs typeface="B Compset" pitchFamily="2" charset="-78"/>
              </a:rPr>
              <a:t> </a:t>
            </a:r>
            <a:r>
              <a:rPr lang="fa-IR" sz="1500" dirty="0">
                <a:cs typeface="B Compset" pitchFamily="2" charset="-78"/>
              </a:rPr>
              <a:t>به درستی داده در پايگاه داده نسبت به موجوديت دنياي واقعي معتبر اشاره دارد. مثلا موجودی بانک نبايد منفی باشد.</a:t>
            </a:r>
            <a:br>
              <a:rPr lang="fa-IR" sz="1500" dirty="0">
                <a:cs typeface="B Compset" pitchFamily="2" charset="-78"/>
              </a:rPr>
            </a:br>
            <a:r>
              <a:rPr lang="fa-IR" sz="1500" dirty="0">
                <a:cs typeface="B Compset" pitchFamily="2" charset="-78"/>
              </a:rPr>
              <a:t>5. سازگاری (</a:t>
            </a:r>
            <a:r>
              <a:rPr lang="en-US" sz="1500" dirty="0" smtClean="0">
                <a:cs typeface="B Compset" pitchFamily="2" charset="-78"/>
              </a:rPr>
              <a:t>consistency</a:t>
            </a:r>
            <a:r>
              <a:rPr lang="fa-IR" sz="1500" dirty="0" smtClean="0">
                <a:cs typeface="B Compset" pitchFamily="2" charset="-78"/>
              </a:rPr>
              <a:t>)</a:t>
            </a:r>
            <a:r>
              <a:rPr lang="en-US" sz="1500" dirty="0">
                <a:cs typeface="B Compset" pitchFamily="2" charset="-78"/>
              </a:rPr>
              <a:t/>
            </a:r>
            <a:br>
              <a:rPr lang="en-US" sz="1500" dirty="0">
                <a:cs typeface="B Compset" pitchFamily="2" charset="-78"/>
              </a:rPr>
            </a:br>
            <a:r>
              <a:rPr lang="en-US" sz="1500" dirty="0">
                <a:cs typeface="B Compset" pitchFamily="2" charset="-78"/>
              </a:rPr>
              <a:t>     • </a:t>
            </a:r>
            <a:r>
              <a:rPr lang="fa-IR" sz="1500" dirty="0">
                <a:cs typeface="B Compset" pitchFamily="2" charset="-78"/>
              </a:rPr>
              <a:t>داده در پايگاه داده با مقدار واقعي داده در دنياي خارج سازگار است. وقتی يک فقره اطلاع در بيش از يک نقطه ذخيره شود و لازم باشد بهنگام شود، اگر بهنگام سازی در همه نقاط انجام نشود ناسازگاری ايجاد می شود.</a:t>
            </a:r>
            <a:br>
              <a:rPr lang="fa-IR" sz="1500" dirty="0">
                <a:cs typeface="B Compset" pitchFamily="2" charset="-78"/>
              </a:rPr>
            </a:br>
            <a:r>
              <a:rPr lang="fa-IR" sz="1500" dirty="0">
                <a:cs typeface="B Compset" pitchFamily="2" charset="-78"/>
              </a:rPr>
              <a:t>6. کاهش افزونگی (</a:t>
            </a:r>
            <a:r>
              <a:rPr lang="en-US" sz="1500" dirty="0">
                <a:cs typeface="B Compset" pitchFamily="2" charset="-78"/>
              </a:rPr>
              <a:t>non </a:t>
            </a:r>
            <a:r>
              <a:rPr lang="en-US" sz="1500" dirty="0" smtClean="0">
                <a:cs typeface="B Compset" pitchFamily="2" charset="-78"/>
              </a:rPr>
              <a:t>redundancy</a:t>
            </a:r>
            <a:r>
              <a:rPr lang="fa-IR" sz="1500" dirty="0" smtClean="0">
                <a:cs typeface="B Compset" pitchFamily="2" charset="-78"/>
              </a:rPr>
              <a:t>)</a:t>
            </a:r>
            <a:r>
              <a:rPr lang="en-US" sz="1500" dirty="0">
                <a:cs typeface="B Compset" pitchFamily="2" charset="-78"/>
              </a:rPr>
              <a:t/>
            </a:r>
            <a:br>
              <a:rPr lang="en-US" sz="1500" dirty="0">
                <a:cs typeface="B Compset" pitchFamily="2" charset="-78"/>
              </a:rPr>
            </a:br>
            <a:r>
              <a:rPr lang="en-US" sz="1500" dirty="0">
                <a:cs typeface="B Compset" pitchFamily="2" charset="-78"/>
              </a:rPr>
              <a:t>     • </a:t>
            </a:r>
            <a:r>
              <a:rPr lang="fa-IR" sz="1500" dirty="0">
                <a:cs typeface="B Compset" pitchFamily="2" charset="-78"/>
              </a:rPr>
              <a:t>داده در پايگاه داده داراي حداقل افزونگي است. افزونگي به اين معناست که هيچ دو فقره داده در بانک معرف يک موجوديت در دنياي خارج نباشد.</a:t>
            </a:r>
            <a:br>
              <a:rPr lang="fa-IR" sz="1500" dirty="0">
                <a:cs typeface="B Compset" pitchFamily="2" charset="-78"/>
              </a:rPr>
            </a:br>
            <a:r>
              <a:rPr lang="fa-IR" sz="1500" dirty="0">
                <a:cs typeface="B Compset" pitchFamily="2" charset="-78"/>
              </a:rPr>
              <a:t>7. استقلال (</a:t>
            </a:r>
            <a:r>
              <a:rPr lang="en-US" sz="1500" dirty="0" smtClean="0">
                <a:cs typeface="B Compset" pitchFamily="2" charset="-78"/>
              </a:rPr>
              <a:t>independence</a:t>
            </a:r>
            <a:r>
              <a:rPr lang="fa-IR" sz="1500" dirty="0" smtClean="0">
                <a:cs typeface="B Compset" pitchFamily="2" charset="-78"/>
              </a:rPr>
              <a:t>)</a:t>
            </a:r>
            <a:r>
              <a:rPr lang="en-US" sz="1500" dirty="0">
                <a:cs typeface="B Compset" pitchFamily="2" charset="-78"/>
              </a:rPr>
              <a:t/>
            </a:r>
            <a:br>
              <a:rPr lang="en-US" sz="1500" dirty="0">
                <a:cs typeface="B Compset" pitchFamily="2" charset="-78"/>
              </a:rPr>
            </a:br>
            <a:r>
              <a:rPr lang="en-US" sz="1500" dirty="0">
                <a:cs typeface="B Compset" pitchFamily="2" charset="-78"/>
              </a:rPr>
              <a:t>     • </a:t>
            </a:r>
            <a:r>
              <a:rPr lang="fa-IR" sz="1500" dirty="0">
                <a:cs typeface="B Compset" pitchFamily="2" charset="-78"/>
              </a:rPr>
              <a:t>تغييردر نمايش فيزيکی، تکنيک های دستيابی و سازماندهی داده تاثيری روی برنامه های کاربردی ندارد.</a:t>
            </a: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مفاهیم اولیه پایگاه داده‌ها</a:t>
            </a:r>
            <a:endParaRPr lang="en-US" sz="3600" b="1" dirty="0">
              <a:cs typeface="B Titr" pitchFamily="2" charset="-78"/>
            </a:endParaRPr>
          </a:p>
        </p:txBody>
      </p:sp>
    </p:spTree>
    <p:extLst>
      <p:ext uri="{BB962C8B-B14F-4D97-AF65-F5344CB8AC3E}">
        <p14:creationId xmlns:p14="http://schemas.microsoft.com/office/powerpoint/2010/main" val="11894183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33600"/>
            <a:ext cx="8610600" cy="4487415"/>
          </a:xfrm>
        </p:spPr>
        <p:txBody>
          <a:bodyPr>
            <a:noAutofit/>
          </a:bodyPr>
          <a:lstStyle/>
          <a:p>
            <a:pPr algn="r" rtl="1"/>
            <a:r>
              <a:rPr lang="fa-IR" sz="1800" b="1" dirty="0">
                <a:cs typeface="B Titr" pitchFamily="2" charset="-78"/>
              </a:rPr>
              <a:t>روش هاي ذخيره </a:t>
            </a:r>
            <a:r>
              <a:rPr lang="fa-IR" sz="1800" b="1" dirty="0" smtClean="0">
                <a:cs typeface="B Titr" pitchFamily="2" charset="-78"/>
              </a:rPr>
              <a:t>داده</a:t>
            </a:r>
            <a:endParaRPr lang="fa-IR" sz="1800" b="1" dirty="0">
              <a:cs typeface="B Titr" pitchFamily="2" charset="-78"/>
            </a:endParaRPr>
          </a:p>
          <a:p>
            <a:pPr marL="0" indent="0" algn="r" rtl="1">
              <a:buNone/>
            </a:pPr>
            <a:r>
              <a:rPr lang="fa-IR" sz="1800" dirty="0">
                <a:cs typeface="B Compset" pitchFamily="2" charset="-78"/>
              </a:rPr>
              <a:t>دو روش كلي براي ذخيره و بازيابي خودكار داده ها وجود دارد: </a:t>
            </a:r>
            <a:endParaRPr lang="fa-IR" sz="1800" dirty="0" smtClean="0">
              <a:cs typeface="B Compset" pitchFamily="2" charset="-78"/>
            </a:endParaRPr>
          </a:p>
          <a:p>
            <a:pPr algn="r" rtl="1">
              <a:buFont typeface="Wingdings" pitchFamily="2" charset="2"/>
              <a:buChar char="§"/>
            </a:pPr>
            <a:r>
              <a:rPr lang="fa-IR" sz="1800" dirty="0" smtClean="0">
                <a:cs typeface="B Compset" pitchFamily="2" charset="-78"/>
              </a:rPr>
              <a:t>سيستم </a:t>
            </a:r>
            <a:r>
              <a:rPr lang="fa-IR" sz="1800" dirty="0">
                <a:cs typeface="B Compset" pitchFamily="2" charset="-78"/>
              </a:rPr>
              <a:t>فايلی </a:t>
            </a:r>
            <a:r>
              <a:rPr lang="fa-IR" sz="1800" dirty="0" smtClean="0">
                <a:cs typeface="B Compset" pitchFamily="2" charset="-78"/>
              </a:rPr>
              <a:t>ساده</a:t>
            </a:r>
          </a:p>
          <a:p>
            <a:pPr algn="r" rtl="1">
              <a:buFont typeface="Wingdings" pitchFamily="2" charset="2"/>
              <a:buChar char="§"/>
            </a:pPr>
            <a:r>
              <a:rPr lang="fa-IR" sz="1800" dirty="0" smtClean="0">
                <a:cs typeface="B Compset" pitchFamily="2" charset="-78"/>
              </a:rPr>
              <a:t>سيستم </a:t>
            </a:r>
            <a:r>
              <a:rPr lang="fa-IR" sz="1800" dirty="0">
                <a:cs typeface="B Compset" pitchFamily="2" charset="-78"/>
              </a:rPr>
              <a:t>پايگاه داده</a:t>
            </a:r>
          </a:p>
          <a:p>
            <a:pPr algn="r" rtl="1"/>
            <a:r>
              <a:rPr lang="fa-IR" sz="1800" b="1" dirty="0">
                <a:cs typeface="B Compset" pitchFamily="2" charset="-78"/>
              </a:rPr>
              <a:t>سيستم فايلی (</a:t>
            </a:r>
            <a:r>
              <a:rPr lang="en-US" sz="1800" b="1" dirty="0">
                <a:cs typeface="B Compset" pitchFamily="2" charset="-78"/>
              </a:rPr>
              <a:t>file system)</a:t>
            </a:r>
          </a:p>
          <a:p>
            <a:pPr marL="0" indent="0" algn="r" rtl="1">
              <a:buNone/>
            </a:pPr>
            <a:r>
              <a:rPr lang="fa-IR" sz="1800" dirty="0">
                <a:cs typeface="B Compset" pitchFamily="2" charset="-78"/>
              </a:rPr>
              <a:t>در اين روش، داده ها در فايل هاي مجزا قرار گرفته و سيستم های جداگانه ای به نام سيستم پردازش فايل براي استفاده از فايل های داده ای طراحي مي شوند. در اين سيستم ها هر برنامه ي كاربردي تنها به فايل داده ای مربوط به خود می تواند مراجعه مي كند.</a:t>
            </a:r>
          </a:p>
          <a:p>
            <a:pPr algn="r" rtl="1"/>
            <a:r>
              <a:rPr lang="fa-IR" sz="1800" dirty="0">
                <a:cs typeface="B Compset" pitchFamily="2" charset="-78"/>
              </a:rPr>
              <a:t>اشکالات چنين طراحي در ذخيره داده به طور خلاصه عبارتند:</a:t>
            </a:r>
          </a:p>
          <a:p>
            <a:pPr marL="0" indent="0" algn="r" rtl="1">
              <a:buNone/>
            </a:pPr>
            <a:r>
              <a:rPr lang="fa-IR" sz="1800" dirty="0">
                <a:cs typeface="B Compset" pitchFamily="2" charset="-78"/>
              </a:rPr>
              <a:t>1. افزونگي و ناسازگاري داده به دليل چندين فرمت فايل و تکرار اطلاعات در فايلهاي مختلف.</a:t>
            </a:r>
            <a:br>
              <a:rPr lang="fa-IR" sz="1800" dirty="0">
                <a:cs typeface="B Compset" pitchFamily="2" charset="-78"/>
              </a:rPr>
            </a:br>
            <a:r>
              <a:rPr lang="fa-IR" sz="1800" dirty="0">
                <a:cs typeface="B Compset" pitchFamily="2" charset="-78"/>
              </a:rPr>
              <a:t>2. مشکل در دستيابی داده و نياز به نوشتن برنامه جديدي براي انجام هر کار</a:t>
            </a:r>
            <a:br>
              <a:rPr lang="fa-IR" sz="1800" dirty="0">
                <a:cs typeface="B Compset" pitchFamily="2" charset="-78"/>
              </a:rPr>
            </a:br>
            <a:r>
              <a:rPr lang="fa-IR" sz="1800" dirty="0">
                <a:cs typeface="B Compset" pitchFamily="2" charset="-78"/>
              </a:rPr>
              <a:t>3. قيدهای جامعيت به جاي اينکه صريحا بيان شوند در کدبرنامه از نظر پنهان مي شد. اضافه کردن قيدهاي جديد يا تغيير قيدهاي موجود به سختي صورت مي گيرد.</a:t>
            </a:r>
            <a:br>
              <a:rPr lang="fa-IR" sz="1800" dirty="0">
                <a:cs typeface="B Compset" pitchFamily="2" charset="-78"/>
              </a:rPr>
            </a:br>
            <a:r>
              <a:rPr lang="fa-IR" sz="1800" dirty="0">
                <a:cs typeface="B Compset" pitchFamily="2" charset="-78"/>
              </a:rPr>
              <a:t>4. ايجاد ناسازگاري به دليل وجود چندين کپي از فقره هاي داده</a:t>
            </a:r>
            <a:br>
              <a:rPr lang="fa-IR" sz="1800" dirty="0">
                <a:cs typeface="B Compset" pitchFamily="2" charset="-78"/>
              </a:rPr>
            </a:br>
            <a:r>
              <a:rPr lang="fa-IR" sz="1800" dirty="0">
                <a:cs typeface="B Compset" pitchFamily="2" charset="-78"/>
              </a:rPr>
              <a:t>5. مشکلات امنيتی به دليل دسترسي همروند و بدون کنترل توسط چند کاربر</a:t>
            </a: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مفاهیم اولیه پایگاه داده‌ها</a:t>
            </a:r>
            <a:endParaRPr lang="en-US" sz="3600" b="1" dirty="0">
              <a:cs typeface="B Titr" pitchFamily="2" charset="-78"/>
            </a:endParaRPr>
          </a:p>
        </p:txBody>
      </p:sp>
    </p:spTree>
    <p:extLst>
      <p:ext uri="{BB962C8B-B14F-4D97-AF65-F5344CB8AC3E}">
        <p14:creationId xmlns:p14="http://schemas.microsoft.com/office/powerpoint/2010/main" val="1105653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fontAlgn="base"/>
            <a:r>
              <a:rPr lang="fa-IR" dirty="0">
                <a:cs typeface="2  Compset" pitchFamily="2" charset="-78"/>
              </a:rPr>
              <a:t>فرمت </a:t>
            </a:r>
            <a:r>
              <a:rPr lang="en-US" dirty="0">
                <a:cs typeface="2  Compset" pitchFamily="2" charset="-78"/>
              </a:rPr>
              <a:t>NTFS </a:t>
            </a:r>
            <a:r>
              <a:rPr lang="fa-IR" dirty="0">
                <a:cs typeface="2  Compset" pitchFamily="2" charset="-78"/>
              </a:rPr>
              <a:t>چیست؟</a:t>
            </a:r>
          </a:p>
          <a:p>
            <a:pPr marL="0" indent="0" algn="just" rtl="1" fontAlgn="base">
              <a:lnSpc>
                <a:spcPct val="160000"/>
              </a:lnSpc>
              <a:buNone/>
            </a:pPr>
            <a:r>
              <a:rPr lang="en-US" dirty="0">
                <a:cs typeface="2  Compset" pitchFamily="2" charset="-78"/>
              </a:rPr>
              <a:t>NTFS </a:t>
            </a:r>
            <a:r>
              <a:rPr lang="fa-IR" dirty="0">
                <a:cs typeface="2  Compset" pitchFamily="2" charset="-78"/>
              </a:rPr>
              <a:t>فرمتی است که در حال حاضر ویندوز به صورت پیش فرض از آن استفاده می کند. بنابراین وقتی که ویندوزی را به </a:t>
            </a:r>
            <a:r>
              <a:rPr lang="fa-IR" dirty="0" smtClean="0">
                <a:cs typeface="2  Compset" pitchFamily="2" charset="-78"/>
              </a:rPr>
              <a:t>تازگی </a:t>
            </a:r>
            <a:r>
              <a:rPr lang="fa-IR" dirty="0">
                <a:cs typeface="2  Compset" pitchFamily="2" charset="-78"/>
              </a:rPr>
              <a:t>نصب </a:t>
            </a:r>
            <a:r>
              <a:rPr lang="fa-IR" dirty="0" smtClean="0">
                <a:cs typeface="2  Compset" pitchFamily="2" charset="-78"/>
              </a:rPr>
              <a:t>می‌کنید </a:t>
            </a:r>
            <a:r>
              <a:rPr lang="fa-IR" dirty="0">
                <a:cs typeface="2  Compset" pitchFamily="2" charset="-78"/>
              </a:rPr>
              <a:t>سیستم فایل آن به شکل پیش فرض در فرمت </a:t>
            </a:r>
            <a:r>
              <a:rPr lang="en-US" dirty="0">
                <a:cs typeface="2  Compset" pitchFamily="2" charset="-78"/>
              </a:rPr>
              <a:t>NTFS </a:t>
            </a:r>
            <a:r>
              <a:rPr lang="fa-IR" dirty="0">
                <a:cs typeface="2  Compset" pitchFamily="2" charset="-78"/>
              </a:rPr>
              <a:t>خواهد بود. این سیستم فایل نخستین بار در یکی از نسخه های ویندوز </a:t>
            </a:r>
            <a:r>
              <a:rPr lang="en-US" dirty="0">
                <a:cs typeface="2  Compset" pitchFamily="2" charset="-78"/>
              </a:rPr>
              <a:t>XP </a:t>
            </a:r>
            <a:r>
              <a:rPr lang="fa-IR" dirty="0">
                <a:cs typeface="2  Compset" pitchFamily="2" charset="-78"/>
              </a:rPr>
              <a:t>مورد استفاده قرار گرفت. گرچه </a:t>
            </a:r>
            <a:r>
              <a:rPr lang="fa-IR" dirty="0" smtClean="0">
                <a:cs typeface="2  Compset" pitchFamily="2" charset="-78"/>
              </a:rPr>
              <a:t>ریشه‌های </a:t>
            </a:r>
            <a:r>
              <a:rPr lang="fa-IR" dirty="0">
                <a:cs typeface="2  Compset" pitchFamily="2" charset="-78"/>
              </a:rPr>
              <a:t>آن به ویندوز </a:t>
            </a:r>
            <a:r>
              <a:rPr lang="en-US" dirty="0">
                <a:cs typeface="2  Compset" pitchFamily="2" charset="-78"/>
              </a:rPr>
              <a:t>NT </a:t>
            </a:r>
            <a:r>
              <a:rPr lang="fa-IR" dirty="0">
                <a:cs typeface="2  Compset" pitchFamily="2" charset="-78"/>
              </a:rPr>
              <a:t>بر </a:t>
            </a:r>
            <a:r>
              <a:rPr lang="fa-IR" dirty="0" smtClean="0">
                <a:cs typeface="2  Compset" pitchFamily="2" charset="-78"/>
              </a:rPr>
              <a:t>می‌گردد</a:t>
            </a:r>
            <a:r>
              <a:rPr lang="fa-IR" dirty="0">
                <a:cs typeface="2  Compset" pitchFamily="2" charset="-78"/>
              </a:rPr>
              <a:t>. این سیستم فایل دارای ویژگی های جدیدتری نسبت به سیستم فایل </a:t>
            </a:r>
            <a:r>
              <a:rPr lang="en-US" dirty="0">
                <a:cs typeface="2  Compset" pitchFamily="2" charset="-78"/>
              </a:rPr>
              <a:t>FAT32 </a:t>
            </a:r>
            <a:r>
              <a:rPr lang="fa-IR" dirty="0">
                <a:cs typeface="2  Compset" pitchFamily="2" charset="-78"/>
              </a:rPr>
              <a:t>است. </a:t>
            </a:r>
            <a:r>
              <a:rPr lang="fa-IR" dirty="0" smtClean="0">
                <a:cs typeface="2  Compset" pitchFamily="2" charset="-78"/>
              </a:rPr>
              <a:t>ویژگی </a:t>
            </a:r>
            <a:r>
              <a:rPr lang="fa-IR" dirty="0">
                <a:cs typeface="2  Compset" pitchFamily="2" charset="-78"/>
              </a:rPr>
              <a:t>هایی مثل ثبت تغییرات، رمزنگاری، لینک های سخت افزاری و دیگر قابلیت ها. بسیاری از این ویژگی ها برای عملکرد صحیح سیستم عامل ضروری هستند. به طور کلی اگر از سیستم عامل ویندوز استفاده می کنید حتما استفاده از سیستم فایل </a:t>
            </a:r>
            <a:r>
              <a:rPr lang="en-US" dirty="0">
                <a:cs typeface="2  Compset" pitchFamily="2" charset="-78"/>
              </a:rPr>
              <a:t>NTFS </a:t>
            </a:r>
            <a:r>
              <a:rPr lang="fa-IR" dirty="0">
                <a:cs typeface="2  Compset" pitchFamily="2" charset="-78"/>
              </a:rPr>
              <a:t>را در صدر انتخاب های خود قرار دهید.</a:t>
            </a:r>
            <a:endParaRPr lang="en-US" dirty="0">
              <a:cs typeface="2  Compset" pitchFamily="2" charset="-78"/>
            </a:endParaRPr>
          </a:p>
        </p:txBody>
      </p:sp>
      <p:sp>
        <p:nvSpPr>
          <p:cNvPr id="2" name="Title 1"/>
          <p:cNvSpPr>
            <a:spLocks noGrp="1"/>
          </p:cNvSpPr>
          <p:nvPr>
            <p:ph type="title"/>
          </p:nvPr>
        </p:nvSpPr>
        <p:spPr/>
        <p:txBody>
          <a:bodyPr/>
          <a:lstStyle/>
          <a:p>
            <a:pPr algn="r"/>
            <a:r>
              <a:rPr lang="fa-IR" sz="3600" dirty="0" smtClean="0">
                <a:cs typeface="B Titr" pitchFamily="2" charset="-78"/>
              </a:rPr>
              <a:t>سیستم فایل</a:t>
            </a:r>
            <a:endParaRPr lang="en-US" sz="3600" dirty="0">
              <a:cs typeface="B Titr" pitchFamily="2" charset="-78"/>
            </a:endParaRPr>
          </a:p>
        </p:txBody>
      </p:sp>
    </p:spTree>
    <p:extLst>
      <p:ext uri="{BB962C8B-B14F-4D97-AF65-F5344CB8AC3E}">
        <p14:creationId xmlns:p14="http://schemas.microsoft.com/office/powerpoint/2010/main" val="247138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33600"/>
            <a:ext cx="8610600" cy="4487415"/>
          </a:xfrm>
        </p:spPr>
        <p:txBody>
          <a:bodyPr>
            <a:noAutofit/>
          </a:bodyPr>
          <a:lstStyle/>
          <a:p>
            <a:pPr algn="r" rtl="1"/>
            <a:r>
              <a:rPr lang="fa-IR" sz="1800" b="1" dirty="0">
                <a:cs typeface="B Titr" pitchFamily="2" charset="-78"/>
              </a:rPr>
              <a:t>سيستم پايگاه داده (</a:t>
            </a:r>
            <a:r>
              <a:rPr lang="en-US" sz="1800" b="1" dirty="0">
                <a:cs typeface="B Titr" pitchFamily="2" charset="-78"/>
              </a:rPr>
              <a:t>database </a:t>
            </a:r>
            <a:r>
              <a:rPr lang="en-US" sz="1800" b="1" dirty="0" smtClean="0">
                <a:cs typeface="B Titr" pitchFamily="2" charset="-78"/>
              </a:rPr>
              <a:t>system</a:t>
            </a:r>
            <a:r>
              <a:rPr lang="fa-IR" sz="1800" b="1" dirty="0" smtClean="0">
                <a:cs typeface="B Titr" pitchFamily="2" charset="-78"/>
              </a:rPr>
              <a:t>)</a:t>
            </a:r>
            <a:endParaRPr lang="en-US" sz="1800" b="1" dirty="0">
              <a:cs typeface="B Titr" pitchFamily="2" charset="-78"/>
            </a:endParaRPr>
          </a:p>
          <a:p>
            <a:pPr marL="0" indent="0" algn="r" rtl="1">
              <a:buNone/>
            </a:pPr>
            <a:r>
              <a:rPr lang="fa-IR" sz="1800" dirty="0">
                <a:cs typeface="B Compset" pitchFamily="2" charset="-78"/>
              </a:rPr>
              <a:t>در اين روش كليه داده ها به صورت مجتمع در پايگاه داده ذخيره می شود، ولي هر كاربر ديد خاص خود را نسبت به داده ها دارد. كاربران مختلف مي توانند به طور مشترك با پايگاه داده كار كنند. به دليل تجمع داده افزونگي به حداقل ممكن كاهش مي يابد.</a:t>
            </a:r>
          </a:p>
          <a:p>
            <a:pPr marL="0" indent="0" algn="r" rtl="1">
              <a:buNone/>
            </a:pPr>
            <a:r>
              <a:rPr lang="fa-IR" sz="1800" dirty="0">
                <a:cs typeface="B Compset" pitchFamily="2" charset="-78"/>
              </a:rPr>
              <a:t>نرم افزاری به نام سيستم مديريت پايگاه داده ( </a:t>
            </a:r>
            <a:r>
              <a:rPr lang="en-US" sz="1800" dirty="0" smtClean="0">
                <a:cs typeface="B Compset" pitchFamily="2" charset="-78"/>
              </a:rPr>
              <a:t>DBMS</a:t>
            </a:r>
            <a:r>
              <a:rPr lang="fa-IR" sz="1800" dirty="0" smtClean="0">
                <a:cs typeface="B Compset" pitchFamily="2" charset="-78"/>
              </a:rPr>
              <a:t>)به </a:t>
            </a:r>
            <a:r>
              <a:rPr lang="fa-IR" sz="1800" dirty="0">
                <a:cs typeface="B Compset" pitchFamily="2" charset="-78"/>
              </a:rPr>
              <a:t>عنوان واسطه بين برنامه هاي كاربردي و پايگاه داده ايفاي نقش مي كند لذا امنيت داده ها در اين روش بيشتر است.</a:t>
            </a:r>
          </a:p>
          <a:p>
            <a:pPr marL="0" indent="0" algn="r" rtl="1">
              <a:buNone/>
            </a:pPr>
            <a:r>
              <a:rPr lang="fa-IR" sz="1800" dirty="0">
                <a:cs typeface="B Compset" pitchFamily="2" charset="-78"/>
              </a:rPr>
              <a:t>چند نمونه از کاربردهای سيستم پايگاه داده موارد زير هستند:</a:t>
            </a:r>
          </a:p>
          <a:p>
            <a:pPr marL="0" indent="0" algn="r" rtl="1">
              <a:buNone/>
            </a:pPr>
            <a:r>
              <a:rPr lang="fa-IR" sz="1800" dirty="0">
                <a:cs typeface="B Compset" pitchFamily="2" charset="-78"/>
              </a:rPr>
              <a:t>• انجام کليه تراکنش های بانکداري</a:t>
            </a:r>
            <a:br>
              <a:rPr lang="fa-IR" sz="1800" dirty="0">
                <a:cs typeface="B Compset" pitchFamily="2" charset="-78"/>
              </a:rPr>
            </a:br>
            <a:r>
              <a:rPr lang="fa-IR" sz="1800" dirty="0">
                <a:cs typeface="B Compset" pitchFamily="2" charset="-78"/>
              </a:rPr>
              <a:t>• رزرواسيون و زمانبندي خطوط هوائي</a:t>
            </a:r>
            <a:br>
              <a:rPr lang="fa-IR" sz="1800" dirty="0">
                <a:cs typeface="B Compset" pitchFamily="2" charset="-78"/>
              </a:rPr>
            </a:br>
            <a:r>
              <a:rPr lang="fa-IR" sz="1800" dirty="0">
                <a:cs typeface="B Compset" pitchFamily="2" charset="-78"/>
              </a:rPr>
              <a:t>• ثبت نام دانشجويان، واحدگيری و ثبت نمرات در مراکز آموزشی</a:t>
            </a:r>
            <a:br>
              <a:rPr lang="fa-IR" sz="1800" dirty="0">
                <a:cs typeface="B Compset" pitchFamily="2" charset="-78"/>
              </a:rPr>
            </a:br>
            <a:r>
              <a:rPr lang="fa-IR" sz="1800" dirty="0">
                <a:cs typeface="B Compset" pitchFamily="2" charset="-78"/>
              </a:rPr>
              <a:t>• ثبت اطلاعات مشتريان، محصولات و فاکتورهای خريد و فروش</a:t>
            </a:r>
            <a:br>
              <a:rPr lang="fa-IR" sz="1800" dirty="0">
                <a:cs typeface="B Compset" pitchFamily="2" charset="-78"/>
              </a:rPr>
            </a:br>
            <a:r>
              <a:rPr lang="fa-IR" sz="1800" dirty="0">
                <a:cs typeface="B Compset" pitchFamily="2" charset="-78"/>
              </a:rPr>
              <a:t>• پيگيري سفارشات و پيشنهادات در فروش </a:t>
            </a:r>
            <a:r>
              <a:rPr lang="en-US" sz="1800" dirty="0">
                <a:cs typeface="B Compset" pitchFamily="2" charset="-78"/>
              </a:rPr>
              <a:t>online</a:t>
            </a:r>
            <a:br>
              <a:rPr lang="en-US" sz="1800" dirty="0">
                <a:cs typeface="B Compset" pitchFamily="2" charset="-78"/>
              </a:rPr>
            </a:br>
            <a:r>
              <a:rPr lang="en-US" sz="1800" dirty="0">
                <a:cs typeface="B Compset" pitchFamily="2" charset="-78"/>
              </a:rPr>
              <a:t>• </a:t>
            </a:r>
            <a:r>
              <a:rPr lang="fa-IR" sz="1800" dirty="0">
                <a:cs typeface="B Compset" pitchFamily="2" charset="-78"/>
              </a:rPr>
              <a:t>ثبت رکوردهاي کارمندان و محاسبات حقوق، کسورات مالياتي در سازمان ها</a:t>
            </a: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مفاهیم اولیه پایگاه داده‌ها</a:t>
            </a:r>
            <a:endParaRPr lang="en-US" sz="3600" b="1" dirty="0">
              <a:cs typeface="B Titr" pitchFamily="2" charset="-78"/>
            </a:endParaRPr>
          </a:p>
        </p:txBody>
      </p:sp>
    </p:spTree>
    <p:extLst>
      <p:ext uri="{BB962C8B-B14F-4D97-AF65-F5344CB8AC3E}">
        <p14:creationId xmlns:p14="http://schemas.microsoft.com/office/powerpoint/2010/main" val="34617846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33600"/>
            <a:ext cx="8610600" cy="4487415"/>
          </a:xfrm>
        </p:spPr>
        <p:txBody>
          <a:bodyPr>
            <a:noAutofit/>
          </a:bodyPr>
          <a:lstStyle/>
          <a:p>
            <a:pPr algn="r" rtl="1"/>
            <a:r>
              <a:rPr lang="fa-IR" sz="1800" b="1" dirty="0">
                <a:cs typeface="B Titr" pitchFamily="2" charset="-78"/>
              </a:rPr>
              <a:t>عناصر اصلي سيستم پايگاه </a:t>
            </a:r>
            <a:r>
              <a:rPr lang="fa-IR" sz="1800" b="1" dirty="0" smtClean="0">
                <a:cs typeface="B Titr" pitchFamily="2" charset="-78"/>
              </a:rPr>
              <a:t>داده:</a:t>
            </a:r>
            <a:endParaRPr lang="fa-IR" sz="1800" b="1" dirty="0">
              <a:cs typeface="B Titr" pitchFamily="2" charset="-78"/>
            </a:endParaRPr>
          </a:p>
          <a:p>
            <a:pPr marL="0" indent="0" algn="r" rtl="1">
              <a:buNone/>
            </a:pPr>
            <a:r>
              <a:rPr lang="fa-IR" sz="1800" dirty="0">
                <a:cs typeface="B Compset" pitchFamily="2" charset="-78"/>
              </a:rPr>
              <a:t>اجزاء اصلي سيستم بانك اطلاعاتي عبارتند از:</a:t>
            </a:r>
          </a:p>
          <a:p>
            <a:pPr marL="0" indent="0" algn="r" rtl="1">
              <a:buNone/>
            </a:pPr>
            <a:r>
              <a:rPr lang="fa-IR" sz="1800" dirty="0">
                <a:cs typeface="B Compset" pitchFamily="2" charset="-78"/>
              </a:rPr>
              <a:t>1. داده ها</a:t>
            </a:r>
            <a:br>
              <a:rPr lang="fa-IR" sz="1800" dirty="0">
                <a:cs typeface="B Compset" pitchFamily="2" charset="-78"/>
              </a:rPr>
            </a:br>
            <a:r>
              <a:rPr lang="fa-IR" sz="1800" dirty="0">
                <a:cs typeface="B Compset" pitchFamily="2" charset="-78"/>
              </a:rPr>
              <a:t>     • شامل داده هائي درباره موجوديت هاي مختلف محيط و ارتباط بين موجوديت ها.</a:t>
            </a:r>
            <a:br>
              <a:rPr lang="fa-IR" sz="1800" dirty="0">
                <a:cs typeface="B Compset" pitchFamily="2" charset="-78"/>
              </a:rPr>
            </a:br>
            <a:r>
              <a:rPr lang="fa-IR" sz="1800" dirty="0">
                <a:cs typeface="B Compset" pitchFamily="2" charset="-78"/>
              </a:rPr>
              <a:t>2. سخت افزار</a:t>
            </a:r>
            <a:br>
              <a:rPr lang="fa-IR" sz="1800" dirty="0">
                <a:cs typeface="B Compset" pitchFamily="2" charset="-78"/>
              </a:rPr>
            </a:br>
            <a:r>
              <a:rPr lang="fa-IR" sz="1800" dirty="0">
                <a:cs typeface="B Compset" pitchFamily="2" charset="-78"/>
              </a:rPr>
              <a:t>     • شامل عناصر پردازشی، رسانه های ذخيره سازی داده، دستگاه هاي جانبي، سخت افزارهای ارتباطی و غيره.</a:t>
            </a:r>
            <a:br>
              <a:rPr lang="fa-IR" sz="1800" dirty="0">
                <a:cs typeface="B Compset" pitchFamily="2" charset="-78"/>
              </a:rPr>
            </a:br>
            <a:r>
              <a:rPr lang="fa-IR" sz="1800" dirty="0">
                <a:cs typeface="B Compset" pitchFamily="2" charset="-78"/>
              </a:rPr>
              <a:t>3. نرم افزار</a:t>
            </a:r>
            <a:br>
              <a:rPr lang="fa-IR" sz="1800" dirty="0">
                <a:cs typeface="B Compset" pitchFamily="2" charset="-78"/>
              </a:rPr>
            </a:br>
            <a:r>
              <a:rPr lang="fa-IR" sz="1800" dirty="0">
                <a:cs typeface="B Compset" pitchFamily="2" charset="-78"/>
              </a:rPr>
              <a:t>     • شامل سيستم عامل و نرم افزارهاي ارتباطي شبکه، نرم افزار سيستم مديريت پايگاه داده و برنامه هاي كاربردي.</a:t>
            </a:r>
            <a:br>
              <a:rPr lang="fa-IR" sz="1800" dirty="0">
                <a:cs typeface="B Compset" pitchFamily="2" charset="-78"/>
              </a:rPr>
            </a:br>
            <a:r>
              <a:rPr lang="fa-IR" sz="1800" dirty="0">
                <a:cs typeface="B Compset" pitchFamily="2" charset="-78"/>
              </a:rPr>
              <a:t>4. رويه های عملياتی</a:t>
            </a:r>
            <a:br>
              <a:rPr lang="fa-IR" sz="1800" dirty="0">
                <a:cs typeface="B Compset" pitchFamily="2" charset="-78"/>
              </a:rPr>
            </a:br>
            <a:r>
              <a:rPr lang="fa-IR" sz="1800" dirty="0">
                <a:cs typeface="B Compset" pitchFamily="2" charset="-78"/>
              </a:rPr>
              <a:t>     • شامل کليه عملياتی که روی پايگاه داده انجام می شود، نظير تهيه پشتيبان، آمارگيری و ...</a:t>
            </a:r>
            <a:br>
              <a:rPr lang="fa-IR" sz="1800" dirty="0">
                <a:cs typeface="B Compset" pitchFamily="2" charset="-78"/>
              </a:rPr>
            </a:br>
            <a:r>
              <a:rPr lang="fa-IR" sz="1800" dirty="0">
                <a:cs typeface="B Compset" pitchFamily="2" charset="-78"/>
              </a:rPr>
              <a:t>5. کاربر</a:t>
            </a:r>
            <a:br>
              <a:rPr lang="fa-IR" sz="1800" dirty="0">
                <a:cs typeface="B Compset" pitchFamily="2" charset="-78"/>
              </a:rPr>
            </a:br>
            <a:r>
              <a:rPr lang="fa-IR" sz="1800" dirty="0">
                <a:cs typeface="B Compset" pitchFamily="2" charset="-78"/>
              </a:rPr>
              <a:t>     • شامل كاربران يا كساني كه به نحوي با سيستم در ارتباط هستند نظير مديرپايگاه داده(</a:t>
            </a:r>
            <a:r>
              <a:rPr lang="en-US" sz="1800" dirty="0" smtClean="0">
                <a:cs typeface="B Compset" pitchFamily="2" charset="-78"/>
              </a:rPr>
              <a:t>DBA</a:t>
            </a:r>
            <a:r>
              <a:rPr lang="fa-IR" sz="1800" dirty="0" smtClean="0">
                <a:cs typeface="B Compset" pitchFamily="2" charset="-78"/>
              </a:rPr>
              <a:t>)</a:t>
            </a:r>
            <a:r>
              <a:rPr lang="en-US" sz="1800" dirty="0" smtClean="0">
                <a:cs typeface="B Compset" pitchFamily="2" charset="-78"/>
              </a:rPr>
              <a:t>، </a:t>
            </a:r>
            <a:r>
              <a:rPr lang="fa-IR" sz="1800" dirty="0">
                <a:cs typeface="B Compset" pitchFamily="2" charset="-78"/>
              </a:rPr>
              <a:t>طراحان پايگاه داده (</a:t>
            </a:r>
            <a:r>
              <a:rPr lang="en-US" sz="1800" dirty="0" smtClean="0">
                <a:cs typeface="B Compset" pitchFamily="2" charset="-78"/>
              </a:rPr>
              <a:t>DBD</a:t>
            </a:r>
            <a:r>
              <a:rPr lang="fa-IR" sz="1800" dirty="0" smtClean="0">
                <a:cs typeface="B Compset" pitchFamily="2" charset="-78"/>
              </a:rPr>
              <a:t>)</a:t>
            </a:r>
            <a:r>
              <a:rPr lang="en-US" sz="1800" dirty="0" smtClean="0">
                <a:cs typeface="B Compset" pitchFamily="2" charset="-78"/>
              </a:rPr>
              <a:t>، </a:t>
            </a:r>
            <a:r>
              <a:rPr lang="fa-IR" sz="1800" dirty="0">
                <a:cs typeface="B Compset" pitchFamily="2" charset="-78"/>
              </a:rPr>
              <a:t>برنامه نويسان پايگاه داده (</a:t>
            </a:r>
            <a:r>
              <a:rPr lang="en-US" sz="1800" dirty="0" smtClean="0">
                <a:cs typeface="B Compset" pitchFamily="2" charset="-78"/>
              </a:rPr>
              <a:t>DBP</a:t>
            </a:r>
            <a:r>
              <a:rPr lang="fa-IR" sz="1800" dirty="0" smtClean="0">
                <a:cs typeface="B Compset" pitchFamily="2" charset="-78"/>
              </a:rPr>
              <a:t>)و </a:t>
            </a:r>
            <a:r>
              <a:rPr lang="fa-IR" sz="1800" dirty="0">
                <a:cs typeface="B Compset" pitchFamily="2" charset="-78"/>
              </a:rPr>
              <a:t>کاربران نهائي(</a:t>
            </a:r>
            <a:r>
              <a:rPr lang="en-US" sz="1800" dirty="0">
                <a:cs typeface="B Compset" pitchFamily="2" charset="-78"/>
              </a:rPr>
              <a:t>end </a:t>
            </a:r>
            <a:r>
              <a:rPr lang="en-US" sz="1800" dirty="0" smtClean="0">
                <a:cs typeface="B Compset" pitchFamily="2" charset="-78"/>
              </a:rPr>
              <a:t>users</a:t>
            </a:r>
            <a:r>
              <a:rPr lang="fa-IR" sz="1800" dirty="0" smtClean="0">
                <a:cs typeface="B Compset" pitchFamily="2" charset="-78"/>
              </a:rPr>
              <a:t>).</a:t>
            </a:r>
            <a:r>
              <a:rPr lang="en-US" sz="1800" dirty="0">
                <a:cs typeface="B Compset" pitchFamily="2" charset="-78"/>
              </a:rPr>
              <a:t/>
            </a:r>
            <a:br>
              <a:rPr lang="en-US" sz="1800" dirty="0">
                <a:cs typeface="B Compset" pitchFamily="2" charset="-78"/>
              </a:rPr>
            </a:br>
            <a:endParaRPr lang="fa-IR" sz="1800" dirty="0">
              <a:cs typeface="B Compset" pitchFamily="2" charset="-78"/>
            </a:endParaRP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مفاهیم اولیه پایگاه داده‌ها</a:t>
            </a:r>
            <a:endParaRPr lang="en-US" sz="3600" b="1" dirty="0">
              <a:cs typeface="B Titr" pitchFamily="2" charset="-78"/>
            </a:endParaRPr>
          </a:p>
        </p:txBody>
      </p:sp>
    </p:spTree>
    <p:extLst>
      <p:ext uri="{BB962C8B-B14F-4D97-AF65-F5344CB8AC3E}">
        <p14:creationId xmlns:p14="http://schemas.microsoft.com/office/powerpoint/2010/main" val="9686787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89585"/>
            <a:ext cx="8610600" cy="4487415"/>
          </a:xfrm>
        </p:spPr>
        <p:txBody>
          <a:bodyPr>
            <a:noAutofit/>
          </a:bodyPr>
          <a:lstStyle/>
          <a:p>
            <a:pPr algn="r" rtl="1"/>
            <a:r>
              <a:rPr lang="fa-IR" sz="1800" b="1" dirty="0">
                <a:cs typeface="B Titr" pitchFamily="2" charset="-78"/>
              </a:rPr>
              <a:t>مزاياي مهم سيستم پايگاه </a:t>
            </a:r>
            <a:r>
              <a:rPr lang="fa-IR" sz="1800" b="1" dirty="0" smtClean="0">
                <a:cs typeface="B Titr" pitchFamily="2" charset="-78"/>
              </a:rPr>
              <a:t>داده:</a:t>
            </a:r>
            <a:endParaRPr lang="fa-IR" sz="1800" b="1" dirty="0">
              <a:cs typeface="B Titr" pitchFamily="2" charset="-78"/>
            </a:endParaRPr>
          </a:p>
          <a:p>
            <a:pPr marL="0" indent="0" algn="r" rtl="1">
              <a:lnSpc>
                <a:spcPct val="150000"/>
              </a:lnSpc>
              <a:buNone/>
            </a:pPr>
            <a:r>
              <a:rPr lang="fa-IR" sz="1800" dirty="0">
                <a:cs typeface="B Compset" pitchFamily="2" charset="-78"/>
              </a:rPr>
              <a:t>1. تجمع، وحدت ذخيره سازي و کنترل متمرکز داده ها</a:t>
            </a:r>
            <a:br>
              <a:rPr lang="fa-IR" sz="1800" dirty="0">
                <a:cs typeface="B Compset" pitchFamily="2" charset="-78"/>
              </a:rPr>
            </a:br>
            <a:r>
              <a:rPr lang="fa-IR" sz="1800" dirty="0">
                <a:cs typeface="B Compset" pitchFamily="2" charset="-78"/>
              </a:rPr>
              <a:t>2. كاهش افزونگي. تجمع داده و وحدت ذخيره سازی باعث کاهش افزونگی می شود. مثلا آدرس های مختلف برای يک مشتری در قسمت های مختلف اداره ثبت نمی شود.</a:t>
            </a:r>
            <a:br>
              <a:rPr lang="fa-IR" sz="1800" dirty="0">
                <a:cs typeface="B Compset" pitchFamily="2" charset="-78"/>
              </a:rPr>
            </a:br>
            <a:r>
              <a:rPr lang="fa-IR" sz="1800" dirty="0">
                <a:cs typeface="B Compset" pitchFamily="2" charset="-78"/>
              </a:rPr>
              <a:t>3. به اشتراك گذاشتن داده ها. چند كاربر مي توانند در هم زمان به پايگاه داده دسترسي داشته باشند. برنامه هاي كاربردي موجود قادر به اشتراك گذاردن داده ها در پايگاه داده بوده و برنامه هاي كاربردي جديد نيز مي توانند از اين داده ها استفاده كنند.</a:t>
            </a:r>
            <a:br>
              <a:rPr lang="fa-IR" sz="1800" dirty="0">
                <a:cs typeface="B Compset" pitchFamily="2" charset="-78"/>
              </a:rPr>
            </a:br>
            <a:r>
              <a:rPr lang="fa-IR" sz="1800" dirty="0">
                <a:cs typeface="B Compset" pitchFamily="2" charset="-78"/>
              </a:rPr>
              <a:t>4. پرهيز از ناسازگاري. با كاهش افزونگي، كنترل متمرکز و جامعيت، سازگاري و يكپارچگي داده ها تضمين مي شود.</a:t>
            </a:r>
            <a:br>
              <a:rPr lang="fa-IR" sz="1800" dirty="0">
                <a:cs typeface="B Compset" pitchFamily="2" charset="-78"/>
              </a:rPr>
            </a:br>
            <a:r>
              <a:rPr lang="fa-IR" sz="1800" dirty="0">
                <a:cs typeface="B Compset" pitchFamily="2" charset="-78"/>
              </a:rPr>
              <a:t>5. اعمال محدوديت هاي امنيتي. سيستم هاي امنيتي در پايگاه داده امكان اعمال كنترل هاي مختلف را براي هر نوع دسترسي (‌ بازيابي،اصلاح، حذف و غيره) بر روي پايگاه داده فراهم مي كند.</a:t>
            </a:r>
            <a:br>
              <a:rPr lang="fa-IR" sz="1800" dirty="0">
                <a:cs typeface="B Compset" pitchFamily="2" charset="-78"/>
              </a:rPr>
            </a:br>
            <a:r>
              <a:rPr lang="fa-IR" sz="1800" dirty="0">
                <a:cs typeface="B Compset" pitchFamily="2" charset="-78"/>
              </a:rPr>
              <a:t>6. صحت بيشتر داده و استقلال از برنامه های کاربردی</a:t>
            </a:r>
            <a:br>
              <a:rPr lang="fa-IR" sz="1800" dirty="0">
                <a:cs typeface="B Compset" pitchFamily="2" charset="-78"/>
              </a:rPr>
            </a:br>
            <a:r>
              <a:rPr lang="fa-IR" sz="1800" dirty="0">
                <a:cs typeface="B Compset" pitchFamily="2" charset="-78"/>
              </a:rPr>
              <a:t>7. راحتی پياده سازی برنامه های کاربردی جديد</a:t>
            </a: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مفاهیم اولیه پایگاه داده‌ها</a:t>
            </a:r>
            <a:endParaRPr lang="en-US" sz="3600" b="1" dirty="0">
              <a:cs typeface="B Titr" pitchFamily="2" charset="-78"/>
            </a:endParaRPr>
          </a:p>
        </p:txBody>
      </p:sp>
    </p:spTree>
    <p:extLst>
      <p:ext uri="{BB962C8B-B14F-4D97-AF65-F5344CB8AC3E}">
        <p14:creationId xmlns:p14="http://schemas.microsoft.com/office/powerpoint/2010/main" val="7136235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33600"/>
            <a:ext cx="8610600" cy="4487415"/>
          </a:xfrm>
        </p:spPr>
        <p:txBody>
          <a:bodyPr>
            <a:noAutofit/>
          </a:bodyPr>
          <a:lstStyle/>
          <a:p>
            <a:pPr algn="r" rtl="1"/>
            <a:r>
              <a:rPr lang="fa-IR" sz="1800" b="1" dirty="0">
                <a:cs typeface="B Titr" pitchFamily="2" charset="-78"/>
              </a:rPr>
              <a:t>معايب سيستم پايگاه </a:t>
            </a:r>
            <a:r>
              <a:rPr lang="fa-IR" sz="1800" b="1" dirty="0" smtClean="0">
                <a:cs typeface="B Titr" pitchFamily="2" charset="-78"/>
              </a:rPr>
              <a:t>داده:</a:t>
            </a:r>
            <a:endParaRPr lang="fa-IR" sz="1800" b="1" dirty="0">
              <a:cs typeface="B Titr" pitchFamily="2" charset="-78"/>
            </a:endParaRPr>
          </a:p>
          <a:p>
            <a:pPr marL="0" indent="0" algn="r" rtl="1">
              <a:lnSpc>
                <a:spcPct val="150000"/>
              </a:lnSpc>
              <a:buNone/>
            </a:pPr>
            <a:r>
              <a:rPr lang="fa-IR" sz="1800" dirty="0">
                <a:cs typeface="B Compset" pitchFamily="2" charset="-78"/>
              </a:rPr>
              <a:t>1. طراحی سيستم های پايگاه داده پيچيده تر، دشوارتر و زمان برتر است.</a:t>
            </a:r>
            <a:br>
              <a:rPr lang="fa-IR" sz="1800" dirty="0">
                <a:cs typeface="B Compset" pitchFamily="2" charset="-78"/>
              </a:rPr>
            </a:br>
            <a:r>
              <a:rPr lang="fa-IR" sz="1800" dirty="0">
                <a:cs typeface="B Compset" pitchFamily="2" charset="-78"/>
              </a:rPr>
              <a:t>2. هزينه قابل توجهی صرف سخت افزار و نصب نرم افزار می شود.</a:t>
            </a:r>
            <a:br>
              <a:rPr lang="fa-IR" sz="1800" dirty="0">
                <a:cs typeface="B Compset" pitchFamily="2" charset="-78"/>
              </a:rPr>
            </a:br>
            <a:r>
              <a:rPr lang="fa-IR" sz="1800" dirty="0">
                <a:cs typeface="B Compset" pitchFamily="2" charset="-78"/>
              </a:rPr>
              <a:t>3. آسيب ديدن پايگاه داده روی کليه برنامه های کاربردی تاثير می گذارد.</a:t>
            </a:r>
            <a:br>
              <a:rPr lang="fa-IR" sz="1800" dirty="0">
                <a:cs typeface="B Compset" pitchFamily="2" charset="-78"/>
              </a:rPr>
            </a:br>
            <a:r>
              <a:rPr lang="fa-IR" sz="1800" dirty="0">
                <a:cs typeface="B Compset" pitchFamily="2" charset="-78"/>
              </a:rPr>
              <a:t>4. هزينه زياد برای تبديل از سيستم فايلی به سيستم پايگاه داده نياز است.</a:t>
            </a:r>
            <a:br>
              <a:rPr lang="fa-IR" sz="1800" dirty="0">
                <a:cs typeface="B Compset" pitchFamily="2" charset="-78"/>
              </a:rPr>
            </a:br>
            <a:r>
              <a:rPr lang="fa-IR" sz="1800" dirty="0">
                <a:cs typeface="B Compset" pitchFamily="2" charset="-78"/>
              </a:rPr>
              <a:t>5. نيازمند تعليم اوليه برنامه نويسان و کاربران و استخدام کارمندان خاص پايگاه داده است.</a:t>
            </a:r>
            <a:br>
              <a:rPr lang="fa-IR" sz="1800" dirty="0">
                <a:cs typeface="B Compset" pitchFamily="2" charset="-78"/>
              </a:rPr>
            </a:br>
            <a:r>
              <a:rPr lang="fa-IR" sz="1800" dirty="0">
                <a:cs typeface="B Compset" pitchFamily="2" charset="-78"/>
              </a:rPr>
              <a:t>6. نياز به تهيه چندين کپی پشتيبان از پايگاه داده می باشد.</a:t>
            </a:r>
            <a:br>
              <a:rPr lang="fa-IR" sz="1800" dirty="0">
                <a:cs typeface="B Compset" pitchFamily="2" charset="-78"/>
              </a:rPr>
            </a:br>
            <a:r>
              <a:rPr lang="fa-IR" sz="1800" dirty="0">
                <a:cs typeface="B Compset" pitchFamily="2" charset="-78"/>
              </a:rPr>
              <a:t>7. خطاهای برنامه می توانند فاجعه برانگيز باشند.</a:t>
            </a:r>
            <a:br>
              <a:rPr lang="fa-IR" sz="1800" dirty="0">
                <a:cs typeface="B Compset" pitchFamily="2" charset="-78"/>
              </a:rPr>
            </a:br>
            <a:r>
              <a:rPr lang="fa-IR" sz="1800" dirty="0">
                <a:cs typeface="B Compset" pitchFamily="2" charset="-78"/>
              </a:rPr>
              <a:t>8. زمان اجرای هر برنامه طولانی تر می شود.</a:t>
            </a:r>
            <a:br>
              <a:rPr lang="fa-IR" sz="1800" dirty="0">
                <a:cs typeface="B Compset" pitchFamily="2" charset="-78"/>
              </a:rPr>
            </a:br>
            <a:r>
              <a:rPr lang="fa-IR" sz="1800" dirty="0">
                <a:cs typeface="B Compset" pitchFamily="2" charset="-78"/>
              </a:rPr>
              <a:t>9. بسياروابسته به عمليات سيستم مديريت پايگاه داده است.</a:t>
            </a:r>
          </a:p>
        </p:txBody>
      </p:sp>
      <p:sp>
        <p:nvSpPr>
          <p:cNvPr id="2" name="Title 1"/>
          <p:cNvSpPr>
            <a:spLocks noGrp="1"/>
          </p:cNvSpPr>
          <p:nvPr>
            <p:ph type="title"/>
          </p:nvPr>
        </p:nvSpPr>
        <p:spPr/>
        <p:txBody>
          <a:bodyPr/>
          <a:lstStyle/>
          <a:p>
            <a:pPr marL="0" indent="0" algn="r" rtl="1" fontAlgn="base">
              <a:lnSpc>
                <a:spcPct val="170000"/>
              </a:lnSpc>
            </a:pPr>
            <a:r>
              <a:rPr lang="fa-IR" sz="3600" b="1" dirty="0" smtClean="0">
                <a:cs typeface="B Titr" pitchFamily="2" charset="-78"/>
              </a:rPr>
              <a:t>مفاهیم اولیه پایگاه داده‌ها</a:t>
            </a:r>
            <a:endParaRPr lang="en-US" sz="3600" b="1" dirty="0">
              <a:cs typeface="B Titr" pitchFamily="2" charset="-78"/>
            </a:endParaRPr>
          </a:p>
        </p:txBody>
      </p:sp>
    </p:spTree>
    <p:extLst>
      <p:ext uri="{BB962C8B-B14F-4D97-AF65-F5344CB8AC3E}">
        <p14:creationId xmlns:p14="http://schemas.microsoft.com/office/powerpoint/2010/main" val="18067779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52800" y="3429000"/>
            <a:ext cx="2465527" cy="1054250"/>
          </a:xfrm>
        </p:spPr>
        <p:txBody>
          <a:bodyPr/>
          <a:lstStyle/>
          <a:p>
            <a:r>
              <a:rPr lang="fa-IR" dirty="0" smtClean="0">
                <a:cs typeface="B Titr" pitchFamily="2" charset="-78"/>
              </a:rPr>
              <a:t>پایان</a:t>
            </a:r>
            <a:endParaRPr lang="en-US" dirty="0">
              <a:cs typeface="B Titr" pitchFamily="2" charset="-78"/>
            </a:endParaRPr>
          </a:p>
        </p:txBody>
      </p:sp>
    </p:spTree>
    <p:extLst>
      <p:ext uri="{BB962C8B-B14F-4D97-AF65-F5344CB8AC3E}">
        <p14:creationId xmlns:p14="http://schemas.microsoft.com/office/powerpoint/2010/main" val="3231897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rtl="1" fontAlgn="base"/>
            <a:r>
              <a:rPr lang="fa-IR" dirty="0">
                <a:cs typeface="2  Compset" pitchFamily="2" charset="-78"/>
              </a:rPr>
              <a:t>فرمت </a:t>
            </a:r>
            <a:r>
              <a:rPr lang="en-US" dirty="0">
                <a:cs typeface="2  Compset" pitchFamily="2" charset="-78"/>
              </a:rPr>
              <a:t>FAT32 </a:t>
            </a:r>
            <a:r>
              <a:rPr lang="fa-IR" dirty="0">
                <a:cs typeface="2  Compset" pitchFamily="2" charset="-78"/>
              </a:rPr>
              <a:t>چیست؟</a:t>
            </a:r>
          </a:p>
          <a:p>
            <a:pPr algn="just" rtl="1" fontAlgn="base">
              <a:lnSpc>
                <a:spcPct val="160000"/>
              </a:lnSpc>
            </a:pPr>
            <a:r>
              <a:rPr lang="en-US" dirty="0">
                <a:cs typeface="2  Compset" pitchFamily="2" charset="-78"/>
              </a:rPr>
              <a:t>FAT32 </a:t>
            </a:r>
            <a:r>
              <a:rPr lang="fa-IR" dirty="0">
                <a:cs typeface="2  Compset" pitchFamily="2" charset="-78"/>
              </a:rPr>
              <a:t>یکی از قدیمی ترین سیستم فایل ها است که هنوز هم در حال استفاده در طیف وسیعی از سیستم عامل ها است. این سیستم فایل در ویندوز ۹۵ معرفی شد تا جایگزینی برای سیستم فایل </a:t>
            </a:r>
            <a:r>
              <a:rPr lang="en-US" dirty="0">
                <a:cs typeface="2  Compset" pitchFamily="2" charset="-78"/>
              </a:rPr>
              <a:t>FAT16 </a:t>
            </a:r>
            <a:r>
              <a:rPr lang="fa-IR" dirty="0">
                <a:cs typeface="2  Compset" pitchFamily="2" charset="-78"/>
              </a:rPr>
              <a:t>که در سیستم عامل داس استفاده می شد باشد. همین قدیمی بودن هم مزیتی برای این سیستم فایل است و هم یک عیب! مزیتی که این قدمت به ارمغان آورده است این است که بسیاری از ابزارها و سیستم های عامل از هر پلتفرمی در حال حاضر از این سیستم فایل استفاده می کنند. این قضیه شامل کنسول های بازی و هر ابزاری که از پورت های </a:t>
            </a:r>
            <a:r>
              <a:rPr lang="en-US" dirty="0">
                <a:cs typeface="2  Compset" pitchFamily="2" charset="-78"/>
              </a:rPr>
              <a:t>USB </a:t>
            </a:r>
            <a:r>
              <a:rPr lang="fa-IR" dirty="0">
                <a:cs typeface="2  Compset" pitchFamily="2" charset="-78"/>
              </a:rPr>
              <a:t>استفاده می کند مانند فلش مموری ، هارد اکسترنال و.. هم می شود. به همین دلیل از سیستم فایل </a:t>
            </a:r>
            <a:r>
              <a:rPr lang="en-US" dirty="0">
                <a:cs typeface="2  Compset" pitchFamily="2" charset="-78"/>
              </a:rPr>
              <a:t>FAT32 </a:t>
            </a:r>
            <a:r>
              <a:rPr lang="fa-IR" dirty="0">
                <a:cs typeface="2  Compset" pitchFamily="2" charset="-78"/>
              </a:rPr>
              <a:t>در اکثر دستگاه های پرتابل استفاده می شود. با این حال با پیشرفت فناوری به نظر می رسد بسیاری از محدودیت هایی که در این سیستم فایل قدیمی وجود دارد کار با آن را سخت کرده است.</a:t>
            </a:r>
          </a:p>
        </p:txBody>
      </p:sp>
      <p:sp>
        <p:nvSpPr>
          <p:cNvPr id="2" name="Title 1"/>
          <p:cNvSpPr>
            <a:spLocks noGrp="1"/>
          </p:cNvSpPr>
          <p:nvPr>
            <p:ph type="title"/>
          </p:nvPr>
        </p:nvSpPr>
        <p:spPr/>
        <p:txBody>
          <a:bodyPr/>
          <a:lstStyle/>
          <a:p>
            <a:pPr algn="r"/>
            <a:r>
              <a:rPr lang="fa-IR" sz="3600" dirty="0" smtClean="0">
                <a:cs typeface="B Titr" pitchFamily="2" charset="-78"/>
              </a:rPr>
              <a:t>سیستم فایل</a:t>
            </a:r>
            <a:endParaRPr lang="en-US" sz="3600" dirty="0">
              <a:cs typeface="B Titr" pitchFamily="2" charset="-78"/>
            </a:endParaRPr>
          </a:p>
        </p:txBody>
      </p:sp>
    </p:spTree>
    <p:extLst>
      <p:ext uri="{BB962C8B-B14F-4D97-AF65-F5344CB8AC3E}">
        <p14:creationId xmlns:p14="http://schemas.microsoft.com/office/powerpoint/2010/main" val="700258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rtl="1" fontAlgn="base">
              <a:lnSpc>
                <a:spcPct val="170000"/>
              </a:lnSpc>
            </a:pPr>
            <a:r>
              <a:rPr lang="fa-IR" dirty="0">
                <a:cs typeface="2  Compset" pitchFamily="2" charset="-78"/>
              </a:rPr>
              <a:t>در ادامه از جهات گوناگون به بررسی تفاوت بین سیستم فایل های </a:t>
            </a:r>
            <a:r>
              <a:rPr lang="en-US" dirty="0">
                <a:cs typeface="2  Compset" pitchFamily="2" charset="-78"/>
              </a:rPr>
              <a:t>FAT32 </a:t>
            </a:r>
            <a:r>
              <a:rPr lang="fa-IR" dirty="0">
                <a:cs typeface="2  Compset" pitchFamily="2" charset="-78"/>
              </a:rPr>
              <a:t>و </a:t>
            </a:r>
            <a:r>
              <a:rPr lang="en-US" dirty="0">
                <a:cs typeface="2  Compset" pitchFamily="2" charset="-78"/>
              </a:rPr>
              <a:t>NTFS </a:t>
            </a:r>
            <a:r>
              <a:rPr lang="fa-IR" dirty="0">
                <a:cs typeface="2  Compset" pitchFamily="2" charset="-78"/>
              </a:rPr>
              <a:t>خواهیم پرداخت تا بیش از پیش با کاربردهای هر کدام آشنا شوید</a:t>
            </a:r>
            <a:r>
              <a:rPr lang="fa-IR" dirty="0" smtClean="0">
                <a:cs typeface="2  Compset" pitchFamily="2" charset="-78"/>
              </a:rPr>
              <a:t>:</a:t>
            </a:r>
          </a:p>
          <a:p>
            <a:pPr algn="r" rtl="1" fontAlgn="base">
              <a:lnSpc>
                <a:spcPct val="170000"/>
              </a:lnSpc>
            </a:pPr>
            <a:r>
              <a:rPr lang="fa-IR" b="1" dirty="0">
                <a:cs typeface="B Titr" pitchFamily="2" charset="-78"/>
              </a:rPr>
              <a:t>تحمل خطا</a:t>
            </a:r>
            <a:r>
              <a:rPr lang="fa-IR" dirty="0">
                <a:cs typeface="B Titr" pitchFamily="2" charset="-78"/>
              </a:rPr>
              <a:t>: </a:t>
            </a:r>
            <a:r>
              <a:rPr lang="fa-IR" dirty="0">
                <a:cs typeface="2  Compset" pitchFamily="2" charset="-78"/>
              </a:rPr>
              <a:t>سیستم فایل </a:t>
            </a:r>
            <a:r>
              <a:rPr lang="en-US" dirty="0">
                <a:cs typeface="2  Compset" pitchFamily="2" charset="-78"/>
              </a:rPr>
              <a:t>NTFS </a:t>
            </a:r>
            <a:r>
              <a:rPr lang="fa-IR" dirty="0">
                <a:cs typeface="2  Compset" pitchFamily="2" charset="-78"/>
              </a:rPr>
              <a:t>همه تغییرات روی داده در دیسک را ثبت می کند. بنابراین در صورت بروز هر گونه خرابی یا خطایی در سیستم، به صورت خودکار و بدون اطلاع کاربر از این اطلاعات ثبت شده برای حل مشکل استفاده می شود. در سیستم فایل </a:t>
            </a:r>
            <a:r>
              <a:rPr lang="en-US" dirty="0">
                <a:cs typeface="2  Compset" pitchFamily="2" charset="-78"/>
              </a:rPr>
              <a:t>FAT32 </a:t>
            </a:r>
            <a:r>
              <a:rPr lang="fa-IR" dirty="0">
                <a:cs typeface="2  Compset" pitchFamily="2" charset="-78"/>
              </a:rPr>
              <a:t>شیوه کار به اندازه ای متفاوت است. در اینجا دو کپی متفاوت از تنظیمات فایل های ذخیره شده در سیستم نگهداری می شود و بدین ترتیب در صورت بروز هرگونه مشکلی از این فایل های پیشتیبان برای رفع مساله استفاده می شود.</a:t>
            </a:r>
          </a:p>
          <a:p>
            <a:pPr algn="just" rtl="1" fontAlgn="base">
              <a:lnSpc>
                <a:spcPct val="170000"/>
              </a:lnSpc>
            </a:pPr>
            <a:endParaRPr lang="fa-IR" dirty="0">
              <a:cs typeface="2  Compset" pitchFamily="2" charset="-78"/>
            </a:endParaRPr>
          </a:p>
        </p:txBody>
      </p:sp>
      <p:sp>
        <p:nvSpPr>
          <p:cNvPr id="2" name="Title 1"/>
          <p:cNvSpPr>
            <a:spLocks noGrp="1"/>
          </p:cNvSpPr>
          <p:nvPr>
            <p:ph type="title"/>
          </p:nvPr>
        </p:nvSpPr>
        <p:spPr/>
        <p:txBody>
          <a:bodyPr/>
          <a:lstStyle/>
          <a:p>
            <a:pPr algn="r"/>
            <a:r>
              <a:rPr lang="fa-IR" sz="3600" dirty="0" smtClean="0">
                <a:cs typeface="B Titr" pitchFamily="2" charset="-78"/>
              </a:rPr>
              <a:t>سیستم فایل</a:t>
            </a:r>
            <a:endParaRPr lang="en-US" sz="3600" dirty="0">
              <a:cs typeface="B Titr" pitchFamily="2" charset="-78"/>
            </a:endParaRPr>
          </a:p>
        </p:txBody>
      </p:sp>
    </p:spTree>
    <p:extLst>
      <p:ext uri="{BB962C8B-B14F-4D97-AF65-F5344CB8AC3E}">
        <p14:creationId xmlns:p14="http://schemas.microsoft.com/office/powerpoint/2010/main" val="83708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fontAlgn="base">
              <a:lnSpc>
                <a:spcPct val="170000"/>
              </a:lnSpc>
            </a:pPr>
            <a:r>
              <a:rPr lang="fa-IR" b="1" dirty="0" smtClean="0">
                <a:cs typeface="B Titr" pitchFamily="2" charset="-78"/>
              </a:rPr>
              <a:t>فشرده </a:t>
            </a:r>
            <a:r>
              <a:rPr lang="fa-IR" b="1" dirty="0">
                <a:cs typeface="B Titr" pitchFamily="2" charset="-78"/>
              </a:rPr>
              <a:t>سازی: </a:t>
            </a:r>
            <a:r>
              <a:rPr lang="fa-IR" dirty="0">
                <a:cs typeface="2  Compset" pitchFamily="2" charset="-78"/>
              </a:rPr>
              <a:t>در </a:t>
            </a:r>
            <a:r>
              <a:rPr lang="en-US" dirty="0">
                <a:cs typeface="2  Compset" pitchFamily="2" charset="-78"/>
              </a:rPr>
              <a:t>FAT32 </a:t>
            </a:r>
            <a:r>
              <a:rPr lang="fa-IR" dirty="0">
                <a:cs typeface="2  Compset" pitchFamily="2" charset="-78"/>
              </a:rPr>
              <a:t>هیچگونه فشرده سازی صورت نمی گیرد. در حالی که در </a:t>
            </a:r>
            <a:r>
              <a:rPr lang="en-US" dirty="0">
                <a:cs typeface="2  Compset" pitchFamily="2" charset="-78"/>
              </a:rPr>
              <a:t>NTFS </a:t>
            </a:r>
            <a:r>
              <a:rPr lang="fa-IR" dirty="0">
                <a:cs typeface="2  Compset" pitchFamily="2" charset="-78"/>
              </a:rPr>
              <a:t>می توانید فایل ها و پوشه ها را به صورت جداگانه فشرده سازی کنید که در افزایش سرعت سیستم می تواند تاثیر به سزایی داشته باشد. از سویی دیگر سیستم فایل </a:t>
            </a:r>
            <a:r>
              <a:rPr lang="en-US" dirty="0">
                <a:cs typeface="2  Compset" pitchFamily="2" charset="-78"/>
              </a:rPr>
              <a:t>FAT32 </a:t>
            </a:r>
            <a:r>
              <a:rPr lang="fa-IR" dirty="0">
                <a:cs typeface="2  Compset" pitchFamily="2" charset="-78"/>
              </a:rPr>
              <a:t>قادر به کار با فایل های خیلی بزرگ هم نیست و محدودیت ۴ گیگابایت را برای فایل ها در نظر گرفته است. اهمیت این مساله آنجا مشخص می شود که مثلا برای کپی کردن یک فیلم با کیفیت که حجمی بیش از ۴ گیگابایت دارد در یک فایل فلش که از فرمت </a:t>
            </a:r>
            <a:r>
              <a:rPr lang="en-US" dirty="0">
                <a:cs typeface="2  Compset" pitchFamily="2" charset="-78"/>
              </a:rPr>
              <a:t>FAT32 </a:t>
            </a:r>
            <a:r>
              <a:rPr lang="fa-IR" dirty="0">
                <a:cs typeface="2  Compset" pitchFamily="2" charset="-78"/>
              </a:rPr>
              <a:t>استفاده می کند مطمئنا به مشکل بر خواهید خورد. در اینگونه مواقع باید فرمت فلش را به </a:t>
            </a:r>
            <a:r>
              <a:rPr lang="en-US" dirty="0">
                <a:cs typeface="2  Compset" pitchFamily="2" charset="-78"/>
              </a:rPr>
              <a:t>NTFS </a:t>
            </a:r>
            <a:r>
              <a:rPr lang="fa-IR" dirty="0">
                <a:cs typeface="2  Compset" pitchFamily="2" charset="-78"/>
              </a:rPr>
              <a:t>تغییر دهید.</a:t>
            </a:r>
          </a:p>
          <a:p>
            <a:pPr algn="just" rtl="1" fontAlgn="base">
              <a:lnSpc>
                <a:spcPct val="170000"/>
              </a:lnSpc>
            </a:pPr>
            <a:endParaRPr lang="fa-IR" dirty="0">
              <a:cs typeface="2  Compset" pitchFamily="2" charset="-78"/>
            </a:endParaRPr>
          </a:p>
        </p:txBody>
      </p:sp>
      <p:sp>
        <p:nvSpPr>
          <p:cNvPr id="2" name="Title 1"/>
          <p:cNvSpPr>
            <a:spLocks noGrp="1"/>
          </p:cNvSpPr>
          <p:nvPr>
            <p:ph type="title"/>
          </p:nvPr>
        </p:nvSpPr>
        <p:spPr/>
        <p:txBody>
          <a:bodyPr/>
          <a:lstStyle/>
          <a:p>
            <a:pPr algn="r"/>
            <a:r>
              <a:rPr lang="fa-IR" sz="3600" dirty="0" smtClean="0">
                <a:cs typeface="B Titr" pitchFamily="2" charset="-78"/>
              </a:rPr>
              <a:t>سیستم فایل</a:t>
            </a:r>
            <a:endParaRPr lang="en-US" sz="3600" dirty="0">
              <a:cs typeface="B Titr" pitchFamily="2" charset="-78"/>
            </a:endParaRPr>
          </a:p>
        </p:txBody>
      </p:sp>
    </p:spTree>
    <p:extLst>
      <p:ext uri="{BB962C8B-B14F-4D97-AF65-F5344CB8AC3E}">
        <p14:creationId xmlns:p14="http://schemas.microsoft.com/office/powerpoint/2010/main" val="3987929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rtl="1" fontAlgn="base">
              <a:lnSpc>
                <a:spcPct val="170000"/>
              </a:lnSpc>
            </a:pPr>
            <a:r>
              <a:rPr lang="fa-IR" b="1" dirty="0">
                <a:cs typeface="B Titr" pitchFamily="2" charset="-78"/>
              </a:rPr>
              <a:t>سازگاری: </a:t>
            </a:r>
            <a:r>
              <a:rPr lang="fa-IR" dirty="0">
                <a:cs typeface="2  Compset" pitchFamily="2" charset="-78"/>
              </a:rPr>
              <a:t>سیستم فایل </a:t>
            </a:r>
            <a:r>
              <a:rPr lang="en-US" dirty="0">
                <a:cs typeface="2  Compset" pitchFamily="2" charset="-78"/>
              </a:rPr>
              <a:t>NTFS </a:t>
            </a:r>
            <a:r>
              <a:rPr lang="fa-IR" dirty="0">
                <a:cs typeface="2  Compset" pitchFamily="2" charset="-78"/>
              </a:rPr>
              <a:t>تقریبا با همه نسخه های ویندوز سازگاری دارد. در واقع اولین نسخه ویندوز که از این سیستم فایل پشتیبانی می کرد ویندوز محبوب </a:t>
            </a:r>
            <a:r>
              <a:rPr lang="en-US" dirty="0">
                <a:cs typeface="2  Compset" pitchFamily="2" charset="-78"/>
              </a:rPr>
              <a:t>XP </a:t>
            </a:r>
            <a:r>
              <a:rPr lang="fa-IR" dirty="0">
                <a:cs typeface="2  Compset" pitchFamily="2" charset="-78"/>
              </a:rPr>
              <a:t>بود. اما در سیستم های عامل مک، پشتیبانی چندانی از </a:t>
            </a:r>
            <a:r>
              <a:rPr lang="en-US" dirty="0">
                <a:cs typeface="2  Compset" pitchFamily="2" charset="-78"/>
              </a:rPr>
              <a:t>NTFS </a:t>
            </a:r>
            <a:r>
              <a:rPr lang="fa-IR" dirty="0">
                <a:cs typeface="2  Compset" pitchFamily="2" charset="-78"/>
              </a:rPr>
              <a:t>صورت نمی گیرد. برای مثال در </a:t>
            </a:r>
            <a:r>
              <a:rPr lang="en-US" dirty="0">
                <a:cs typeface="2  Compset" pitchFamily="2" charset="-78"/>
              </a:rPr>
              <a:t>MAC OS X </a:t>
            </a:r>
            <a:r>
              <a:rPr lang="fa-IR" dirty="0">
                <a:cs typeface="2  Compset" pitchFamily="2" charset="-78"/>
              </a:rPr>
              <a:t>درایوهای </a:t>
            </a:r>
            <a:r>
              <a:rPr lang="en-US" dirty="0">
                <a:cs typeface="2  Compset" pitchFamily="2" charset="-78"/>
              </a:rPr>
              <a:t>NTFS </a:t>
            </a:r>
            <a:r>
              <a:rPr lang="fa-IR" dirty="0">
                <a:cs typeface="2  Compset" pitchFamily="2" charset="-78"/>
              </a:rPr>
              <a:t>تنها قادر به خوانده شدن هستند و نمی توان چیزی روی آن ها نوشت. در حالی که این سیستم عامل به طور کامل، سیستم فایل </a:t>
            </a:r>
            <a:r>
              <a:rPr lang="en-US" dirty="0">
                <a:cs typeface="2  Compset" pitchFamily="2" charset="-78"/>
              </a:rPr>
              <a:t>FAT32 </a:t>
            </a:r>
            <a:r>
              <a:rPr lang="fa-IR" dirty="0">
                <a:cs typeface="2  Compset" pitchFamily="2" charset="-78"/>
              </a:rPr>
              <a:t>را پشتیبانی می کند. برخی از نسخه های لینوکس نیز به صورت کامل از سیستم فایل </a:t>
            </a:r>
            <a:r>
              <a:rPr lang="en-US" dirty="0">
                <a:cs typeface="2  Compset" pitchFamily="2" charset="-78"/>
              </a:rPr>
              <a:t>NTFS </a:t>
            </a:r>
            <a:r>
              <a:rPr lang="fa-IR" dirty="0">
                <a:cs typeface="2  Compset" pitchFamily="2" charset="-78"/>
              </a:rPr>
              <a:t>پشتیبانی نمی کنند. نکته جالب در این میان اینکه حتی دستگاه </a:t>
            </a:r>
            <a:r>
              <a:rPr lang="en-US" dirty="0">
                <a:cs typeface="2  Compset" pitchFamily="2" charset="-78"/>
              </a:rPr>
              <a:t>Xbox 360 </a:t>
            </a:r>
            <a:r>
              <a:rPr lang="fa-IR" dirty="0">
                <a:cs typeface="2  Compset" pitchFamily="2" charset="-78"/>
              </a:rPr>
              <a:t>که محصول خود مایکروسافت است هم قادر به خواندن فرمت </a:t>
            </a:r>
            <a:r>
              <a:rPr lang="en-US" dirty="0">
                <a:cs typeface="2  Compset" pitchFamily="2" charset="-78"/>
              </a:rPr>
              <a:t>NTFS </a:t>
            </a:r>
            <a:r>
              <a:rPr lang="fa-IR" dirty="0">
                <a:cs typeface="2  Compset" pitchFamily="2" charset="-78"/>
              </a:rPr>
              <a:t>نیست. بنابراین شاید این نکته را بتوان یکی از نقاط ضعف اساسی این سیستم فایل در برابر </a:t>
            </a:r>
            <a:r>
              <a:rPr lang="en-US" dirty="0">
                <a:cs typeface="2  Compset" pitchFamily="2" charset="-78"/>
              </a:rPr>
              <a:t>FAT32 </a:t>
            </a:r>
            <a:r>
              <a:rPr lang="fa-IR" dirty="0">
                <a:cs typeface="2  Compset" pitchFamily="2" charset="-78"/>
              </a:rPr>
              <a:t>دانست.</a:t>
            </a:r>
          </a:p>
        </p:txBody>
      </p:sp>
      <p:sp>
        <p:nvSpPr>
          <p:cNvPr id="2" name="Title 1"/>
          <p:cNvSpPr>
            <a:spLocks noGrp="1"/>
          </p:cNvSpPr>
          <p:nvPr>
            <p:ph type="title"/>
          </p:nvPr>
        </p:nvSpPr>
        <p:spPr/>
        <p:txBody>
          <a:bodyPr/>
          <a:lstStyle/>
          <a:p>
            <a:pPr algn="r"/>
            <a:r>
              <a:rPr lang="fa-IR" sz="3600" dirty="0" smtClean="0">
                <a:cs typeface="B Titr" pitchFamily="2" charset="-78"/>
              </a:rPr>
              <a:t>سیستم فایل</a:t>
            </a:r>
            <a:endParaRPr lang="en-US" sz="3600" dirty="0">
              <a:cs typeface="B Titr" pitchFamily="2" charset="-78"/>
            </a:endParaRPr>
          </a:p>
        </p:txBody>
      </p:sp>
    </p:spTree>
    <p:extLst>
      <p:ext uri="{BB962C8B-B14F-4D97-AF65-F5344CB8AC3E}">
        <p14:creationId xmlns:p14="http://schemas.microsoft.com/office/powerpoint/2010/main" val="1607666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rtl="1" fontAlgn="base">
              <a:lnSpc>
                <a:spcPct val="170000"/>
              </a:lnSpc>
            </a:pPr>
            <a:r>
              <a:rPr lang="fa-IR" b="1" dirty="0">
                <a:cs typeface="B Titr" pitchFamily="2" charset="-78"/>
              </a:rPr>
              <a:t>حجم فایل و پارتیشن: </a:t>
            </a:r>
            <a:r>
              <a:rPr lang="fa-IR" dirty="0">
                <a:cs typeface="2  Compset" pitchFamily="2" charset="-78"/>
              </a:rPr>
              <a:t>همان طور که در </a:t>
            </a:r>
            <a:r>
              <a:rPr lang="fa-IR" dirty="0" smtClean="0">
                <a:cs typeface="2  Compset" pitchFamily="2" charset="-78"/>
              </a:rPr>
              <a:t>اسلاید قبل اشاره شد </a:t>
            </a:r>
            <a:r>
              <a:rPr lang="fa-IR" dirty="0">
                <a:cs typeface="2  Compset" pitchFamily="2" charset="-78"/>
              </a:rPr>
              <a:t>حداکثر حجم فایل در </a:t>
            </a:r>
            <a:r>
              <a:rPr lang="en-US" dirty="0">
                <a:cs typeface="2  Compset" pitchFamily="2" charset="-78"/>
              </a:rPr>
              <a:t>FAT32 </a:t>
            </a:r>
            <a:r>
              <a:rPr lang="fa-IR" dirty="0">
                <a:cs typeface="2  Compset" pitchFamily="2" charset="-78"/>
              </a:rPr>
              <a:t>می تواند تا ۴ گیگابایت باشد. این مقدار برای پارتیشن ها حدود ۲ ترابایت است. بنابراین برای مثال اگر دارای یک هارد دیسک ۶ ترابایتی هستید می توانید سه پارتیشن ۲ ترابایتی روی آن ایجاد کنید. اما این مساله در </a:t>
            </a:r>
            <a:r>
              <a:rPr lang="en-US" dirty="0">
                <a:cs typeface="2  Compset" pitchFamily="2" charset="-78"/>
              </a:rPr>
              <a:t>NTFS </a:t>
            </a:r>
            <a:r>
              <a:rPr lang="fa-IR" dirty="0">
                <a:cs typeface="2  Compset" pitchFamily="2" charset="-78"/>
              </a:rPr>
              <a:t>به گونه ای دیگر است. حداکثر حجم هر پارتیشن در این سیستم فایل می تواند تا ۶۴^۲ باشد. در واقع شاید اگر بگوییم که </a:t>
            </a:r>
            <a:r>
              <a:rPr lang="en-US" dirty="0">
                <a:cs typeface="2  Compset" pitchFamily="2" charset="-78"/>
              </a:rPr>
              <a:t>NTFS </a:t>
            </a:r>
            <a:r>
              <a:rPr lang="fa-IR" dirty="0">
                <a:cs typeface="2  Compset" pitchFamily="2" charset="-78"/>
              </a:rPr>
              <a:t>هیچ محدودیتی برای این منظور قائل نشده است سخن اشتباهی نباشد.</a:t>
            </a:r>
          </a:p>
        </p:txBody>
      </p:sp>
      <p:sp>
        <p:nvSpPr>
          <p:cNvPr id="2" name="Title 1"/>
          <p:cNvSpPr>
            <a:spLocks noGrp="1"/>
          </p:cNvSpPr>
          <p:nvPr>
            <p:ph type="title"/>
          </p:nvPr>
        </p:nvSpPr>
        <p:spPr/>
        <p:txBody>
          <a:bodyPr/>
          <a:lstStyle/>
          <a:p>
            <a:pPr algn="r"/>
            <a:r>
              <a:rPr lang="fa-IR" sz="3600" dirty="0" smtClean="0">
                <a:cs typeface="B Titr" pitchFamily="2" charset="-78"/>
              </a:rPr>
              <a:t>سیستم فایل</a:t>
            </a:r>
            <a:endParaRPr lang="en-US" sz="3600" dirty="0">
              <a:cs typeface="B Titr" pitchFamily="2" charset="-78"/>
            </a:endParaRPr>
          </a:p>
        </p:txBody>
      </p:sp>
    </p:spTree>
    <p:extLst>
      <p:ext uri="{BB962C8B-B14F-4D97-AF65-F5344CB8AC3E}">
        <p14:creationId xmlns:p14="http://schemas.microsoft.com/office/powerpoint/2010/main" val="3899243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fontAlgn="base">
              <a:lnSpc>
                <a:spcPct val="170000"/>
              </a:lnSpc>
            </a:pPr>
            <a:r>
              <a:rPr lang="fa-IR" b="1" dirty="0" smtClean="0">
                <a:cs typeface="B Titr" pitchFamily="2" charset="-78"/>
              </a:rPr>
              <a:t>دو نوع از انواع مدل‌های مرجع شبکه عبارتنداز:</a:t>
            </a:r>
          </a:p>
          <a:p>
            <a:pPr marL="0" indent="0" algn="just" rtl="1" fontAlgn="base">
              <a:lnSpc>
                <a:spcPct val="170000"/>
              </a:lnSpc>
              <a:buNone/>
            </a:pPr>
            <a:r>
              <a:rPr lang="fa-IR" b="1" dirty="0" smtClean="0">
                <a:cs typeface="B Titr" pitchFamily="2" charset="-78"/>
              </a:rPr>
              <a:t>1- مدل مرجع </a:t>
            </a:r>
            <a:r>
              <a:rPr lang="en-US" b="1" dirty="0" smtClean="0">
                <a:cs typeface="B Titr" pitchFamily="2" charset="-78"/>
              </a:rPr>
              <a:t>OSI</a:t>
            </a:r>
          </a:p>
          <a:p>
            <a:pPr marL="0" indent="0" algn="just" rtl="1" fontAlgn="base">
              <a:lnSpc>
                <a:spcPct val="170000"/>
              </a:lnSpc>
              <a:buNone/>
            </a:pPr>
            <a:r>
              <a:rPr lang="fa-IR" b="1" dirty="0" smtClean="0">
                <a:cs typeface="B Titr" pitchFamily="2" charset="-78"/>
              </a:rPr>
              <a:t>2- مدل مرجع </a:t>
            </a:r>
            <a:r>
              <a:rPr lang="en-US" b="1" dirty="0" smtClean="0">
                <a:cs typeface="B Titr" pitchFamily="2" charset="-78"/>
              </a:rPr>
              <a:t>TCP/IP</a:t>
            </a:r>
            <a:endParaRPr lang="fa-IR" dirty="0">
              <a:cs typeface="2  Compset" pitchFamily="2" charset="-78"/>
            </a:endParaRPr>
          </a:p>
        </p:txBody>
      </p:sp>
      <p:sp>
        <p:nvSpPr>
          <p:cNvPr id="2" name="Title 1"/>
          <p:cNvSpPr>
            <a:spLocks noGrp="1"/>
          </p:cNvSpPr>
          <p:nvPr>
            <p:ph type="title"/>
          </p:nvPr>
        </p:nvSpPr>
        <p:spPr/>
        <p:txBody>
          <a:bodyPr/>
          <a:lstStyle/>
          <a:p>
            <a:pPr algn="r"/>
            <a:r>
              <a:rPr lang="fa-IR" sz="3600" dirty="0" smtClean="0">
                <a:cs typeface="B Titr" pitchFamily="2" charset="-78"/>
              </a:rPr>
              <a:t>انواع مدل‌های مرجع شبکه</a:t>
            </a:r>
            <a:endParaRPr lang="en-US" sz="3600" dirty="0">
              <a:cs typeface="B Titr" pitchFamily="2" charset="-78"/>
            </a:endParaRPr>
          </a:p>
        </p:txBody>
      </p:sp>
    </p:spTree>
    <p:extLst>
      <p:ext uri="{BB962C8B-B14F-4D97-AF65-F5344CB8AC3E}">
        <p14:creationId xmlns:p14="http://schemas.microsoft.com/office/powerpoint/2010/main" val="4158135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214</TotalTime>
  <Words>3083</Words>
  <Application>Microsoft Office PowerPoint</Application>
  <PresentationFormat>On-screen Show (4:3)</PresentationFormat>
  <Paragraphs>223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Hardcover</vt:lpstr>
      <vt:lpstr> دانشگاه فنی‌وحرفه‌ای آموزشکده کشاورزی سمنگان</vt:lpstr>
      <vt:lpstr>سیستم فایل</vt:lpstr>
      <vt:lpstr>سیستم فایل</vt:lpstr>
      <vt:lpstr>سیستم فایل</vt:lpstr>
      <vt:lpstr>سیستم فایل</vt:lpstr>
      <vt:lpstr>سیستم فایل</vt:lpstr>
      <vt:lpstr>سیستم فایل</vt:lpstr>
      <vt:lpstr>سیستم فایل</vt:lpstr>
      <vt:lpstr>انواع مدل‌های مرجع شبکه</vt:lpstr>
      <vt:lpstr>مدل مرجع  (Open System Interconncetion)OSI مدل اتصال متقابل سامانه‌های باز</vt:lpstr>
      <vt:lpstr>مدل مرجع OSI</vt:lpstr>
      <vt:lpstr>مدل مرجع OSI</vt:lpstr>
      <vt:lpstr>مدل مرجع OSI</vt:lpstr>
      <vt:lpstr>مدل مرجع TCP/IP</vt:lpstr>
      <vt:lpstr>مدل مرجع TCP/IP</vt:lpstr>
      <vt:lpstr>مدل مرجع TCP/IP</vt:lpstr>
      <vt:lpstr>مدل مرجع TCP/IP</vt:lpstr>
      <vt:lpstr>مدل مرجع TCP/IP</vt:lpstr>
      <vt:lpstr>مدل مرجع TCP/IP</vt:lpstr>
      <vt:lpstr>نرم‌افزارهای ارائه مطلب</vt:lpstr>
      <vt:lpstr>نرم‌افزارهای ارائه مطلب</vt:lpstr>
      <vt:lpstr>نرم‌افزارهای ارائه مطلب</vt:lpstr>
      <vt:lpstr>نرم‌افزارهای صفحه گسترده</vt:lpstr>
      <vt:lpstr>نرم‌افزارهای صفحه گسترده</vt:lpstr>
      <vt:lpstr>نرم‌افزارهای صفحه گسترده</vt:lpstr>
      <vt:lpstr>مفاهیم اولیه پایگاه داده‌ها</vt:lpstr>
      <vt:lpstr>مفاهیم اولیه پایگاه داده‌ها</vt:lpstr>
      <vt:lpstr>مفاهیم اولیه پایگاه داده‌ها</vt:lpstr>
      <vt:lpstr>مفاهیم اولیه پایگاه داده‌ها</vt:lpstr>
      <vt:lpstr>مفاهیم اولیه پایگاه داده‌ها</vt:lpstr>
      <vt:lpstr>مفاهیم اولیه پایگاه داده‌ها</vt:lpstr>
      <vt:lpstr>مفاهیم اولیه پایگاه داده‌ها</vt:lpstr>
      <vt:lpstr>مفاهیم اولیه پایگاه داده‌ها</vt:lpstr>
      <vt:lpstr>پایان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mahmod</dc:creator>
  <cp:lastModifiedBy>mahmod</cp:lastModifiedBy>
  <cp:revision>27</cp:revision>
  <dcterms:created xsi:type="dcterms:W3CDTF">2020-03-23T09:01:12Z</dcterms:created>
  <dcterms:modified xsi:type="dcterms:W3CDTF">2020-03-23T19:13:09Z</dcterms:modified>
</cp:coreProperties>
</file>