
<file path=[Content_Types].xml><?xml version="1.0" encoding="utf-8"?>
<Types xmlns="http://schemas.openxmlformats.org/package/2006/content-types">
  <Default Extension="vml" ContentType="application/vnd.openxmlformats-officedocument.vmlDrawing"/>
  <Default Extension="jpeg" ContentType="image/jpeg"/>
  <Default Extension="rels" ContentType="application/vnd.openxmlformats-package.relationships+xml"/>
  <Default Extension="wmf" ContentType="image/x-wmf"/>
  <Default Extension="bin" ContentType="application/vnd.openxmlformats-officedocument.oleObject"/>
  <Default Extension="xml" ContentType="application/xml"/>
  <Override PartName="/ppt/theme/theme2.xml" ContentType="application/vnd.openxmlformats-officedocument.theme+xml"/>
  <Override PartName="/ppt/notesslides/notesslide1.xml" ContentType="application/vnd.openxmlformats-officedocument.presentationml.notesSlide+xml"/>
  <Override PartName="/ppt/notesmasters/notesmaster1.xml" ContentType="application/vnd.openxmlformats-officedocument.presentationml.notesMaster+xml"/>
  <Override PartName="/docprops/app.xml" ContentType="application/vnd.openxmlformats-officedocument.extended-properties+xml"/>
  <Override PartName="/ppt/slidelayouts/slidelayout7.xml" ContentType="application/vnd.openxmlformats-officedocument.presentationml.slideLayout+xml"/>
  <Override PartName="/ppt/slides/slide3.xml" ContentType="application/vnd.openxmlformats-officedocument.presentationml.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1.xml" ContentType="application/vnd.openxmlformats-officedocument.presentationml.slideLayout+xml"/>
  <Override PartName="/ppt/slides/slide4.xml" ContentType="application/vnd.openxmlformats-officedocument.presentationml.slide+xml"/>
  <Override PartName="/ppt/tablestyles.xml" ContentType="application/vnd.openxmlformats-officedocument.presentationml.tableStyles+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viewprops.xml" ContentType="application/vnd.openxmlformats-officedocument.presentationml.viewProps+xml"/>
  <Override PartName="/ppt/theme/theme1.xml" ContentType="application/vnd.openxmlformats-officedocument.theme+xml"/>
  <Override PartName="/ppt/slides/slide12.xml" ContentType="application/vnd.openxmlformats-officedocument.presentationml.slide+xml"/>
  <Override PartName="/ppt/slidemasters/slidemaster1.xml" ContentType="application/vnd.openxmlformats-officedocument.presentationml.slideMaster+xml"/>
  <Override PartName="/ppt/slides/slide11.xml" ContentType="application/vnd.openxmlformats-officedocument.presentationml.slide+xml"/>
  <Override PartName="/ppt/slides/slide7.xml" ContentType="application/vnd.openxmlformats-officedocument.presentationml.slide+xml"/>
  <Override PartName="/ppt/slidelayouts/slidelayout2.xml" ContentType="application/vnd.openxmlformats-officedocument.presentationml.slideLayout+xml"/>
  <Override PartName="/ppt/slides/slide6.xml" ContentType="application/vnd.openxmlformats-officedocument.presentationml.slide+xml"/>
  <Override PartName="/ppt/slidelayouts/slidelayout8.xml" ContentType="application/vnd.openxmlformats-officedocument.presentationml.slideLayout+xml"/>
  <Override PartName="/ppt/slides/slide5.xml" ContentType="application/vnd.openxmlformats-officedocument.presentationml.slide+xml"/>
  <Override PartName="/ppt/presprops.xml" ContentType="application/vnd.openxmlformats-officedocument.presentationml.presProps+xml"/>
  <Override PartName="/ppt/slidelayouts/slidelayout11.xml" ContentType="application/vnd.openxmlformats-officedocument.presentationml.slideLayout+xml"/>
  <Override PartName="/ppt/slides/slide10.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docprops/core.xml" ContentType="application/vnd.openxmlformats-package.core-properties+xml"/>
  <Override PartName="/ppt/slides/slide9.xml" ContentType="application/vnd.openxmlformats-officedocument.presentationml.slide+xml"/>
  <Override PartName="/ppt/slidelayouts/slidelayout10.xml" ContentType="application/vnd.openxmlformats-officedocument.presentationml.slideLayout+xml"/>
  <Override PartName="/ppt/presentation.xml" ContentType="application/vnd.openxmlformats-officedocument.presentationml.presentation.main+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
  </p:notesMasterIdLst>
  <p:sldIdLst>
    <p:sldId id="326" r:id="rId3"/>
    <p:sldId id="327" r:id="rId4"/>
    <p:sldId id="328" r:id="rId5"/>
    <p:sldId id="329" r:id="rId6"/>
    <p:sldId id="330" r:id="rId7"/>
    <p:sldId id="331" r:id="rId8"/>
    <p:sldId id="332" r:id="rId9"/>
    <p:sldId id="333" r:id="rId10"/>
    <p:sldId id="334" r:id="rId11"/>
    <p:sldId id="335" r:id="rId12"/>
    <p:sldId id="27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44" autoAdjust="0"/>
    <p:restoredTop sz="94660"/>
  </p:normalViewPr>
  <p:slideViewPr>
    <p:cSldViewPr snapToGrid="0">
      <p:cViewPr varScale="1">
        <p:scale>
          <a:sx n="71" d="100"/>
          <a:sy n="71" d="100"/>
        </p:scale>
        <p:origin x="654"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tableStyles" Target="tableStyles.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محل سربرگ 1"/>
          <p:cNvSpPr>
            <a:spLocks noGrp="1" noEditPoints="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
            <a:endParaRPr lang="en-US"/>
          </a:p>
        </p:txBody>
      </p:sp>
      <p:sp>
        <p:nvSpPr>
          <p:cNvPr id="3" name="محل تاریخ 2"/>
          <p:cNvSpPr>
            <a:spLocks noGrp="1" noEditPoints="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
            <a:r>
              <a:rPr lang="en-US" smtClean="0"/>
              <a:t>*</a:t>
            </a:r>
            <a:endParaRPr lang="en-US"/>
          </a:p>
        </p:txBody>
      </p:sp>
      <p:sp>
        <p:nvSpPr>
          <p:cNvPr id="4" name="محل تصویر اسلاید 3"/>
          <p:cNvSpPr>
            <a:spLocks noGrp="1" noRot="1" noChangeAspect="1" noEditPoints="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
            <a:endParaRPr lang="en-US"/>
          </a:p>
        </p:txBody>
      </p:sp>
      <p:sp>
        <p:nvSpPr>
          <p:cNvPr id="5" name="محل یادداشت‌ها 4"/>
          <p:cNvSpPr>
            <a:spLocks noGrp="1" noEditPoints="1"/>
          </p:cNvSpPr>
          <p:nvPr>
            <p:ph type="body" sz="quarter" idx="3"/>
          </p:nvPr>
        </p:nvSpPr>
        <p:spPr>
          <a:xfrm>
            <a:off x="685800" y="4343400"/>
            <a:ext cx="5486400" cy="4114800"/>
          </a:xfrm>
          <a:prstGeom prst="rect">
            <a:avLst/>
          </a:prstGeom>
        </p:spPr>
        <p:txBody>
          <a:bodyPr vert="horz" lIns="91440" tIns="45720" rIns="91440" bIns="45720" rtlCol="0"/>
          <a:lstStyle/>
          <a:p>
            <a:pPr lvl="0"/>
          </a:p>
          <a:p>
            <a:pPr lvl="0"/>
            <a:r>
              <a:rPr lang="fa-IR" altLang="en-US"/>
              <a:t>برای ویرایش سبک‌های عنوان اصلی، کلیک کنید</a:t>
            </a:r>
            <a:endParaRPr lang="en-US"/>
          </a:p>
          <a:p>
            <a:pPr lvl="1"/>
            <a:r>
              <a:rPr lang="fa-IR" altLang="en-US"/>
              <a:t>سطح دوم</a:t>
            </a:r>
            <a:endParaRPr lang="en-US"/>
          </a:p>
          <a:p>
            <a:pPr lvl="2"/>
            <a:r>
              <a:rPr lang="fa-IR" altLang="en-US"/>
              <a:t>سطح سوم</a:t>
            </a:r>
            <a:endParaRPr lang="en-US"/>
          </a:p>
          <a:p>
            <a:pPr lvl="3"/>
            <a:r>
              <a:rPr lang="fa-IR" altLang="en-US"/>
              <a:t>سطح چهارم</a:t>
            </a:r>
            <a:endParaRPr lang="en-US"/>
          </a:p>
          <a:p>
            <a:pPr lvl="4"/>
            <a:r>
              <a:rPr lang="fa-IR" altLang="en-US"/>
              <a:t>سطح پنجم</a:t>
            </a:r>
            <a:endParaRPr lang="en-US"/>
          </a:p>
        </p:txBody>
      </p:sp>
      <p:sp>
        <p:nvSpPr>
          <p:cNvPr id="6" name="محل ته‌برگ 5"/>
          <p:cNvSpPr>
            <a:spLocks noGrp="1" noEditPoints="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
            <a:endParaRPr lang="en-US"/>
          </a:p>
        </p:txBody>
      </p:sp>
      <p:sp>
        <p:nvSpPr>
          <p:cNvPr id="7" name="محل شماره اسلاید 6"/>
          <p:cNvSpPr>
            <a:spLocks noGrp="1" noEditPoints="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
            <a:r>
              <a:rPr lang="en-US" smtClean="0"/>
              <a:t>#</a:t>
            </a:r>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slide" Target="../slides/slide1.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حل تصویر اسلاید 1"/>
          <p:cNvSpPr>
            <a:spLocks noGrp="1" noRot="1" noChangeAspect="1" noEditPoints="1"/>
          </p:cNvSpPr>
          <p:nvPr>
            <p:ph type="sldImg"/>
          </p:nvPr>
        </p:nvSpPr>
        <p:spPr>
          <a:xfrm>
            <a:off x="381000" y="685800"/>
            <a:ext cx="6096000" cy="3429000"/>
          </a:xfrm>
        </p:spPr>
        <p:txBody>
          <a:bodyPr/>
          <a:lstStyle/>
          <a:p/>
        </p:txBody>
      </p:sp>
      <p:sp>
        <p:nvSpPr>
          <p:cNvPr id="3" name="محل متن 2"/>
          <p:cNvSpPr>
            <a:spLocks noGrp="1" noEditPoints="1"/>
          </p:cNvSpPr>
          <p:nvPr>
            <p:ph type="body" idx="3"/>
          </p:nvPr>
        </p:nvSpPr>
        <p:spPr/>
        <p:txBody>
          <a:bodyPr/>
          <a:lstStyle/>
          <a:p>
            <a:endParaRPr lang="en-US"/>
          </a:p>
        </p:txBody>
      </p:sp>
      <p:sp>
        <p:nvSpPr>
          <p:cNvPr id="4" name="محل شماره اسلاید 3"/>
          <p:cNvSpPr>
            <a:spLocks noGrp="1" noEditPoints="1"/>
          </p:cNvSpPr>
          <p:nvPr>
            <p:ph type="sldNum" sz="quarter" idx="5"/>
          </p:nvPr>
        </p:nvSpPr>
        <p:spPr/>
        <p:txBody>
          <a:bodyPr/>
          <a:lstStyle/>
          <a:p>
            <a:fld id="{99032069-DFFB-449B-9EC2-44A68F3937E6}" type="slidenum">
              <a:rPr lang="en-US" smtClean="0"/>
              <a:t>‹#›</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noEditPoints="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noEditPoints="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smtClean="0"/>
              <a:t>Click to edit Master subtitle style</a:t>
            </a:r>
            <a:endParaRPr lang="en-US"/>
          </a:p>
        </p:txBody>
      </p:sp>
      <p:sp>
        <p:nvSpPr>
          <p:cNvPr id="4" name="Date Placeholder 3"/>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smtClean="0"/>
              <a:t>Click to edit Master title style</a:t>
            </a:r>
            <a:endParaRPr lang="en-US"/>
          </a:p>
        </p:txBody>
      </p:sp>
      <p:sp>
        <p:nvSpPr>
          <p:cNvPr id="3" name="Vertical Text Placeholder 2"/>
          <p:cNvSpPr>
            <a:spLocks noGrp="1" noEditPoints="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noEditPoints="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noEditPoints="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smtClean="0"/>
              <a:t>Click to edit Master title style</a:t>
            </a:r>
            <a:endParaRPr lang="en-US"/>
          </a:p>
        </p:txBody>
      </p:sp>
      <p:sp>
        <p:nvSpPr>
          <p:cNvPr id="3" name="Content Placeholder 2"/>
          <p:cNvSpPr>
            <a:spLocks noGrp="1" noEditPoints="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noEditPoints="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5" name="Footer Placeholder 4"/>
          <p:cNvSpPr>
            <a:spLocks noGrp="1" noEditPoints="1"/>
          </p:cNvSpPr>
          <p:nvPr>
            <p:ph type="ftr" sz="quarter" idx="11"/>
          </p:nvPr>
        </p:nvSpPr>
        <p:spPr/>
        <p:txBody>
          <a:bodyPr/>
          <a:lstStyle/>
          <a:p>
            <a:endParaRPr lang="en-US"/>
          </a:p>
        </p:txBody>
      </p:sp>
      <p:sp>
        <p:nvSpPr>
          <p:cNvPr id="6" name="Slide Number Placeholder 5"/>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smtClean="0"/>
              <a:t>Click to edit Master title style</a:t>
            </a:r>
            <a:endParaRPr lang="en-US"/>
          </a:p>
        </p:txBody>
      </p:sp>
      <p:sp>
        <p:nvSpPr>
          <p:cNvPr id="3" name="Content Placeholder 2"/>
          <p:cNvSpPr>
            <a:spLocks noGrp="1" noEditPoints="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noEditPoints="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noEditPoints="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noEditPoints="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noEditPoints="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noEditPoints="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8" name="Footer Placeholder 7"/>
          <p:cNvSpPr>
            <a:spLocks noGrp="1" noEditPoints="1"/>
          </p:cNvSpPr>
          <p:nvPr>
            <p:ph type="ftr" sz="quarter" idx="11"/>
          </p:nvPr>
        </p:nvSpPr>
        <p:spPr/>
        <p:txBody>
          <a:bodyPr/>
          <a:lstStyle/>
          <a:p>
            <a:endParaRPr lang="en-US"/>
          </a:p>
        </p:txBody>
      </p:sp>
      <p:sp>
        <p:nvSpPr>
          <p:cNvPr id="9" name="Slide Number Placeholder 8"/>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noEditPoints="1"/>
          </p:cNvSpPr>
          <p:nvPr>
            <p:ph type="title"/>
          </p:nvPr>
        </p:nvSpPr>
        <p:spPr/>
        <p:txBody>
          <a:bodyPr/>
          <a:lstStyle/>
          <a:p>
            <a:r>
              <a:rPr lang="en-US" smtClean="0"/>
              <a:t>Click to edit Master title style</a:t>
            </a:r>
            <a:endParaRPr lang="en-US"/>
          </a:p>
        </p:txBody>
      </p:sp>
      <p:sp>
        <p:nvSpPr>
          <p:cNvPr id="3" name="Date Placeholder 2"/>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4" name="Footer Placeholder 3"/>
          <p:cNvSpPr>
            <a:spLocks noGrp="1" noEditPoints="1"/>
          </p:cNvSpPr>
          <p:nvPr>
            <p:ph type="ftr" sz="quarter" idx="11"/>
          </p:nvPr>
        </p:nvSpPr>
        <p:spPr/>
        <p:txBody>
          <a:bodyPr/>
          <a:lstStyle/>
          <a:p>
            <a:endParaRPr lang="en-US"/>
          </a:p>
        </p:txBody>
      </p:sp>
      <p:sp>
        <p:nvSpPr>
          <p:cNvPr id="5" name="Slide Number Placeholder 4"/>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3" name="Footer Placeholder 2"/>
          <p:cNvSpPr>
            <a:spLocks noGrp="1" noEditPoints="1"/>
          </p:cNvSpPr>
          <p:nvPr>
            <p:ph type="ftr" sz="quarter" idx="11"/>
          </p:nvPr>
        </p:nvSpPr>
        <p:spPr/>
        <p:txBody>
          <a:bodyPr/>
          <a:lstStyle/>
          <a:p>
            <a:endParaRPr lang="en-US"/>
          </a:p>
        </p:txBody>
      </p:sp>
      <p:sp>
        <p:nvSpPr>
          <p:cNvPr id="4" name="Slide Number Placeholder 3"/>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noEditPoints="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noEditPoints="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noEditPoints="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noEditPoints="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a:p>
        </p:txBody>
      </p:sp>
      <p:sp>
        <p:nvSpPr>
          <p:cNvPr id="4" name="Text Placeholder 3"/>
          <p:cNvSpPr>
            <a:spLocks noGrp="1" noEditPoints="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noEditPoints="1"/>
          </p:cNvSpPr>
          <p:nvPr>
            <p:ph type="dt" sz="half" idx="10"/>
          </p:nvPr>
        </p:nvSpPr>
        <p:spPr/>
        <p:txBody>
          <a:bodyPr/>
          <a:lstStyle/>
          <a:p>
            <a:fld id="{50409256-BB9D-4EE1-978B-903609A03B5E}" type="datetimeFigureOut">
              <a:rPr lang="en-US" smtClean="0"/>
              <a:t>3/10/2020</a:t>
            </a:fld>
            <a:endParaRPr lang="en-US"/>
          </a:p>
        </p:txBody>
      </p:sp>
      <p:sp>
        <p:nvSpPr>
          <p:cNvPr id="6" name="Footer Placeholder 5"/>
          <p:cNvSpPr>
            <a:spLocks noGrp="1" noEditPoints="1"/>
          </p:cNvSpPr>
          <p:nvPr>
            <p:ph type="ftr" sz="quarter" idx="11"/>
          </p:nvPr>
        </p:nvSpPr>
        <p:spPr/>
        <p:txBody>
          <a:bodyPr/>
          <a:lstStyle/>
          <a:p>
            <a:endParaRPr lang="en-US"/>
          </a:p>
        </p:txBody>
      </p:sp>
      <p:sp>
        <p:nvSpPr>
          <p:cNvPr id="7" name="Slide Number Placeholder 6"/>
          <p:cNvSpPr>
            <a:spLocks noGrp="1" noEditPoints="1"/>
          </p:cNvSpPr>
          <p:nvPr>
            <p:ph type="sldNum" sz="quarter" idx="12"/>
          </p:nvPr>
        </p:nvSpPr>
        <p:spPr/>
        <p:txBody>
          <a:bodyPr/>
          <a:lstStyle/>
          <a:p>
            <a:fld id="{D12E791C-0A8C-41CF-A358-0882E33B6A3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eg"/><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
            <a:lum bright="0" contrast="0"/>
          </a:blip>
          <a:srcRect l="0" t="0" r="0" b="0"/>
          <a:stretch>
            <a:fillRect/>
          </a:stretch>
        </a:blipFill>
      </p:bgPr>
    </p:bg>
    <p:spTree>
      <p:nvGrpSpPr>
        <p:cNvPr id="1" name=""/>
        <p:cNvGrpSpPr/>
        <p:nvPr/>
      </p:nvGrpSpPr>
      <p:grpSpPr>
        <a:xfrm>
          <a:off x="0" y="0"/>
          <a:ext cx="0" cy="0"/>
          <a:chOff x="0" y="0"/>
          <a:chExt cx="0" cy="0"/>
        </a:xfrm>
      </p:grpSpPr>
      <p:sp>
        <p:nvSpPr>
          <p:cNvPr id="2" name="Title Placeholder 1"/>
          <p:cNvSpPr>
            <a:spLocks noGrp="1" noEditPoints="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noEditPoints="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noEditPoints="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409256-BB9D-4EE1-978B-903609A03B5E}" type="datetimeFigureOut">
              <a:rPr lang="en-US" smtClean="0"/>
              <a:t>3/10/2020</a:t>
            </a:fld>
            <a:endParaRPr lang="en-US"/>
          </a:p>
        </p:txBody>
      </p:sp>
      <p:sp>
        <p:nvSpPr>
          <p:cNvPr id="5" name="Footer Placeholder 4"/>
          <p:cNvSpPr>
            <a:spLocks noGrp="1" noEditPoints="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noEditPoints="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2E791C-0A8C-41CF-A358-0882E33B6A3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itchFamily="34" charset="0" panose="020B0604020202020204"/>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itchFamily="34" charset="0" panose="020B0604020202020204"/>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itchFamily="34" charset="0" panose="020B0604020202020204"/>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panose="020B0604020202020204"/>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2.wmf"/><Relationship Id="rId3" Type="http://schemas.openxmlformats.org/officeDocument/2006/relationships/oleObject" Target="../embeddings/oleObject2.bin"/><Relationship Id="rId4"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58153" y="1640541"/>
            <a:ext cx="10659035" cy="4782848"/>
          </a:xfrm>
          <a:prstGeom prst="rect">
            <a:avLst/>
          </a:prstGeom>
        </p:spPr>
        <p:txBody>
          <a:bodyPr wrap="square">
            <a:spAutoFit/>
          </a:bodyPr>
          <a:lstStyle/>
          <a:p>
            <a:pPr algn="just" rtl="1">
              <a:lnSpc>
                <a:spcPct val="70000"/>
              </a:lnSpc>
              <a:tabLst>
                <a:tab pos="358775" algn="l"/>
                <a:tab pos="808355" algn="l"/>
                <a:tab pos="1348740" algn="l"/>
                <a:tab pos="1528445" algn="l"/>
                <a:tab pos="1798955" algn="l"/>
                <a:tab pos="2068830" algn="l"/>
                <a:tab pos="2788920" algn="l"/>
              </a:tabLst>
            </a:pPr>
            <a:r>
              <a:rPr lang="fa-IR" sz="2400" b="1" dirty="0">
                <a:latin typeface="Calibri" pitchFamily="34" charset="0" panose="020F0502020204030204"/>
                <a:ea typeface="Times New Roman" pitchFamily="18" charset="0" panose="02020603050405020304"/>
                <a:cs typeface="B Nazanin" pitchFamily="2" charset="-78" panose="00000400000000000000"/>
              </a:rPr>
              <a:t> </a:t>
            </a:r>
            <a:endParaRPr lang="en-US" sz="2400"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*رباعی:</a:t>
            </a:r>
            <a:r>
              <a:rPr lang="fa-IR" sz="2400" dirty="0">
                <a:solidFill>
                  <a:srgbClr val="FF0000"/>
                </a:solidFill>
                <a:latin typeface="Calibri" pitchFamily="34" charset="0" panose="020F0502020204030204"/>
                <a:ea typeface="Times New Roman" pitchFamily="18" charset="0" panose="02020603050405020304"/>
                <a:cs typeface="B Nazanin" pitchFamily="2" charset="-78" panose="00000400000000000000"/>
              </a:rPr>
              <a:t> </a:t>
            </a:r>
            <a:r>
              <a:rPr lang="fa-IR" sz="2400" dirty="0">
                <a:latin typeface="Calibri" pitchFamily="34" charset="0" panose="020F0502020204030204"/>
                <a:ea typeface="Times New Roman" pitchFamily="18" charset="0" panose="02020603050405020304"/>
                <a:cs typeface="B Nazanin" pitchFamily="2" charset="-78" panose="00000400000000000000"/>
              </a:rPr>
              <a:t>قالبی از شعر است که چهار مصراع (دوبیت) دارد. </a:t>
            </a:r>
            <a:endParaRPr lang="en-US" sz="2400"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dirty="0">
                <a:solidFill>
                  <a:srgbClr val="FF0000"/>
                </a:solidFill>
                <a:latin typeface="Calibri" pitchFamily="34" charset="0" panose="020F0502020204030204"/>
                <a:ea typeface="Times New Roman" pitchFamily="18" charset="0" panose="02020603050405020304"/>
                <a:cs typeface="B Nazanin" pitchFamily="2" charset="-78" panose="00000400000000000000"/>
              </a:rPr>
              <a:t>ویژگی های قالب رباعی: </a:t>
            </a:r>
            <a:endParaRPr lang="fa-IR" sz="2400"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dirty="0" smtClean="0">
                <a:latin typeface="Calibri" pitchFamily="34" charset="0" panose="020F0502020204030204"/>
                <a:ea typeface="Times New Roman" pitchFamily="18" charset="0" panose="02020603050405020304"/>
                <a:cs typeface="B Nazanin" pitchFamily="2" charset="-78" panose="00000400000000000000"/>
              </a:rPr>
              <a:t> </a:t>
            </a:r>
            <a:r>
              <a:rPr lang="fa-IR" sz="2400" dirty="0">
                <a:latin typeface="Calibri" pitchFamily="34" charset="0" panose="020F0502020204030204"/>
                <a:ea typeface="Times New Roman" pitchFamily="18" charset="0" panose="02020603050405020304"/>
                <a:cs typeface="B Nazanin" pitchFamily="2" charset="-78" panose="00000400000000000000"/>
              </a:rPr>
              <a:t>- مصراع های اول، دوم و چهارم هم قافیه اند. </a:t>
            </a:r>
            <a:endParaRPr lang="en-US" sz="2400"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dirty="0">
                <a:latin typeface="Calibri" pitchFamily="34" charset="0" panose="020F0502020204030204"/>
                <a:ea typeface="Times New Roman" pitchFamily="18" charset="0" panose="02020603050405020304"/>
                <a:cs typeface="B Nazanin" pitchFamily="2" charset="-78" panose="00000400000000000000"/>
              </a:rPr>
              <a:t>	-مصراع سوم در شعر برخی از دوره های قافیه است. </a:t>
            </a:r>
            <a:endParaRPr lang="fa-IR" sz="2400" dirty="0" smtClean="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dirty="0">
                <a:latin typeface="Calibri" pitchFamily="34" charset="0" panose="020F0502020204030204"/>
                <a:ea typeface="Times New Roman" pitchFamily="18" charset="0" panose="02020603050405020304"/>
                <a:cs typeface="B Nazanin" pitchFamily="2" charset="-78" panose="00000400000000000000"/>
              </a:rPr>
              <a:t>	-سه مصراع اول مقدمة سخن شاعر است. </a:t>
            </a:r>
            <a:endParaRPr lang="en-US" sz="2400"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dirty="0">
                <a:latin typeface="Calibri" pitchFamily="34" charset="0" panose="020F0502020204030204"/>
                <a:ea typeface="Times New Roman" pitchFamily="18" charset="0" panose="02020603050405020304"/>
                <a:cs typeface="B Nazanin" pitchFamily="2" charset="-78" panose="00000400000000000000"/>
              </a:rPr>
              <a:t>	- پیام اصلی شاعر در مصراع آخر میآید. </a:t>
            </a:r>
            <a:endParaRPr lang="en-US" sz="2400"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dirty="0">
                <a:latin typeface="Calibri" pitchFamily="34" charset="0" panose="020F0502020204030204"/>
                <a:ea typeface="Times New Roman" pitchFamily="18" charset="0" panose="02020603050405020304"/>
                <a:cs typeface="B Nazanin" pitchFamily="2" charset="-78" panose="00000400000000000000"/>
              </a:rPr>
              <a:t>	</a:t>
            </a:r>
            <a:r>
              <a:rPr lang="fa-IR" sz="2400" dirty="0" smtClean="0">
                <a:latin typeface="Calibri" pitchFamily="34" charset="0" panose="020F0502020204030204"/>
                <a:ea typeface="Times New Roman" pitchFamily="18" charset="0" panose="02020603050405020304"/>
                <a:cs typeface="B Nazanin" pitchFamily="2" charset="-78" panose="00000400000000000000"/>
              </a:rPr>
              <a:t>- </a:t>
            </a:r>
            <a:r>
              <a:rPr lang="fa-IR" sz="2400" dirty="0">
                <a:latin typeface="Calibri" pitchFamily="34" charset="0" panose="020F0502020204030204"/>
                <a:ea typeface="Times New Roman" pitchFamily="18" charset="0" panose="02020603050405020304"/>
                <a:cs typeface="B Nazanin" pitchFamily="2" charset="-78" panose="00000400000000000000"/>
              </a:rPr>
              <a:t>عموماً رباعی با هجای بلند آغاز می­شود. </a:t>
            </a:r>
            <a:endParaRPr lang="en-US" sz="2400"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dirty="0">
                <a:latin typeface="Calibri" pitchFamily="34" charset="0" panose="020F0502020204030204"/>
                <a:ea typeface="Times New Roman" pitchFamily="18" charset="0" panose="02020603050405020304"/>
                <a:cs typeface="B Nazanin" pitchFamily="2" charset="-78" panose="00000400000000000000"/>
              </a:rPr>
              <a:t>	- رباعی در زبان فارسی به وزن های مختلفی سروده شده است. </a:t>
            </a:r>
            <a:endParaRPr lang="en-US" sz="2400" dirty="0">
              <a:effectLst/>
              <a:latin typeface="Calibri" pitchFamily="34" charset="0" panose="020F0502020204030204"/>
              <a:ea typeface="Times New Roman" pitchFamily="18" charset="0" panose="02020603050405020304"/>
              <a:cs typeface="B Nazanin" pitchFamily="2" charset="-78" panose="0000040000000000000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6858" y="1949824"/>
            <a:ext cx="12451977" cy="2862322"/>
          </a:xfrm>
          <a:prstGeom prst="rect">
            <a:avLst/>
          </a:prstGeom>
        </p:spPr>
        <p:txBody>
          <a:bodyPr wrap="square">
            <a:spAutoFit/>
          </a:bodyPr>
          <a:lstStyle/>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تاریخچة چهار پاره</a:t>
            </a: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a:t>
            </a:r>
          </a:p>
          <a:p>
            <a:pPr algn="just" rtl="1">
              <a:lnSpc>
                <a:spcPct val="150000"/>
              </a:lnSpc>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 </a:t>
            </a:r>
            <a:r>
              <a:rPr lang="fa-IR" sz="2400" b="1" dirty="0">
                <a:latin typeface="Calibri" pitchFamily="34" charset="0" panose="020F0502020204030204"/>
                <a:ea typeface="Times New Roman" pitchFamily="18" charset="0" panose="02020603050405020304"/>
                <a:cs typeface="B Nazanin" pitchFamily="2" charset="-78" panose="00000400000000000000"/>
              </a:rPr>
              <a:t>	1- پس از مشروطیت در ایران رواج یافت. </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latin typeface="Calibri" pitchFamily="34" charset="0" panose="020F0502020204030204"/>
                <a:ea typeface="Times New Roman" pitchFamily="18" charset="0" panose="02020603050405020304"/>
                <a:cs typeface="B Nazanin" pitchFamily="2" charset="-78" panose="00000400000000000000"/>
              </a:rPr>
              <a:t>	2- تلاشی بود در جهت ایجاد یک قالب نو که درون مایة تازه </a:t>
            </a:r>
            <a:r>
              <a:rPr lang="fa-IR" sz="2400" b="1" dirty="0" smtClean="0">
                <a:latin typeface="Calibri" pitchFamily="34" charset="0" panose="020F0502020204030204"/>
                <a:ea typeface="Times New Roman" pitchFamily="18" charset="0" panose="02020603050405020304"/>
                <a:cs typeface="B Nazanin" pitchFamily="2" charset="-78" panose="00000400000000000000"/>
              </a:rPr>
              <a:t>داشته باشند</a:t>
            </a:r>
            <a:r>
              <a:rPr lang="fa-IR" sz="2400" b="1" dirty="0">
                <a:latin typeface="Calibri" pitchFamily="34" charset="0" panose="020F0502020204030204"/>
                <a:ea typeface="Times New Roman" pitchFamily="18" charset="0" panose="02020603050405020304"/>
                <a:cs typeface="B Nazanin" pitchFamily="2" charset="-78" panose="00000400000000000000"/>
              </a:rPr>
              <a:t>. </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*نکته : </a:t>
            </a:r>
            <a:endPar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نام </a:t>
            </a:r>
            <a:r>
              <a:rPr lang="fa-IR" sz="2400" b="1" dirty="0">
                <a:latin typeface="Calibri" pitchFamily="34" charset="0" panose="020F0502020204030204"/>
                <a:ea typeface="Times New Roman" pitchFamily="18" charset="0" panose="02020603050405020304"/>
                <a:cs typeface="B Nazanin" pitchFamily="2" charset="-78" panose="00000400000000000000"/>
              </a:rPr>
              <a:t>دیگر چهار پاره «دو بیتی پیوسته» است. </a:t>
            </a:r>
            <a:endParaRPr lang="en-US" sz="2400" b="1" dirty="0">
              <a:effectLst/>
              <a:latin typeface="Calibri" pitchFamily="34" charset="0" panose="020F0502020204030204"/>
              <a:ea typeface="Times New Roman" pitchFamily="18" charset="0" panose="02020603050405020304"/>
              <a:cs typeface="B Nazanin" pitchFamily="2" charset="-78" panose="0000040000000000000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80331" y="2312894"/>
            <a:ext cx="4827494" cy="2215991"/>
          </a:xfrm>
          <a:prstGeom prst="rect">
            <a:avLst/>
          </a:prstGeom>
          <a:noFill/>
        </p:spPr>
        <p:txBody>
          <a:bodyPr wrap="square" rtlCol="0">
            <a:spAutoFit/>
          </a:bodyPr>
          <a:lstStyle/>
          <a:p>
            <a:r>
              <a:rPr lang="fa-IR" sz="13800" dirty="0" smtClean="0">
                <a:solidFill>
                  <a:srgbClr val="C00000"/>
                </a:solidFill>
                <a:cs typeface="B Titr" pitchFamily="2" charset="-78" panose="00000700000000000000"/>
              </a:rPr>
              <a:t>پایان</a:t>
            </a:r>
            <a:endParaRPr lang="en-US" sz="13800" dirty="0">
              <a:solidFill>
                <a:srgbClr val="C00000"/>
              </a:solidFill>
              <a:cs typeface="B Titr" pitchFamily="2" charset="-78" panose="0000070000000000000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967335"/>
            <a:ext cx="6096000" cy="923330"/>
          </a:xfrm>
          <a:prstGeom prst="rect">
            <a:avLst/>
          </a:prstGeom>
        </p:spPr>
        <p:txBody>
          <a:bodyPr>
            <a:spAutoFit/>
          </a:bodyPr>
          <a:lstStyle/>
          <a:p>
            <a:pPr algn="just" rtl="1">
              <a:lnSpc>
                <a:spcPct val="150000"/>
              </a:lnSpc>
              <a:tabLst>
                <a:tab pos="358775" algn="l"/>
                <a:tab pos="808355" algn="l"/>
                <a:tab pos="1348740" algn="l"/>
                <a:tab pos="1528445" algn="l"/>
                <a:tab pos="1798955" algn="l"/>
                <a:tab pos="2068830" algn="l"/>
                <a:tab pos="2788920" algn="l"/>
              </a:tabLst>
            </a:pPr>
            <a:r>
              <a:rPr lang="en-US" dirty="0" smtClean="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a:t>
            </a:r>
            <a:r>
              <a:rPr lang="en-US" dirty="0">
                <a:latin typeface="Calibri" pitchFamily="34" charset="0" panose="020F0502020204030204"/>
                <a:ea typeface="Times New Roman" pitchFamily="18" charset="0" panose="02020603050405020304"/>
                <a:cs typeface="B Lotus" pitchFamily="2" charset="-78" panose="00000400000000000000"/>
              </a:rPr>
              <a:t>X</a:t>
            </a:r>
            <a:r>
              <a:rPr lang="fa-IR" dirty="0">
                <a:latin typeface="Calibri" pitchFamily="34" charset="0" panose="020F0502020204030204"/>
                <a:ea typeface="Times New Roman" pitchFamily="18" charset="0" panose="02020603050405020304"/>
                <a:cs typeface="B Lotus" pitchFamily="2" charset="-78" panose="00000400000000000000"/>
              </a:rPr>
              <a:t>	--------</a:t>
            </a:r>
            <a:r>
              <a:rPr lang="en-US" dirty="0">
                <a:latin typeface="Calibri" pitchFamily="34" charset="0" panose="020F0502020204030204"/>
                <a:ea typeface="Times New Roman" pitchFamily="18" charset="0" panose="02020603050405020304"/>
                <a:cs typeface="B Lotus" pitchFamily="2" charset="-78" panose="00000400000000000000"/>
              </a:rPr>
              <a:t>X</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		--------</a:t>
            </a:r>
            <a:r>
              <a:rPr lang="en-US" dirty="0">
                <a:latin typeface="Calibri" pitchFamily="34" charset="0" panose="020F0502020204030204"/>
                <a:ea typeface="Times New Roman" pitchFamily="18" charset="0" panose="02020603050405020304"/>
                <a:cs typeface="B Lotus" pitchFamily="2" charset="-78" panose="00000400000000000000"/>
              </a:rPr>
              <a:t>X</a:t>
            </a:r>
            <a:endParaRPr lang="en-US" sz="1400" dirty="0">
              <a:effectLst/>
              <a:latin typeface="Calibri" pitchFamily="34" charset="0" panose="020F0502020204030204"/>
              <a:ea typeface="Times New Roman" pitchFamily="18" charset="0" panose="02020603050405020304"/>
              <a:cs typeface="Arial" pitchFamily="34" charset="0" panose="020B0604020202020204"/>
            </a:endParaRPr>
          </a:p>
        </p:txBody>
      </p:sp>
      <p:sp>
        <p:nvSpPr>
          <p:cNvPr id="3" name="Rectangle 2"/>
          <p:cNvSpPr/>
          <p:nvPr/>
        </p:nvSpPr>
        <p:spPr>
          <a:xfrm>
            <a:off x="9383396" y="2505670"/>
            <a:ext cx="2954655" cy="461665"/>
          </a:xfrm>
          <a:prstGeom prst="rect">
            <a:avLst/>
          </a:prstGeom>
        </p:spPr>
        <p:txBody>
          <a:bodyPr wrap="none">
            <a:spAutoFit/>
          </a:bodyPr>
          <a:lstStyle/>
          <a:p>
            <a:r>
              <a:rPr lang="fa-IR" sz="2400" b="1" dirty="0">
                <a:solidFill>
                  <a:srgbClr val="FF0000"/>
                </a:solidFill>
                <a:latin typeface="Calibri" pitchFamily="34" charset="0" panose="020F0502020204030204"/>
                <a:ea typeface="Times New Roman" pitchFamily="18" charset="0" panose="02020603050405020304"/>
                <a:cs typeface="B Lotus" pitchFamily="2" charset="-78" panose="00000400000000000000"/>
              </a:rPr>
              <a:t>شکل هندسی رباعی: 	</a:t>
            </a:r>
            <a:endParaRPr lang="en-US" sz="2400" b="1" dirty="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07777" y="1748118"/>
            <a:ext cx="10058400" cy="4524315"/>
          </a:xfrm>
          <a:prstGeom prst="rect">
            <a:avLst/>
          </a:prstGeom>
        </p:spPr>
        <p:txBody>
          <a:bodyPr wrap="square">
            <a:spAutoFit/>
          </a:bodyPr>
          <a:lstStyle/>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*محتوا و درون مایة </a:t>
            </a: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رباعی</a:t>
            </a:r>
            <a:r>
              <a:rPr lang="en-US"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a:t>
            </a: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 </a:t>
            </a:r>
            <a:r>
              <a:rPr lang="fa-IR" sz="2400" b="1" dirty="0">
                <a:latin typeface="Calibri" pitchFamily="34" charset="0" panose="020F0502020204030204"/>
                <a:ea typeface="Times New Roman" pitchFamily="18" charset="0" panose="02020603050405020304"/>
                <a:cs typeface="B Nazanin" pitchFamily="2" charset="-78" panose="00000400000000000000"/>
              </a:rPr>
              <a:t>عشق ، عرفان و فلسفه</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تاریخچة رباعی: </a:t>
            </a:r>
            <a:endPar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 </a:t>
            </a:r>
            <a:r>
              <a:rPr lang="fa-IR" sz="2400" b="1" dirty="0">
                <a:latin typeface="Calibri" pitchFamily="34" charset="0" panose="020F0502020204030204"/>
                <a:ea typeface="Times New Roman" pitchFamily="18" charset="0" panose="02020603050405020304"/>
                <a:cs typeface="B Nazanin" pitchFamily="2" charset="-78" panose="00000400000000000000"/>
              </a:rPr>
              <a:t>رباعی قالبی ایرانی است. 								- از زمان رودکی تا حال در شعر فارسی رواج داشته است. </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رباعی سرایان معروف: </a:t>
            </a:r>
            <a:endPar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endParaRPr>
          </a:p>
          <a:p>
            <a:pPr marL="342900" indent="-342900" algn="just" rtl="1">
              <a:lnSpc>
                <a:spcPct val="150000"/>
              </a:lnSpc>
              <a:buFontTx/>
              <a:buChar char="-"/>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خیام </a:t>
            </a:r>
            <a:r>
              <a:rPr lang="fa-IR" sz="2400" b="1" dirty="0">
                <a:latin typeface="Calibri" pitchFamily="34" charset="0" panose="020F0502020204030204"/>
                <a:ea typeface="Times New Roman" pitchFamily="18" charset="0" panose="02020603050405020304"/>
                <a:cs typeface="B Nazanin" pitchFamily="2" charset="-78" panose="00000400000000000000"/>
              </a:rPr>
              <a:t>(قرن5) بهترین رباعی سرای شعر فارسی است. </a:t>
            </a:r>
            <a:endParaRPr lang="fa-IR" sz="2400" b="1" dirty="0" smtClean="0">
              <a:latin typeface="Calibri" pitchFamily="34" charset="0" panose="020F0502020204030204"/>
              <a:ea typeface="Times New Roman" pitchFamily="18" charset="0" panose="02020603050405020304"/>
              <a:cs typeface="B Nazanin" pitchFamily="2" charset="-78" panose="00000400000000000000"/>
            </a:endParaRPr>
          </a:p>
          <a:p>
            <a:pPr marL="342900" indent="-342900" algn="just" rtl="1">
              <a:lnSpc>
                <a:spcPct val="150000"/>
              </a:lnSpc>
              <a:buFontTx/>
              <a:buChar char="-"/>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عطار </a:t>
            </a:r>
            <a:r>
              <a:rPr lang="fa-IR" sz="2400" b="1" dirty="0">
                <a:latin typeface="Calibri" pitchFamily="34" charset="0" panose="020F0502020204030204"/>
                <a:ea typeface="Times New Roman" pitchFamily="18" charset="0" panose="02020603050405020304"/>
                <a:cs typeface="B Nazanin" pitchFamily="2" charset="-78" panose="00000400000000000000"/>
              </a:rPr>
              <a:t>، مولوی، بابا افضل کاشانی. </a:t>
            </a:r>
            <a:endParaRPr lang="fa-IR" sz="2400" b="1" dirty="0" smtClean="0">
              <a:latin typeface="Calibri" pitchFamily="34" charset="0" panose="020F0502020204030204"/>
              <a:ea typeface="Times New Roman" pitchFamily="18" charset="0" panose="02020603050405020304"/>
              <a:cs typeface="B Nazanin" pitchFamily="2" charset="-78" panose="00000400000000000000"/>
            </a:endParaRPr>
          </a:p>
          <a:p>
            <a:pPr marL="342900" indent="-342900" algn="just" rtl="1">
              <a:lnSpc>
                <a:spcPct val="150000"/>
              </a:lnSpc>
              <a:buFontTx/>
              <a:buChar char="-"/>
              <a:tabLst>
                <a:tab pos="358775" algn="l"/>
                <a:tab pos="808355" algn="l"/>
                <a:tab pos="1348740" algn="l"/>
                <a:tab pos="1528445" algn="l"/>
                <a:tab pos="1798955" algn="l"/>
                <a:tab pos="2068830" algn="l"/>
                <a:tab pos="2788920" algn="l"/>
              </a:tabLst>
            </a:pP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 نکته</a:t>
            </a: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 </a:t>
            </a:r>
            <a:r>
              <a:rPr lang="fa-IR" sz="2400" b="1" dirty="0">
                <a:latin typeface="Calibri" pitchFamily="34" charset="0" panose="020F0502020204030204"/>
                <a:ea typeface="Times New Roman" pitchFamily="18" charset="0" panose="02020603050405020304"/>
                <a:cs typeface="B Nazanin" pitchFamily="2" charset="-78" panose="00000400000000000000"/>
              </a:rPr>
              <a:t>رباعی مناسب ترین قالب برای ثبت لحظه های زود گذر شاعرانه است. </a:t>
            </a:r>
            <a:endParaRPr lang="en-US" sz="2400" b="1" dirty="0">
              <a:effectLst/>
              <a:latin typeface="Calibri" pitchFamily="34" charset="0" panose="020F0502020204030204"/>
              <a:ea typeface="Times New Roman" pitchFamily="18" charset="0" panose="02020603050405020304"/>
              <a:cs typeface="B Nazanin" pitchFamily="2" charset="-78" panose="0000040000000000000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3719" y="1909482"/>
            <a:ext cx="11187952" cy="2862322"/>
          </a:xfrm>
          <a:prstGeom prst="rect">
            <a:avLst/>
          </a:prstGeom>
        </p:spPr>
        <p:txBody>
          <a:bodyPr wrap="square">
            <a:spAutoFit/>
          </a:bodyPr>
          <a:lstStyle/>
          <a:p>
            <a:pPr algn="just" rtl="1">
              <a:lnSpc>
                <a:spcPct val="150000"/>
              </a:lnSpc>
              <a:tabLst>
                <a:tab pos="358775" algn="l"/>
                <a:tab pos="808355" algn="l"/>
                <a:tab pos="1348740" algn="l"/>
                <a:tab pos="1528445" algn="l"/>
                <a:tab pos="1798955" algn="l"/>
                <a:tab pos="2068830" algn="l"/>
                <a:tab pos="2788920" algn="l"/>
              </a:tabLst>
            </a:pP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a:t>
            </a: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دوبیتی: </a:t>
            </a:r>
            <a:r>
              <a:rPr lang="fa-IR" sz="2400" b="1" dirty="0">
                <a:latin typeface="Calibri" pitchFamily="34" charset="0" panose="020F0502020204030204"/>
                <a:ea typeface="Times New Roman" pitchFamily="18" charset="0" panose="02020603050405020304"/>
                <a:cs typeface="B Nazanin" pitchFamily="2" charset="-78" panose="00000400000000000000"/>
              </a:rPr>
              <a:t>قالبی است همانند رباعی که مصراع های اول، دوم و چهارم هم قافیه اند. </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*ویژگی های دو بیتی</a:t>
            </a: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a:t>
            </a:r>
          </a:p>
          <a:p>
            <a:pPr algn="just" rtl="1">
              <a:lnSpc>
                <a:spcPct val="150000"/>
              </a:lnSpc>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 </a:t>
            </a:r>
            <a:r>
              <a:rPr lang="fa-IR" sz="2400" b="1" dirty="0">
                <a:latin typeface="Calibri" pitchFamily="34" charset="0" panose="020F0502020204030204"/>
                <a:ea typeface="Times New Roman" pitchFamily="18" charset="0" panose="02020603050405020304"/>
                <a:cs typeface="B Nazanin" pitchFamily="2" charset="-78" panose="00000400000000000000"/>
              </a:rPr>
              <a:t>1- از نظر وزن یا رباعی متفاوت است </a:t>
            </a:r>
            <a:endParaRPr lang="fa-IR" sz="2400" b="1" dirty="0" smtClean="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 </a:t>
            </a:r>
            <a:r>
              <a:rPr lang="fa-IR" sz="2400" b="1" dirty="0">
                <a:latin typeface="Calibri" pitchFamily="34" charset="0" panose="020F0502020204030204"/>
                <a:ea typeface="Times New Roman" pitchFamily="18" charset="0" panose="02020603050405020304"/>
                <a:cs typeface="B Nazanin" pitchFamily="2" charset="-78" panose="00000400000000000000"/>
              </a:rPr>
              <a:t>2- دو بیتی معمولاً با هجاهای کوتاه آغاز می­شود. </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*درون مایة دو بیتی: </a:t>
            </a:r>
            <a:r>
              <a:rPr lang="fa-IR" sz="2400" b="1" dirty="0">
                <a:latin typeface="Calibri" pitchFamily="34" charset="0" panose="020F0502020204030204"/>
                <a:ea typeface="Times New Roman" pitchFamily="18" charset="0" panose="02020603050405020304"/>
                <a:cs typeface="B Nazanin" pitchFamily="2" charset="-78" panose="00000400000000000000"/>
              </a:rPr>
              <a:t>عاشقانه و عارفانه</a:t>
            </a:r>
            <a:endParaRPr lang="en-US" sz="2400" b="1" dirty="0">
              <a:effectLst/>
              <a:latin typeface="Calibri" pitchFamily="34" charset="0" panose="020F0502020204030204"/>
              <a:ea typeface="Times New Roman" pitchFamily="18" charset="0" panose="02020603050405020304"/>
              <a:cs typeface="B Nazanin" pitchFamily="2" charset="-78" panose="0000040000000000000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2898086"/>
            <a:ext cx="6096000" cy="1061829"/>
          </a:xfrm>
          <a:prstGeom prst="rect">
            <a:avLst/>
          </a:prstGeom>
        </p:spPr>
        <p:txBody>
          <a:bodyPr>
            <a:spAutoFit/>
          </a:bodyPr>
          <a:lstStyle/>
          <a:p>
            <a:pPr algn="just" rtl="1">
              <a:lnSpc>
                <a:spcPct val="150000"/>
              </a:lnSpc>
              <a:tabLst>
                <a:tab pos="358775" algn="l"/>
                <a:tab pos="808355" algn="l"/>
                <a:tab pos="1348740" algn="l"/>
                <a:tab pos="1528445" algn="l"/>
                <a:tab pos="1798955" algn="l"/>
                <a:tab pos="2068830" algn="l"/>
                <a:tab pos="2788920" algn="l"/>
              </a:tabLst>
            </a:pP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en-US" dirty="0">
                <a:latin typeface="Calibri" pitchFamily="34" charset="0" panose="020F0502020204030204"/>
                <a:ea typeface="Times New Roman" pitchFamily="18" charset="0" panose="02020603050405020304"/>
                <a:cs typeface="B Lotus" pitchFamily="2" charset="-78" panose="00000400000000000000"/>
              </a:rPr>
              <a:t>X</a:t>
            </a:r>
            <a:endParaRPr lang="en-US" sz="1400" dirty="0">
              <a:latin typeface="Calibri" pitchFamily="34" charset="0" panose="020F0502020204030204"/>
              <a:ea typeface="Times New Roman" pitchFamily="18" charset="0" panose="02020603050405020304"/>
              <a:cs typeface="Arial" pitchFamily="34" charset="0" panose="020B0604020202020204"/>
            </a:endParaRPr>
          </a:p>
          <a:p>
            <a:r>
              <a:rPr lang="fa-IR" dirty="0">
                <a:latin typeface="Calibri" pitchFamily="34" charset="0" panose="020F0502020204030204"/>
                <a:ea typeface="Times New Roman" pitchFamily="18" charset="0" panose="02020603050405020304"/>
                <a:cs typeface="B Lotus" pitchFamily="2" charset="-78" panose="00000400000000000000"/>
              </a:rPr>
              <a:t>		           -------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a:t>
            </a:r>
            <a:endParaRPr lang="en-US" dirty="0"/>
          </a:p>
        </p:txBody>
      </p:sp>
      <p:sp>
        <p:nvSpPr>
          <p:cNvPr id="3" name="Rectangle 2"/>
          <p:cNvSpPr/>
          <p:nvPr/>
        </p:nvSpPr>
        <p:spPr>
          <a:xfrm>
            <a:off x="9380288" y="2208910"/>
            <a:ext cx="2674130" cy="461665"/>
          </a:xfrm>
          <a:prstGeom prst="rect">
            <a:avLst/>
          </a:prstGeom>
        </p:spPr>
        <p:txBody>
          <a:bodyPr wrap="none">
            <a:spAutoFit/>
          </a:bodyPr>
          <a:lstStyle/>
          <a:p>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 </a:t>
            </a: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شکل هندسی </a:t>
            </a: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دو بیتی: </a:t>
            </a:r>
            <a:endParaRPr lang="en-US" sz="2400" b="1" dirty="0">
              <a:solidFill>
                <a:srgbClr val="FF0000"/>
              </a:solidFill>
              <a:cs typeface="B Nazanin" pitchFamily="2" charset="-78" panose="00000400000000000000"/>
            </a:endParaRPr>
          </a:p>
        </p:txBody>
      </p:sp>
      <p:sp>
        <p:nvSpPr>
          <p:cNvPr id="4" name="Rectangle 3"/>
          <p:cNvSpPr/>
          <p:nvPr/>
        </p:nvSpPr>
        <p:spPr>
          <a:xfrm>
            <a:off x="4930296" y="2898086"/>
            <a:ext cx="1165704" cy="369332"/>
          </a:xfrm>
          <a:prstGeom prst="rect">
            <a:avLst/>
          </a:prstGeom>
        </p:spPr>
        <p:txBody>
          <a:bodyPr wrap="none">
            <a:spAutoFit/>
          </a:bodyPr>
          <a:lstStyle/>
          <a:p>
            <a:r>
              <a:rPr lang="fa-IR" dirty="0" smtClean="0">
                <a:latin typeface="Calibri" pitchFamily="34" charset="0" panose="020F0502020204030204"/>
                <a:ea typeface="Times New Roman" pitchFamily="18" charset="0" panose="02020603050405020304"/>
                <a:cs typeface="B Lotus" pitchFamily="2" charset="-78" panose="00000400000000000000"/>
              </a:rPr>
              <a:t>-------</a:t>
            </a:r>
            <a:r>
              <a:rPr lang="fa-IR" dirty="0">
                <a:latin typeface="Calibri" pitchFamily="34" charset="0" panose="020F0502020204030204"/>
                <a:ea typeface="Times New Roman" pitchFamily="18" charset="0" panose="02020603050405020304"/>
                <a:cs typeface="B Lotus" pitchFamily="2" charset="-78" panose="00000400000000000000"/>
              </a:rPr>
              <a:t>	 </a:t>
            </a:r>
            <a:endParaRPr lang="en-US" dirty="0"/>
          </a:p>
        </p:txBody>
      </p:sp>
      <p:graphicFrame>
        <p:nvGraphicFramePr>
          <p:cNvPr id="5" name="Object 4"/>
          <p:cNvGraphicFramePr>
            <a:graphicFrameLocks noChangeAspect="1"/>
          </p:cNvGraphicFramePr>
          <p:nvPr/>
        </p:nvGraphicFramePr>
        <p:xfrm>
          <a:off x="4730751" y="2927875"/>
          <a:ext cx="199545" cy="230170"/>
        </p:xfrm>
        <a:graphic>
          <a:graphicData uri="http://schemas.openxmlformats.org/presentationml/2006/ole">
            <p:oleObj name="Equation" r:id="rId1" imgW="241200" imgH="266400" progId="Equation.DSMT4">
              <p:embed/>
              <p:pic>
                <p:nvPicPr>
                  <p:cNvPr id="5" name="Object 4"/>
                  <p:cNvPicPr>
                    <a:picLocks noChangeAspect="1"/>
                  </p:cNvPicPr>
                  <p:nvPr/>
                </p:nvPicPr>
                <p:blipFill>
                  <a:blip r:embed="rId2"/>
                  <a:srcRect/>
                  <a:stretch>
                    <a:fillRect/>
                  </a:stretch>
                </p:blipFill>
                <p:spPr>
                  <a:xfrm>
                    <a:off x="4730751" y="2927875"/>
                    <a:ext cx="199545" cy="230170"/>
                  </a:xfrm>
                  <a:prstGeom prst="rect">
                    <a:avLst/>
                  </a:prstGeom>
                </p:spPr>
              </p:pic>
            </p:oleObj>
          </a:graphicData>
        </a:graphic>
      </p:graphicFrame>
      <p:graphicFrame>
        <p:nvGraphicFramePr>
          <p:cNvPr id="6" name="Object 5"/>
          <p:cNvGraphicFramePr>
            <a:graphicFrameLocks noChangeAspect="1"/>
          </p:cNvGraphicFramePr>
          <p:nvPr/>
        </p:nvGraphicFramePr>
        <p:xfrm>
          <a:off x="4730750" y="3313915"/>
          <a:ext cx="199545" cy="230170"/>
        </p:xfrm>
        <a:graphic>
          <a:graphicData uri="http://schemas.openxmlformats.org/presentationml/2006/ole">
            <p:oleObj name="Equation" r:id="rId3" imgW="241200" imgH="266400" progId="Equation.DSMT4">
              <p:embed/>
              <p:pic>
                <p:nvPicPr>
                  <p:cNvPr id="6" name="Object 5"/>
                  <p:cNvPicPr>
                    <a:picLocks noChangeAspect="1"/>
                  </p:cNvPicPr>
                  <p:nvPr/>
                </p:nvPicPr>
                <p:blipFill>
                  <a:blip r:embed="rId2"/>
                  <a:srcRect/>
                  <a:stretch>
                    <a:fillRect/>
                  </a:stretch>
                </p:blipFill>
                <p:spPr>
                  <a:xfrm>
                    <a:off x="4730750" y="3313915"/>
                    <a:ext cx="199545" cy="230170"/>
                  </a:xfrm>
                  <a:prstGeom prst="rect">
                    <a:avLst/>
                  </a:prstGeom>
                </p:spPr>
              </p:pic>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260" y="2420470"/>
            <a:ext cx="11842376" cy="2308324"/>
          </a:xfrm>
          <a:prstGeom prst="rect">
            <a:avLst/>
          </a:prstGeom>
        </p:spPr>
        <p:txBody>
          <a:bodyPr wrap="square">
            <a:spAutoFit/>
          </a:bodyPr>
          <a:lstStyle/>
          <a:p>
            <a:pPr algn="just" rtl="1">
              <a:lnSpc>
                <a:spcPct val="20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*رباعی سرایان معروف : </a:t>
            </a:r>
            <a:r>
              <a:rPr lang="fa-IR" sz="2400" b="1" dirty="0">
                <a:latin typeface="Calibri" pitchFamily="34" charset="0" panose="020F0502020204030204"/>
                <a:ea typeface="Times New Roman" pitchFamily="18" charset="0" panose="02020603050405020304"/>
                <a:cs typeface="B Nazanin" pitchFamily="2" charset="-78" panose="00000400000000000000"/>
              </a:rPr>
              <a:t>بابا طاهر همدانی (قرن پنجم) و فایز دشتستانی شاعر عهد قاجار </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20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دونکته: </a:t>
            </a:r>
            <a:endPar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endParaRPr>
          </a:p>
          <a:p>
            <a:pPr algn="just" rtl="1">
              <a:lnSpc>
                <a:spcPct val="200000"/>
              </a:lnSpc>
              <a:tabLst>
                <a:tab pos="358775" algn="l"/>
                <a:tab pos="808355" algn="l"/>
                <a:tab pos="1348740" algn="l"/>
                <a:tab pos="1528445" algn="l"/>
                <a:tab pos="1798955" algn="l"/>
                <a:tab pos="2068830" algn="l"/>
                <a:tab pos="2788920" algn="l"/>
              </a:tabLst>
            </a:pPr>
            <a:r>
              <a:rPr lang="fa-IR" sz="2400" b="1" dirty="0" smtClean="0">
                <a:latin typeface="Calibri" pitchFamily="34" charset="0" panose="020F0502020204030204"/>
                <a:ea typeface="Times New Roman" pitchFamily="18" charset="0" panose="02020603050405020304"/>
                <a:cs typeface="B Nazanin" pitchFamily="2" charset="-78" panose="00000400000000000000"/>
              </a:rPr>
              <a:t> </a:t>
            </a:r>
            <a:r>
              <a:rPr lang="fa-IR" sz="2400" b="1" dirty="0">
                <a:latin typeface="Calibri" pitchFamily="34" charset="0" panose="020F0502020204030204"/>
                <a:ea typeface="Times New Roman" pitchFamily="18" charset="0" panose="02020603050405020304"/>
                <a:cs typeface="B Nazanin" pitchFamily="2" charset="-78" panose="00000400000000000000"/>
              </a:rPr>
              <a:t>1-دو بیتی رایج ترین قالب شعری در نزد روستائیان با ذوق و خوش لهجه است.</a:t>
            </a:r>
            <a:endParaRPr lang="en-US" sz="2400" b="1" dirty="0">
              <a:effectLst/>
              <a:latin typeface="Calibri" pitchFamily="34" charset="0" panose="020F0502020204030204"/>
              <a:ea typeface="Times New Roman" pitchFamily="18" charset="0" panose="02020603050405020304"/>
              <a:cs typeface="B Nazanin" pitchFamily="2" charset="-78" panose="00000400000000000000"/>
            </a:endParaRPr>
          </a:p>
        </p:txBody>
      </p:sp>
      <p:sp>
        <p:nvSpPr>
          <p:cNvPr id="3" name="Rectangle 2"/>
          <p:cNvSpPr/>
          <p:nvPr/>
        </p:nvSpPr>
        <p:spPr>
          <a:xfrm>
            <a:off x="6970167" y="4857981"/>
            <a:ext cx="5141151" cy="461665"/>
          </a:xfrm>
          <a:prstGeom prst="rect">
            <a:avLst/>
          </a:prstGeom>
        </p:spPr>
        <p:txBody>
          <a:bodyPr wrap="none">
            <a:spAutoFit/>
          </a:bodyPr>
          <a:lstStyle/>
          <a:p>
            <a:r>
              <a:rPr lang="fa-IR" sz="2400" b="1" dirty="0">
                <a:latin typeface="Calibri" pitchFamily="34" charset="0" panose="020F0502020204030204"/>
                <a:ea typeface="Times New Roman" pitchFamily="18" charset="0" panose="02020603050405020304"/>
                <a:cs typeface="B Nazanin" pitchFamily="2" charset="-78" panose="00000400000000000000"/>
              </a:rPr>
              <a:t> 2- در فارسی به دو بیتی «ترانه» هم می گویند. </a:t>
            </a:r>
            <a:endParaRPr lang="en-US" sz="2400" b="1" dirty="0">
              <a:cs typeface="B Nazanin" pitchFamily="2" charset="-78" panose="0000040000000000000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835" y="1936376"/>
            <a:ext cx="11725835" cy="2889217"/>
          </a:xfrm>
          <a:prstGeom prst="rect">
            <a:avLst/>
          </a:prstGeom>
        </p:spPr>
        <p:txBody>
          <a:bodyPr wrap="square">
            <a:spAutoFit/>
          </a:bodyPr>
          <a:lstStyle/>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*راه تشخیص دو بیتی از رباعی: </a:t>
            </a:r>
            <a:endParaRPr lang="en-US"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latin typeface="Calibri" pitchFamily="34" charset="0" panose="020F0502020204030204"/>
                <a:ea typeface="Times New Roman" pitchFamily="18" charset="0" panose="02020603050405020304"/>
                <a:cs typeface="B Nazanin" pitchFamily="2" charset="-78" panose="00000400000000000000"/>
              </a:rPr>
              <a:t>	همان طور که خواندید دو بیتی و رباعی فقط از نظر وزن با هم اختلاف دارند، لذا برای تشخیص این دو قالب از یکدیگر فقط کافیست اولین هجای هر یک از دو قالب شعر را بشناسید. (دو بیتی با هجای کوتاه و رباعی با هجای بلند آغاز می­شود.). </a:t>
            </a:r>
            <a:endParaRPr lang="en-US" sz="2400" b="1" dirty="0">
              <a:latin typeface="Calibri" pitchFamily="34" charset="0" panose="020F0502020204030204"/>
              <a:ea typeface="Times New Roman" pitchFamily="18" charset="0" panose="02020603050405020304"/>
              <a:cs typeface="B Nazanin" pitchFamily="2" charset="-78" panose="00000400000000000000"/>
            </a:endParaRPr>
          </a:p>
          <a:p>
            <a:pPr algn="just" rtl="1">
              <a:lnSpc>
                <a:spcPct val="1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چهار پاره: </a:t>
            </a:r>
            <a:r>
              <a:rPr lang="fa-IR" sz="2400" b="1" dirty="0">
                <a:latin typeface="Calibri" pitchFamily="34" charset="0" panose="020F0502020204030204"/>
                <a:ea typeface="Times New Roman" pitchFamily="18" charset="0" panose="02020603050405020304"/>
                <a:cs typeface="B Nazanin" pitchFamily="2" charset="-78" panose="00000400000000000000"/>
              </a:rPr>
              <a:t>دو بیتی هایی است با قافیه های متفاوت که از نظر معنی باهم در ارتباط اند. </a:t>
            </a:r>
            <a:endParaRPr lang="en-US" sz="2400" b="1" dirty="0">
              <a:effectLst/>
              <a:latin typeface="Calibri" pitchFamily="34" charset="0" panose="020F0502020204030204"/>
              <a:ea typeface="Times New Roman" pitchFamily="18" charset="0" panose="02020603050405020304"/>
              <a:cs typeface="B Nazanin" pitchFamily="2" charset="-78" panose="0000040000000000000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42128" y="2380129"/>
            <a:ext cx="8852647" cy="2723823"/>
          </a:xfrm>
          <a:prstGeom prst="rect">
            <a:avLst/>
          </a:prstGeom>
        </p:spPr>
        <p:txBody>
          <a:bodyPr wrap="square">
            <a:spAutoFit/>
          </a:bodyPr>
          <a:lstStyle/>
          <a:p>
            <a:pPr algn="just" rtl="1">
              <a:lnSpc>
                <a:spcPct val="250000"/>
              </a:lnSpc>
              <a:tabLst>
                <a:tab pos="358775" algn="l"/>
                <a:tab pos="808355" algn="l"/>
                <a:tab pos="1348740" algn="l"/>
                <a:tab pos="1528445" algn="l"/>
                <a:tab pos="1798955" algn="l"/>
                <a:tab pos="2068830" algn="l"/>
                <a:tab pos="2788920" algn="l"/>
              </a:tabLst>
            </a:pP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*ویژگی های چهار </a:t>
            </a: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پاره</a:t>
            </a:r>
            <a:r>
              <a:rPr lang="fa-IR" sz="2400" b="1" dirty="0">
                <a:solidFill>
                  <a:srgbClr val="FF0000"/>
                </a:solidFill>
                <a:latin typeface="Calibri" pitchFamily="34" charset="0" panose="020F0502020204030204"/>
                <a:ea typeface="Times New Roman" pitchFamily="18" charset="0" panose="02020603050405020304"/>
                <a:cs typeface="B Nazanin" pitchFamily="2" charset="-78" panose="00000400000000000000"/>
              </a:rPr>
              <a:t> :</a:t>
            </a:r>
            <a:r>
              <a:rPr lang="fa-IR" sz="2400" b="1" dirty="0" smtClean="0">
                <a:solidFill>
                  <a:srgbClr val="FF0000"/>
                </a:solidFill>
                <a:latin typeface="Calibri" pitchFamily="34" charset="0" panose="020F0502020204030204"/>
                <a:ea typeface="Times New Roman" pitchFamily="18" charset="0" panose="02020603050405020304"/>
                <a:cs typeface="B Nazanin" pitchFamily="2" charset="-78" panose="00000400000000000000"/>
              </a:rPr>
              <a:t> </a:t>
            </a:r>
          </a:p>
          <a:p>
            <a:pPr algn="just" rtl="1">
              <a:lnSpc>
                <a:spcPct val="250000"/>
              </a:lnSpc>
              <a:tabLst>
                <a:tab pos="358775" algn="l"/>
                <a:tab pos="808355" algn="l"/>
                <a:tab pos="1348740" algn="l"/>
                <a:tab pos="1528445" algn="l"/>
                <a:tab pos="1798955" algn="l"/>
                <a:tab pos="2068830" algn="l"/>
                <a:tab pos="2788920" algn="l"/>
              </a:tabLst>
            </a:pPr>
            <a:r>
              <a:rPr lang="fa-IR" sz="2400" b="1" dirty="0">
                <a:latin typeface="Calibri" pitchFamily="34" charset="0" panose="020F0502020204030204"/>
                <a:ea typeface="Times New Roman" pitchFamily="18" charset="0" panose="02020603050405020304"/>
                <a:cs typeface="B Nazanin" pitchFamily="2" charset="-78" panose="00000400000000000000"/>
              </a:rPr>
              <a:t>	</a:t>
            </a:r>
            <a:r>
              <a:rPr lang="fa-IR" sz="2400" b="1" dirty="0" smtClean="0">
                <a:latin typeface="Calibri" pitchFamily="34" charset="0" panose="020F0502020204030204"/>
                <a:ea typeface="Times New Roman" pitchFamily="18" charset="0" panose="02020603050405020304"/>
                <a:cs typeface="B Nazanin" pitchFamily="2" charset="-78" panose="00000400000000000000"/>
              </a:rPr>
              <a:t>1-در </a:t>
            </a:r>
            <a:r>
              <a:rPr lang="fa-IR" sz="2400" b="1" dirty="0">
                <a:latin typeface="Calibri" pitchFamily="34" charset="0" panose="020F0502020204030204"/>
                <a:ea typeface="Times New Roman" pitchFamily="18" charset="0" panose="02020603050405020304"/>
                <a:cs typeface="B Nazanin" pitchFamily="2" charset="-78" panose="00000400000000000000"/>
              </a:rPr>
              <a:t>رایج ترین شکل آن مصراع های زوج هم قافیه هستند. </a:t>
            </a:r>
          </a:p>
          <a:p>
            <a:pPr algn="just" rtl="1">
              <a:lnSpc>
                <a:spcPct val="250000"/>
              </a:lnSpc>
              <a:tabLst>
                <a:tab pos="358775" algn="l"/>
                <a:tab pos="808355" algn="l"/>
                <a:tab pos="1348740" algn="l"/>
                <a:tab pos="1528445" algn="l"/>
                <a:tab pos="1798955" algn="l"/>
                <a:tab pos="2068830" algn="l"/>
                <a:tab pos="2788920" algn="l"/>
              </a:tabLst>
            </a:pPr>
            <a:r>
              <a:rPr lang="fa-IR" sz="2400" b="1" dirty="0">
                <a:latin typeface="Calibri" pitchFamily="34" charset="0" panose="020F0502020204030204"/>
                <a:ea typeface="Times New Roman" pitchFamily="18" charset="0" panose="02020603050405020304"/>
                <a:cs typeface="B Nazanin" pitchFamily="2" charset="-78" panose="00000400000000000000"/>
              </a:rPr>
              <a:t>	</a:t>
            </a:r>
            <a:r>
              <a:rPr lang="fa-IR" sz="2400" b="1" dirty="0" smtClean="0">
                <a:latin typeface="Calibri" pitchFamily="34" charset="0" panose="020F0502020204030204"/>
                <a:ea typeface="Times New Roman" pitchFamily="18" charset="0" panose="02020603050405020304"/>
                <a:cs typeface="B Nazanin" pitchFamily="2" charset="-78" panose="00000400000000000000"/>
              </a:rPr>
              <a:t>2- </a:t>
            </a:r>
            <a:r>
              <a:rPr lang="fa-IR" sz="2400" b="1" dirty="0">
                <a:latin typeface="Calibri" pitchFamily="34" charset="0" panose="020F0502020204030204"/>
                <a:ea typeface="Times New Roman" pitchFamily="18" charset="0" panose="02020603050405020304"/>
                <a:cs typeface="B Nazanin" pitchFamily="2" charset="-78" panose="00000400000000000000"/>
              </a:rPr>
              <a:t>در وزن آزاد است. </a:t>
            </a:r>
            <a:endParaRPr lang="en-US" sz="2400" b="1" dirty="0">
              <a:effectLst/>
              <a:latin typeface="Calibri" pitchFamily="34" charset="0" panose="020F0502020204030204"/>
              <a:ea typeface="Times New Roman" pitchFamily="18" charset="0" panose="02020603050405020304"/>
              <a:cs typeface="B Nazanin" pitchFamily="2" charset="-78" panose="0000040000000000000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0" y="1513091"/>
            <a:ext cx="6096000" cy="3831818"/>
          </a:xfrm>
          <a:prstGeom prst="rect">
            <a:avLst/>
          </a:prstGeom>
        </p:spPr>
        <p:txBody>
          <a:bodyPr>
            <a:spAutoFit/>
          </a:bodyPr>
          <a:lstStyle/>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*محتوا و درون مایة چهار پاره ، اجتماعی و غنایی</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شکل هندسی چهار پاره : ------		------1</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		------1</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		------2</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		------2</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		------3</a:t>
            </a:r>
            <a:endParaRPr lang="en-US" sz="1400" dirty="0">
              <a:latin typeface="Calibri" pitchFamily="34" charset="0" panose="020F0502020204030204"/>
              <a:ea typeface="Times New Roman" pitchFamily="18" charset="0" panose="02020603050405020304"/>
              <a:cs typeface="Arial" pitchFamily="34" charset="0" panose="020B0604020202020204"/>
            </a:endParaRPr>
          </a:p>
          <a:p>
            <a:pPr algn="just" rtl="1">
              <a:lnSpc>
                <a:spcPct val="150000"/>
              </a:lnSpc>
              <a:tabLst>
                <a:tab pos="358775" algn="l"/>
                <a:tab pos="808355" algn="l"/>
                <a:tab pos="1348740" algn="l"/>
                <a:tab pos="1528445" algn="l"/>
                <a:tab pos="1798955" algn="l"/>
                <a:tab pos="2068830" algn="l"/>
                <a:tab pos="2788920" algn="l"/>
              </a:tabLst>
            </a:pPr>
            <a:r>
              <a:rPr lang="fa-IR" dirty="0">
                <a:latin typeface="Calibri" pitchFamily="34" charset="0" panose="020F0502020204030204"/>
                <a:ea typeface="Times New Roman" pitchFamily="18" charset="0" panose="02020603050405020304"/>
                <a:cs typeface="B Lotus" pitchFamily="2" charset="-78" panose="00000400000000000000"/>
              </a:rPr>
              <a:t>		</a:t>
            </a:r>
            <a:r>
              <a:rPr lang="fa-IR" dirty="0" smtClean="0">
                <a:latin typeface="Calibri" pitchFamily="34" charset="0" panose="020F0502020204030204"/>
                <a:ea typeface="Times New Roman" pitchFamily="18" charset="0" panose="02020603050405020304"/>
                <a:cs typeface="B Lotus" pitchFamily="2" charset="-78" panose="00000400000000000000"/>
              </a:rPr>
              <a:t>             </a:t>
            </a:r>
            <a:r>
              <a:rPr lang="fa-IR" dirty="0">
                <a:latin typeface="Calibri" pitchFamily="34" charset="0" panose="020F0502020204030204"/>
                <a:ea typeface="Times New Roman" pitchFamily="18" charset="0" panose="02020603050405020304"/>
                <a:cs typeface="B Lotus" pitchFamily="2" charset="-78" panose="00000400000000000000"/>
              </a:rPr>
              <a:t>	------		------3</a:t>
            </a:r>
            <a:endParaRPr lang="en-US" sz="1400" dirty="0">
              <a:effectLst/>
              <a:latin typeface="Calibri" pitchFamily="34" charset="0" panose="020F0502020204030204"/>
              <a:ea typeface="Times New Roman" pitchFamily="18" charset="0" panose="02020603050405020304"/>
              <a:cs typeface="Arial" pitchFamily="34" charset="0" panose="020B0604020202020204"/>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Notes Theme">
  <a:themeElements>
    <a:clrScheme name="Office Notes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Notes Theme">
      <a:majorFont>
        <a:latin typeface="Calibri"/>
        <a:ea typeface=""/>
        <a:cs typeface=""/>
      </a:majorFont>
      <a:minorFont>
        <a:latin typeface="Calibri"/>
        <a:ea typeface=""/>
        <a:cs typeface=""/>
      </a:minorFont>
    </a:fontScheme>
    <a:fmtScheme name="Office Notes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1"/>
        </a:gradFill>
      </a:fillStyleLst>
      <a:lnStyleLst>
        <a:ln w="9525" cap="flat" cmpd="sng">
          <a:solidFill>
            <a:schemeClr val="phClr">
              <a:shade val="95000"/>
              <a:satMod val="105000"/>
            </a:schemeClr>
          </a:solidFill>
          <a:prstDash val="solid"/>
        </a:ln>
        <a:ln w="25400" cap="flat" cmpd="sng">
          <a:solidFill>
            <a:schemeClr val="phClr"/>
          </a:solidFill>
          <a:prstDash val="solid"/>
        </a:ln>
        <a:ln w="38100" cap="flat" cmpd="sng">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667</TotalTime>
  <Words>193</Words>
  <Application>Microsoft Office PowerPoint</Application>
  <PresentationFormat>Widescreen</PresentationFormat>
  <Paragraphs>57</Paragraphs>
  <Slides>12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vt:lpstr>
      <vt:lpstr>B Lotus</vt:lpstr>
      <vt:lpstr>B Nazanin</vt:lpstr>
      <vt:lpstr>B Titr</vt:lpstr>
      <vt:lpstr>Calibri</vt:lpstr>
      <vt:lpstr>Calibri Light</vt:lpstr>
      <vt:lpstr>Times New Roman</vt:lpstr>
      <vt:lpstr>Office Theme</vt:lpstr>
      <vt:lpstr>MathType 6.0 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Alireza Golestan</dc:creator>
  <cp:lastModifiedBy>Alireza Golestan</cp:lastModifiedBy>
  <cp:revision>91</cp:revision>
  <dcterms:created xsi:type="dcterms:W3CDTF">2015-07-06T05:06:21Z</dcterms:created>
  <dcterms:modified xsi:type="dcterms:W3CDTF">2020-03-10T14:58:47Z</dcterms:modified>
</cp:coreProperties>
</file>