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76" r:id="rId1"/>
  </p:sldMasterIdLst>
  <p:sldIdLst>
    <p:sldId id="256" r:id="rId2"/>
    <p:sldId id="258" r:id="rId3"/>
    <p:sldId id="257" r:id="rId4"/>
    <p:sldId id="259" r:id="rId5"/>
    <p:sldId id="260" r:id="rId6"/>
    <p:sldId id="261" r:id="rId7"/>
    <p:sldId id="262" r:id="rId8"/>
    <p:sldId id="263" r:id="rId9"/>
    <p:sldId id="264" r:id="rId10"/>
    <p:sldId id="266" r:id="rId11"/>
    <p:sldId id="267" r:id="rId12"/>
    <p:sldId id="268" r:id="rId13"/>
    <p:sldId id="269" r:id="rId14"/>
    <p:sldId id="270" r:id="rId15"/>
    <p:sldId id="271" r:id="rId16"/>
    <p:sldId id="274" r:id="rId17"/>
    <p:sldId id="272" r:id="rId18"/>
    <p:sldId id="273" r:id="rId19"/>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9B8D9B11-48E8-414A-8F91-514983B981F2}" type="datetimeFigureOut">
              <a:rPr lang="fa-IR" smtClean="0"/>
              <a:pPr/>
              <a:t>07/15/1441</a:t>
            </a:fld>
            <a:endParaRPr lang="fa-IR"/>
          </a:p>
        </p:txBody>
      </p:sp>
      <p:sp>
        <p:nvSpPr>
          <p:cNvPr id="17" name="Footer Placeholder 16"/>
          <p:cNvSpPr>
            <a:spLocks noGrp="1"/>
          </p:cNvSpPr>
          <p:nvPr>
            <p:ph type="ftr" sz="quarter" idx="11"/>
          </p:nvPr>
        </p:nvSpPr>
        <p:spPr/>
        <p:txBody>
          <a:bodyPr/>
          <a:lstStyle>
            <a:extLst/>
          </a:lstStyle>
          <a:p>
            <a:endParaRPr lang="fa-IR"/>
          </a:p>
        </p:txBody>
      </p:sp>
      <p:sp>
        <p:nvSpPr>
          <p:cNvPr id="29" name="Slide Number Placeholder 28"/>
          <p:cNvSpPr>
            <a:spLocks noGrp="1"/>
          </p:cNvSpPr>
          <p:nvPr>
            <p:ph type="sldNum" sz="quarter" idx="12"/>
          </p:nvPr>
        </p:nvSpPr>
        <p:spPr/>
        <p:txBody>
          <a:bodyPr/>
          <a:lstStyle>
            <a:extLst/>
          </a:lstStyle>
          <a:p>
            <a:fld id="{85F8EED3-96C0-4263-9FEF-D8E7283A0284}" type="slidenum">
              <a:rPr lang="fa-IR" smtClean="0"/>
              <a:pPr/>
              <a:t>‹#›</a:t>
            </a:fld>
            <a:endParaRPr lang="fa-IR"/>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B8D9B11-48E8-414A-8F91-514983B981F2}" type="datetimeFigureOut">
              <a:rPr lang="fa-IR" smtClean="0"/>
              <a:pPr/>
              <a:t>07/15/1441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85F8EED3-96C0-4263-9FEF-D8E7283A0284}"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B8D9B11-48E8-414A-8F91-514983B981F2}" type="datetimeFigureOut">
              <a:rPr lang="fa-IR" smtClean="0"/>
              <a:pPr/>
              <a:t>07/15/1441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85F8EED3-96C0-4263-9FEF-D8E7283A0284}"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B8D9B11-48E8-414A-8F91-514983B981F2}" type="datetimeFigureOut">
              <a:rPr lang="fa-IR" smtClean="0"/>
              <a:pPr/>
              <a:t>07/15/1441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85F8EED3-96C0-4263-9FEF-D8E7283A0284}"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B8D9B11-48E8-414A-8F91-514983B981F2}" type="datetimeFigureOut">
              <a:rPr lang="fa-IR" smtClean="0"/>
              <a:pPr/>
              <a:t>07/15/1441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85F8EED3-96C0-4263-9FEF-D8E7283A0284}" type="slidenum">
              <a:rPr lang="fa-IR" smtClean="0"/>
              <a:pPr/>
              <a:t>‹#›</a:t>
            </a:fld>
            <a:endParaRPr lang="fa-IR"/>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B8D9B11-48E8-414A-8F91-514983B981F2}" type="datetimeFigureOut">
              <a:rPr lang="fa-IR" smtClean="0"/>
              <a:pPr/>
              <a:t>07/15/1441</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85F8EED3-96C0-4263-9FEF-D8E7283A0284}"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B8D9B11-48E8-414A-8F91-514983B981F2}" type="datetimeFigureOut">
              <a:rPr lang="fa-IR" smtClean="0"/>
              <a:pPr/>
              <a:t>07/15/1441</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85F8EED3-96C0-4263-9FEF-D8E7283A0284}" type="slidenum">
              <a:rPr lang="fa-IR" smtClean="0"/>
              <a:pPr/>
              <a:t>‹#›</a:t>
            </a:fld>
            <a:endParaRPr lang="fa-IR"/>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B8D9B11-48E8-414A-8F91-514983B981F2}" type="datetimeFigureOut">
              <a:rPr lang="fa-IR" smtClean="0"/>
              <a:pPr/>
              <a:t>07/15/1441</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85F8EED3-96C0-4263-9FEF-D8E7283A0284}"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B8D9B11-48E8-414A-8F91-514983B981F2}" type="datetimeFigureOut">
              <a:rPr lang="fa-IR" smtClean="0"/>
              <a:pPr/>
              <a:t>07/15/1441</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85F8EED3-96C0-4263-9FEF-D8E7283A0284}"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B8D9B11-48E8-414A-8F91-514983B981F2}" type="datetimeFigureOut">
              <a:rPr lang="fa-IR" smtClean="0"/>
              <a:pPr/>
              <a:t>07/15/1441</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85F8EED3-96C0-4263-9FEF-D8E7283A0284}"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9B8D9B11-48E8-414A-8F91-514983B981F2}" type="datetimeFigureOut">
              <a:rPr lang="fa-IR" smtClean="0"/>
              <a:pPr/>
              <a:t>07/15/1441</a:t>
            </a:fld>
            <a:endParaRPr lang="fa-IR"/>
          </a:p>
        </p:txBody>
      </p:sp>
      <p:sp>
        <p:nvSpPr>
          <p:cNvPr id="6" name="Footer Placeholder 5"/>
          <p:cNvSpPr>
            <a:spLocks noGrp="1"/>
          </p:cNvSpPr>
          <p:nvPr>
            <p:ph type="ftr" sz="quarter" idx="11"/>
          </p:nvPr>
        </p:nvSpPr>
        <p:spPr>
          <a:xfrm>
            <a:off x="914400" y="55499"/>
            <a:ext cx="5562600" cy="365125"/>
          </a:xfrm>
        </p:spPr>
        <p:txBody>
          <a:bodyPr/>
          <a:lstStyle>
            <a:extLst/>
          </a:lstStyle>
          <a:p>
            <a:endParaRPr lang="fa-IR"/>
          </a:p>
        </p:txBody>
      </p:sp>
      <p:sp>
        <p:nvSpPr>
          <p:cNvPr id="7" name="Slide Number Placeholder 6"/>
          <p:cNvSpPr>
            <a:spLocks noGrp="1"/>
          </p:cNvSpPr>
          <p:nvPr>
            <p:ph type="sldNum" sz="quarter" idx="12"/>
          </p:nvPr>
        </p:nvSpPr>
        <p:spPr>
          <a:xfrm>
            <a:off x="8610600" y="55499"/>
            <a:ext cx="457200" cy="365125"/>
          </a:xfrm>
        </p:spPr>
        <p:txBody>
          <a:bodyPr/>
          <a:lstStyle>
            <a:extLst/>
          </a:lstStyle>
          <a:p>
            <a:fld id="{85F8EED3-96C0-4263-9FEF-D8E7283A0284}"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9B8D9B11-48E8-414A-8F91-514983B981F2}" type="datetimeFigureOut">
              <a:rPr lang="fa-IR" smtClean="0"/>
              <a:pPr/>
              <a:t>07/15/1441</a:t>
            </a:fld>
            <a:endParaRPr lang="fa-IR"/>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fa-IR"/>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85F8EED3-96C0-4263-9FEF-D8E7283A0284}" type="slidenum">
              <a:rPr lang="fa-IR" smtClean="0"/>
              <a:pPr/>
              <a:t>‹#›</a:t>
            </a:fld>
            <a:endParaRPr lang="fa-IR"/>
          </a:p>
        </p:txBody>
      </p:sp>
    </p:spTree>
  </p:cSld>
  <p:clrMap bg1="dk1" tx1="lt1" bg2="dk2" tx2="lt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1"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r" rtl="1"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r" rtl="1"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r" rtl="1"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r" rtl="1"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r" rtl="1"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r" rtl="1"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1538" y="571480"/>
            <a:ext cx="7443814" cy="5604148"/>
          </a:xfrm>
        </p:spPr>
        <p:txBody>
          <a:bodyPr>
            <a:normAutofit/>
          </a:bodyPr>
          <a:lstStyle/>
          <a:p>
            <a:pPr algn="r"/>
            <a:r>
              <a:rPr lang="fa-IR" sz="8000" i="1" dirty="0" smtClean="0">
                <a:solidFill>
                  <a:srgbClr val="C00000"/>
                </a:solidFill>
              </a:rPr>
              <a:t>بسم الله الرحمن الرحیم</a:t>
            </a:r>
            <a:endParaRPr lang="fa-IR" sz="8000" i="1" dirty="0">
              <a:solidFill>
                <a:srgbClr val="C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2910" y="428604"/>
            <a:ext cx="8143932" cy="6072230"/>
          </a:xfrm>
        </p:spPr>
        <p:txBody>
          <a:bodyPr>
            <a:normAutofit/>
          </a:bodyPr>
          <a:lstStyle/>
          <a:p>
            <a:r>
              <a:rPr lang="fa-IR" dirty="0" smtClean="0"/>
              <a:t>دو نوع واکنش تاریکی و روشنایی در فتوسنتز انجام میگیرد که در طی واکنش های تاریکی</a:t>
            </a:r>
            <a:r>
              <a:rPr lang="en-US" dirty="0" smtClean="0"/>
              <a:t>  CO2 </a:t>
            </a:r>
            <a:r>
              <a:rPr lang="fa-IR" dirty="0" smtClean="0"/>
              <a:t>و در طی واکنش های روشنایی </a:t>
            </a:r>
            <a:r>
              <a:rPr lang="en-US" dirty="0" smtClean="0"/>
              <a:t>O2 </a:t>
            </a:r>
            <a:r>
              <a:rPr lang="fa-IR" dirty="0" smtClean="0"/>
              <a:t>تولید میشود.</a:t>
            </a:r>
          </a:p>
          <a:p>
            <a:endParaRPr lang="fa-IR" dirty="0" smtClean="0"/>
          </a:p>
          <a:p>
            <a:r>
              <a:rPr lang="fa-IR" dirty="0" smtClean="0"/>
              <a:t>بدلیل اینکه تثبیت </a:t>
            </a:r>
            <a:r>
              <a:rPr lang="en-US" dirty="0" smtClean="0"/>
              <a:t>CO2 </a:t>
            </a:r>
            <a:r>
              <a:rPr lang="fa-IR" dirty="0" smtClean="0"/>
              <a:t>در فضای بین دو غشا لاملا و استروما انجام میپذیرد به این واکنش تاریکی گفته میشود.</a:t>
            </a:r>
          </a:p>
          <a:p>
            <a:endParaRPr lang="fa-IR" dirty="0" smtClean="0"/>
          </a:p>
          <a:p>
            <a:r>
              <a:rPr lang="fa-IR" dirty="0" smtClean="0"/>
              <a:t>اما واکنش های روشنایی در حضور نور و تشعشع خورشیدی انجام میپذیرد و در نهایت نور به انرژی یا همان </a:t>
            </a:r>
            <a:r>
              <a:rPr lang="en-US" dirty="0" smtClean="0"/>
              <a:t>ATP </a:t>
            </a:r>
            <a:r>
              <a:rPr lang="fa-IR" dirty="0" smtClean="0"/>
              <a:t>تبدیل میگردد.</a:t>
            </a:r>
          </a:p>
          <a:p>
            <a:pPr>
              <a:buNone/>
            </a:pPr>
            <a:endParaRPr lang="fa-I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428604"/>
            <a:ext cx="8501122" cy="5643602"/>
          </a:xfrm>
        </p:spPr>
        <p:txBody>
          <a:bodyPr>
            <a:normAutofit fontScale="77500" lnSpcReduction="20000"/>
          </a:bodyPr>
          <a:lstStyle/>
          <a:p>
            <a:r>
              <a:rPr lang="fa-IR" dirty="0" smtClean="0"/>
              <a:t>تمامی گیاهان بر اساس محصولی که در نهایت فتوسنتز تولید میکنند به سه گروه تبدیل میشوند:</a:t>
            </a:r>
          </a:p>
          <a:p>
            <a:endParaRPr lang="fa-IR" dirty="0" smtClean="0"/>
          </a:p>
          <a:p>
            <a:r>
              <a:rPr lang="fa-IR" dirty="0" smtClean="0">
                <a:solidFill>
                  <a:schemeClr val="accent3">
                    <a:lumMod val="75000"/>
                  </a:schemeClr>
                </a:solidFill>
              </a:rPr>
              <a:t>1:گیاهان </a:t>
            </a:r>
            <a:r>
              <a:rPr lang="en-US" dirty="0" smtClean="0">
                <a:solidFill>
                  <a:schemeClr val="accent3">
                    <a:lumMod val="75000"/>
                  </a:schemeClr>
                </a:solidFill>
              </a:rPr>
              <a:t>c3</a:t>
            </a:r>
            <a:r>
              <a:rPr lang="fa-IR" dirty="0" smtClean="0">
                <a:solidFill>
                  <a:schemeClr val="accent3">
                    <a:lumMod val="75000"/>
                  </a:schemeClr>
                </a:solidFill>
              </a:rPr>
              <a:t>:</a:t>
            </a:r>
          </a:p>
          <a:p>
            <a:r>
              <a:rPr lang="fa-IR" dirty="0" smtClean="0"/>
              <a:t>که در انها محصول تولید شده پس از تثبیت </a:t>
            </a:r>
            <a:r>
              <a:rPr lang="en-US" dirty="0" smtClean="0"/>
              <a:t>co2</a:t>
            </a:r>
            <a:r>
              <a:rPr lang="fa-IR" dirty="0" smtClean="0"/>
              <a:t>یک محصول 3 کربنه بنام تری فسفو گلیسیریک است.</a:t>
            </a:r>
          </a:p>
          <a:p>
            <a:endParaRPr lang="fa-IR" dirty="0" smtClean="0"/>
          </a:p>
          <a:p>
            <a:r>
              <a:rPr lang="fa-IR" dirty="0" smtClean="0">
                <a:solidFill>
                  <a:schemeClr val="accent3">
                    <a:lumMod val="75000"/>
                  </a:schemeClr>
                </a:solidFill>
              </a:rPr>
              <a:t>2:گیاهان </a:t>
            </a:r>
            <a:r>
              <a:rPr lang="en-US" dirty="0" smtClean="0">
                <a:solidFill>
                  <a:schemeClr val="accent3">
                    <a:lumMod val="75000"/>
                  </a:schemeClr>
                </a:solidFill>
              </a:rPr>
              <a:t>c4</a:t>
            </a:r>
            <a:r>
              <a:rPr lang="fa-IR" dirty="0" smtClean="0">
                <a:solidFill>
                  <a:schemeClr val="accent3">
                    <a:lumMod val="75000"/>
                  </a:schemeClr>
                </a:solidFill>
              </a:rPr>
              <a:t>:</a:t>
            </a:r>
          </a:p>
          <a:p>
            <a:r>
              <a:rPr lang="fa-IR" dirty="0" smtClean="0"/>
              <a:t>که اولین محصول تولیدی انها در طی عمل فتوسنتز یک محصول 4 کربنهبنام اگزالواستیک اسید میباشد.</a:t>
            </a:r>
          </a:p>
          <a:p>
            <a:endParaRPr lang="fa-IR" dirty="0" smtClean="0"/>
          </a:p>
          <a:p>
            <a:r>
              <a:rPr lang="fa-IR" dirty="0" smtClean="0">
                <a:solidFill>
                  <a:schemeClr val="accent3">
                    <a:lumMod val="75000"/>
                  </a:schemeClr>
                </a:solidFill>
              </a:rPr>
              <a:t>3:گیاهان </a:t>
            </a:r>
            <a:r>
              <a:rPr lang="en-US" dirty="0" smtClean="0">
                <a:solidFill>
                  <a:schemeClr val="accent3">
                    <a:lumMod val="75000"/>
                  </a:schemeClr>
                </a:solidFill>
              </a:rPr>
              <a:t>CAM</a:t>
            </a:r>
            <a:r>
              <a:rPr lang="fa-IR" dirty="0" smtClean="0">
                <a:solidFill>
                  <a:schemeClr val="accent3">
                    <a:lumMod val="75000"/>
                  </a:schemeClr>
                </a:solidFill>
              </a:rPr>
              <a:t>:</a:t>
            </a:r>
          </a:p>
          <a:p>
            <a:r>
              <a:rPr lang="fa-IR" dirty="0" smtClean="0"/>
              <a:t>که مختص مناطق خشک که نیاز ابی بسیار کمی دارند و جذب </a:t>
            </a:r>
            <a:r>
              <a:rPr lang="en-US" dirty="0" smtClean="0"/>
              <a:t>CO2 </a:t>
            </a:r>
            <a:r>
              <a:rPr lang="fa-IR" dirty="0" smtClean="0"/>
              <a:t>انها در شب و زمانی است که هوا مساعد و تعرق کم است و محصول تولیدی انها یک اسید 4 کربنه است.</a:t>
            </a:r>
          </a:p>
          <a:p>
            <a:endParaRPr lang="fa-IR"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186766" cy="1060472"/>
          </a:xfrm>
        </p:spPr>
        <p:txBody>
          <a:bodyPr/>
          <a:lstStyle/>
          <a:p>
            <a:r>
              <a:rPr lang="fa-IR" dirty="0" smtClean="0"/>
              <a:t> </a:t>
            </a:r>
            <a:endParaRPr lang="fa-IR" dirty="0"/>
          </a:p>
        </p:txBody>
      </p:sp>
      <p:sp>
        <p:nvSpPr>
          <p:cNvPr id="3" name="Content Placeholder 2"/>
          <p:cNvSpPr>
            <a:spLocks noGrp="1"/>
          </p:cNvSpPr>
          <p:nvPr>
            <p:ph idx="1"/>
          </p:nvPr>
        </p:nvSpPr>
        <p:spPr>
          <a:xfrm>
            <a:off x="457200" y="357166"/>
            <a:ext cx="8258204" cy="5768997"/>
          </a:xfrm>
        </p:spPr>
        <p:txBody>
          <a:bodyPr>
            <a:normAutofit/>
          </a:bodyPr>
          <a:lstStyle/>
          <a:p>
            <a:r>
              <a:rPr lang="fa-IR" dirty="0" smtClean="0"/>
              <a:t>نکته : غلظت بالای </a:t>
            </a:r>
            <a:r>
              <a:rPr lang="en-US" dirty="0" smtClean="0"/>
              <a:t>co2</a:t>
            </a:r>
            <a:r>
              <a:rPr lang="en-US" dirty="0" smtClean="0"/>
              <a:t> </a:t>
            </a:r>
            <a:r>
              <a:rPr lang="fa-IR" dirty="0" smtClean="0"/>
              <a:t>سبب ایجاد اثر گلخانه ای میشود.که برای گیاه حالت مسمومیت ایجاد میکند.</a:t>
            </a:r>
          </a:p>
          <a:p>
            <a:endParaRPr lang="fa-IR" dirty="0" smtClean="0"/>
          </a:p>
          <a:p>
            <a:r>
              <a:rPr lang="fa-IR" dirty="0" smtClean="0"/>
              <a:t>نکته : درجه حرارت بالا سبب افزایش فعالیت انزیم ها میشود و درجه حرارت های خیلی بالا سبب از کار افتادن انزیم ها میشود.</a:t>
            </a:r>
          </a:p>
          <a:p>
            <a:endParaRPr lang="fa-IR" dirty="0" smtClean="0"/>
          </a:p>
          <a:p>
            <a:r>
              <a:rPr lang="fa-IR" dirty="0" smtClean="0"/>
              <a:t>نکته : تنها حدود 1 درصد از کل اب دریافتی توسط گیاه صرف انجام عمل فتوسنتز میشود و باقیمانده ان طی عمل تعرق از گیاه خارج میشود.</a:t>
            </a:r>
          </a:p>
          <a:p>
            <a:endParaRPr lang="fa-IR"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428604"/>
            <a:ext cx="7729566" cy="5926956"/>
          </a:xfrm>
        </p:spPr>
        <p:txBody>
          <a:bodyPr>
            <a:normAutofit/>
          </a:bodyPr>
          <a:lstStyle/>
          <a:p>
            <a:endParaRPr lang="fa-IR" dirty="0" smtClean="0"/>
          </a:p>
          <a:p>
            <a:r>
              <a:rPr lang="fa-IR" dirty="0" smtClean="0"/>
              <a:t>نکته : در برگ های مسن تر فتوسنتز کمتری صورت میگیرد چون گیاه عناصر غذایی کم مصرف را بیشتر به سمت برگ های جوان تر میفرستد.</a:t>
            </a:r>
          </a:p>
          <a:p>
            <a:endParaRPr lang="fa-IR" dirty="0" smtClean="0"/>
          </a:p>
          <a:p>
            <a:pPr>
              <a:buNone/>
            </a:pPr>
            <a:endParaRPr lang="fa-IR" dirty="0" smtClean="0"/>
          </a:p>
          <a:p>
            <a:endParaRPr lang="fa-IR" dirty="0" smtClean="0"/>
          </a:p>
          <a:p>
            <a:r>
              <a:rPr lang="fa-IR" dirty="0" smtClean="0"/>
              <a:t>پس از اینکه مواد فتوسنتزی تولید شدند به کمک اوند های ابکشی به بخش های مختلف گیاه صادر میشوند.</a:t>
            </a:r>
          </a:p>
          <a:p>
            <a:endParaRPr lang="fa-I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روابط اب</a:t>
            </a:r>
            <a:endParaRPr lang="fa-IR" dirty="0"/>
          </a:p>
        </p:txBody>
      </p:sp>
      <p:sp>
        <p:nvSpPr>
          <p:cNvPr id="3" name="Content Placeholder 2"/>
          <p:cNvSpPr>
            <a:spLocks noGrp="1"/>
          </p:cNvSpPr>
          <p:nvPr>
            <p:ph idx="1"/>
          </p:nvPr>
        </p:nvSpPr>
        <p:spPr>
          <a:xfrm>
            <a:off x="457200" y="1214422"/>
            <a:ext cx="8043890" cy="5643578"/>
          </a:xfrm>
        </p:spPr>
        <p:txBody>
          <a:bodyPr>
            <a:normAutofit fontScale="92500" lnSpcReduction="10000"/>
          </a:bodyPr>
          <a:lstStyle/>
          <a:p>
            <a:r>
              <a:rPr lang="fa-IR" dirty="0" smtClean="0"/>
              <a:t>اب قابل استفاده:</a:t>
            </a:r>
          </a:p>
          <a:p>
            <a:r>
              <a:rPr lang="fa-IR" dirty="0" smtClean="0"/>
              <a:t>ابی است که از طریق ریشه از خاک خارج میشود.</a:t>
            </a:r>
          </a:p>
          <a:p>
            <a:endParaRPr lang="fa-IR" dirty="0" smtClean="0"/>
          </a:p>
          <a:p>
            <a:r>
              <a:rPr lang="fa-IR" dirty="0" smtClean="0"/>
              <a:t>اب موجود در خاک تحت تاثیر انواع  پتانسیل اب قرار دارد که شامل:</a:t>
            </a:r>
          </a:p>
          <a:p>
            <a:endParaRPr lang="fa-IR" dirty="0" smtClean="0"/>
          </a:p>
          <a:p>
            <a:r>
              <a:rPr lang="fa-IR" dirty="0" smtClean="0"/>
              <a:t>1:پتانسیل ماتریکس:نیرویی که توسط ان اب به گیاه یا سطح ذرات خاک چسبیده است.و مقدار ان همواره منفی است.</a:t>
            </a:r>
          </a:p>
          <a:p>
            <a:endParaRPr lang="fa-IR" dirty="0" smtClean="0"/>
          </a:p>
          <a:p>
            <a:r>
              <a:rPr lang="fa-IR" dirty="0" smtClean="0"/>
              <a:t>2:پتانسیل اسمزی:انرژی است که تحت تاثیر مواد حل شده در اب قرار دارد.</a:t>
            </a:r>
          </a:p>
          <a:p>
            <a:endParaRPr lang="fa-IR" dirty="0" smtClean="0"/>
          </a:p>
          <a:p>
            <a:endParaRPr lang="fa-I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357166"/>
            <a:ext cx="7943880" cy="5998394"/>
          </a:xfrm>
        </p:spPr>
        <p:txBody>
          <a:bodyPr/>
          <a:lstStyle/>
          <a:p>
            <a:endParaRPr lang="fa-IR" dirty="0" smtClean="0"/>
          </a:p>
          <a:p>
            <a:endParaRPr lang="fa-IR" dirty="0" smtClean="0"/>
          </a:p>
          <a:p>
            <a:pPr>
              <a:buNone/>
            </a:pPr>
            <a:endParaRPr lang="fa-IR" dirty="0" smtClean="0"/>
          </a:p>
          <a:p>
            <a:endParaRPr lang="fa-IR" dirty="0" smtClean="0"/>
          </a:p>
          <a:p>
            <a:r>
              <a:rPr lang="fa-IR" dirty="0" smtClean="0"/>
              <a:t>4:پتانسیل فشاری:نیرویی است که توسط فشار هیدروستاتیکی حاصل میشود </a:t>
            </a:r>
          </a:p>
          <a:p>
            <a:endParaRPr lang="fa-IR" dirty="0" smtClean="0"/>
          </a:p>
        </p:txBody>
      </p:sp>
      <p:sp>
        <p:nvSpPr>
          <p:cNvPr id="4" name="Rectangle 3"/>
          <p:cNvSpPr/>
          <p:nvPr/>
        </p:nvSpPr>
        <p:spPr>
          <a:xfrm>
            <a:off x="1071538" y="928670"/>
            <a:ext cx="7358114" cy="954107"/>
          </a:xfrm>
          <a:prstGeom prst="rect">
            <a:avLst/>
          </a:prstGeom>
        </p:spPr>
        <p:txBody>
          <a:bodyPr wrap="square">
            <a:spAutoFit/>
          </a:bodyPr>
          <a:lstStyle/>
          <a:p>
            <a:r>
              <a:rPr lang="fa-IR" sz="2800" dirty="0" smtClean="0"/>
              <a:t>3:پتانسیل ثقلی:که </a:t>
            </a:r>
            <a:r>
              <a:rPr lang="fa-IR" sz="2800" dirty="0" smtClean="0"/>
              <a:t>نیروی کششی </a:t>
            </a:r>
            <a:r>
              <a:rPr lang="fa-IR" sz="2800" dirty="0" smtClean="0"/>
              <a:t>بر خلاف شیب غلظت است.</a:t>
            </a:r>
            <a:endParaRPr lang="fa-IR" sz="28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428604"/>
            <a:ext cx="7586690" cy="5926956"/>
          </a:xfrm>
        </p:spPr>
        <p:txBody>
          <a:bodyPr/>
          <a:lstStyle/>
          <a:p>
            <a:r>
              <a:rPr lang="fa-IR" dirty="0" smtClean="0"/>
              <a:t>تبخیر و تعرق:</a:t>
            </a:r>
          </a:p>
          <a:p>
            <a:endParaRPr lang="fa-IR" dirty="0" smtClean="0"/>
          </a:p>
          <a:p>
            <a:r>
              <a:rPr lang="fa-IR" dirty="0" smtClean="0"/>
              <a:t>مجموع ابی که در مزرعه از طریق تبخیر از سطح خاک و تعرق از گیاه از دست میرود را تبخیر و تعرق یا </a:t>
            </a:r>
            <a:r>
              <a:rPr lang="en-US" dirty="0" smtClean="0"/>
              <a:t>ET </a:t>
            </a:r>
            <a:r>
              <a:rPr lang="fa-IR" dirty="0" smtClean="0"/>
              <a:t>مینامند.</a:t>
            </a:r>
          </a:p>
          <a:p>
            <a:endParaRPr lang="fa-IR" dirty="0" smtClean="0"/>
          </a:p>
          <a:p>
            <a:r>
              <a:rPr lang="fa-IR" dirty="0" smtClean="0"/>
              <a:t>سرعت جذب اب عمدتا توسط شدت تعرق تعیین میگردد.</a:t>
            </a:r>
          </a:p>
          <a:p>
            <a:endParaRPr lang="fa-I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357166"/>
            <a:ext cx="7872442" cy="6500834"/>
          </a:xfrm>
        </p:spPr>
        <p:txBody>
          <a:bodyPr>
            <a:normAutofit lnSpcReduction="10000"/>
          </a:bodyPr>
          <a:lstStyle/>
          <a:p>
            <a:r>
              <a:rPr lang="fa-IR" dirty="0" smtClean="0"/>
              <a:t>عوامل موثر بر تبخیر و تعرق:</a:t>
            </a:r>
          </a:p>
          <a:p>
            <a:endParaRPr lang="fa-IR" dirty="0" smtClean="0"/>
          </a:p>
          <a:p>
            <a:r>
              <a:rPr lang="fa-IR" dirty="0" smtClean="0"/>
              <a:t>1:تشعشع خورشید:از کل تشعشع جذب شده توسط گیاه بین 1 تا 5 درصد ان صرف انجام عمل فتوسنتز و طی عمل تعرق از بین میرود.</a:t>
            </a:r>
          </a:p>
          <a:p>
            <a:endParaRPr lang="fa-IR" dirty="0" smtClean="0"/>
          </a:p>
          <a:p>
            <a:r>
              <a:rPr lang="fa-IR" dirty="0" smtClean="0"/>
              <a:t>2:درجه حرارت:که افزایش ان سبب افزایش میزان </a:t>
            </a:r>
            <a:r>
              <a:rPr lang="en-US" dirty="0" smtClean="0"/>
              <a:t>ET </a:t>
            </a:r>
            <a:r>
              <a:rPr lang="fa-IR" dirty="0" smtClean="0"/>
              <a:t>میگردد.</a:t>
            </a:r>
          </a:p>
          <a:p>
            <a:endParaRPr lang="fa-IR" dirty="0" smtClean="0"/>
          </a:p>
          <a:p>
            <a:r>
              <a:rPr lang="fa-IR" dirty="0" smtClean="0"/>
              <a:t>3:رطوبت نسبی:که رابطه عکس دارد با میزان </a:t>
            </a:r>
            <a:r>
              <a:rPr lang="en-US" dirty="0" smtClean="0"/>
              <a:t>ET.</a:t>
            </a:r>
            <a:endParaRPr lang="fa-IR" dirty="0" smtClean="0"/>
          </a:p>
          <a:p>
            <a:endParaRPr lang="en-US" dirty="0" smtClean="0"/>
          </a:p>
          <a:p>
            <a:r>
              <a:rPr lang="fa-IR" dirty="0" smtClean="0"/>
              <a:t>4:باد:سبب کاهش میزان تعرق میگردد.</a:t>
            </a:r>
            <a:endParaRPr lang="fa-I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14290"/>
            <a:ext cx="7943880" cy="6429420"/>
          </a:xfrm>
        </p:spPr>
        <p:txBody>
          <a:bodyPr>
            <a:normAutofit fontScale="92500" lnSpcReduction="10000"/>
          </a:bodyPr>
          <a:lstStyle/>
          <a:p>
            <a:r>
              <a:rPr lang="fa-IR" dirty="0" smtClean="0"/>
              <a:t>نکته:</a:t>
            </a:r>
          </a:p>
          <a:p>
            <a:r>
              <a:rPr lang="fa-IR" dirty="0" smtClean="0"/>
              <a:t>تعداد و اندازه روزنه ها و همچنین سلول های محافظ روزنه نقش تعیین کننده ای در میزان </a:t>
            </a:r>
            <a:r>
              <a:rPr lang="en-US" dirty="0" smtClean="0"/>
              <a:t>ET </a:t>
            </a:r>
            <a:r>
              <a:rPr lang="fa-IR" dirty="0" smtClean="0"/>
              <a:t>دارد .</a:t>
            </a:r>
          </a:p>
          <a:p>
            <a:r>
              <a:rPr lang="fa-IR" dirty="0" smtClean="0"/>
              <a:t>در زمان تنش خشکی ویا افزایش بیش از حد تشعشع هورمون اسید ابسیزیک </a:t>
            </a:r>
            <a:r>
              <a:rPr lang="en-US" dirty="0" smtClean="0"/>
              <a:t>ABA </a:t>
            </a:r>
            <a:r>
              <a:rPr lang="fa-IR" dirty="0" smtClean="0"/>
              <a:t>افزایش یافته و دستور بسته شدن روزنه ها در جهت کاهش تعرق صورت میگیرد.</a:t>
            </a:r>
          </a:p>
          <a:p>
            <a:r>
              <a:rPr lang="fa-IR" dirty="0" smtClean="0"/>
              <a:t>نکته:</a:t>
            </a:r>
          </a:p>
          <a:p>
            <a:r>
              <a:rPr lang="fa-IR" dirty="0" smtClean="0"/>
              <a:t>راندمان مصرف اب شامل ماده خشک تولید شده به میزان تبخیر و تعرق است .</a:t>
            </a:r>
          </a:p>
          <a:p>
            <a:endParaRPr lang="fa-IR" dirty="0" smtClean="0"/>
          </a:p>
          <a:p>
            <a:r>
              <a:rPr lang="fa-IR" dirty="0" smtClean="0"/>
              <a:t>نیاز ابی شامل نسبت تبخیر و تعرق به ماده خشک تولید شده است.</a:t>
            </a:r>
            <a:endParaRPr lang="fa-I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فیزیولوژی گیاهی</a:t>
            </a:r>
            <a:endParaRPr lang="fa-IR" dirty="0"/>
          </a:p>
        </p:txBody>
      </p:sp>
      <p:sp>
        <p:nvSpPr>
          <p:cNvPr id="3" name="Content Placeholder 2"/>
          <p:cNvSpPr>
            <a:spLocks noGrp="1"/>
          </p:cNvSpPr>
          <p:nvPr>
            <p:ph idx="1"/>
          </p:nvPr>
        </p:nvSpPr>
        <p:spPr/>
        <p:txBody>
          <a:bodyPr/>
          <a:lstStyle/>
          <a:p>
            <a:endParaRPr lang="fa-IR" b="1" dirty="0" smtClean="0">
              <a:solidFill>
                <a:schemeClr val="tx1"/>
              </a:solidFill>
            </a:endParaRPr>
          </a:p>
          <a:p>
            <a:endParaRPr lang="fa-IR" dirty="0"/>
          </a:p>
          <a:p>
            <a:pPr algn="ctr"/>
            <a:r>
              <a:rPr lang="fa-IR" b="1" dirty="0" smtClean="0">
                <a:solidFill>
                  <a:schemeClr val="tx1"/>
                </a:solidFill>
              </a:rPr>
              <a:t>نام مدرس: </a:t>
            </a:r>
            <a:r>
              <a:rPr lang="fa-IR" b="1" dirty="0" smtClean="0">
                <a:solidFill>
                  <a:schemeClr val="tx1"/>
                </a:solidFill>
              </a:rPr>
              <a:t>مهندس قائم </a:t>
            </a:r>
            <a:r>
              <a:rPr lang="fa-IR" b="1" dirty="0" smtClean="0">
                <a:solidFill>
                  <a:schemeClr val="tx1"/>
                </a:solidFill>
              </a:rPr>
              <a:t>مسعودی</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جلسه اول</a:t>
            </a:r>
            <a:endParaRPr lang="fa-IR" dirty="0"/>
          </a:p>
        </p:txBody>
      </p:sp>
      <p:sp>
        <p:nvSpPr>
          <p:cNvPr id="3" name="Content Placeholder 2"/>
          <p:cNvSpPr>
            <a:spLocks noGrp="1"/>
          </p:cNvSpPr>
          <p:nvPr>
            <p:ph idx="1"/>
          </p:nvPr>
        </p:nvSpPr>
        <p:spPr>
          <a:xfrm>
            <a:off x="428596" y="2357430"/>
            <a:ext cx="7572428" cy="6169037"/>
          </a:xfrm>
        </p:spPr>
        <p:txBody>
          <a:bodyPr>
            <a:normAutofit/>
          </a:bodyPr>
          <a:lstStyle/>
          <a:p>
            <a:pPr algn="ctr">
              <a:buNone/>
            </a:pPr>
            <a:r>
              <a:rPr lang="fa-IR" sz="5400" dirty="0" smtClean="0"/>
              <a:t>رشد ونمو</a:t>
            </a:r>
            <a:endParaRPr lang="fa-IR" sz="5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هدف آموزشی</a:t>
            </a:r>
            <a:endParaRPr lang="fa-IR" dirty="0"/>
          </a:p>
        </p:txBody>
      </p:sp>
      <p:sp>
        <p:nvSpPr>
          <p:cNvPr id="3" name="Content Placeholder 2"/>
          <p:cNvSpPr>
            <a:spLocks noGrp="1"/>
          </p:cNvSpPr>
          <p:nvPr>
            <p:ph idx="1"/>
          </p:nvPr>
        </p:nvSpPr>
        <p:spPr/>
        <p:txBody>
          <a:bodyPr/>
          <a:lstStyle/>
          <a:p>
            <a:r>
              <a:rPr lang="fa-IR" dirty="0" smtClean="0"/>
              <a:t>آشنایی با واژه های رشد و نمو و نحوه رشد ریشه ساقه و برگ</a:t>
            </a:r>
            <a:endParaRPr lang="fa-I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تعریف رشد</a:t>
            </a:r>
            <a:endParaRPr lang="fa-IR" dirty="0"/>
          </a:p>
        </p:txBody>
      </p:sp>
      <p:sp>
        <p:nvSpPr>
          <p:cNvPr id="3" name="Content Placeholder 2"/>
          <p:cNvSpPr>
            <a:spLocks noGrp="1"/>
          </p:cNvSpPr>
          <p:nvPr>
            <p:ph idx="1"/>
          </p:nvPr>
        </p:nvSpPr>
        <p:spPr>
          <a:xfrm>
            <a:off x="914400" y="2143116"/>
            <a:ext cx="7586690" cy="4212444"/>
          </a:xfrm>
        </p:spPr>
        <p:txBody>
          <a:bodyPr/>
          <a:lstStyle/>
          <a:p>
            <a:r>
              <a:rPr lang="fa-IR" dirty="0" smtClean="0"/>
              <a:t>رشد مجموعه پدیده های زیستی است که برای بیان تغییرات کمی و افزایش غیرقابل برگشت اندازه ها و وزن اندام های تشکیل دهنده آن به کار می رود.</a:t>
            </a:r>
            <a:endParaRPr lang="fa-I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357166"/>
            <a:ext cx="7729566" cy="5998394"/>
          </a:xfrm>
        </p:spPr>
        <p:txBody>
          <a:bodyPr/>
          <a:lstStyle/>
          <a:p>
            <a:r>
              <a:rPr lang="fa-IR" dirty="0" smtClean="0"/>
              <a:t>انزیم ها و واکنش های شیمیایی درون سلول</a:t>
            </a:r>
          </a:p>
          <a:p>
            <a:endParaRPr lang="fa-IR" dirty="0" smtClean="0"/>
          </a:p>
          <a:p>
            <a:r>
              <a:rPr lang="fa-IR" dirty="0" smtClean="0"/>
              <a:t>انزیم ها در واقع کاتالیزور های بیوشیمیایی هستند که سرعت  واکنش های متابولیسمی را افزایش میدهند بدون انکه در تعادل نهایی ان مداخله ایجاد کند.</a:t>
            </a:r>
          </a:p>
          <a:p>
            <a:endParaRPr lang="fa-IR" dirty="0" smtClean="0"/>
          </a:p>
          <a:p>
            <a:r>
              <a:rPr lang="fa-IR" dirty="0" smtClean="0"/>
              <a:t>انزیم ها ماکرومولکول هایی هستند که توسط سلول های زنده ساخته میشوند.</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فتوسنتز</a:t>
            </a:r>
            <a:endParaRPr lang="fa-IR" dirty="0"/>
          </a:p>
        </p:txBody>
      </p:sp>
      <p:sp>
        <p:nvSpPr>
          <p:cNvPr id="3" name="Content Placeholder 2"/>
          <p:cNvSpPr>
            <a:spLocks noGrp="1"/>
          </p:cNvSpPr>
          <p:nvPr>
            <p:ph idx="1"/>
          </p:nvPr>
        </p:nvSpPr>
        <p:spPr/>
        <p:txBody>
          <a:bodyPr>
            <a:normAutofit lnSpcReduction="10000"/>
          </a:bodyPr>
          <a:lstStyle/>
          <a:p>
            <a:r>
              <a:rPr lang="fa-IR" dirty="0" smtClean="0"/>
              <a:t>گیاهان سبز که در واقع دارای کلروفیل هستند بخشی از انررژی نورانی خورشید را بلافاصله پس از جذب برای تثبیت گاز کربنیک موجود در جو مصرف میکند که این عمل را فتوسنتز میکنند.</a:t>
            </a:r>
          </a:p>
          <a:p>
            <a:endParaRPr lang="fa-IR" dirty="0" smtClean="0"/>
          </a:p>
          <a:p>
            <a:r>
              <a:rPr lang="en-US" dirty="0" smtClean="0"/>
              <a:t>Co2+h2o=ch2o+o2</a:t>
            </a:r>
          </a:p>
          <a:p>
            <a:endParaRPr lang="en-US" dirty="0" smtClean="0"/>
          </a:p>
          <a:p>
            <a:pPr>
              <a:buNone/>
            </a:pPr>
            <a:r>
              <a:rPr lang="fa-IR" dirty="0" smtClean="0"/>
              <a:t>تئوری کوانتوم بیان میکند که نور در فضا به شکل ذراتی بنام فوتون حرکت میکند.</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000108"/>
            <a:ext cx="8215370" cy="5072098"/>
          </a:xfrm>
        </p:spPr>
        <p:txBody>
          <a:bodyPr>
            <a:normAutofit fontScale="92500" lnSpcReduction="10000"/>
          </a:bodyPr>
          <a:lstStyle/>
          <a:p>
            <a:r>
              <a:rPr lang="fa-IR" dirty="0" smtClean="0"/>
              <a:t>طول موج کافی و مناسب برای انجام عمل فتوسنتز شامل طول موج های بین 390 تا 760 نانومتر است چون بیشتر از ان فاقد انرژی کافی و کمتر از ان دارای انرژی بیش از حدی می باشد که سبب یونیزه یا تجزیه شدن رنگیزه ها میشوند.</a:t>
            </a:r>
          </a:p>
          <a:p>
            <a:endParaRPr lang="fa-IR" dirty="0" smtClean="0"/>
          </a:p>
          <a:p>
            <a:r>
              <a:rPr lang="fa-IR" dirty="0" smtClean="0"/>
              <a:t>در واقع رنگیزه ها اندامک های کوچکی هستند که نقش جذب نور برای انجام عمل فتوسنتز را دارند.</a:t>
            </a:r>
          </a:p>
          <a:p>
            <a:endParaRPr lang="fa-IR" dirty="0" smtClean="0"/>
          </a:p>
          <a:p>
            <a:r>
              <a:rPr lang="fa-IR" dirty="0" smtClean="0"/>
              <a:t>محصول نهایی فتوسنتز ادنوزین تری فسفات یا </a:t>
            </a:r>
            <a:r>
              <a:rPr lang="en-US" dirty="0" smtClean="0"/>
              <a:t>ATP </a:t>
            </a:r>
            <a:r>
              <a:rPr lang="fa-IR" dirty="0" smtClean="0"/>
              <a:t>است.</a:t>
            </a:r>
          </a:p>
          <a:p>
            <a:endParaRPr lang="fa-IR" dirty="0" smtClean="0"/>
          </a:p>
          <a:p>
            <a:endParaRPr lang="fa-I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852"/>
            <a:ext cx="8401080" cy="6715148"/>
          </a:xfrm>
        </p:spPr>
        <p:txBody>
          <a:bodyPr>
            <a:normAutofit fontScale="92500" lnSpcReduction="10000"/>
          </a:bodyPr>
          <a:lstStyle/>
          <a:p>
            <a:r>
              <a:rPr lang="fa-IR" b="1" dirty="0" smtClean="0"/>
              <a:t>عوامل موثر بر فتوسنتز:</a:t>
            </a:r>
          </a:p>
          <a:p>
            <a:endParaRPr lang="fa-IR" dirty="0" smtClean="0"/>
          </a:p>
          <a:p>
            <a:r>
              <a:rPr lang="fa-IR" dirty="0" smtClean="0"/>
              <a:t>1:زاوده تابش خورشید</a:t>
            </a:r>
          </a:p>
          <a:p>
            <a:endParaRPr lang="fa-IR" dirty="0" smtClean="0"/>
          </a:p>
          <a:p>
            <a:r>
              <a:rPr lang="fa-IR" dirty="0" smtClean="0"/>
              <a:t>2:طول روز</a:t>
            </a:r>
          </a:p>
          <a:p>
            <a:endParaRPr lang="fa-IR" dirty="0" smtClean="0"/>
          </a:p>
          <a:p>
            <a:r>
              <a:rPr lang="fa-IR" dirty="0" smtClean="0"/>
              <a:t>3:مقداری از اتمسفر که سر راه تشعشعات خورشید تا زمین قرار میگیرد</a:t>
            </a:r>
          </a:p>
          <a:p>
            <a:endParaRPr lang="fa-IR" dirty="0" smtClean="0"/>
          </a:p>
          <a:p>
            <a:r>
              <a:rPr lang="fa-IR" dirty="0" smtClean="0"/>
              <a:t>4:میزان ذرات معلق در هوا</a:t>
            </a:r>
          </a:p>
          <a:p>
            <a:endParaRPr lang="fa-IR" dirty="0" smtClean="0"/>
          </a:p>
          <a:p>
            <a:r>
              <a:rPr lang="fa-IR" dirty="0" smtClean="0"/>
              <a:t>5:فاصله تشعشعات خورشید تا زمین</a:t>
            </a:r>
          </a:p>
          <a:p>
            <a:endParaRPr lang="fa-IR" dirty="0" smtClean="0"/>
          </a:p>
          <a:p>
            <a:r>
              <a:rPr lang="fa-IR" dirty="0" smtClean="0"/>
              <a:t>6:نوسانات در تابش نور خورشید</a:t>
            </a:r>
            <a:endParaRPr lang="fa-I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394</TotalTime>
  <Words>829</Words>
  <Application>Microsoft Office PowerPoint</Application>
  <PresentationFormat>On-screen Show (4:3)</PresentationFormat>
  <Paragraphs>103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Metro</vt:lpstr>
      <vt:lpstr>بسم الله الرحمن الرحیم</vt:lpstr>
      <vt:lpstr>فیزیولوژی گیاهی</vt:lpstr>
      <vt:lpstr>جلسه اول</vt:lpstr>
      <vt:lpstr>هدف آموزشی</vt:lpstr>
      <vt:lpstr>تعریف رشد</vt:lpstr>
      <vt:lpstr>Slide 6</vt:lpstr>
      <vt:lpstr>فتوسنتز</vt:lpstr>
      <vt:lpstr>Slide 8</vt:lpstr>
      <vt:lpstr>Slide 9</vt:lpstr>
      <vt:lpstr>Slide 10</vt:lpstr>
      <vt:lpstr>Slide 11</vt:lpstr>
      <vt:lpstr> </vt:lpstr>
      <vt:lpstr>Slide 13</vt:lpstr>
      <vt:lpstr>روابط اب</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yekta</dc:creator>
  <cp:lastModifiedBy>yekta</cp:lastModifiedBy>
  <cp:revision>43</cp:revision>
  <dcterms:created xsi:type="dcterms:W3CDTF">2020-03-09T06:55:51Z</dcterms:created>
  <dcterms:modified xsi:type="dcterms:W3CDTF">2020-03-09T18:43:15Z</dcterms:modified>
</cp:coreProperties>
</file>