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3"/>
  </p:notesMasterIdLst>
  <p:sldIdLst>
    <p:sldId id="259" r:id="rId2"/>
    <p:sldId id="692" r:id="rId3"/>
    <p:sldId id="257" r:id="rId4"/>
    <p:sldId id="258" r:id="rId5"/>
    <p:sldId id="260" r:id="rId6"/>
    <p:sldId id="262" r:id="rId7"/>
    <p:sldId id="264" r:id="rId8"/>
    <p:sldId id="263" r:id="rId9"/>
    <p:sldId id="265" r:id="rId10"/>
    <p:sldId id="266" r:id="rId11"/>
    <p:sldId id="269" r:id="rId12"/>
    <p:sldId id="270" r:id="rId13"/>
    <p:sldId id="271" r:id="rId14"/>
    <p:sldId id="272" r:id="rId15"/>
    <p:sldId id="273" r:id="rId16"/>
    <p:sldId id="274" r:id="rId17"/>
    <p:sldId id="275" r:id="rId18"/>
    <p:sldId id="276"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8" r:id="rId48"/>
    <p:sldId id="309" r:id="rId49"/>
    <p:sldId id="310" r:id="rId50"/>
    <p:sldId id="311" r:id="rId51"/>
    <p:sldId id="312" r:id="rId52"/>
    <p:sldId id="315" r:id="rId53"/>
    <p:sldId id="316" r:id="rId54"/>
    <p:sldId id="317" r:id="rId55"/>
    <p:sldId id="318" r:id="rId56"/>
    <p:sldId id="319" r:id="rId57"/>
    <p:sldId id="320"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2" r:id="rId87"/>
    <p:sldId id="353" r:id="rId88"/>
    <p:sldId id="354" r:id="rId89"/>
    <p:sldId id="355" r:id="rId90"/>
    <p:sldId id="356" r:id="rId91"/>
    <p:sldId id="357" r:id="rId92"/>
    <p:sldId id="358" r:id="rId93"/>
    <p:sldId id="359" r:id="rId94"/>
    <p:sldId id="361" r:id="rId95"/>
    <p:sldId id="362" r:id="rId96"/>
    <p:sldId id="363" r:id="rId97"/>
    <p:sldId id="364" r:id="rId98"/>
    <p:sldId id="365" r:id="rId99"/>
    <p:sldId id="366" r:id="rId100"/>
    <p:sldId id="367" r:id="rId101"/>
    <p:sldId id="368" r:id="rId102"/>
    <p:sldId id="369"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6" r:id="rId117"/>
    <p:sldId id="387" r:id="rId118"/>
    <p:sldId id="388" r:id="rId119"/>
    <p:sldId id="389" r:id="rId120"/>
    <p:sldId id="390" r:id="rId121"/>
    <p:sldId id="391" r:id="rId122"/>
    <p:sldId id="392" r:id="rId123"/>
    <p:sldId id="393" r:id="rId124"/>
    <p:sldId id="394" r:id="rId125"/>
    <p:sldId id="395" r:id="rId126"/>
    <p:sldId id="396" r:id="rId127"/>
    <p:sldId id="398" r:id="rId128"/>
    <p:sldId id="399" r:id="rId129"/>
    <p:sldId id="400" r:id="rId130"/>
    <p:sldId id="401" r:id="rId131"/>
    <p:sldId id="402" r:id="rId132"/>
    <p:sldId id="403" r:id="rId133"/>
    <p:sldId id="405" r:id="rId134"/>
    <p:sldId id="406" r:id="rId135"/>
    <p:sldId id="407" r:id="rId136"/>
    <p:sldId id="409" r:id="rId137"/>
    <p:sldId id="410" r:id="rId138"/>
    <p:sldId id="411" r:id="rId139"/>
    <p:sldId id="413" r:id="rId140"/>
    <p:sldId id="416" r:id="rId141"/>
    <p:sldId id="417" r:id="rId142"/>
    <p:sldId id="418" r:id="rId143"/>
    <p:sldId id="419" r:id="rId144"/>
    <p:sldId id="420" r:id="rId145"/>
    <p:sldId id="422" r:id="rId146"/>
    <p:sldId id="423" r:id="rId147"/>
    <p:sldId id="424" r:id="rId148"/>
    <p:sldId id="425" r:id="rId149"/>
    <p:sldId id="426" r:id="rId150"/>
    <p:sldId id="427" r:id="rId151"/>
    <p:sldId id="430" r:id="rId152"/>
    <p:sldId id="431" r:id="rId153"/>
    <p:sldId id="432" r:id="rId154"/>
    <p:sldId id="434" r:id="rId155"/>
    <p:sldId id="435" r:id="rId156"/>
    <p:sldId id="436" r:id="rId157"/>
    <p:sldId id="437" r:id="rId158"/>
    <p:sldId id="438" r:id="rId159"/>
    <p:sldId id="439" r:id="rId160"/>
    <p:sldId id="440" r:id="rId161"/>
    <p:sldId id="441" r:id="rId162"/>
    <p:sldId id="442" r:id="rId163"/>
    <p:sldId id="443" r:id="rId164"/>
    <p:sldId id="444" r:id="rId165"/>
    <p:sldId id="445" r:id="rId166"/>
    <p:sldId id="446" r:id="rId167"/>
    <p:sldId id="447" r:id="rId168"/>
    <p:sldId id="449" r:id="rId169"/>
    <p:sldId id="451" r:id="rId170"/>
    <p:sldId id="452" r:id="rId171"/>
    <p:sldId id="453" r:id="rId172"/>
    <p:sldId id="454" r:id="rId173"/>
    <p:sldId id="455" r:id="rId174"/>
    <p:sldId id="456" r:id="rId175"/>
    <p:sldId id="457" r:id="rId176"/>
    <p:sldId id="459" r:id="rId177"/>
    <p:sldId id="460" r:id="rId178"/>
    <p:sldId id="462" r:id="rId179"/>
    <p:sldId id="464" r:id="rId180"/>
    <p:sldId id="467" r:id="rId181"/>
    <p:sldId id="468" r:id="rId182"/>
    <p:sldId id="469" r:id="rId183"/>
    <p:sldId id="470" r:id="rId184"/>
    <p:sldId id="472" r:id="rId185"/>
    <p:sldId id="475" r:id="rId186"/>
    <p:sldId id="477" r:id="rId187"/>
    <p:sldId id="478" r:id="rId188"/>
    <p:sldId id="480" r:id="rId189"/>
    <p:sldId id="482" r:id="rId190"/>
    <p:sldId id="485" r:id="rId191"/>
    <p:sldId id="486" r:id="rId192"/>
    <p:sldId id="487" r:id="rId193"/>
    <p:sldId id="489" r:id="rId194"/>
    <p:sldId id="490" r:id="rId195"/>
    <p:sldId id="492" r:id="rId196"/>
    <p:sldId id="494" r:id="rId197"/>
    <p:sldId id="496" r:id="rId198"/>
    <p:sldId id="497" r:id="rId199"/>
    <p:sldId id="499" r:id="rId200"/>
    <p:sldId id="500" r:id="rId201"/>
    <p:sldId id="502" r:id="rId202"/>
    <p:sldId id="503" r:id="rId203"/>
    <p:sldId id="505" r:id="rId204"/>
    <p:sldId id="507" r:id="rId205"/>
    <p:sldId id="508" r:id="rId206"/>
    <p:sldId id="511" r:id="rId207"/>
    <p:sldId id="513" r:id="rId208"/>
    <p:sldId id="516" r:id="rId209"/>
    <p:sldId id="519" r:id="rId210"/>
    <p:sldId id="522" r:id="rId211"/>
    <p:sldId id="523" r:id="rId212"/>
    <p:sldId id="526" r:id="rId213"/>
    <p:sldId id="528" r:id="rId214"/>
    <p:sldId id="529" r:id="rId215"/>
    <p:sldId id="548" r:id="rId216"/>
    <p:sldId id="550" r:id="rId217"/>
    <p:sldId id="552" r:id="rId218"/>
    <p:sldId id="554" r:id="rId219"/>
    <p:sldId id="556" r:id="rId220"/>
    <p:sldId id="558" r:id="rId221"/>
    <p:sldId id="560" r:id="rId222"/>
    <p:sldId id="563" r:id="rId223"/>
    <p:sldId id="564" r:id="rId224"/>
    <p:sldId id="565" r:id="rId225"/>
    <p:sldId id="567" r:id="rId226"/>
    <p:sldId id="568" r:id="rId227"/>
    <p:sldId id="569" r:id="rId228"/>
    <p:sldId id="570" r:id="rId229"/>
    <p:sldId id="571" r:id="rId230"/>
    <p:sldId id="572" r:id="rId231"/>
    <p:sldId id="573" r:id="rId232"/>
    <p:sldId id="574" r:id="rId233"/>
    <p:sldId id="575" r:id="rId234"/>
    <p:sldId id="576" r:id="rId235"/>
    <p:sldId id="577" r:id="rId236"/>
    <p:sldId id="578" r:id="rId237"/>
    <p:sldId id="579" r:id="rId238"/>
    <p:sldId id="580" r:id="rId239"/>
    <p:sldId id="581" r:id="rId240"/>
    <p:sldId id="582" r:id="rId241"/>
    <p:sldId id="583" r:id="rId242"/>
    <p:sldId id="585" r:id="rId243"/>
    <p:sldId id="586" r:id="rId244"/>
    <p:sldId id="587" r:id="rId245"/>
    <p:sldId id="588" r:id="rId246"/>
    <p:sldId id="589" r:id="rId247"/>
    <p:sldId id="590" r:id="rId248"/>
    <p:sldId id="591" r:id="rId249"/>
    <p:sldId id="592" r:id="rId250"/>
    <p:sldId id="593" r:id="rId251"/>
    <p:sldId id="594" r:id="rId252"/>
    <p:sldId id="596" r:id="rId253"/>
    <p:sldId id="597" r:id="rId254"/>
    <p:sldId id="598" r:id="rId255"/>
    <p:sldId id="599" r:id="rId256"/>
    <p:sldId id="600" r:id="rId257"/>
    <p:sldId id="601" r:id="rId258"/>
    <p:sldId id="602" r:id="rId259"/>
    <p:sldId id="603" r:id="rId260"/>
    <p:sldId id="604" r:id="rId261"/>
    <p:sldId id="605" r:id="rId262"/>
    <p:sldId id="606" r:id="rId263"/>
    <p:sldId id="607" r:id="rId264"/>
    <p:sldId id="608" r:id="rId265"/>
    <p:sldId id="609" r:id="rId266"/>
    <p:sldId id="610" r:id="rId267"/>
    <p:sldId id="611" r:id="rId268"/>
    <p:sldId id="612" r:id="rId269"/>
    <p:sldId id="613" r:id="rId270"/>
    <p:sldId id="614" r:id="rId271"/>
    <p:sldId id="615" r:id="rId272"/>
    <p:sldId id="616" r:id="rId273"/>
    <p:sldId id="617" r:id="rId274"/>
    <p:sldId id="618" r:id="rId275"/>
    <p:sldId id="619" r:id="rId276"/>
    <p:sldId id="621" r:id="rId277"/>
    <p:sldId id="622" r:id="rId278"/>
    <p:sldId id="623" r:id="rId279"/>
    <p:sldId id="624" r:id="rId280"/>
    <p:sldId id="625" r:id="rId281"/>
    <p:sldId id="626" r:id="rId282"/>
    <p:sldId id="627" r:id="rId283"/>
    <p:sldId id="628" r:id="rId284"/>
    <p:sldId id="629" r:id="rId285"/>
    <p:sldId id="630" r:id="rId286"/>
    <p:sldId id="631" r:id="rId287"/>
    <p:sldId id="632" r:id="rId288"/>
    <p:sldId id="634" r:id="rId289"/>
    <p:sldId id="635" r:id="rId290"/>
    <p:sldId id="636" r:id="rId291"/>
    <p:sldId id="637" r:id="rId292"/>
    <p:sldId id="638" r:id="rId293"/>
    <p:sldId id="639" r:id="rId294"/>
    <p:sldId id="640" r:id="rId295"/>
    <p:sldId id="641" r:id="rId296"/>
    <p:sldId id="642" r:id="rId297"/>
    <p:sldId id="643" r:id="rId298"/>
    <p:sldId id="644" r:id="rId299"/>
    <p:sldId id="645" r:id="rId300"/>
    <p:sldId id="646" r:id="rId301"/>
    <p:sldId id="647" r:id="rId302"/>
    <p:sldId id="648" r:id="rId303"/>
    <p:sldId id="693" r:id="rId304"/>
    <p:sldId id="649" r:id="rId305"/>
    <p:sldId id="650" r:id="rId306"/>
    <p:sldId id="651" r:id="rId307"/>
    <p:sldId id="652" r:id="rId308"/>
    <p:sldId id="654" r:id="rId309"/>
    <p:sldId id="655" r:id="rId310"/>
    <p:sldId id="656" r:id="rId311"/>
    <p:sldId id="694" r:id="rId3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93648" autoAdjust="0"/>
  </p:normalViewPr>
  <p:slideViewPr>
    <p:cSldViewPr>
      <p:cViewPr>
        <p:scale>
          <a:sx n="66" d="100"/>
          <a:sy n="66" d="100"/>
        </p:scale>
        <p:origin x="-1734" y="-270"/>
      </p:cViewPr>
      <p:guideLst>
        <p:guide orient="horz" pos="2160"/>
        <p:guide pos="2880"/>
      </p:guideLst>
    </p:cSldViewPr>
  </p:slideViewPr>
  <p:outlineViewPr>
    <p:cViewPr>
      <p:scale>
        <a:sx n="33" d="100"/>
        <a:sy n="33" d="100"/>
      </p:scale>
      <p:origin x="0" y="97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viewProps" Target="view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theme" Target="theme/theme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9A27FDE-0A08-4EEC-837C-6C915315BB7D}" type="datetimeFigureOut">
              <a:rPr lang="fa-IR" smtClean="0"/>
              <a:t>04/18/1437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0D79F18-F719-4D10-8CB7-E4B3B1EBE374}" type="slidenum">
              <a:rPr lang="fa-IR" smtClean="0"/>
              <a:t>‹#›</a:t>
            </a:fld>
            <a:endParaRPr lang="fa-IR"/>
          </a:p>
        </p:txBody>
      </p:sp>
    </p:spTree>
    <p:extLst>
      <p:ext uri="{BB962C8B-B14F-4D97-AF65-F5344CB8AC3E}">
        <p14:creationId xmlns:p14="http://schemas.microsoft.com/office/powerpoint/2010/main" val="13026664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0D79F18-F719-4D10-8CB7-E4B3B1EBE374}" type="slidenum">
              <a:rPr lang="fa-IR" smtClean="0"/>
              <a:t>8</a:t>
            </a:fld>
            <a:endParaRPr lang="fa-IR"/>
          </a:p>
        </p:txBody>
      </p:sp>
    </p:spTree>
    <p:extLst>
      <p:ext uri="{BB962C8B-B14F-4D97-AF65-F5344CB8AC3E}">
        <p14:creationId xmlns:p14="http://schemas.microsoft.com/office/powerpoint/2010/main" val="226978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0D79F18-F719-4D10-8CB7-E4B3B1EBE374}" type="slidenum">
              <a:rPr lang="fa-IR" smtClean="0"/>
              <a:t>242</a:t>
            </a:fld>
            <a:endParaRPr lang="fa-IR"/>
          </a:p>
        </p:txBody>
      </p:sp>
    </p:spTree>
    <p:extLst>
      <p:ext uri="{BB962C8B-B14F-4D97-AF65-F5344CB8AC3E}">
        <p14:creationId xmlns:p14="http://schemas.microsoft.com/office/powerpoint/2010/main" val="1301630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l="-19000" r="-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497"/>
            <a:ext cx="9144000" cy="684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08503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05800" cy="6400800"/>
          </a:xfrm>
        </p:spPr>
        <p:txBody>
          <a:bodyPr>
            <a:normAutofit fontScale="70000" lnSpcReduction="20000"/>
          </a:bodyPr>
          <a:lstStyle/>
          <a:p>
            <a:pPr marL="0" indent="0" algn="r" rtl="1">
              <a:lnSpc>
                <a:spcPct val="115000"/>
              </a:lnSpc>
              <a:spcAft>
                <a:spcPts val="1000"/>
              </a:spcAft>
              <a:buNone/>
            </a:pPr>
            <a:r>
              <a:rPr lang="fa-IR" dirty="0">
                <a:ea typeface="Calibri"/>
              </a:rPr>
              <a:t>واژه «متشابه» در اصل به معناى چيزى است كه قسمت هاى مختلف آن شبيه يكديگر باشد، </a:t>
            </a:r>
            <a:r>
              <a:rPr lang="fa-IR" dirty="0" smtClean="0">
                <a:ea typeface="Calibri"/>
              </a:rPr>
              <a:t>از </a:t>
            </a:r>
            <a:r>
              <a:rPr lang="fa-IR" dirty="0">
                <a:ea typeface="Calibri"/>
              </a:rPr>
              <a:t>اين رو به جمله ها و كلماتى كه معناى آنها پيچيده است و گاه احتمالات مختلف درباره آن </a:t>
            </a:r>
            <a:r>
              <a:rPr lang="fa-IR" dirty="0" smtClean="0">
                <a:ea typeface="Calibri"/>
              </a:rPr>
              <a:t>داده </a:t>
            </a:r>
            <a:r>
              <a:rPr lang="fa-IR" dirty="0">
                <a:ea typeface="Calibri"/>
              </a:rPr>
              <a:t>مى شود، «متشابه» مى گويند. بنابراين متشابهات قرآن آياتى است كه معانى آن در بدو نظر </a:t>
            </a:r>
            <a:r>
              <a:rPr lang="fa-IR" dirty="0" smtClean="0">
                <a:ea typeface="Calibri"/>
              </a:rPr>
              <a:t>پيچيده </a:t>
            </a:r>
            <a:r>
              <a:rPr lang="fa-IR" dirty="0">
                <a:ea typeface="Calibri"/>
              </a:rPr>
              <a:t>است و در آغاز، احتمالات متعددى در آن مى رود، اگرچه با توجه به آيات محكم، تفسير </a:t>
            </a:r>
            <a:r>
              <a:rPr lang="fa-IR" dirty="0" smtClean="0">
                <a:ea typeface="Calibri"/>
              </a:rPr>
              <a:t>آنها </a:t>
            </a:r>
            <a:r>
              <a:rPr lang="fa-IR" dirty="0">
                <a:ea typeface="Calibri"/>
              </a:rPr>
              <a:t>روشن است. براى نمونه، قسمتى از آيات مربوط به صفات خدا و چگونگى معاد را مى </a:t>
            </a:r>
            <a:r>
              <a:rPr lang="fa-IR" dirty="0" smtClean="0">
                <a:ea typeface="Calibri"/>
              </a:rPr>
              <a:t>توان ذكر </a:t>
            </a:r>
            <a:r>
              <a:rPr lang="fa-IR" dirty="0">
                <a:ea typeface="Calibri"/>
              </a:rPr>
              <a:t>كرد، مانند </a:t>
            </a:r>
            <a:r>
              <a:rPr lang="fa-IR" dirty="0">
                <a:solidFill>
                  <a:srgbClr val="009900"/>
                </a:solidFill>
                <a:ea typeface="Calibri"/>
              </a:rPr>
              <a:t>«يد الله فوق </a:t>
            </a:r>
            <a:r>
              <a:rPr lang="fa-IR" dirty="0" smtClean="0">
                <a:solidFill>
                  <a:srgbClr val="009900"/>
                </a:solidFill>
                <a:ea typeface="Calibri"/>
              </a:rPr>
              <a:t>أيديهم:  </a:t>
            </a:r>
            <a:r>
              <a:rPr lang="fa-IR" dirty="0">
                <a:solidFill>
                  <a:srgbClr val="009900"/>
                </a:solidFill>
                <a:ea typeface="Calibri"/>
              </a:rPr>
              <a:t>دست خدا بالاى دست هاى آنها است.» </a:t>
            </a:r>
            <a:r>
              <a:rPr lang="fa-IR" dirty="0">
                <a:ea typeface="Calibri"/>
              </a:rPr>
              <a:t>كه درباره قدرت </a:t>
            </a:r>
            <a:r>
              <a:rPr lang="fa-IR" dirty="0" smtClean="0">
                <a:ea typeface="Calibri"/>
              </a:rPr>
              <a:t>خداوند </a:t>
            </a:r>
            <a:r>
              <a:rPr lang="fa-IR" dirty="0">
                <a:ea typeface="Calibri"/>
              </a:rPr>
              <a:t>مى باشد. </a:t>
            </a:r>
            <a:r>
              <a:rPr lang="fa-IR" dirty="0">
                <a:solidFill>
                  <a:srgbClr val="009900"/>
                </a:solidFill>
                <a:ea typeface="Calibri"/>
              </a:rPr>
              <a:t>«و الله سميع عليم</a:t>
            </a:r>
            <a:r>
              <a:rPr lang="fa-IR" dirty="0" smtClean="0">
                <a:solidFill>
                  <a:srgbClr val="009900"/>
                </a:solidFill>
                <a:ea typeface="Calibri"/>
              </a:rPr>
              <a:t>: </a:t>
            </a:r>
            <a:r>
              <a:rPr lang="fa-IR" dirty="0">
                <a:solidFill>
                  <a:srgbClr val="009900"/>
                </a:solidFill>
                <a:ea typeface="Calibri"/>
              </a:rPr>
              <a:t>خداوند شنوا و دانا است.» </a:t>
            </a:r>
            <a:r>
              <a:rPr lang="fa-IR" dirty="0">
                <a:ea typeface="Calibri"/>
              </a:rPr>
              <a:t>كه اشاره به علم خدا است و </a:t>
            </a:r>
            <a:r>
              <a:rPr lang="fa-IR" dirty="0" smtClean="0">
                <a:ea typeface="Calibri"/>
              </a:rPr>
              <a:t>مانند </a:t>
            </a:r>
            <a:r>
              <a:rPr lang="fa-IR" dirty="0">
                <a:solidFill>
                  <a:srgbClr val="009900"/>
                </a:solidFill>
                <a:ea typeface="Calibri"/>
              </a:rPr>
              <a:t>«و نضع الموازين القسط ليوم </a:t>
            </a:r>
            <a:r>
              <a:rPr lang="fa-IR" dirty="0" smtClean="0">
                <a:solidFill>
                  <a:srgbClr val="009900"/>
                </a:solidFill>
                <a:ea typeface="Calibri"/>
              </a:rPr>
              <a:t>القيامة: ترازوهاى </a:t>
            </a:r>
            <a:r>
              <a:rPr lang="fa-IR" dirty="0">
                <a:solidFill>
                  <a:srgbClr val="009900"/>
                </a:solidFill>
                <a:ea typeface="Calibri"/>
              </a:rPr>
              <a:t>عدالت را در روز رستاخيز قرار مى دهيم.»</a:t>
            </a:r>
            <a:r>
              <a:rPr lang="fa-IR" dirty="0">
                <a:ea typeface="Calibri"/>
              </a:rPr>
              <a:t> </a:t>
            </a:r>
            <a:endParaRPr lang="en-US" dirty="0">
              <a:ea typeface="Calibri"/>
              <a:cs typeface="Arial"/>
            </a:endParaRPr>
          </a:p>
          <a:p>
            <a:pPr algn="r" rtl="1">
              <a:lnSpc>
                <a:spcPct val="115000"/>
              </a:lnSpc>
              <a:spcAft>
                <a:spcPts val="1000"/>
              </a:spcAft>
            </a:pPr>
            <a:r>
              <a:rPr lang="fa-IR" dirty="0">
                <a:ea typeface="Calibri"/>
              </a:rPr>
              <a:t>كه درباره وسيله سنجش اعمال سخن مى </a:t>
            </a:r>
            <a:r>
              <a:rPr lang="fa-IR" dirty="0" smtClean="0">
                <a:ea typeface="Calibri"/>
              </a:rPr>
              <a:t>گويد.</a:t>
            </a:r>
            <a:r>
              <a:rPr lang="fa-IR" dirty="0">
                <a:ea typeface="Calibri"/>
                <a:cs typeface="Arial"/>
              </a:rPr>
              <a:t> </a:t>
            </a:r>
            <a:r>
              <a:rPr lang="fa-IR" dirty="0" smtClean="0">
                <a:ea typeface="Calibri"/>
              </a:rPr>
              <a:t>بديهى </a:t>
            </a:r>
            <a:r>
              <a:rPr lang="fa-IR" dirty="0">
                <a:ea typeface="Calibri"/>
              </a:rPr>
              <a:t>است نه خداوند دست (به معناى عضو مخصوص) دارد و نه گوش و </a:t>
            </a:r>
            <a:r>
              <a:rPr lang="fa-IR" dirty="0" smtClean="0">
                <a:ea typeface="Calibri"/>
              </a:rPr>
              <a:t>نه </a:t>
            </a:r>
            <a:r>
              <a:rPr lang="fa-IR" dirty="0">
                <a:ea typeface="Calibri"/>
              </a:rPr>
              <a:t>ترازوى سنجش اعمال، شبيه ترازوهاى ماست، بلكه اينها به مفاهيم كلى قدرت، علم و وسيله </a:t>
            </a:r>
            <a:r>
              <a:rPr lang="fa-IR" dirty="0" smtClean="0">
                <a:ea typeface="Calibri"/>
              </a:rPr>
              <a:t>سنجش </a:t>
            </a:r>
            <a:r>
              <a:rPr lang="fa-IR" dirty="0">
                <a:ea typeface="Calibri"/>
              </a:rPr>
              <a:t>اشارت دارد.</a:t>
            </a:r>
            <a:endParaRPr lang="en-US" dirty="0">
              <a:ea typeface="Calibri"/>
              <a:cs typeface="Arial"/>
            </a:endParaRPr>
          </a:p>
          <a:p>
            <a:pPr algn="r" rtl="1">
              <a:lnSpc>
                <a:spcPct val="115000"/>
              </a:lnSpc>
              <a:spcAft>
                <a:spcPts val="1000"/>
              </a:spcAft>
            </a:pPr>
            <a:r>
              <a:rPr lang="fa-IR" dirty="0">
                <a:ea typeface="Calibri"/>
              </a:rPr>
              <a:t>از آنچه درباره محكم و متشابه گفتيم، آشكار شد كه انسان واقع بين و حقيقت جو براى فهم </a:t>
            </a:r>
            <a:r>
              <a:rPr lang="fa-IR" dirty="0" smtClean="0">
                <a:ea typeface="Calibri"/>
              </a:rPr>
              <a:t>كلمات </a:t>
            </a:r>
            <a:r>
              <a:rPr lang="fa-IR" dirty="0">
                <a:ea typeface="Calibri"/>
              </a:rPr>
              <a:t>پروردگار راهى جز اين ندارد كه همه آيات را كنار هم چيند و از آنها حقيقت را دريابد و </a:t>
            </a:r>
            <a:r>
              <a:rPr lang="fa-IR" dirty="0" smtClean="0">
                <a:ea typeface="Calibri"/>
              </a:rPr>
              <a:t>اگر </a:t>
            </a:r>
            <a:r>
              <a:rPr lang="fa-IR" dirty="0">
                <a:ea typeface="Calibri"/>
              </a:rPr>
              <a:t>در ظواهر پاره اى از آيات، در ابتداى نظر، ابهام و پيچيدگى بيابد، با توجه به آيات ديگر، آن </a:t>
            </a:r>
            <a:r>
              <a:rPr lang="fa-IR" dirty="0" smtClean="0">
                <a:ea typeface="Calibri"/>
              </a:rPr>
              <a:t>ابهام </a:t>
            </a:r>
            <a:r>
              <a:rPr lang="fa-IR" dirty="0">
                <a:ea typeface="Calibri"/>
              </a:rPr>
              <a:t>و پيچيدگى را برطرف سازد و به كنه آن برسد</a:t>
            </a:r>
            <a:r>
              <a:rPr lang="fa-IR" dirty="0" smtClean="0">
                <a:ea typeface="Calibri"/>
              </a:rPr>
              <a:t>.</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419456872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705600"/>
          </a:xfrm>
        </p:spPr>
        <p:txBody>
          <a:bodyPr>
            <a:normAutofit fontScale="62500" lnSpcReduction="20000"/>
          </a:bodyPr>
          <a:lstStyle/>
          <a:p>
            <a:pPr marL="0" indent="0" algn="r" rtl="1">
              <a:lnSpc>
                <a:spcPct val="115000"/>
              </a:lnSpc>
              <a:spcAft>
                <a:spcPts val="1000"/>
              </a:spcAft>
              <a:buNone/>
            </a:pPr>
            <a:r>
              <a:rPr lang="fa-IR" dirty="0">
                <a:ea typeface="Calibri"/>
              </a:rPr>
              <a:t>5 . نجات از دوزخ </a:t>
            </a:r>
            <a:endParaRPr lang="en-US" dirty="0">
              <a:ea typeface="Calibri"/>
              <a:cs typeface="Arial"/>
            </a:endParaRPr>
          </a:p>
          <a:p>
            <a:pPr marL="0" indent="0" algn="r" rtl="1">
              <a:lnSpc>
                <a:spcPct val="115000"/>
              </a:lnSpc>
              <a:spcAft>
                <a:spcPts val="1000"/>
              </a:spcAft>
              <a:buNone/>
            </a:pPr>
            <a:r>
              <a:rPr lang="fa-IR" dirty="0">
                <a:solidFill>
                  <a:srgbClr val="00B050"/>
                </a:solidFill>
                <a:ea typeface="Calibri"/>
              </a:rPr>
              <a:t>فى جنات يتساءلون * عن المجرمين * ما سلككم فى سقر * قالوا لم نك من المصلين </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اين آيات به گوشه اى از شرح حال اصحاب يمين و گروه مقابل آنها پرداخته، مى فرمايد: </a:t>
            </a:r>
            <a:endParaRPr lang="en-US" dirty="0">
              <a:ea typeface="Calibri"/>
              <a:cs typeface="Arial"/>
            </a:endParaRPr>
          </a:p>
          <a:p>
            <a:pPr marL="0" indent="0" algn="r" rtl="1">
              <a:lnSpc>
                <a:spcPct val="115000"/>
              </a:lnSpc>
              <a:spcAft>
                <a:spcPts val="1000"/>
              </a:spcAft>
              <a:buNone/>
            </a:pPr>
            <a:r>
              <a:rPr lang="fa-IR" dirty="0">
                <a:solidFill>
                  <a:srgbClr val="00B050"/>
                </a:solidFill>
                <a:ea typeface="Calibri"/>
              </a:rPr>
              <a:t>«آنها در باغ هاى پرنعمت و باعظمت بهشت اند، درحالى كه سؤال مى كنند از گنهكاران و مى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گويند: چه چيز شما را به دوزخ فرستاد؟: فى جنات يتساءلون عن المجرمين ما سلككم فى سقر .»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از اين آيات به خوبى استفاده مى شود كه رابطه ميان بهشتيان و دوزخيان به كلى قطع نمى</a:t>
            </a:r>
            <a:endParaRPr lang="en-US" dirty="0">
              <a:ea typeface="Calibri"/>
              <a:cs typeface="Arial"/>
            </a:endParaRPr>
          </a:p>
          <a:p>
            <a:pPr marL="0" indent="0" algn="r" rtl="1">
              <a:lnSpc>
                <a:spcPct val="115000"/>
              </a:lnSpc>
              <a:spcAft>
                <a:spcPts val="1000"/>
              </a:spcAft>
              <a:buNone/>
            </a:pPr>
            <a:r>
              <a:rPr lang="fa-IR" dirty="0">
                <a:ea typeface="Calibri"/>
              </a:rPr>
              <a:t>گردد و بهشتيان مى توانند وضع دوزخيان را مشاهده كنند و با آنها به گفتگو پردازند.</a:t>
            </a:r>
            <a:endParaRPr lang="en-US" dirty="0">
              <a:ea typeface="Calibri"/>
              <a:cs typeface="Arial"/>
            </a:endParaRPr>
          </a:p>
          <a:p>
            <a:pPr marL="0" indent="0" algn="r" rtl="1">
              <a:lnSpc>
                <a:spcPct val="115000"/>
              </a:lnSpc>
              <a:spcAft>
                <a:spcPts val="1000"/>
              </a:spcAft>
              <a:buNone/>
            </a:pPr>
            <a:r>
              <a:rPr lang="fa-IR" dirty="0">
                <a:ea typeface="Calibri"/>
              </a:rPr>
              <a:t>مجرمان در پاسخ اين سؤال اصحاب يمين، به چهار گناه بزرگ خويش اعتراف مى كنند </a:t>
            </a:r>
            <a:endParaRPr lang="en-US" dirty="0">
              <a:ea typeface="Calibri"/>
              <a:cs typeface="Arial"/>
            </a:endParaRPr>
          </a:p>
          <a:p>
            <a:pPr marL="0" indent="0" algn="r" rtl="1">
              <a:lnSpc>
                <a:spcPct val="115000"/>
              </a:lnSpc>
              <a:spcAft>
                <a:spcPts val="1000"/>
              </a:spcAft>
              <a:buNone/>
            </a:pPr>
            <a:r>
              <a:rPr lang="fa-IR" dirty="0">
                <a:ea typeface="Calibri"/>
              </a:rPr>
              <a:t>كه نخستين آنها اين است: </a:t>
            </a:r>
            <a:r>
              <a:rPr lang="fa-IR" dirty="0">
                <a:solidFill>
                  <a:srgbClr val="00B050"/>
                </a:solidFill>
                <a:ea typeface="Calibri"/>
              </a:rPr>
              <a:t>«ما از نمازگزاران نبوديم: قالوا لم نك من </a:t>
            </a:r>
            <a:r>
              <a:rPr lang="fa-IR" dirty="0" smtClean="0">
                <a:solidFill>
                  <a:srgbClr val="00B050"/>
                </a:solidFill>
                <a:ea typeface="Calibri"/>
              </a:rPr>
              <a:t>المصلين.»</a:t>
            </a:r>
            <a:r>
              <a:rPr lang="fa-IR" dirty="0" smtClean="0">
                <a:ea typeface="Calibri"/>
              </a:rPr>
              <a:t> اگر </a:t>
            </a:r>
            <a:r>
              <a:rPr lang="fa-IR" dirty="0">
                <a:ea typeface="Calibri"/>
              </a:rPr>
              <a:t>نماز مى</a:t>
            </a:r>
            <a:endParaRPr lang="en-US" dirty="0">
              <a:ea typeface="Calibri"/>
              <a:cs typeface="Arial"/>
            </a:endParaRPr>
          </a:p>
          <a:p>
            <a:pPr marL="0" indent="0" algn="r" rtl="1">
              <a:lnSpc>
                <a:spcPct val="115000"/>
              </a:lnSpc>
              <a:spcAft>
                <a:spcPts val="1000"/>
              </a:spcAft>
              <a:buNone/>
            </a:pPr>
            <a:r>
              <a:rPr lang="fa-IR" dirty="0">
                <a:ea typeface="Calibri"/>
              </a:rPr>
              <a:t>خوانديم، نماز ما را به ياد خدا مى انداخت و از فحشا و منكر بازمان مى داشت و ما را به صراط </a:t>
            </a:r>
            <a:endParaRPr lang="en-US" dirty="0">
              <a:ea typeface="Calibri"/>
              <a:cs typeface="Arial"/>
            </a:endParaRPr>
          </a:p>
          <a:p>
            <a:pPr marL="0" indent="0" algn="r" rtl="1">
              <a:lnSpc>
                <a:spcPct val="115000"/>
              </a:lnSpc>
              <a:spcAft>
                <a:spcPts val="1000"/>
              </a:spcAft>
              <a:buNone/>
            </a:pPr>
            <a:r>
              <a:rPr lang="fa-IR" dirty="0">
                <a:ea typeface="Calibri"/>
              </a:rPr>
              <a:t>مستقيم دعوت مى </a:t>
            </a:r>
            <a:r>
              <a:rPr lang="fa-IR" dirty="0" smtClean="0">
                <a:ea typeface="Calibri"/>
              </a:rPr>
              <a:t>كرد.</a:t>
            </a:r>
            <a:r>
              <a:rPr lang="fa-IR" dirty="0">
                <a:ea typeface="Calibri"/>
                <a:cs typeface="Arial"/>
              </a:rPr>
              <a:t/>
            </a:r>
            <a:br>
              <a:rPr lang="fa-IR" dirty="0">
                <a:ea typeface="Calibri"/>
                <a:cs typeface="Arial"/>
              </a:rPr>
            </a:br>
            <a:r>
              <a:rPr lang="fa-IR" dirty="0" smtClean="0">
                <a:ea typeface="Calibri"/>
                <a:cs typeface="Arial"/>
              </a:rPr>
              <a:t>                                    </a:t>
            </a:r>
            <a:r>
              <a:rPr lang="fa-IR" b="1" dirty="0" smtClean="0">
                <a:solidFill>
                  <a:schemeClr val="accent2">
                    <a:lumMod val="75000"/>
                  </a:schemeClr>
                </a:solidFill>
                <a:ea typeface="Calibri"/>
              </a:rPr>
              <a:t>اوقات </a:t>
            </a:r>
            <a:r>
              <a:rPr lang="fa-IR" b="1" dirty="0">
                <a:solidFill>
                  <a:schemeClr val="accent2">
                    <a:lumMod val="75000"/>
                  </a:schemeClr>
                </a:solidFill>
                <a:ea typeface="Calibri"/>
              </a:rPr>
              <a:t>نمازهای پنج گانه </a:t>
            </a:r>
            <a:endParaRPr lang="en-US" b="1" dirty="0">
              <a:solidFill>
                <a:schemeClr val="accent2">
                  <a:lumMod val="75000"/>
                </a:schemeClr>
              </a:solidFill>
              <a:ea typeface="Calibri"/>
              <a:cs typeface="Arial"/>
            </a:endParaRPr>
          </a:p>
          <a:p>
            <a:pPr marL="0" indent="0" algn="r" rtl="1">
              <a:lnSpc>
                <a:spcPct val="115000"/>
              </a:lnSpc>
              <a:spcAft>
                <a:spcPts val="1000"/>
              </a:spcAft>
              <a:buNone/>
            </a:pPr>
            <a:r>
              <a:rPr lang="fa-IR" dirty="0">
                <a:solidFill>
                  <a:srgbClr val="00B050"/>
                </a:solidFill>
                <a:ea typeface="Calibri"/>
              </a:rPr>
              <a:t>أقم الصلوة لدلوك الشمس إلى غسق الليل و قرآن الفجر إن قرآن الفجر كان </a:t>
            </a:r>
            <a:r>
              <a:rPr lang="fa-IR" dirty="0" smtClean="0">
                <a:solidFill>
                  <a:srgbClr val="00B050"/>
                </a:solidFill>
                <a:ea typeface="Calibri"/>
              </a:rPr>
              <a:t>مشهودا</a:t>
            </a:r>
            <a:r>
              <a:rPr lang="fa-IR" dirty="0" smtClean="0">
                <a:ea typeface="Calibri"/>
              </a:rPr>
              <a:t>.</a:t>
            </a:r>
            <a:br>
              <a:rPr lang="fa-IR" dirty="0" smtClean="0">
                <a:ea typeface="Calibri"/>
              </a:rPr>
            </a:br>
            <a:r>
              <a:rPr lang="fa-IR" dirty="0" smtClean="0">
                <a:ea typeface="Calibri"/>
              </a:rPr>
              <a:t> در </a:t>
            </a:r>
            <a:r>
              <a:rPr lang="fa-IR" dirty="0">
                <a:ea typeface="Calibri"/>
              </a:rPr>
              <a:t>اين آيه ضمن سفارش به برپاداشتن نماز، به اوقات اجمالى نمازهاى يوميه اشاره </a:t>
            </a:r>
            <a:r>
              <a:rPr lang="fa-IR" dirty="0" smtClean="0">
                <a:ea typeface="Calibri"/>
              </a:rPr>
              <a:t>نموده،مى </a:t>
            </a:r>
            <a:r>
              <a:rPr lang="fa-IR" dirty="0">
                <a:ea typeface="Calibri"/>
              </a:rPr>
              <a:t>فرمايد: </a:t>
            </a:r>
            <a:r>
              <a:rPr lang="fa-IR" dirty="0">
                <a:solidFill>
                  <a:srgbClr val="00B050"/>
                </a:solidFill>
                <a:ea typeface="Calibri"/>
              </a:rPr>
              <a:t>«نماز را برپا دار به هنگام زوال آفتاب تا نيمه شب، و همچنين قرآن فجر (نماز صبح)</a:t>
            </a:r>
            <a:endParaRPr lang="en-US" dirty="0">
              <a:solidFill>
                <a:srgbClr val="00B050"/>
              </a:solidFill>
              <a:ea typeface="Calibri"/>
              <a:cs typeface="Arial"/>
            </a:endParaRPr>
          </a:p>
          <a:p>
            <a:pPr marL="0" indent="0">
              <a:buNone/>
            </a:pPr>
            <a:endParaRPr lang="fa-IR" dirty="0"/>
          </a:p>
        </p:txBody>
      </p:sp>
    </p:spTree>
    <p:extLst>
      <p:ext uri="{BB962C8B-B14F-4D97-AF65-F5344CB8AC3E}">
        <p14:creationId xmlns:p14="http://schemas.microsoft.com/office/powerpoint/2010/main" val="332720783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p:spPr>
        <p:txBody>
          <a:bodyPr>
            <a:normAutofit fontScale="85000" lnSpcReduction="20000"/>
          </a:bodyPr>
          <a:lstStyle/>
          <a:p>
            <a:pPr marL="0" indent="0" algn="r" rtl="1">
              <a:lnSpc>
                <a:spcPct val="115000"/>
              </a:lnSpc>
              <a:spcAft>
                <a:spcPts val="1000"/>
              </a:spcAft>
              <a:buNone/>
            </a:pPr>
            <a:r>
              <a:rPr lang="fa-IR" dirty="0">
                <a:solidFill>
                  <a:srgbClr val="00B050"/>
                </a:solidFill>
                <a:ea typeface="Calibri"/>
              </a:rPr>
              <a:t>را؛ چرا كه اين نماز مورد توجه فرشتگان شب و روز است: أقم الصلوة لدلوك الشمس إلى غسق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الليل و قرآن الفجر إن قرآن الفجر كان مشهودا.»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70C0"/>
                </a:solidFill>
                <a:ea typeface="Calibri"/>
              </a:rPr>
              <a:t>«دلوك شمس» </a:t>
            </a:r>
            <a:r>
              <a:rPr lang="fa-IR" dirty="0">
                <a:ea typeface="Calibri"/>
              </a:rPr>
              <a:t>به معناى </a:t>
            </a:r>
            <a:r>
              <a:rPr lang="fa-IR" dirty="0">
                <a:solidFill>
                  <a:srgbClr val="0070C0"/>
                </a:solidFill>
                <a:ea typeface="Calibri"/>
              </a:rPr>
              <a:t>زوال آفتاب از دايره نصف النهار</a:t>
            </a:r>
            <a:r>
              <a:rPr lang="fa-IR" dirty="0">
                <a:ea typeface="Calibri"/>
              </a:rPr>
              <a:t> است كه همان </a:t>
            </a:r>
            <a:r>
              <a:rPr lang="fa-IR" dirty="0">
                <a:solidFill>
                  <a:srgbClr val="0070C0"/>
                </a:solidFill>
                <a:ea typeface="Calibri"/>
              </a:rPr>
              <a:t>وقت ظهر </a:t>
            </a:r>
            <a:r>
              <a:rPr lang="fa-IR" dirty="0">
                <a:ea typeface="Calibri"/>
              </a:rPr>
              <a:t>مى </a:t>
            </a:r>
            <a:r>
              <a:rPr lang="fa-IR" dirty="0" smtClean="0">
                <a:ea typeface="Calibri"/>
              </a:rPr>
              <a:t>باشد. </a:t>
            </a:r>
            <a:r>
              <a:rPr lang="fa-IR" dirty="0" smtClean="0">
                <a:solidFill>
                  <a:srgbClr val="0070C0"/>
                </a:solidFill>
                <a:ea typeface="Calibri"/>
              </a:rPr>
              <a:t>«غسق الليل» </a:t>
            </a:r>
            <a:r>
              <a:rPr lang="fa-IR" dirty="0" smtClean="0">
                <a:ea typeface="Calibri"/>
              </a:rPr>
              <a:t>نيز با توجه به اينكه </a:t>
            </a:r>
            <a:r>
              <a:rPr lang="fa-IR" dirty="0" smtClean="0">
                <a:solidFill>
                  <a:srgbClr val="0070C0"/>
                </a:solidFill>
                <a:ea typeface="Calibri"/>
              </a:rPr>
              <a:t>«غسق» </a:t>
            </a:r>
            <a:r>
              <a:rPr lang="fa-IR" dirty="0" smtClean="0">
                <a:ea typeface="Calibri"/>
              </a:rPr>
              <a:t>به معناى </a:t>
            </a:r>
            <a:r>
              <a:rPr lang="fa-IR" dirty="0" smtClean="0">
                <a:solidFill>
                  <a:srgbClr val="0070C0"/>
                </a:solidFill>
                <a:ea typeface="Calibri"/>
              </a:rPr>
              <a:t>شدت ظلمت </a:t>
            </a:r>
            <a:r>
              <a:rPr lang="fa-IR" dirty="0" smtClean="0">
                <a:ea typeface="Calibri"/>
              </a:rPr>
              <a:t>است و </a:t>
            </a:r>
            <a:r>
              <a:rPr lang="fa-IR" dirty="0" smtClean="0">
                <a:solidFill>
                  <a:srgbClr val="0070C0"/>
                </a:solidFill>
                <a:ea typeface="Calibri"/>
              </a:rPr>
              <a:t>تاريكى شب </a:t>
            </a:r>
            <a:endParaRPr lang="en-US" dirty="0" smtClean="0">
              <a:solidFill>
                <a:srgbClr val="0070C0"/>
              </a:solidFill>
              <a:ea typeface="Calibri"/>
              <a:cs typeface="Arial"/>
            </a:endParaRPr>
          </a:p>
          <a:p>
            <a:pPr marL="0" indent="0" algn="r">
              <a:buNone/>
            </a:pPr>
            <a:r>
              <a:rPr lang="en-US" dirty="0" smtClean="0">
                <a:ea typeface="Calibri"/>
              </a:rPr>
              <a:t>.</a:t>
            </a:r>
            <a:r>
              <a:rPr lang="fa-IR" dirty="0" smtClean="0">
                <a:solidFill>
                  <a:srgbClr val="0070C0"/>
                </a:solidFill>
                <a:ea typeface="Calibri"/>
              </a:rPr>
              <a:t>در </a:t>
            </a:r>
            <a:r>
              <a:rPr lang="fa-IR" dirty="0">
                <a:solidFill>
                  <a:srgbClr val="0070C0"/>
                </a:solidFill>
                <a:ea typeface="Calibri"/>
              </a:rPr>
              <a:t>نيمه شب </a:t>
            </a:r>
            <a:r>
              <a:rPr lang="fa-IR" dirty="0">
                <a:ea typeface="Calibri"/>
              </a:rPr>
              <a:t>از هر وقت ديگر بيشتر مى باشد، اين كلمه روى هم </a:t>
            </a:r>
            <a:r>
              <a:rPr lang="fa-IR" dirty="0" smtClean="0">
                <a:ea typeface="Calibri"/>
              </a:rPr>
              <a:t>رفته </a:t>
            </a:r>
            <a:r>
              <a:rPr lang="fa-IR" dirty="0" smtClean="0">
                <a:solidFill>
                  <a:srgbClr val="0070C0"/>
                </a:solidFill>
                <a:ea typeface="Calibri"/>
              </a:rPr>
              <a:t>نيمه </a:t>
            </a:r>
            <a:r>
              <a:rPr lang="fa-IR" dirty="0">
                <a:solidFill>
                  <a:srgbClr val="0070C0"/>
                </a:solidFill>
                <a:ea typeface="Calibri"/>
              </a:rPr>
              <a:t>شب </a:t>
            </a:r>
            <a:r>
              <a:rPr lang="fa-IR" dirty="0">
                <a:ea typeface="Calibri"/>
              </a:rPr>
              <a:t>را مى </a:t>
            </a:r>
            <a:r>
              <a:rPr lang="fa-IR" dirty="0" smtClean="0">
                <a:ea typeface="Calibri"/>
              </a:rPr>
              <a:t>رساند</a:t>
            </a:r>
            <a:endParaRPr lang="en-US" dirty="0" smtClean="0">
              <a:ea typeface="Calibri"/>
            </a:endParaRPr>
          </a:p>
          <a:p>
            <a:pPr marL="0" indent="0" algn="r" rtl="1">
              <a:lnSpc>
                <a:spcPct val="115000"/>
              </a:lnSpc>
              <a:spcAft>
                <a:spcPts val="1000"/>
              </a:spcAft>
              <a:buNone/>
            </a:pPr>
            <a:r>
              <a:rPr lang="fa-IR" dirty="0">
                <a:solidFill>
                  <a:srgbClr val="0070C0"/>
                </a:solidFill>
                <a:ea typeface="Calibri"/>
              </a:rPr>
              <a:t>«قرآن» </a:t>
            </a:r>
            <a:r>
              <a:rPr lang="fa-IR" dirty="0">
                <a:ea typeface="Calibri"/>
              </a:rPr>
              <a:t>به معناى چيزى است كه </a:t>
            </a:r>
            <a:r>
              <a:rPr lang="fa-IR" dirty="0">
                <a:solidFill>
                  <a:srgbClr val="0070C0"/>
                </a:solidFill>
                <a:ea typeface="Calibri"/>
              </a:rPr>
              <a:t>قرائت مى شود</a:t>
            </a:r>
            <a:r>
              <a:rPr lang="fa-IR" dirty="0">
                <a:ea typeface="Calibri"/>
              </a:rPr>
              <a:t> و </a:t>
            </a:r>
            <a:r>
              <a:rPr lang="fa-IR" dirty="0">
                <a:solidFill>
                  <a:srgbClr val="0070C0"/>
                </a:solidFill>
                <a:ea typeface="Calibri"/>
              </a:rPr>
              <a:t>«قرآن الفجر» </a:t>
            </a:r>
            <a:r>
              <a:rPr lang="fa-IR" dirty="0">
                <a:ea typeface="Calibri"/>
              </a:rPr>
              <a:t>اشاره به </a:t>
            </a:r>
            <a:r>
              <a:rPr lang="fa-IR" dirty="0">
                <a:solidFill>
                  <a:srgbClr val="0070C0"/>
                </a:solidFill>
                <a:ea typeface="Calibri"/>
              </a:rPr>
              <a:t>نماز فجر (صبح) </a:t>
            </a:r>
            <a:r>
              <a:rPr lang="fa-IR" dirty="0">
                <a:ea typeface="Calibri"/>
              </a:rPr>
              <a:t>است. </a:t>
            </a:r>
            <a:r>
              <a:rPr lang="fa-IR" dirty="0" smtClean="0">
                <a:ea typeface="Calibri"/>
              </a:rPr>
              <a:t>اين </a:t>
            </a:r>
            <a:r>
              <a:rPr lang="fa-IR" dirty="0">
                <a:ea typeface="Calibri"/>
              </a:rPr>
              <a:t>آيه به انضمام ساير آيات و رواياتى كه در زمينه وقت نماز است، وقت نمازهاى پنج گانه را </a:t>
            </a:r>
            <a:r>
              <a:rPr lang="fa-IR" dirty="0" smtClean="0">
                <a:ea typeface="Calibri"/>
              </a:rPr>
              <a:t>معلوم </a:t>
            </a:r>
            <a:r>
              <a:rPr lang="fa-IR" dirty="0">
                <a:ea typeface="Calibri"/>
              </a:rPr>
              <a:t>مى دارد.</a:t>
            </a:r>
            <a:endParaRPr lang="en-US" dirty="0">
              <a:ea typeface="Calibri"/>
              <a:cs typeface="Arial"/>
            </a:endParaRPr>
          </a:p>
          <a:p>
            <a:pPr marL="0" indent="0" algn="r">
              <a:buNone/>
            </a:pPr>
            <a:r>
              <a:rPr lang="fa-IR" dirty="0" smtClean="0">
                <a:ea typeface="Calibri"/>
              </a:rPr>
              <a:t>.</a:t>
            </a:r>
            <a:endParaRPr lang="fa-IR" dirty="0"/>
          </a:p>
        </p:txBody>
      </p:sp>
    </p:spTree>
    <p:extLst>
      <p:ext uri="{BB962C8B-B14F-4D97-AF65-F5344CB8AC3E}">
        <p14:creationId xmlns:p14="http://schemas.microsoft.com/office/powerpoint/2010/main" val="351209827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نكته ها</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762000" y="838200"/>
            <a:ext cx="9144000" cy="5867400"/>
          </a:xfrm>
        </p:spPr>
        <p:txBody>
          <a:bodyPr>
            <a:normAutofit fontScale="55000" lnSpcReduction="20000"/>
          </a:bodyPr>
          <a:lstStyle/>
          <a:p>
            <a:pPr marL="0" indent="0" algn="r" rtl="1">
              <a:lnSpc>
                <a:spcPct val="115000"/>
              </a:lnSpc>
              <a:spcAft>
                <a:spcPts val="1000"/>
              </a:spcAft>
              <a:buNone/>
            </a:pPr>
            <a:r>
              <a:rPr lang="fa-IR" dirty="0">
                <a:solidFill>
                  <a:schemeClr val="accent6">
                    <a:lumMod val="75000"/>
                  </a:schemeClr>
                </a:solidFill>
                <a:ea typeface="Calibri"/>
              </a:rPr>
              <a:t>1. مشاهده كنندگان نماز صبح چه كسانى اند؟ </a:t>
            </a:r>
            <a:endParaRPr lang="en-US" dirty="0">
              <a:solidFill>
                <a:schemeClr val="accent6">
                  <a:lumMod val="75000"/>
                </a:schemeClr>
              </a:solidFill>
              <a:ea typeface="Calibri"/>
              <a:cs typeface="Arial"/>
            </a:endParaRPr>
          </a:p>
          <a:p>
            <a:pPr marL="0" indent="0" algn="r" rtl="1">
              <a:lnSpc>
                <a:spcPct val="115000"/>
              </a:lnSpc>
              <a:spcAft>
                <a:spcPts val="1000"/>
              </a:spcAft>
              <a:buNone/>
            </a:pPr>
            <a:r>
              <a:rPr lang="fa-IR" dirty="0">
                <a:ea typeface="Calibri"/>
              </a:rPr>
              <a:t>در پايان آيه فوق مى گويد: </a:t>
            </a:r>
            <a:r>
              <a:rPr lang="fa-IR" dirty="0">
                <a:solidFill>
                  <a:schemeClr val="accent6">
                    <a:lumMod val="75000"/>
                  </a:schemeClr>
                </a:solidFill>
                <a:ea typeface="Calibri"/>
              </a:rPr>
              <a:t>«إن قرآن الفجر كان مشهودا: نماز صبح مورد مشاهده است.»</a:t>
            </a:r>
            <a:endParaRPr lang="en-US" dirty="0">
              <a:solidFill>
                <a:schemeClr val="accent6">
                  <a:lumMod val="75000"/>
                </a:schemeClr>
              </a:solidFill>
              <a:ea typeface="Calibri"/>
              <a:cs typeface="Arial"/>
            </a:endParaRPr>
          </a:p>
          <a:p>
            <a:pPr marL="0" indent="0" algn="r" rtl="1">
              <a:lnSpc>
                <a:spcPct val="115000"/>
              </a:lnSpc>
              <a:spcAft>
                <a:spcPts val="1000"/>
              </a:spcAft>
              <a:buNone/>
            </a:pPr>
            <a:r>
              <a:rPr lang="fa-IR" dirty="0">
                <a:ea typeface="Calibri"/>
              </a:rPr>
              <a:t>اما مشاهده چه كسانى؟ بر پايه رواياتى كه در تفسير اين آيه وارد شده مشهود </a:t>
            </a:r>
            <a:r>
              <a:rPr lang="fa-IR" dirty="0">
                <a:solidFill>
                  <a:schemeClr val="accent6">
                    <a:lumMod val="75000"/>
                  </a:schemeClr>
                </a:solidFill>
                <a:ea typeface="Calibri"/>
              </a:rPr>
              <a:t>ملائكه شب و روز </a:t>
            </a:r>
            <a:endParaRPr lang="en-US" dirty="0">
              <a:solidFill>
                <a:schemeClr val="accent6">
                  <a:lumMod val="75000"/>
                </a:schemeClr>
              </a:solidFill>
              <a:ea typeface="Calibri"/>
              <a:cs typeface="Arial"/>
            </a:endParaRPr>
          </a:p>
          <a:p>
            <a:pPr marL="0" indent="0" algn="r" rtl="1">
              <a:lnSpc>
                <a:spcPct val="115000"/>
              </a:lnSpc>
              <a:spcAft>
                <a:spcPts val="1000"/>
              </a:spcAft>
              <a:buNone/>
            </a:pPr>
            <a:r>
              <a:rPr lang="fa-IR" dirty="0">
                <a:ea typeface="Calibri"/>
              </a:rPr>
              <a:t>است؛ زيرا در آغاز صبح فرشتگان شب كه مراقب بندگان خدايند، جاى خود را به فرشتگان روز </a:t>
            </a:r>
            <a:endParaRPr lang="en-US" dirty="0">
              <a:ea typeface="Calibri"/>
              <a:cs typeface="Arial"/>
            </a:endParaRPr>
          </a:p>
          <a:p>
            <a:pPr marL="0" indent="0" algn="r" rtl="1">
              <a:lnSpc>
                <a:spcPct val="115000"/>
              </a:lnSpc>
              <a:spcAft>
                <a:spcPts val="1000"/>
              </a:spcAft>
              <a:buNone/>
            </a:pPr>
            <a:r>
              <a:rPr lang="fa-IR" dirty="0">
                <a:ea typeface="Calibri"/>
              </a:rPr>
              <a:t>مى دهند و چون نماز صبح در همان آغاز طلوع انجام مى گيرد، هر دو گروه آن را مشاهده كرده، </a:t>
            </a:r>
            <a:endParaRPr lang="en-US" dirty="0">
              <a:ea typeface="Calibri"/>
              <a:cs typeface="Arial"/>
            </a:endParaRPr>
          </a:p>
          <a:p>
            <a:pPr marL="0" indent="0" algn="r" rtl="1">
              <a:lnSpc>
                <a:spcPct val="115000"/>
              </a:lnSpc>
              <a:spcAft>
                <a:spcPts val="1000"/>
              </a:spcAft>
              <a:buNone/>
            </a:pPr>
            <a:r>
              <a:rPr lang="fa-IR" dirty="0">
                <a:ea typeface="Calibri"/>
              </a:rPr>
              <a:t>بر آن گواهى مى دهند. از اين تعبير به خوبى روشن مى شود كه بهترين هنگام براى اداى نماز</a:t>
            </a:r>
            <a:endParaRPr lang="en-US" dirty="0">
              <a:ea typeface="Calibri"/>
              <a:cs typeface="Arial"/>
            </a:endParaRPr>
          </a:p>
          <a:p>
            <a:pPr marL="0" indent="0" algn="r" rtl="1">
              <a:lnSpc>
                <a:spcPct val="115000"/>
              </a:lnSpc>
              <a:spcAft>
                <a:spcPts val="1000"/>
              </a:spcAft>
              <a:buNone/>
            </a:pPr>
            <a:r>
              <a:rPr lang="fa-IR" dirty="0">
                <a:ea typeface="Calibri"/>
              </a:rPr>
              <a:t>صبح همان لحظات آغاز طلوع فجر است.</a:t>
            </a:r>
            <a:endParaRPr lang="en-US" dirty="0">
              <a:ea typeface="Calibri"/>
              <a:cs typeface="Arial"/>
            </a:endParaRPr>
          </a:p>
          <a:p>
            <a:pPr marL="0" indent="0" algn="r" rtl="1">
              <a:lnSpc>
                <a:spcPct val="115000"/>
              </a:lnSpc>
              <a:spcAft>
                <a:spcPts val="1000"/>
              </a:spcAft>
              <a:buNone/>
            </a:pPr>
            <a:r>
              <a:rPr lang="fa-IR" dirty="0">
                <a:ea typeface="Calibri"/>
              </a:rPr>
              <a:t>2. </a:t>
            </a:r>
            <a:r>
              <a:rPr lang="fa-IR" dirty="0">
                <a:solidFill>
                  <a:schemeClr val="accent6">
                    <a:lumMod val="75000"/>
                  </a:schemeClr>
                </a:solidFill>
                <a:ea typeface="Calibri"/>
              </a:rPr>
              <a:t>چرا نماز بايد در اوقات معين انجام شود؟ </a:t>
            </a:r>
            <a:endParaRPr lang="en-US" dirty="0">
              <a:solidFill>
                <a:schemeClr val="accent6">
                  <a:lumMod val="75000"/>
                </a:schemeClr>
              </a:solidFill>
              <a:ea typeface="Calibri"/>
              <a:cs typeface="Arial"/>
            </a:endParaRPr>
          </a:p>
          <a:p>
            <a:pPr marL="0" indent="0" algn="r" rtl="1">
              <a:lnSpc>
                <a:spcPct val="115000"/>
              </a:lnSpc>
              <a:spcAft>
                <a:spcPts val="1000"/>
              </a:spcAft>
              <a:buNone/>
            </a:pPr>
            <a:r>
              <a:rPr lang="fa-IR" dirty="0">
                <a:ea typeface="Calibri"/>
              </a:rPr>
              <a:t>برخى مى گويند ما منكر فلسفه و اهميت نماز و آثار تربيتى آن نيستيم، اما چه لزومى دارد كه </a:t>
            </a:r>
            <a:endParaRPr lang="en-US" dirty="0">
              <a:ea typeface="Calibri"/>
              <a:cs typeface="Arial"/>
            </a:endParaRPr>
          </a:p>
          <a:p>
            <a:pPr marL="0" indent="0" algn="r" rtl="1">
              <a:lnSpc>
                <a:spcPct val="115000"/>
              </a:lnSpc>
              <a:spcAft>
                <a:spcPts val="1000"/>
              </a:spcAft>
              <a:buNone/>
            </a:pPr>
            <a:r>
              <a:rPr lang="fa-IR" dirty="0">
                <a:ea typeface="Calibri"/>
              </a:rPr>
              <a:t>در اوقات معينى انجام شود؟ آيا بهتر نيست مردم آزاد گذارده شوند و هركس به هنگام فرصت و </a:t>
            </a:r>
            <a:endParaRPr lang="en-US" dirty="0">
              <a:ea typeface="Calibri"/>
              <a:cs typeface="Arial"/>
            </a:endParaRPr>
          </a:p>
          <a:p>
            <a:pPr marL="0" indent="0" algn="r" rtl="1">
              <a:lnSpc>
                <a:spcPct val="115000"/>
              </a:lnSpc>
              <a:spcAft>
                <a:spcPts val="1000"/>
              </a:spcAft>
              <a:buNone/>
            </a:pPr>
            <a:r>
              <a:rPr lang="fa-IR" dirty="0">
                <a:ea typeface="Calibri"/>
              </a:rPr>
              <a:t>آمادگى روحى اين وظيفه را انجام دهد؟ در پاسخ بايد گفت تجربه نشان داده </a:t>
            </a:r>
            <a:r>
              <a:rPr lang="fa-IR" dirty="0">
                <a:solidFill>
                  <a:schemeClr val="accent6">
                    <a:lumMod val="75000"/>
                  </a:schemeClr>
                </a:solidFill>
                <a:ea typeface="Calibri"/>
              </a:rPr>
              <a:t>اگر مسائل تربيتى </a:t>
            </a:r>
            <a:endParaRPr lang="en-US" dirty="0">
              <a:solidFill>
                <a:schemeClr val="accent6">
                  <a:lumMod val="75000"/>
                </a:schemeClr>
              </a:solidFill>
              <a:ea typeface="Calibri"/>
              <a:cs typeface="Arial"/>
            </a:endParaRPr>
          </a:p>
          <a:p>
            <a:pPr marL="0" indent="0" algn="r" rtl="1">
              <a:lnSpc>
                <a:spcPct val="115000"/>
              </a:lnSpc>
              <a:spcAft>
                <a:spcPts val="1000"/>
              </a:spcAft>
              <a:buNone/>
            </a:pPr>
            <a:r>
              <a:rPr lang="fa-IR" dirty="0">
                <a:solidFill>
                  <a:schemeClr val="accent6">
                    <a:lumMod val="75000"/>
                  </a:schemeClr>
                </a:solidFill>
                <a:ea typeface="Calibri"/>
              </a:rPr>
              <a:t>تحت انضباط و شرايط معين قرار نگيرد، عده اى آن را فراموش مى كنند، و اساس آن به كلى</a:t>
            </a:r>
            <a:endParaRPr lang="en-US" dirty="0">
              <a:solidFill>
                <a:schemeClr val="accent6">
                  <a:lumMod val="75000"/>
                </a:schemeClr>
              </a:solidFill>
              <a:ea typeface="Calibri"/>
              <a:cs typeface="Arial"/>
            </a:endParaRPr>
          </a:p>
          <a:p>
            <a:pPr marL="0" indent="0" algn="r" rtl="1">
              <a:lnSpc>
                <a:spcPct val="115000"/>
              </a:lnSpc>
              <a:spcAft>
                <a:spcPts val="1000"/>
              </a:spcAft>
              <a:buNone/>
            </a:pPr>
            <a:r>
              <a:rPr lang="fa-IR" dirty="0">
                <a:solidFill>
                  <a:schemeClr val="accent6">
                    <a:lumMod val="75000"/>
                  </a:schemeClr>
                </a:solidFill>
                <a:ea typeface="Calibri"/>
              </a:rPr>
              <a:t>متزلزل مى گردد. </a:t>
            </a:r>
            <a:endParaRPr lang="en-US" dirty="0">
              <a:solidFill>
                <a:schemeClr val="accent6">
                  <a:lumMod val="75000"/>
                </a:schemeClr>
              </a:solidFill>
              <a:ea typeface="Calibri"/>
              <a:cs typeface="Arial"/>
            </a:endParaRPr>
          </a:p>
          <a:p>
            <a:pPr marL="0" indent="0">
              <a:buNone/>
            </a:pPr>
            <a:endParaRPr lang="fa-IR" dirty="0"/>
          </a:p>
        </p:txBody>
      </p:sp>
    </p:spTree>
    <p:extLst>
      <p:ext uri="{BB962C8B-B14F-4D97-AF65-F5344CB8AC3E}">
        <p14:creationId xmlns:p14="http://schemas.microsoft.com/office/powerpoint/2010/main" val="421783150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a:ea typeface="Calibri"/>
              </a:rPr>
              <a:t>1</a:t>
            </a:r>
            <a:r>
              <a:rPr lang="fa-IR" b="1" dirty="0">
                <a:ea typeface="Calibri"/>
              </a:rPr>
              <a:t>. نماز شب، عبادتى بزرگ </a:t>
            </a:r>
            <a:endParaRPr lang="en-US" b="1" dirty="0">
              <a:ea typeface="Calibri"/>
              <a:cs typeface="Arial"/>
            </a:endParaRPr>
          </a:p>
          <a:p>
            <a:pPr marL="0" indent="0" algn="r" rtl="1">
              <a:lnSpc>
                <a:spcPct val="115000"/>
              </a:lnSpc>
              <a:spcAft>
                <a:spcPts val="1000"/>
              </a:spcAft>
              <a:buNone/>
            </a:pPr>
            <a:r>
              <a:rPr lang="fa-IR" dirty="0">
                <a:ea typeface="Calibri"/>
              </a:rPr>
              <a:t>غوغاى زندگى روزانه از جهات مختلف، توجه آدمى را به خود جلب مى كند و فكر آدمى را به </a:t>
            </a:r>
            <a:endParaRPr lang="en-US" dirty="0">
              <a:ea typeface="Calibri"/>
              <a:cs typeface="Arial"/>
            </a:endParaRPr>
          </a:p>
          <a:p>
            <a:pPr marL="0" indent="0" algn="r" rtl="1">
              <a:lnSpc>
                <a:spcPct val="115000"/>
              </a:lnSpc>
              <a:spcAft>
                <a:spcPts val="1000"/>
              </a:spcAft>
              <a:buNone/>
            </a:pPr>
            <a:r>
              <a:rPr lang="fa-IR" dirty="0">
                <a:ea typeface="Calibri"/>
              </a:rPr>
              <a:t>وادى هاى گوناگون مى كشاند؛ به گونه اى كه خاطرجمعى و حضورقلب كامل در آن بسيار دشوار </a:t>
            </a:r>
            <a:endParaRPr lang="en-US" dirty="0">
              <a:ea typeface="Calibri"/>
              <a:cs typeface="Arial"/>
            </a:endParaRPr>
          </a:p>
          <a:p>
            <a:pPr marL="0" indent="0" algn="r" rtl="1">
              <a:lnSpc>
                <a:spcPct val="115000"/>
              </a:lnSpc>
              <a:spcAft>
                <a:spcPts val="1000"/>
              </a:spcAft>
              <a:buNone/>
            </a:pPr>
            <a:r>
              <a:rPr lang="fa-IR" dirty="0">
                <a:ea typeface="Calibri"/>
              </a:rPr>
              <a:t>است. اما در دل شب و به هنگام سحر و فرو نشستن غوغاى زندگى مادى، و آرامش روح و جسم </a:t>
            </a:r>
            <a:r>
              <a:rPr lang="fa-IR" dirty="0" smtClean="0">
                <a:ea typeface="Calibri"/>
              </a:rPr>
              <a:t/>
            </a:r>
            <a:br>
              <a:rPr lang="fa-IR" dirty="0" smtClean="0">
                <a:ea typeface="Calibri"/>
              </a:rPr>
            </a:br>
            <a:r>
              <a:rPr lang="fa-IR" dirty="0" smtClean="0">
                <a:ea typeface="Calibri"/>
              </a:rPr>
              <a:t>انسان </a:t>
            </a:r>
            <a:r>
              <a:rPr lang="fa-IR" dirty="0">
                <a:ea typeface="Calibri"/>
              </a:rPr>
              <a:t>در پرتو مقدارى خواب، حالت توجه و نشاطى خاص و بى نظير به انسان دست مى دهد.</a:t>
            </a:r>
            <a:endParaRPr lang="en-US" dirty="0">
              <a:ea typeface="Calibri"/>
              <a:cs typeface="Arial"/>
            </a:endParaRPr>
          </a:p>
          <a:p>
            <a:pPr marL="0" indent="0" algn="r" rtl="1">
              <a:lnSpc>
                <a:spcPct val="115000"/>
              </a:lnSpc>
              <a:spcAft>
                <a:spcPts val="1000"/>
              </a:spcAft>
              <a:buNone/>
            </a:pPr>
            <a:r>
              <a:rPr lang="fa-IR" dirty="0">
                <a:ea typeface="Calibri"/>
              </a:rPr>
              <a:t>در اين محيط آرام و دور از هرگونه ريا، تظاهر، خودنمايى و توأم با حضورقلب، توجهى </a:t>
            </a:r>
            <a:r>
              <a:rPr lang="fa-IR" dirty="0" smtClean="0">
                <a:ea typeface="Calibri"/>
              </a:rPr>
              <a:t>روح</a:t>
            </a:r>
            <a:endParaRPr lang="en-US" dirty="0">
              <a:ea typeface="Calibri"/>
              <a:cs typeface="Arial"/>
            </a:endParaRPr>
          </a:p>
          <a:p>
            <a:pPr marL="0" indent="0" algn="r" rtl="1">
              <a:lnSpc>
                <a:spcPct val="115000"/>
              </a:lnSpc>
              <a:spcAft>
                <a:spcPts val="1000"/>
              </a:spcAft>
              <a:buNone/>
            </a:pPr>
            <a:r>
              <a:rPr lang="fa-IR" dirty="0">
                <a:ea typeface="Calibri"/>
              </a:rPr>
              <a:t>پرور و تكامل آفرين به آدمى روى مى كند. به همين دليل دوستان خدا هميشه از عبادت هاى </a:t>
            </a:r>
            <a:endParaRPr lang="en-US" dirty="0">
              <a:ea typeface="Calibri"/>
              <a:cs typeface="Arial"/>
            </a:endParaRPr>
          </a:p>
          <a:p>
            <a:pPr marL="0" indent="0" algn="r" rtl="1">
              <a:lnSpc>
                <a:spcPct val="115000"/>
              </a:lnSpc>
              <a:spcAft>
                <a:spcPts val="1000"/>
              </a:spcAft>
              <a:buNone/>
            </a:pPr>
            <a:r>
              <a:rPr lang="fa-IR" dirty="0">
                <a:ea typeface="Calibri"/>
              </a:rPr>
              <a:t>آخر شب براى تصفيه روح و حيات قلب، تقويت اراده و تكميل اخلاص نيرو مى گرفته اند.</a:t>
            </a:r>
            <a:endParaRPr lang="en-US" dirty="0">
              <a:ea typeface="Calibri"/>
              <a:cs typeface="Arial"/>
            </a:endParaRPr>
          </a:p>
          <a:p>
            <a:pPr marL="0" indent="0" algn="r" rtl="1">
              <a:lnSpc>
                <a:spcPct val="115000"/>
              </a:lnSpc>
              <a:spcAft>
                <a:spcPts val="1000"/>
              </a:spcAft>
              <a:buNone/>
            </a:pPr>
            <a:r>
              <a:rPr lang="fa-IR" dirty="0">
                <a:ea typeface="Calibri"/>
              </a:rPr>
              <a:t>در آغاز اسلام نيز پيامبر(صلى الله عليه وآله) با استفاده از همين برنامه روحانى، مسلمانان را </a:t>
            </a:r>
            <a:endParaRPr lang="en-US" dirty="0">
              <a:ea typeface="Calibri"/>
              <a:cs typeface="Arial"/>
            </a:endParaRPr>
          </a:p>
          <a:p>
            <a:pPr marL="0" indent="0" algn="r" rtl="1">
              <a:lnSpc>
                <a:spcPct val="115000"/>
              </a:lnSpc>
              <a:spcAft>
                <a:spcPts val="1000"/>
              </a:spcAft>
              <a:buNone/>
            </a:pPr>
            <a:r>
              <a:rPr lang="fa-IR" dirty="0">
                <a:ea typeface="Calibri"/>
              </a:rPr>
              <a:t>پرورش داد و از آنها انسان هايى مصمم، شجاع، باايمان، پاك و بااخلاص آفريد. شايد مقام محمود </a:t>
            </a:r>
            <a:endParaRPr lang="en-US" dirty="0">
              <a:ea typeface="Calibri"/>
              <a:cs typeface="Arial"/>
            </a:endParaRPr>
          </a:p>
          <a:p>
            <a:pPr marL="0" indent="0" algn="r" rtl="1">
              <a:lnSpc>
                <a:spcPct val="115000"/>
              </a:lnSpc>
              <a:spcAft>
                <a:spcPts val="1000"/>
              </a:spcAft>
              <a:buNone/>
            </a:pPr>
            <a:r>
              <a:rPr lang="fa-IR" dirty="0">
                <a:ea typeface="Calibri"/>
              </a:rPr>
              <a:t>كه در اين آيات به عنوان نتيجه نافله شب دانسته شده، اشاره به همين حقيقت نيز باشد.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52350848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9220200" cy="6934200"/>
          </a:xfrm>
          <a:solidFill>
            <a:schemeClr val="bg1"/>
          </a:solidFill>
        </p:spPr>
        <p:txBody>
          <a:bodyPr>
            <a:normAutofit fontScale="62500" lnSpcReduction="20000"/>
          </a:bodyPr>
          <a:lstStyle/>
          <a:p>
            <a:pPr algn="r" rtl="1">
              <a:lnSpc>
                <a:spcPct val="115000"/>
              </a:lnSpc>
              <a:spcAft>
                <a:spcPts val="1000"/>
              </a:spcAft>
            </a:pPr>
            <a:r>
              <a:rPr lang="fa-IR" dirty="0">
                <a:ea typeface="Calibri"/>
              </a:rPr>
              <a:t>2</a:t>
            </a:r>
            <a:r>
              <a:rPr lang="fa-IR" b="1" dirty="0">
                <a:ea typeface="Calibri"/>
              </a:rPr>
              <a:t>. فضيلت نماز شب در روايات </a:t>
            </a:r>
            <a:endParaRPr lang="en-US" b="1" dirty="0">
              <a:ea typeface="Calibri"/>
              <a:cs typeface="Arial"/>
            </a:endParaRPr>
          </a:p>
          <a:p>
            <a:pPr algn="r" rtl="1">
              <a:lnSpc>
                <a:spcPct val="115000"/>
              </a:lnSpc>
              <a:spcAft>
                <a:spcPts val="1000"/>
              </a:spcAft>
            </a:pPr>
            <a:r>
              <a:rPr lang="fa-IR" dirty="0">
                <a:ea typeface="Calibri"/>
              </a:rPr>
              <a:t>بررسى رواياتى كه در فضيلت نماز شب وارد شده نيز گوياى همين حقيقت است. در ادامه نمونه </a:t>
            </a:r>
            <a:endParaRPr lang="en-US" dirty="0">
              <a:ea typeface="Calibri"/>
              <a:cs typeface="Arial"/>
            </a:endParaRPr>
          </a:p>
          <a:p>
            <a:pPr algn="r" rtl="1">
              <a:lnSpc>
                <a:spcPct val="115000"/>
              </a:lnSpc>
              <a:spcAft>
                <a:spcPts val="1000"/>
              </a:spcAft>
            </a:pPr>
            <a:r>
              <a:rPr lang="fa-IR" dirty="0">
                <a:ea typeface="Calibri"/>
              </a:rPr>
              <a:t>هايى از آن را ذكر مى كنيم:</a:t>
            </a:r>
            <a:endParaRPr lang="en-US" dirty="0">
              <a:ea typeface="Calibri"/>
              <a:cs typeface="Arial"/>
            </a:endParaRPr>
          </a:p>
          <a:p>
            <a:pPr algn="r" rtl="1">
              <a:lnSpc>
                <a:spcPct val="115000"/>
              </a:lnSpc>
              <a:spcAft>
                <a:spcPts val="1000"/>
              </a:spcAft>
            </a:pPr>
            <a:r>
              <a:rPr lang="fa-IR" dirty="0">
                <a:ea typeface="Calibri"/>
              </a:rPr>
              <a:t>1</a:t>
            </a:r>
            <a:r>
              <a:rPr lang="fa-IR" b="1" dirty="0">
                <a:ea typeface="Calibri"/>
              </a:rPr>
              <a:t>. رسول </a:t>
            </a:r>
            <a:r>
              <a:rPr lang="fa-IR" b="1" dirty="0" smtClean="0">
                <a:ea typeface="Calibri"/>
              </a:rPr>
              <a:t>خدا(ص) </a:t>
            </a:r>
            <a:r>
              <a:rPr lang="fa-IR" b="1" dirty="0">
                <a:ea typeface="Calibri"/>
              </a:rPr>
              <a:t>مى فرمايد: </a:t>
            </a:r>
            <a:r>
              <a:rPr lang="fa-IR" b="1" dirty="0">
                <a:solidFill>
                  <a:schemeClr val="accent6">
                    <a:lumMod val="75000"/>
                  </a:schemeClr>
                </a:solidFill>
                <a:ea typeface="Calibri"/>
              </a:rPr>
              <a:t>كسى كه نماز شب بخواند، صورت (و سيرتش) </a:t>
            </a:r>
            <a:endParaRPr lang="en-US" b="1" dirty="0">
              <a:solidFill>
                <a:schemeClr val="accent6">
                  <a:lumMod val="75000"/>
                </a:schemeClr>
              </a:solidFill>
              <a:ea typeface="Calibri"/>
              <a:cs typeface="Arial"/>
            </a:endParaRPr>
          </a:p>
          <a:p>
            <a:pPr algn="r" rtl="1">
              <a:lnSpc>
                <a:spcPct val="115000"/>
              </a:lnSpc>
              <a:spcAft>
                <a:spcPts val="1000"/>
              </a:spcAft>
            </a:pPr>
            <a:r>
              <a:rPr lang="fa-IR" b="1" dirty="0">
                <a:solidFill>
                  <a:schemeClr val="accent6">
                    <a:lumMod val="75000"/>
                  </a:schemeClr>
                </a:solidFill>
                <a:ea typeface="Calibri"/>
              </a:rPr>
              <a:t>در روز نيكو خواهد بود</a:t>
            </a:r>
            <a:r>
              <a:rPr lang="fa-IR" b="1" dirty="0" smtClean="0">
                <a:solidFill>
                  <a:schemeClr val="accent6">
                    <a:lumMod val="75000"/>
                  </a:schemeClr>
                </a:solidFill>
                <a:ea typeface="Calibri"/>
              </a:rPr>
              <a:t>.</a:t>
            </a:r>
            <a:br>
              <a:rPr lang="fa-IR" b="1" dirty="0" smtClean="0">
                <a:solidFill>
                  <a:schemeClr val="accent6">
                    <a:lumMod val="75000"/>
                  </a:schemeClr>
                </a:solidFill>
                <a:ea typeface="Calibri"/>
              </a:rPr>
            </a:br>
            <a:r>
              <a:rPr lang="fa-IR" dirty="0" smtClean="0">
                <a:ea typeface="Calibri"/>
              </a:rPr>
              <a:t> 2</a:t>
            </a:r>
            <a:r>
              <a:rPr lang="fa-IR" b="1" dirty="0">
                <a:solidFill>
                  <a:schemeClr val="accent6">
                    <a:lumMod val="75000"/>
                  </a:schemeClr>
                </a:solidFill>
                <a:ea typeface="Calibri"/>
              </a:rPr>
              <a:t>. </a:t>
            </a:r>
            <a:r>
              <a:rPr lang="fa-IR" b="1" dirty="0">
                <a:ea typeface="Calibri"/>
              </a:rPr>
              <a:t>اميرمؤمنان </a:t>
            </a:r>
            <a:r>
              <a:rPr lang="fa-IR" b="1" dirty="0" smtClean="0">
                <a:ea typeface="Calibri"/>
              </a:rPr>
              <a:t>على(عل) </a:t>
            </a:r>
            <a:r>
              <a:rPr lang="fa-IR" b="1" dirty="0">
                <a:ea typeface="Calibri"/>
              </a:rPr>
              <a:t>مى فرمايد: </a:t>
            </a:r>
            <a:r>
              <a:rPr lang="fa-IR" b="1" dirty="0">
                <a:solidFill>
                  <a:schemeClr val="accent6">
                    <a:lumMod val="75000"/>
                  </a:schemeClr>
                </a:solidFill>
                <a:ea typeface="Calibri"/>
              </a:rPr>
              <a:t>قيام شب موجب صحت جسم و خشنودى </a:t>
            </a:r>
            <a:endParaRPr lang="en-US" b="1" dirty="0">
              <a:solidFill>
                <a:schemeClr val="accent6">
                  <a:lumMod val="75000"/>
                </a:schemeClr>
              </a:solidFill>
              <a:ea typeface="Calibri"/>
              <a:cs typeface="Arial"/>
            </a:endParaRPr>
          </a:p>
          <a:p>
            <a:pPr algn="r" rtl="1">
              <a:lnSpc>
                <a:spcPct val="115000"/>
              </a:lnSpc>
              <a:spcAft>
                <a:spcPts val="1000"/>
              </a:spcAft>
            </a:pPr>
            <a:r>
              <a:rPr lang="fa-IR" b="1" dirty="0">
                <a:solidFill>
                  <a:schemeClr val="accent6">
                    <a:lumMod val="75000"/>
                  </a:schemeClr>
                </a:solidFill>
                <a:ea typeface="Calibri"/>
              </a:rPr>
              <a:t>پروردگار و در معرض رحمت او قرار گرفتن و تمسك به اخلاق پيامبران است</a:t>
            </a:r>
            <a:r>
              <a:rPr lang="fa-IR" b="1" dirty="0" smtClean="0">
                <a:solidFill>
                  <a:schemeClr val="accent6">
                    <a:lumMod val="75000"/>
                  </a:schemeClr>
                </a:solidFill>
                <a:ea typeface="Calibri"/>
              </a:rPr>
              <a:t>.</a:t>
            </a:r>
            <a:br>
              <a:rPr lang="fa-IR" b="1" dirty="0" smtClean="0">
                <a:solidFill>
                  <a:schemeClr val="accent6">
                    <a:lumMod val="75000"/>
                  </a:schemeClr>
                </a:solidFill>
                <a:ea typeface="Calibri"/>
              </a:rPr>
            </a:br>
            <a:r>
              <a:rPr lang="fa-IR" b="1" dirty="0" smtClean="0">
                <a:solidFill>
                  <a:schemeClr val="accent6">
                    <a:lumMod val="75000"/>
                  </a:schemeClr>
                </a:solidFill>
                <a:ea typeface="Calibri"/>
              </a:rPr>
              <a:t/>
            </a:r>
            <a:br>
              <a:rPr lang="fa-IR" b="1" dirty="0" smtClean="0">
                <a:solidFill>
                  <a:schemeClr val="accent6">
                    <a:lumMod val="75000"/>
                  </a:schemeClr>
                </a:solidFill>
                <a:ea typeface="Calibri"/>
              </a:rPr>
            </a:br>
            <a:r>
              <a:rPr lang="fa-IR" dirty="0" smtClean="0">
                <a:ea typeface="Calibri"/>
              </a:rPr>
              <a:t> 3</a:t>
            </a:r>
            <a:r>
              <a:rPr lang="fa-IR" dirty="0">
                <a:ea typeface="Calibri"/>
              </a:rPr>
              <a:t>. مردى نزد امام </a:t>
            </a:r>
            <a:r>
              <a:rPr lang="fa-IR" dirty="0" smtClean="0">
                <a:ea typeface="Calibri"/>
              </a:rPr>
              <a:t>على(ع) </a:t>
            </a:r>
            <a:r>
              <a:rPr lang="fa-IR" dirty="0">
                <a:ea typeface="Calibri"/>
              </a:rPr>
              <a:t>آمد و عرض كرد: </a:t>
            </a:r>
            <a:r>
              <a:rPr lang="fa-IR" b="1" dirty="0">
                <a:solidFill>
                  <a:schemeClr val="accent6">
                    <a:lumMod val="75000"/>
                  </a:schemeClr>
                </a:solidFill>
                <a:ea typeface="Calibri"/>
              </a:rPr>
              <a:t>من از نماز شب محروم شدم. آن</a:t>
            </a:r>
            <a:endParaRPr lang="en-US" b="1" dirty="0">
              <a:solidFill>
                <a:schemeClr val="accent6">
                  <a:lumMod val="75000"/>
                </a:schemeClr>
              </a:solidFill>
              <a:ea typeface="Calibri"/>
              <a:cs typeface="Arial"/>
            </a:endParaRPr>
          </a:p>
          <a:p>
            <a:pPr algn="r" rtl="1">
              <a:lnSpc>
                <a:spcPct val="115000"/>
              </a:lnSpc>
              <a:spcAft>
                <a:spcPts val="1000"/>
              </a:spcAft>
            </a:pPr>
            <a:r>
              <a:rPr lang="fa-IR" b="1" dirty="0" smtClean="0">
                <a:solidFill>
                  <a:schemeClr val="accent6">
                    <a:lumMod val="75000"/>
                  </a:schemeClr>
                </a:solidFill>
                <a:ea typeface="Calibri"/>
              </a:rPr>
              <a:t>حضرت </a:t>
            </a:r>
            <a:r>
              <a:rPr lang="fa-IR" b="1" dirty="0">
                <a:solidFill>
                  <a:schemeClr val="accent6">
                    <a:lumMod val="75000"/>
                  </a:schemeClr>
                </a:solidFill>
                <a:ea typeface="Calibri"/>
              </a:rPr>
              <a:t>فرمود: تو كسى هستى كه گناهانت تو را به بند كشيده است</a:t>
            </a:r>
            <a:r>
              <a:rPr lang="fa-IR" b="1" dirty="0" smtClean="0">
                <a:solidFill>
                  <a:schemeClr val="accent6">
                    <a:lumMod val="75000"/>
                  </a:schemeClr>
                </a:solidFill>
                <a:ea typeface="Calibri"/>
              </a:rPr>
              <a:t>!</a:t>
            </a:r>
            <a:br>
              <a:rPr lang="fa-IR" b="1" dirty="0" smtClean="0">
                <a:solidFill>
                  <a:schemeClr val="accent6">
                    <a:lumMod val="75000"/>
                  </a:schemeClr>
                </a:solidFill>
                <a:ea typeface="Calibri"/>
              </a:rPr>
            </a:br>
            <a:r>
              <a:rPr lang="fa-IR" b="1" dirty="0" smtClean="0">
                <a:solidFill>
                  <a:schemeClr val="accent6">
                    <a:lumMod val="75000"/>
                  </a:schemeClr>
                </a:solidFill>
                <a:ea typeface="Calibri"/>
              </a:rPr>
              <a:t/>
            </a:r>
            <a:br>
              <a:rPr lang="fa-IR" b="1" dirty="0" smtClean="0">
                <a:solidFill>
                  <a:schemeClr val="accent6">
                    <a:lumMod val="75000"/>
                  </a:schemeClr>
                </a:solidFill>
                <a:ea typeface="Calibri"/>
              </a:rPr>
            </a:br>
            <a:r>
              <a:rPr lang="fa-IR" b="1" dirty="0" smtClean="0">
                <a:solidFill>
                  <a:schemeClr val="accent6">
                    <a:lumMod val="75000"/>
                  </a:schemeClr>
                </a:solidFill>
                <a:ea typeface="Calibri"/>
              </a:rPr>
              <a:t> </a:t>
            </a:r>
            <a:r>
              <a:rPr lang="fa-IR" dirty="0" smtClean="0">
                <a:ea typeface="Calibri"/>
              </a:rPr>
              <a:t>4</a:t>
            </a:r>
            <a:r>
              <a:rPr lang="fa-IR" dirty="0">
                <a:ea typeface="Calibri"/>
              </a:rPr>
              <a:t>. </a:t>
            </a:r>
            <a:r>
              <a:rPr lang="fa-IR" dirty="0" smtClean="0">
                <a:solidFill>
                  <a:schemeClr val="accent6">
                    <a:lumMod val="50000"/>
                  </a:schemeClr>
                </a:solidFill>
                <a:ea typeface="Calibri"/>
              </a:rPr>
              <a:t>پيامبراسلام(ص) </a:t>
            </a:r>
            <a:r>
              <a:rPr lang="fa-IR" dirty="0">
                <a:solidFill>
                  <a:schemeClr val="accent6">
                    <a:lumMod val="50000"/>
                  </a:schemeClr>
                </a:solidFill>
                <a:ea typeface="Calibri"/>
              </a:rPr>
              <a:t>به جبرئيل فرمود: مرا پند ده. جبرئيل گفت: اى محمد، </a:t>
            </a:r>
            <a:endParaRPr lang="en-US" dirty="0">
              <a:solidFill>
                <a:schemeClr val="accent6">
                  <a:lumMod val="50000"/>
                </a:schemeClr>
              </a:solidFill>
              <a:ea typeface="Calibri"/>
              <a:cs typeface="Arial"/>
            </a:endParaRPr>
          </a:p>
          <a:p>
            <a:pPr algn="r" rtl="1">
              <a:lnSpc>
                <a:spcPct val="115000"/>
              </a:lnSpc>
              <a:spcAft>
                <a:spcPts val="1000"/>
              </a:spcAft>
            </a:pPr>
            <a:r>
              <a:rPr lang="fa-IR" dirty="0">
                <a:solidFill>
                  <a:schemeClr val="accent6">
                    <a:lumMod val="50000"/>
                  </a:schemeClr>
                </a:solidFill>
                <a:ea typeface="Calibri"/>
              </a:rPr>
              <a:t>هرچه مى خواهى عمر كن اما بدان كه سرانجام خواهى مرد، و به هرچه مى خواهى دل ببند، اما </a:t>
            </a:r>
            <a:endParaRPr lang="en-US" dirty="0">
              <a:solidFill>
                <a:schemeClr val="accent6">
                  <a:lumMod val="50000"/>
                </a:schemeClr>
              </a:solidFill>
              <a:ea typeface="Calibri"/>
              <a:cs typeface="Arial"/>
            </a:endParaRPr>
          </a:p>
          <a:p>
            <a:pPr algn="r" rtl="1">
              <a:lnSpc>
                <a:spcPct val="115000"/>
              </a:lnSpc>
              <a:spcAft>
                <a:spcPts val="1000"/>
              </a:spcAft>
            </a:pPr>
            <a:r>
              <a:rPr lang="fa-IR" dirty="0">
                <a:solidFill>
                  <a:schemeClr val="accent6">
                    <a:lumMod val="50000"/>
                  </a:schemeClr>
                </a:solidFill>
                <a:ea typeface="Calibri"/>
              </a:rPr>
              <a:t>بدان سرانجام از آن جدا خواهى شد، و هر عملى مى خواهى انجام ده، ولى بدان سرانجام، عملت </a:t>
            </a:r>
            <a:endParaRPr lang="en-US" dirty="0">
              <a:solidFill>
                <a:schemeClr val="accent6">
                  <a:lumMod val="50000"/>
                </a:schemeClr>
              </a:solidFill>
              <a:ea typeface="Calibri"/>
              <a:cs typeface="Arial"/>
            </a:endParaRPr>
          </a:p>
          <a:p>
            <a:pPr algn="r" rtl="1">
              <a:lnSpc>
                <a:spcPct val="115000"/>
              </a:lnSpc>
              <a:spcAft>
                <a:spcPts val="1000"/>
              </a:spcAft>
            </a:pPr>
            <a:r>
              <a:rPr lang="fa-IR" dirty="0">
                <a:solidFill>
                  <a:schemeClr val="accent6">
                    <a:lumMod val="50000"/>
                  </a:schemeClr>
                </a:solidFill>
                <a:ea typeface="Calibri"/>
              </a:rPr>
              <a:t>را خواهى ديد و نيز بدان كه شرف مؤمن نماز شب اوست و عزتش خوددارى از ريختن آبروى </a:t>
            </a:r>
            <a:endParaRPr lang="en-US" dirty="0" smtClean="0">
              <a:solidFill>
                <a:schemeClr val="accent6">
                  <a:lumMod val="50000"/>
                </a:schemeClr>
              </a:solidFill>
              <a:ea typeface="Calibri"/>
              <a:cs typeface="Arial"/>
            </a:endParaRPr>
          </a:p>
          <a:p>
            <a:pPr marL="0" indent="0" algn="r" rtl="1">
              <a:lnSpc>
                <a:spcPct val="115000"/>
              </a:lnSpc>
              <a:spcAft>
                <a:spcPts val="1000"/>
              </a:spcAft>
              <a:buNone/>
            </a:pPr>
            <a:r>
              <a:rPr lang="fa-IR" dirty="0" smtClean="0">
                <a:solidFill>
                  <a:schemeClr val="accent6">
                    <a:lumMod val="50000"/>
                  </a:schemeClr>
                </a:solidFill>
                <a:ea typeface="Calibri"/>
              </a:rPr>
              <a:t>مردم است.</a:t>
            </a:r>
            <a:endParaRPr lang="fa-IR" dirty="0"/>
          </a:p>
        </p:txBody>
      </p:sp>
    </p:spTree>
    <p:extLst>
      <p:ext uri="{BB962C8B-B14F-4D97-AF65-F5344CB8AC3E}">
        <p14:creationId xmlns:p14="http://schemas.microsoft.com/office/powerpoint/2010/main" val="301939324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5897563"/>
          </a:xfrm>
        </p:spPr>
        <p:txBody>
          <a:bodyPr>
            <a:normAutofit fontScale="77500" lnSpcReduction="20000"/>
          </a:bodyPr>
          <a:lstStyle/>
          <a:p>
            <a:pPr marL="0" indent="0" algn="r" rtl="1">
              <a:lnSpc>
                <a:spcPct val="115000"/>
              </a:lnSpc>
              <a:spcAft>
                <a:spcPts val="1000"/>
              </a:spcAft>
              <a:buNone/>
            </a:pPr>
            <a:r>
              <a:rPr lang="fa-IR" dirty="0">
                <a:ea typeface="Calibri"/>
              </a:rPr>
              <a:t>اين اندرزهاى ملكوتى جبرئيل نشان مى دهد كه نماز شب آن چنان شخصيت، تربيت، </a:t>
            </a:r>
            <a:endParaRPr lang="en-US" dirty="0">
              <a:ea typeface="Calibri"/>
              <a:cs typeface="Arial"/>
            </a:endParaRPr>
          </a:p>
          <a:p>
            <a:pPr marL="0" indent="0" algn="r" rtl="1">
              <a:lnSpc>
                <a:spcPct val="115000"/>
              </a:lnSpc>
              <a:spcAft>
                <a:spcPts val="1000"/>
              </a:spcAft>
              <a:buNone/>
            </a:pPr>
            <a:r>
              <a:rPr lang="fa-IR" dirty="0">
                <a:ea typeface="Calibri"/>
              </a:rPr>
              <a:t>روحانيت و ايمانى به انسان مى دهد كه مايه شرف و آبروى اوست همان گونه كه ترك مزاحمت </a:t>
            </a:r>
            <a:endParaRPr lang="en-US" dirty="0">
              <a:ea typeface="Calibri"/>
              <a:cs typeface="Arial"/>
            </a:endParaRPr>
          </a:p>
          <a:p>
            <a:pPr marL="0" indent="0" algn="r" rtl="1">
              <a:lnSpc>
                <a:spcPct val="115000"/>
              </a:lnSpc>
              <a:spcAft>
                <a:spcPts val="1000"/>
              </a:spcAft>
              <a:buNone/>
            </a:pPr>
            <a:r>
              <a:rPr lang="fa-IR" dirty="0">
                <a:ea typeface="Calibri"/>
              </a:rPr>
              <a:t>نسبت به مردم، سبب عزت خواهد شد.</a:t>
            </a:r>
            <a:endParaRPr lang="en-US" dirty="0">
              <a:ea typeface="Calibri"/>
              <a:cs typeface="Arial"/>
            </a:endParaRPr>
          </a:p>
          <a:p>
            <a:pPr marL="0" indent="0" algn="r" rtl="1">
              <a:lnSpc>
                <a:spcPct val="115000"/>
              </a:lnSpc>
              <a:spcAft>
                <a:spcPts val="1000"/>
              </a:spcAft>
              <a:buNone/>
            </a:pPr>
            <a:r>
              <a:rPr lang="fa-IR" dirty="0">
                <a:ea typeface="Calibri"/>
              </a:rPr>
              <a:t>5. </a:t>
            </a:r>
            <a:r>
              <a:rPr lang="fa-IR" dirty="0">
                <a:solidFill>
                  <a:schemeClr val="accent6">
                    <a:lumMod val="50000"/>
                  </a:schemeClr>
                </a:solidFill>
                <a:ea typeface="Calibri"/>
              </a:rPr>
              <a:t>امام </a:t>
            </a:r>
            <a:r>
              <a:rPr lang="fa-IR" dirty="0" smtClean="0">
                <a:solidFill>
                  <a:schemeClr val="accent6">
                    <a:lumMod val="50000"/>
                  </a:schemeClr>
                </a:solidFill>
                <a:ea typeface="Calibri"/>
              </a:rPr>
              <a:t>صادق(ع) </a:t>
            </a:r>
            <a:r>
              <a:rPr lang="fa-IR" dirty="0">
                <a:solidFill>
                  <a:schemeClr val="accent6">
                    <a:lumMod val="50000"/>
                  </a:schemeClr>
                </a:solidFill>
                <a:ea typeface="Calibri"/>
              </a:rPr>
              <a:t>مى فرمايد: هركار نيكى كه انسان باايمان انجام مى دهد، پاداشش </a:t>
            </a:r>
            <a:endParaRPr lang="en-US" dirty="0">
              <a:solidFill>
                <a:schemeClr val="accent6">
                  <a:lumMod val="50000"/>
                </a:schemeClr>
              </a:solidFill>
              <a:ea typeface="Calibri"/>
              <a:cs typeface="Arial"/>
            </a:endParaRPr>
          </a:p>
          <a:p>
            <a:pPr marL="0" indent="0" algn="r" rtl="1">
              <a:lnSpc>
                <a:spcPct val="115000"/>
              </a:lnSpc>
              <a:spcAft>
                <a:spcPts val="1000"/>
              </a:spcAft>
              <a:buNone/>
            </a:pPr>
            <a:r>
              <a:rPr lang="fa-IR" dirty="0">
                <a:solidFill>
                  <a:schemeClr val="accent6">
                    <a:lumMod val="50000"/>
                  </a:schemeClr>
                </a:solidFill>
                <a:ea typeface="Calibri"/>
              </a:rPr>
              <a:t>در قرآن به صراحت آمده، جز نماز شب كه خداوند به خاطر اهميت بسيارش آن را با صراحت بيان نكرده، بلكه همين قدر فرموده </a:t>
            </a:r>
            <a:r>
              <a:rPr lang="fa-IR" dirty="0" smtClean="0">
                <a:solidFill>
                  <a:schemeClr val="accent6">
                    <a:lumMod val="50000"/>
                  </a:schemeClr>
                </a:solidFill>
                <a:ea typeface="Calibri"/>
              </a:rPr>
              <a:t>است:</a:t>
            </a:r>
            <a:r>
              <a:rPr lang="fa-IR" dirty="0" smtClean="0">
                <a:solidFill>
                  <a:schemeClr val="accent6">
                    <a:lumMod val="50000"/>
                  </a:schemeClr>
                </a:solidFill>
              </a:rPr>
              <a:t/>
            </a:r>
            <a:br>
              <a:rPr lang="fa-IR" dirty="0" smtClean="0">
                <a:solidFill>
                  <a:schemeClr val="accent6">
                    <a:lumMod val="50000"/>
                  </a:schemeClr>
                </a:solidFill>
              </a:rPr>
            </a:br>
            <a:r>
              <a:rPr lang="fa-IR" dirty="0" smtClean="0">
                <a:solidFill>
                  <a:schemeClr val="accent6">
                    <a:lumMod val="50000"/>
                  </a:schemeClr>
                </a:solidFill>
                <a:ea typeface="Calibri"/>
              </a:rPr>
              <a:t>تتجافى </a:t>
            </a:r>
            <a:r>
              <a:rPr lang="fa-IR" dirty="0">
                <a:solidFill>
                  <a:schemeClr val="accent6">
                    <a:lumMod val="50000"/>
                  </a:schemeClr>
                </a:solidFill>
                <a:ea typeface="Calibri"/>
              </a:rPr>
              <a:t>جنوبهم عن المضاجع يدعون ربهم خوفا و طمعا و مما رزقناهم ينفقون * فلا </a:t>
            </a:r>
            <a:r>
              <a:rPr lang="fa-IR" dirty="0" smtClean="0">
                <a:solidFill>
                  <a:schemeClr val="accent6">
                    <a:lumMod val="50000"/>
                  </a:schemeClr>
                </a:solidFill>
                <a:ea typeface="Calibri"/>
              </a:rPr>
              <a:t>تعلم </a:t>
            </a:r>
            <a:r>
              <a:rPr lang="fa-IR" dirty="0">
                <a:solidFill>
                  <a:schemeClr val="accent6">
                    <a:lumMod val="50000"/>
                  </a:schemeClr>
                </a:solidFill>
                <a:ea typeface="Calibri"/>
              </a:rPr>
              <a:t>نفس ما أخفى لهم من قرة أعين جزاء بما كانوا يعملون </a:t>
            </a:r>
            <a:r>
              <a:rPr lang="fa-IR" dirty="0" smtClean="0">
                <a:solidFill>
                  <a:schemeClr val="accent6">
                    <a:lumMod val="50000"/>
                  </a:schemeClr>
                </a:solidFill>
                <a:ea typeface="Calibri"/>
              </a:rPr>
              <a:t>. </a:t>
            </a:r>
            <a:r>
              <a:rPr lang="fa-IR" dirty="0" smtClean="0">
                <a:solidFill>
                  <a:schemeClr val="accent6">
                    <a:lumMod val="75000"/>
                  </a:schemeClr>
                </a:solidFill>
                <a:ea typeface="Calibri"/>
              </a:rPr>
              <a:t>آنها </a:t>
            </a:r>
            <a:r>
              <a:rPr lang="fa-IR" dirty="0">
                <a:solidFill>
                  <a:schemeClr val="accent6">
                    <a:lumMod val="75000"/>
                  </a:schemeClr>
                </a:solidFill>
                <a:ea typeface="Calibri"/>
              </a:rPr>
              <a:t>شب هنگام از بسترها برمى خيزند و پروردگارشان را با بيم و اميد مى خوانند و از </a:t>
            </a:r>
            <a:r>
              <a:rPr lang="fa-IR" dirty="0" smtClean="0">
                <a:solidFill>
                  <a:schemeClr val="accent6">
                    <a:lumMod val="75000"/>
                  </a:schemeClr>
                </a:solidFill>
                <a:ea typeface="Calibri"/>
              </a:rPr>
              <a:t>آنچه </a:t>
            </a:r>
            <a:r>
              <a:rPr lang="fa-IR" dirty="0">
                <a:solidFill>
                  <a:schemeClr val="accent6">
                    <a:lumMod val="75000"/>
                  </a:schemeClr>
                </a:solidFill>
                <a:ea typeface="Calibri"/>
              </a:rPr>
              <a:t>به آنها روزى داده ايم، انفاق مى كنند، اما هيچ كس نمى داند خداوند چه پاداش </a:t>
            </a:r>
            <a:r>
              <a:rPr lang="fa-IR" dirty="0" smtClean="0">
                <a:solidFill>
                  <a:schemeClr val="accent6">
                    <a:lumMod val="75000"/>
                  </a:schemeClr>
                </a:solidFill>
                <a:ea typeface="Calibri"/>
              </a:rPr>
              <a:t>هايى </a:t>
            </a:r>
            <a:r>
              <a:rPr lang="fa-IR" dirty="0">
                <a:solidFill>
                  <a:schemeClr val="accent6">
                    <a:lumMod val="75000"/>
                  </a:schemeClr>
                </a:solidFill>
                <a:ea typeface="Calibri"/>
              </a:rPr>
              <a:t>ـ كه موجب روشنى چشم ها مى شود ـ در برابر اعمالشان قرار داده است</a:t>
            </a:r>
            <a:r>
              <a:rPr lang="fa-IR" dirty="0" smtClean="0">
                <a:solidFill>
                  <a:schemeClr val="accent6">
                    <a:lumMod val="75000"/>
                  </a:schemeClr>
                </a:solidFill>
                <a:ea typeface="Calibri"/>
              </a:rPr>
              <a:t>.</a:t>
            </a:r>
            <a:endParaRPr lang="en-US" dirty="0">
              <a:solidFill>
                <a:schemeClr val="accent6">
                  <a:lumMod val="75000"/>
                </a:schemeClr>
              </a:solidFill>
              <a:ea typeface="Calibri"/>
              <a:cs typeface="Arial"/>
            </a:endParaRPr>
          </a:p>
        </p:txBody>
      </p:sp>
    </p:spTree>
    <p:extLst>
      <p:ext uri="{BB962C8B-B14F-4D97-AF65-F5344CB8AC3E}">
        <p14:creationId xmlns:p14="http://schemas.microsoft.com/office/powerpoint/2010/main" val="384432881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ctr" rtl="1">
              <a:lnSpc>
                <a:spcPct val="115000"/>
              </a:lnSpc>
              <a:spcAft>
                <a:spcPts val="1000"/>
              </a:spcAft>
              <a:buNone/>
            </a:pPr>
            <a:r>
              <a:rPr lang="fa-IR" b="1" dirty="0">
                <a:ea typeface="Calibri"/>
              </a:rPr>
              <a:t>بزرگ ترين اجتماع عبادی ـ سياسى </a:t>
            </a:r>
            <a:endParaRPr lang="en-US" b="1" dirty="0">
              <a:ea typeface="Calibri"/>
              <a:cs typeface="Arial"/>
            </a:endParaRPr>
          </a:p>
          <a:p>
            <a:pPr marL="0" indent="0" algn="ctr" rtl="1">
              <a:lnSpc>
                <a:spcPct val="115000"/>
              </a:lnSpc>
              <a:spcAft>
                <a:spcPts val="1000"/>
              </a:spcAft>
              <a:buNone/>
            </a:pPr>
            <a:r>
              <a:rPr lang="fa-IR" dirty="0" smtClean="0">
                <a:solidFill>
                  <a:srgbClr val="00B050"/>
                </a:solidFill>
                <a:ea typeface="Calibri"/>
              </a:rPr>
              <a:t>یا ایها الذین آمنو اذا نودی للصلوة من یوم الجمعه فاسعوا الی ذکر الله و ذروا البیع ذلکم خیر لكم </a:t>
            </a:r>
            <a:r>
              <a:rPr lang="fa-IR" dirty="0">
                <a:solidFill>
                  <a:srgbClr val="00B050"/>
                </a:solidFill>
                <a:ea typeface="Calibri"/>
              </a:rPr>
              <a:t>إن كنتم تعلمون * فإذا قضيت الصلوة فانتشروا فى الارض و ابتغوا من فضل الله و اذكروا </a:t>
            </a:r>
            <a:r>
              <a:rPr lang="fa-IR" dirty="0" smtClean="0">
                <a:solidFill>
                  <a:srgbClr val="00B050"/>
                </a:solidFill>
                <a:ea typeface="Calibri"/>
              </a:rPr>
              <a:t>الله </a:t>
            </a:r>
            <a:r>
              <a:rPr lang="fa-IR" dirty="0">
                <a:solidFill>
                  <a:srgbClr val="00B050"/>
                </a:solidFill>
                <a:ea typeface="Calibri"/>
              </a:rPr>
              <a:t>كثيرا لعلكم تفلحون * و إذا رأوا تجارة أو لهوا انفضوا إليها و تركوك قائما </a:t>
            </a:r>
            <a:r>
              <a:rPr lang="fa-IR" dirty="0" smtClean="0">
                <a:solidFill>
                  <a:srgbClr val="00B050"/>
                </a:solidFill>
                <a:ea typeface="Calibri"/>
              </a:rPr>
              <a:t>قل </a:t>
            </a:r>
            <a:r>
              <a:rPr lang="fa-IR" dirty="0">
                <a:solidFill>
                  <a:srgbClr val="00B050"/>
                </a:solidFill>
                <a:ea typeface="Calibri"/>
              </a:rPr>
              <a:t>ما عند الله خير من اللهو و من التجارة و الله خير الرازقين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در شأن نزول اين آيات يا خصوص آيه «و إذا رأوا تجارة» روايات مختلفى نقل شده كه در </a:t>
            </a:r>
            <a:endParaRPr lang="en-US" dirty="0">
              <a:ea typeface="Calibri"/>
              <a:cs typeface="Arial"/>
            </a:endParaRPr>
          </a:p>
          <a:p>
            <a:pPr marL="0" indent="0" algn="r" rtl="1">
              <a:lnSpc>
                <a:spcPct val="115000"/>
              </a:lnSpc>
              <a:spcAft>
                <a:spcPts val="1000"/>
              </a:spcAft>
              <a:buNone/>
            </a:pPr>
            <a:r>
              <a:rPr lang="fa-IR" dirty="0">
                <a:ea typeface="Calibri"/>
              </a:rPr>
              <a:t>مجموع چنين است: در يكى از سال ها كه مردم مدينه گرفتار خشكسالى و گرسنگى و افزايش </a:t>
            </a:r>
            <a:endParaRPr lang="en-US" dirty="0">
              <a:ea typeface="Calibri"/>
              <a:cs typeface="Arial"/>
            </a:endParaRPr>
          </a:p>
          <a:p>
            <a:pPr marL="0" indent="0" algn="r" rtl="1">
              <a:lnSpc>
                <a:spcPct val="115000"/>
              </a:lnSpc>
              <a:spcAft>
                <a:spcPts val="1000"/>
              </a:spcAft>
              <a:buNone/>
            </a:pPr>
            <a:r>
              <a:rPr lang="fa-IR" dirty="0">
                <a:ea typeface="Calibri"/>
              </a:rPr>
              <a:t>نرخ اجناس شده بودند، دحيه با كاروانى از شام فرارسيد و با خود مواد غذايى آورده بود درحالى </a:t>
            </a:r>
            <a:endParaRPr lang="en-US" dirty="0">
              <a:ea typeface="Calibri"/>
              <a:cs typeface="Arial"/>
            </a:endParaRPr>
          </a:p>
          <a:p>
            <a:pPr marL="0" indent="0" algn="r" rtl="1">
              <a:lnSpc>
                <a:spcPct val="115000"/>
              </a:lnSpc>
              <a:spcAft>
                <a:spcPts val="1000"/>
              </a:spcAft>
              <a:buNone/>
            </a:pPr>
            <a:r>
              <a:rPr lang="fa-IR" dirty="0">
                <a:ea typeface="Calibri"/>
              </a:rPr>
              <a:t>كه روز جمعه بود و </a:t>
            </a:r>
            <a:r>
              <a:rPr lang="fa-IR" dirty="0" smtClean="0">
                <a:ea typeface="Calibri"/>
              </a:rPr>
              <a:t>پيامبر(ص)مشغول </a:t>
            </a:r>
            <a:r>
              <a:rPr lang="fa-IR" dirty="0">
                <a:ea typeface="Calibri"/>
              </a:rPr>
              <a:t>خطبه نمازجمعه. طبق معمول براى اعلام </a:t>
            </a:r>
            <a:endParaRPr lang="en-US" dirty="0">
              <a:ea typeface="Calibri"/>
              <a:cs typeface="Arial"/>
            </a:endParaRPr>
          </a:p>
          <a:p>
            <a:pPr marL="0" indent="0" algn="r" rtl="1">
              <a:lnSpc>
                <a:spcPct val="115000"/>
              </a:lnSpc>
              <a:spcAft>
                <a:spcPts val="1000"/>
              </a:spcAft>
              <a:buNone/>
            </a:pPr>
            <a:r>
              <a:rPr lang="fa-IR" dirty="0">
                <a:ea typeface="Calibri"/>
              </a:rPr>
              <a:t>ورود كاروان طبل زدند و حتى برخى ديگر آلات موسيقى را نواختند. مردم نيز با سرعت خود</a:t>
            </a:r>
            <a:endParaRPr lang="en-US" dirty="0">
              <a:ea typeface="Calibri"/>
              <a:cs typeface="Arial"/>
            </a:endParaRPr>
          </a:p>
          <a:p>
            <a:pPr marL="0" indent="0" algn="r" rtl="1">
              <a:lnSpc>
                <a:spcPct val="115000"/>
              </a:lnSpc>
              <a:spcAft>
                <a:spcPts val="1000"/>
              </a:spcAft>
              <a:buNone/>
            </a:pPr>
            <a:r>
              <a:rPr lang="fa-IR" dirty="0">
                <a:ea typeface="Calibri"/>
              </a:rPr>
              <a:t>را به بازار رساندند.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37700845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705600"/>
          </a:xfrm>
        </p:spPr>
        <p:txBody>
          <a:bodyPr>
            <a:normAutofit fontScale="70000" lnSpcReduction="20000"/>
          </a:bodyPr>
          <a:lstStyle/>
          <a:p>
            <a:pPr marL="0" indent="0" algn="r" rtl="1">
              <a:lnSpc>
                <a:spcPct val="115000"/>
              </a:lnSpc>
              <a:spcAft>
                <a:spcPts val="1000"/>
              </a:spcAft>
              <a:buNone/>
            </a:pPr>
            <a:r>
              <a:rPr lang="fa-IR" dirty="0">
                <a:ea typeface="Calibri"/>
              </a:rPr>
              <a:t>در اين هنگام مسلمانانى كه در مسجد براى نماز اجتماع كرده بودند، خطبه </a:t>
            </a:r>
            <a:r>
              <a:rPr lang="fa-IR" dirty="0" smtClean="0">
                <a:ea typeface="Calibri"/>
              </a:rPr>
              <a:t>را </a:t>
            </a:r>
            <a:r>
              <a:rPr lang="fa-IR" dirty="0">
                <a:ea typeface="Calibri"/>
              </a:rPr>
              <a:t>رها كرده، به سوى بازار شتافتند و تنها دوازده مرد و يك زن در مسجد باقى ماندند. (در اين </a:t>
            </a:r>
            <a:r>
              <a:rPr lang="fa-IR" dirty="0" smtClean="0">
                <a:ea typeface="Calibri"/>
              </a:rPr>
              <a:t>هنگام </a:t>
            </a:r>
            <a:r>
              <a:rPr lang="fa-IR" dirty="0">
                <a:ea typeface="Calibri"/>
              </a:rPr>
              <a:t>آيه نازل شد و آنها را سخت مذمت كرد.) </a:t>
            </a:r>
            <a:r>
              <a:rPr lang="fa-IR" dirty="0" smtClean="0">
                <a:ea typeface="Calibri"/>
              </a:rPr>
              <a:t>پيامبص( ص)فرمود</a:t>
            </a:r>
            <a:r>
              <a:rPr lang="fa-IR" dirty="0">
                <a:ea typeface="Calibri"/>
              </a:rPr>
              <a:t>: اگر اين گروه </a:t>
            </a:r>
            <a:r>
              <a:rPr lang="fa-IR" dirty="0" smtClean="0">
                <a:ea typeface="Calibri"/>
              </a:rPr>
              <a:t>اندك </a:t>
            </a:r>
            <a:r>
              <a:rPr lang="fa-IR" dirty="0">
                <a:ea typeface="Calibri"/>
              </a:rPr>
              <a:t>هم مى رفتند، از آسمان سنگ بر آنها مى باريد.</a:t>
            </a:r>
            <a:endParaRPr lang="en-US" dirty="0">
              <a:ea typeface="Calibri"/>
              <a:cs typeface="Arial"/>
            </a:endParaRPr>
          </a:p>
          <a:p>
            <a:pPr marL="0" indent="0" algn="r" rtl="1">
              <a:lnSpc>
                <a:spcPct val="115000"/>
              </a:lnSpc>
              <a:spcAft>
                <a:spcPts val="1000"/>
              </a:spcAft>
              <a:buNone/>
            </a:pPr>
            <a:r>
              <a:rPr lang="fa-IR" dirty="0">
                <a:ea typeface="Calibri"/>
              </a:rPr>
              <a:t>يكى از مهمترين وظايف اسلامى كه در تقويت پايه هاى ايمان تأثير بسيار دارد، نمازجمعه </a:t>
            </a:r>
            <a:r>
              <a:rPr lang="fa-IR" dirty="0" smtClean="0">
                <a:ea typeface="Calibri"/>
              </a:rPr>
              <a:t>است</a:t>
            </a:r>
            <a:r>
              <a:rPr lang="fa-IR" dirty="0">
                <a:ea typeface="Calibri"/>
              </a:rPr>
              <a:t>. اين آيات ضمن اشاره بدان، به بيان برخى از احكام آن نيز مى پردازد.</a:t>
            </a:r>
            <a:endParaRPr lang="en-US" dirty="0">
              <a:ea typeface="Calibri"/>
              <a:cs typeface="Arial"/>
            </a:endParaRPr>
          </a:p>
          <a:p>
            <a:pPr marL="0" indent="0" algn="r" rtl="1">
              <a:lnSpc>
                <a:spcPct val="115000"/>
              </a:lnSpc>
              <a:spcAft>
                <a:spcPts val="1000"/>
              </a:spcAft>
              <a:buNone/>
            </a:pPr>
            <a:r>
              <a:rPr lang="fa-IR" dirty="0">
                <a:ea typeface="Calibri"/>
              </a:rPr>
              <a:t>آيه نخست همه مسلمانان را مخاطب قرار مى دهد: </a:t>
            </a:r>
            <a:r>
              <a:rPr lang="fa-IR" dirty="0">
                <a:solidFill>
                  <a:srgbClr val="00B050"/>
                </a:solidFill>
                <a:ea typeface="Calibri"/>
              </a:rPr>
              <a:t>«اى كسانى كه ايمان آورده ايد، هنگامى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كه براى نماز روزجمعه اذان گفته مى شود، به سوى ذكر خدا (خطبه و نماز) بشتابيد و خريد و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فروش را رها كنيد. اين براى شما بهتر است اگر مى دانستيد: يا أيها الذين آمنوا إذا نودى للصلوة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من يوم الجمعة فاسعوا إلى ذكر الله و ذروا البيع ذلكم خير لكم إن كنتم تعلمون .»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F0"/>
                </a:solidFill>
                <a:ea typeface="Calibri"/>
              </a:rPr>
              <a:t>«نودى»</a:t>
            </a:r>
            <a:r>
              <a:rPr lang="fa-IR" dirty="0">
                <a:ea typeface="Calibri"/>
              </a:rPr>
              <a:t> از ماده </a:t>
            </a:r>
            <a:r>
              <a:rPr lang="fa-IR" dirty="0">
                <a:solidFill>
                  <a:srgbClr val="00B0F0"/>
                </a:solidFill>
                <a:ea typeface="Calibri"/>
              </a:rPr>
              <a:t>«نداء» </a:t>
            </a:r>
            <a:r>
              <a:rPr lang="fa-IR" dirty="0">
                <a:ea typeface="Calibri"/>
              </a:rPr>
              <a:t>به معناى </a:t>
            </a:r>
            <a:r>
              <a:rPr lang="fa-IR" dirty="0">
                <a:solidFill>
                  <a:srgbClr val="00B0F0"/>
                </a:solidFill>
                <a:ea typeface="Calibri"/>
              </a:rPr>
              <a:t>«بانگ برآوردن» </a:t>
            </a:r>
            <a:r>
              <a:rPr lang="fa-IR" dirty="0">
                <a:ea typeface="Calibri"/>
              </a:rPr>
              <a:t>است و در اينجا به معناى </a:t>
            </a:r>
            <a:r>
              <a:rPr lang="fa-IR" dirty="0">
                <a:solidFill>
                  <a:srgbClr val="00B0F0"/>
                </a:solidFill>
                <a:ea typeface="Calibri"/>
              </a:rPr>
              <a:t>«اذان»؛ </a:t>
            </a:r>
            <a:r>
              <a:rPr lang="fa-IR" dirty="0">
                <a:ea typeface="Calibri"/>
              </a:rPr>
              <a:t>زيرا در</a:t>
            </a:r>
            <a:endParaRPr lang="en-US" dirty="0">
              <a:ea typeface="Calibri"/>
              <a:cs typeface="Arial"/>
            </a:endParaRPr>
          </a:p>
          <a:p>
            <a:pPr marL="0" indent="0" algn="r" rtl="1">
              <a:lnSpc>
                <a:spcPct val="115000"/>
              </a:lnSpc>
              <a:spcAft>
                <a:spcPts val="1000"/>
              </a:spcAft>
              <a:buNone/>
            </a:pPr>
            <a:r>
              <a:rPr lang="fa-IR" dirty="0">
                <a:ea typeface="Calibri"/>
              </a:rPr>
              <a:t>اسلام </a:t>
            </a:r>
            <a:r>
              <a:rPr lang="fa-IR" dirty="0">
                <a:solidFill>
                  <a:srgbClr val="00B0F0"/>
                </a:solidFill>
                <a:ea typeface="Calibri"/>
              </a:rPr>
              <a:t>ندايى براى نماز جز اذان نداريم</a:t>
            </a:r>
            <a:r>
              <a:rPr lang="fa-IR" dirty="0">
                <a:ea typeface="Calibri"/>
              </a:rPr>
              <a:t>. بدين ترتيب هنگامى كه صداى اذان نمازجمعه بلند مى </a:t>
            </a:r>
            <a:endParaRPr lang="en-US" dirty="0">
              <a:ea typeface="Calibri"/>
              <a:cs typeface="Arial"/>
            </a:endParaRPr>
          </a:p>
          <a:p>
            <a:pPr marL="0" indent="0" algn="r" rtl="1">
              <a:lnSpc>
                <a:spcPct val="115000"/>
              </a:lnSpc>
              <a:spcAft>
                <a:spcPts val="1000"/>
              </a:spcAft>
              <a:buNone/>
            </a:pPr>
            <a:r>
              <a:rPr lang="fa-IR" dirty="0">
                <a:ea typeface="Calibri"/>
              </a:rPr>
              <a:t>شود، مردم موظف اند كسب و كار را رها كرده، به سوى نماز كه مهم ترين ياد خداست، بشتابند.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32833150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a:ea typeface="Calibri"/>
              </a:rPr>
              <a:t>جمله «ذلكم خير لكم  ...» اشاره اى اجمالى به فلسفه و منافع نمازجمعه است و به اين </a:t>
            </a:r>
            <a:endParaRPr lang="en-US" dirty="0">
              <a:ea typeface="Calibri"/>
              <a:cs typeface="Arial"/>
            </a:endParaRPr>
          </a:p>
          <a:p>
            <a:pPr marL="0" indent="0" algn="r" rtl="1">
              <a:lnSpc>
                <a:spcPct val="115000"/>
              </a:lnSpc>
              <a:spcAft>
                <a:spcPts val="1000"/>
              </a:spcAft>
              <a:buNone/>
            </a:pPr>
            <a:r>
              <a:rPr lang="fa-IR" dirty="0">
                <a:ea typeface="Calibri"/>
              </a:rPr>
              <a:t>مطلب اشاره دارد كه اقامه نمازجمعه و ترك كسب و كار در اين هنگام، منافع مهمى براى </a:t>
            </a:r>
            <a:endParaRPr lang="en-US" dirty="0">
              <a:ea typeface="Calibri"/>
              <a:cs typeface="Arial"/>
            </a:endParaRPr>
          </a:p>
          <a:p>
            <a:pPr marL="0" indent="0" algn="r" rtl="1">
              <a:lnSpc>
                <a:spcPct val="115000"/>
              </a:lnSpc>
              <a:spcAft>
                <a:spcPts val="1000"/>
              </a:spcAft>
              <a:buNone/>
            </a:pPr>
            <a:r>
              <a:rPr lang="fa-IR" dirty="0">
                <a:ea typeface="Calibri"/>
              </a:rPr>
              <a:t>مسلمانان دربردارد اگر درست پيرامون آن بينديشند، و گرنه خداوند از همگان بى نياز و بر همه</a:t>
            </a:r>
            <a:endParaRPr lang="en-US" dirty="0">
              <a:ea typeface="Calibri"/>
              <a:cs typeface="Arial"/>
            </a:endParaRPr>
          </a:p>
          <a:p>
            <a:pPr marL="0" indent="0" algn="r" rtl="1">
              <a:lnSpc>
                <a:spcPct val="115000"/>
              </a:lnSpc>
              <a:spcAft>
                <a:spcPts val="1000"/>
              </a:spcAft>
              <a:buNone/>
            </a:pPr>
            <a:r>
              <a:rPr lang="fa-IR" dirty="0">
                <a:ea typeface="Calibri"/>
              </a:rPr>
              <a:t>مشفق است.</a:t>
            </a:r>
            <a:endParaRPr lang="en-US" dirty="0">
              <a:ea typeface="Calibri"/>
              <a:cs typeface="Arial"/>
            </a:endParaRPr>
          </a:p>
          <a:p>
            <a:pPr marL="0" indent="0" algn="r" rtl="1">
              <a:lnSpc>
                <a:spcPct val="115000"/>
              </a:lnSpc>
              <a:spcAft>
                <a:spcPts val="1000"/>
              </a:spcAft>
              <a:buNone/>
            </a:pPr>
            <a:r>
              <a:rPr lang="fa-IR" dirty="0">
                <a:ea typeface="Calibri"/>
              </a:rPr>
              <a:t>قابل توجه اين كه در بعضى از روايات درمورد نمازهاى روزانه آمده است:</a:t>
            </a:r>
            <a:endParaRPr lang="en-US" dirty="0">
              <a:ea typeface="Calibri"/>
              <a:cs typeface="Arial"/>
            </a:endParaRPr>
          </a:p>
          <a:p>
            <a:pPr marL="0" indent="0" algn="r" rtl="1">
              <a:lnSpc>
                <a:spcPct val="115000"/>
              </a:lnSpc>
              <a:spcAft>
                <a:spcPts val="1000"/>
              </a:spcAft>
              <a:buNone/>
            </a:pPr>
            <a:r>
              <a:rPr lang="fa-IR" dirty="0">
                <a:ea typeface="Calibri"/>
              </a:rPr>
              <a:t>هنگامى كه نماز (نمازهاى يوميه) برپا شود، براى شركت در </a:t>
            </a:r>
            <a:r>
              <a:rPr lang="fa-IR" dirty="0">
                <a:solidFill>
                  <a:srgbClr val="00B0F0"/>
                </a:solidFill>
                <a:ea typeface="Calibri"/>
              </a:rPr>
              <a:t>نماز ندويد و با آرامش </a:t>
            </a:r>
            <a:r>
              <a:rPr lang="fa-IR" dirty="0" smtClean="0">
                <a:solidFill>
                  <a:srgbClr val="00B0F0"/>
                </a:solidFill>
                <a:ea typeface="Calibri"/>
              </a:rPr>
              <a:t>گام </a:t>
            </a:r>
            <a:r>
              <a:rPr lang="fa-IR" dirty="0">
                <a:solidFill>
                  <a:srgbClr val="00B0F0"/>
                </a:solidFill>
                <a:ea typeface="Calibri"/>
              </a:rPr>
              <a:t>برداريد.</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اما درمورد </a:t>
            </a:r>
            <a:r>
              <a:rPr lang="fa-IR" dirty="0">
                <a:solidFill>
                  <a:srgbClr val="00B0F0"/>
                </a:solidFill>
                <a:ea typeface="Calibri"/>
              </a:rPr>
              <a:t>نمازجمعه </a:t>
            </a:r>
            <a:r>
              <a:rPr lang="fa-IR" dirty="0">
                <a:ea typeface="Calibri"/>
              </a:rPr>
              <a:t>آيه فوق مى گويد: </a:t>
            </a:r>
            <a:r>
              <a:rPr lang="fa-IR" dirty="0">
                <a:solidFill>
                  <a:srgbClr val="00B0F0"/>
                </a:solidFill>
                <a:ea typeface="Calibri"/>
              </a:rPr>
              <a:t>«فاسعوا» (بشتابيد) </a:t>
            </a:r>
            <a:r>
              <a:rPr lang="fa-IR" dirty="0">
                <a:ea typeface="Calibri"/>
              </a:rPr>
              <a:t>و اين دليل بر اهميت فوق العاده </a:t>
            </a:r>
            <a:endParaRPr lang="en-US" dirty="0">
              <a:ea typeface="Calibri"/>
              <a:cs typeface="Arial"/>
            </a:endParaRPr>
          </a:p>
          <a:p>
            <a:pPr marL="0" indent="0" algn="r" rtl="1">
              <a:lnSpc>
                <a:spcPct val="115000"/>
              </a:lnSpc>
              <a:spcAft>
                <a:spcPts val="1000"/>
              </a:spcAft>
              <a:buNone/>
            </a:pPr>
            <a:r>
              <a:rPr lang="fa-IR" dirty="0">
                <a:ea typeface="Calibri"/>
              </a:rPr>
              <a:t>نمازجمعه است.</a:t>
            </a:r>
            <a:endParaRPr lang="en-US" dirty="0">
              <a:ea typeface="Calibri"/>
              <a:cs typeface="Arial"/>
            </a:endParaRPr>
          </a:p>
          <a:p>
            <a:pPr marL="0" indent="0" algn="r" rtl="1">
              <a:lnSpc>
                <a:spcPct val="115000"/>
              </a:lnSpc>
              <a:spcAft>
                <a:spcPts val="1000"/>
              </a:spcAft>
              <a:buNone/>
            </a:pPr>
            <a:r>
              <a:rPr lang="fa-IR" dirty="0">
                <a:ea typeface="Calibri"/>
              </a:rPr>
              <a:t>منظور از </a:t>
            </a:r>
            <a:r>
              <a:rPr lang="fa-IR" dirty="0">
                <a:solidFill>
                  <a:srgbClr val="00B0F0"/>
                </a:solidFill>
                <a:ea typeface="Calibri"/>
              </a:rPr>
              <a:t>«ذكر الله» </a:t>
            </a:r>
            <a:r>
              <a:rPr lang="fa-IR" dirty="0">
                <a:ea typeface="Calibri"/>
              </a:rPr>
              <a:t>در درجه اول</a:t>
            </a:r>
            <a:r>
              <a:rPr lang="fa-IR" dirty="0">
                <a:solidFill>
                  <a:srgbClr val="00B0F0"/>
                </a:solidFill>
                <a:ea typeface="Calibri"/>
              </a:rPr>
              <a:t> نماز </a:t>
            </a:r>
            <a:r>
              <a:rPr lang="fa-IR" dirty="0">
                <a:ea typeface="Calibri"/>
              </a:rPr>
              <a:t>است، اما مى دانيم خطبه هاى نمازجمعه نيز كه </a:t>
            </a:r>
            <a:endParaRPr lang="en-US" dirty="0">
              <a:ea typeface="Calibri"/>
              <a:cs typeface="Arial"/>
            </a:endParaRPr>
          </a:p>
          <a:p>
            <a:pPr marL="0" indent="0" algn="r" rtl="1">
              <a:lnSpc>
                <a:spcPct val="115000"/>
              </a:lnSpc>
              <a:spcAft>
                <a:spcPts val="1000"/>
              </a:spcAft>
              <a:buNone/>
            </a:pPr>
            <a:r>
              <a:rPr lang="fa-IR" dirty="0">
                <a:ea typeface="Calibri"/>
              </a:rPr>
              <a:t>آميخته با ذكر خداست، درحقيقت بخشى از نمازجمعه است. بنابراين بايد براى شركت در آن </a:t>
            </a:r>
            <a:endParaRPr lang="en-US" dirty="0">
              <a:ea typeface="Calibri"/>
              <a:cs typeface="Arial"/>
            </a:endParaRPr>
          </a:p>
          <a:p>
            <a:pPr marL="0" indent="0" algn="r" rtl="1">
              <a:lnSpc>
                <a:spcPct val="115000"/>
              </a:lnSpc>
              <a:spcAft>
                <a:spcPts val="1000"/>
              </a:spcAft>
              <a:buNone/>
            </a:pPr>
            <a:r>
              <a:rPr lang="fa-IR" dirty="0">
                <a:ea typeface="Calibri"/>
              </a:rPr>
              <a:t>نيز تسريع كرد.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02173359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
            <a:ext cx="8991600" cy="7010400"/>
          </a:xfrm>
        </p:spPr>
        <p:txBody>
          <a:bodyPr>
            <a:normAutofit fontScale="70000" lnSpcReduction="20000"/>
          </a:bodyPr>
          <a:lstStyle/>
          <a:p>
            <a:pPr marL="0" indent="0" algn="r" rtl="1">
              <a:lnSpc>
                <a:spcPct val="115000"/>
              </a:lnSpc>
              <a:spcAft>
                <a:spcPts val="1000"/>
              </a:spcAft>
              <a:buNone/>
            </a:pPr>
            <a:r>
              <a:rPr lang="fa-IR" dirty="0">
                <a:ea typeface="Calibri"/>
              </a:rPr>
              <a:t>در آيه بعد مى افزايد: </a:t>
            </a:r>
            <a:r>
              <a:rPr lang="fa-IR" dirty="0">
                <a:solidFill>
                  <a:srgbClr val="009900"/>
                </a:solidFill>
                <a:ea typeface="Calibri"/>
              </a:rPr>
              <a:t>«هنگامى كه نماز پايان گيرد، شما آزاديد در زمين پراكنده شويد و از </a:t>
            </a:r>
            <a:r>
              <a:rPr lang="fa-IR" dirty="0" smtClean="0">
                <a:solidFill>
                  <a:srgbClr val="009900"/>
                </a:solidFill>
                <a:ea typeface="Calibri"/>
              </a:rPr>
              <a:t>فضل </a:t>
            </a:r>
            <a:r>
              <a:rPr lang="fa-IR" dirty="0">
                <a:solidFill>
                  <a:srgbClr val="009900"/>
                </a:solidFill>
                <a:ea typeface="Calibri"/>
              </a:rPr>
              <a:t>الهى طلب كنيد و خدا را بسيار ياد كنيد تا رستگار شويد: فإذا قضيت الصلوة فانتشروا </a:t>
            </a:r>
            <a:r>
              <a:rPr lang="fa-IR" dirty="0" smtClean="0">
                <a:solidFill>
                  <a:srgbClr val="009900"/>
                </a:solidFill>
                <a:ea typeface="Calibri"/>
              </a:rPr>
              <a:t>فىالأرض </a:t>
            </a:r>
            <a:r>
              <a:rPr lang="fa-IR" dirty="0">
                <a:solidFill>
                  <a:srgbClr val="009900"/>
                </a:solidFill>
                <a:ea typeface="Calibri"/>
              </a:rPr>
              <a:t>و ابتغوا من فضل الله و اذكروا الله كثيرا لعلكم تفلحون .» </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گرچه جمله </a:t>
            </a:r>
            <a:r>
              <a:rPr lang="fa-IR" dirty="0">
                <a:solidFill>
                  <a:srgbClr val="009900"/>
                </a:solidFill>
                <a:ea typeface="Calibri"/>
              </a:rPr>
              <a:t>«و ابتغوا من فضل الله» </a:t>
            </a:r>
            <a:r>
              <a:rPr lang="fa-IR" dirty="0">
                <a:ea typeface="Calibri"/>
              </a:rPr>
              <a:t>يا تعبيرات مشابه آن در قرآن مجيد، شايد غالبا به </a:t>
            </a:r>
            <a:r>
              <a:rPr lang="fa-IR" dirty="0" smtClean="0">
                <a:ea typeface="Calibri"/>
              </a:rPr>
              <a:t>معناى </a:t>
            </a:r>
            <a:r>
              <a:rPr lang="fa-IR" dirty="0">
                <a:solidFill>
                  <a:srgbClr val="009900"/>
                </a:solidFill>
                <a:ea typeface="Calibri"/>
              </a:rPr>
              <a:t>طلب روزى و كسب و تجارت آمده است</a:t>
            </a:r>
            <a:r>
              <a:rPr lang="fa-IR" dirty="0">
                <a:ea typeface="Calibri"/>
              </a:rPr>
              <a:t>، روشن است كه مفهوم اين جمله گسترده است </a:t>
            </a:r>
            <a:r>
              <a:rPr lang="fa-IR" dirty="0" smtClean="0">
                <a:ea typeface="Calibri"/>
              </a:rPr>
              <a:t>و </a:t>
            </a:r>
            <a:r>
              <a:rPr lang="fa-IR" dirty="0">
                <a:ea typeface="Calibri"/>
              </a:rPr>
              <a:t>كسب و كار يكى از مصاديق آن است، از اين رو برخى آن را به معناى عيادت مريض، زيارت </a:t>
            </a:r>
            <a:r>
              <a:rPr lang="fa-IR" dirty="0" smtClean="0">
                <a:ea typeface="Calibri"/>
              </a:rPr>
              <a:t>مؤمن </a:t>
            </a:r>
            <a:r>
              <a:rPr lang="fa-IR" dirty="0">
                <a:ea typeface="Calibri"/>
              </a:rPr>
              <a:t>و يا تحصيل علم و دانش تفسير كرده اند، هرچند منحصر به اينها نيز نمى باشد.</a:t>
            </a:r>
            <a:endParaRPr lang="en-US" dirty="0">
              <a:ea typeface="Calibri"/>
              <a:cs typeface="Arial"/>
            </a:endParaRPr>
          </a:p>
          <a:p>
            <a:pPr marL="0" indent="0" algn="r" rtl="1">
              <a:lnSpc>
                <a:spcPct val="115000"/>
              </a:lnSpc>
              <a:spcAft>
                <a:spcPts val="1000"/>
              </a:spcAft>
              <a:buNone/>
            </a:pPr>
            <a:r>
              <a:rPr lang="fa-IR" dirty="0">
                <a:ea typeface="Calibri"/>
              </a:rPr>
              <a:t>ناگفته پيداست امر به انتشار (پراكنده شدن) در زمين و طلب روزى، امرى وجوبى نيست، </a:t>
            </a:r>
            <a:endParaRPr lang="en-US" dirty="0">
              <a:ea typeface="Calibri"/>
              <a:cs typeface="Arial"/>
            </a:endParaRPr>
          </a:p>
          <a:p>
            <a:pPr marL="0" indent="0" algn="r" rtl="1">
              <a:lnSpc>
                <a:spcPct val="115000"/>
              </a:lnSpc>
              <a:spcAft>
                <a:spcPts val="1000"/>
              </a:spcAft>
              <a:buNone/>
            </a:pPr>
            <a:r>
              <a:rPr lang="fa-IR" dirty="0">
                <a:ea typeface="Calibri"/>
              </a:rPr>
              <a:t>بلكه به اصطلاح امر بعد از نهى است و دليل بر جواز مى باشد، اما برخى از اين تعبير چنين </a:t>
            </a:r>
            <a:endParaRPr lang="en-US" dirty="0">
              <a:ea typeface="Calibri"/>
              <a:cs typeface="Arial"/>
            </a:endParaRPr>
          </a:p>
          <a:p>
            <a:pPr marL="0" indent="0" algn="r" rtl="1">
              <a:lnSpc>
                <a:spcPct val="115000"/>
              </a:lnSpc>
              <a:spcAft>
                <a:spcPts val="1000"/>
              </a:spcAft>
              <a:buNone/>
            </a:pPr>
            <a:r>
              <a:rPr lang="fa-IR" dirty="0">
                <a:ea typeface="Calibri"/>
              </a:rPr>
              <a:t>استفاده كرده اند كه تحصيل روزى بعد از نمازجمعه بركت دارد و حتى در حديثى آمده است كه </a:t>
            </a:r>
            <a:endParaRPr lang="en-US" dirty="0">
              <a:ea typeface="Calibri"/>
              <a:cs typeface="Arial"/>
            </a:endParaRPr>
          </a:p>
          <a:p>
            <a:pPr marL="0" indent="0" algn="r" rtl="1">
              <a:lnSpc>
                <a:spcPct val="115000"/>
              </a:lnSpc>
              <a:spcAft>
                <a:spcPts val="1000"/>
              </a:spcAft>
              <a:buNone/>
            </a:pPr>
            <a:r>
              <a:rPr lang="fa-IR" dirty="0">
                <a:ea typeface="Calibri"/>
              </a:rPr>
              <a:t>پيامبر بعد از نمازجمعه سرى به بازار مى زد.</a:t>
            </a:r>
            <a:endParaRPr lang="en-US" dirty="0">
              <a:ea typeface="Calibri"/>
              <a:cs typeface="Arial"/>
            </a:endParaRPr>
          </a:p>
          <a:p>
            <a:pPr marL="0" indent="0" algn="r" rtl="1">
              <a:lnSpc>
                <a:spcPct val="115000"/>
              </a:lnSpc>
              <a:spcAft>
                <a:spcPts val="1000"/>
              </a:spcAft>
              <a:buNone/>
            </a:pPr>
            <a:r>
              <a:rPr lang="fa-IR" dirty="0">
                <a:ea typeface="Calibri"/>
              </a:rPr>
              <a:t>جمله </a:t>
            </a:r>
            <a:r>
              <a:rPr lang="fa-IR" dirty="0">
                <a:solidFill>
                  <a:srgbClr val="009900"/>
                </a:solidFill>
                <a:ea typeface="Calibri"/>
              </a:rPr>
              <a:t>«و اذكروا الله كثيرا» </a:t>
            </a:r>
            <a:r>
              <a:rPr lang="fa-IR" dirty="0">
                <a:ea typeface="Calibri"/>
              </a:rPr>
              <a:t>اشاره به ياد خدا در برابر آن همه نعمت هايى است كه به انسان </a:t>
            </a:r>
            <a:endParaRPr lang="en-US" dirty="0">
              <a:ea typeface="Calibri"/>
              <a:cs typeface="Arial"/>
            </a:endParaRPr>
          </a:p>
          <a:p>
            <a:pPr marL="0" indent="0" algn="r" rtl="1">
              <a:lnSpc>
                <a:spcPct val="115000"/>
              </a:lnSpc>
              <a:spcAft>
                <a:spcPts val="1000"/>
              </a:spcAft>
              <a:buNone/>
            </a:pPr>
            <a:r>
              <a:rPr lang="fa-IR" dirty="0">
                <a:ea typeface="Calibri"/>
              </a:rPr>
              <a:t>ارزانى داشته است. برخى نيز ذكر را در اينجا به معناى فكر تفسير كرده اند؛ آن چنان كه در</a:t>
            </a:r>
            <a:endParaRPr lang="en-US" dirty="0">
              <a:ea typeface="Calibri"/>
              <a:cs typeface="Arial"/>
            </a:endParaRPr>
          </a:p>
          <a:p>
            <a:pPr marL="0" indent="0" algn="r" rtl="1">
              <a:lnSpc>
                <a:spcPct val="115000"/>
              </a:lnSpc>
              <a:spcAft>
                <a:spcPts val="1000"/>
              </a:spcAft>
              <a:buNone/>
            </a:pPr>
            <a:r>
              <a:rPr lang="fa-IR" dirty="0">
                <a:ea typeface="Calibri"/>
              </a:rPr>
              <a:t>حديثى آمده: </a:t>
            </a:r>
            <a:r>
              <a:rPr lang="fa-IR" dirty="0">
                <a:solidFill>
                  <a:srgbClr val="009900"/>
                </a:solidFill>
                <a:ea typeface="Calibri"/>
              </a:rPr>
              <a:t>«تفكر ساعة خير من عبادة سنة: يك ساعت انديشيدن از يك سال عبادت بهتر </a:t>
            </a:r>
            <a:endParaRPr lang="en-US" dirty="0">
              <a:solidFill>
                <a:srgbClr val="009900"/>
              </a:solidFill>
              <a:ea typeface="Calibri"/>
              <a:cs typeface="Arial"/>
            </a:endParaRPr>
          </a:p>
          <a:p>
            <a:pPr marL="0" indent="0" algn="r" rtl="1">
              <a:lnSpc>
                <a:spcPct val="115000"/>
              </a:lnSpc>
              <a:spcAft>
                <a:spcPts val="1000"/>
              </a:spcAft>
              <a:buNone/>
            </a:pPr>
            <a:r>
              <a:rPr lang="fa-IR" dirty="0">
                <a:solidFill>
                  <a:srgbClr val="009900"/>
                </a:solidFill>
                <a:ea typeface="Calibri"/>
              </a:rPr>
              <a:t>است.»</a:t>
            </a:r>
            <a:endParaRPr lang="en-US" dirty="0">
              <a:solidFill>
                <a:srgbClr val="009900"/>
              </a:solidFill>
              <a:ea typeface="Calibri"/>
              <a:cs typeface="Arial"/>
            </a:endParaRPr>
          </a:p>
          <a:p>
            <a:pPr marL="0" indent="0">
              <a:buNone/>
            </a:pPr>
            <a:endParaRPr lang="fa-IR" dirty="0"/>
          </a:p>
        </p:txBody>
      </p:sp>
    </p:spTree>
    <p:extLst>
      <p:ext uri="{BB962C8B-B14F-4D97-AF65-F5344CB8AC3E}">
        <p14:creationId xmlns:p14="http://schemas.microsoft.com/office/powerpoint/2010/main" val="22749521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70000" lnSpcReduction="20000"/>
          </a:bodyPr>
          <a:lstStyle/>
          <a:p>
            <a:pPr marL="0" indent="0" algn="r" rtl="1">
              <a:lnSpc>
                <a:spcPct val="115000"/>
              </a:lnSpc>
              <a:spcAft>
                <a:spcPts val="1000"/>
              </a:spcAft>
              <a:buNone/>
            </a:pPr>
            <a:r>
              <a:rPr lang="fa-IR" dirty="0">
                <a:ea typeface="Calibri"/>
              </a:rPr>
              <a:t>درحقيقت «آيات محكم» از يك نظر همچون شاهراه هاى بزرگ، و «آيات متشابه» همانند </a:t>
            </a:r>
            <a:endParaRPr lang="en-US" dirty="0">
              <a:ea typeface="Calibri"/>
              <a:cs typeface="Arial"/>
            </a:endParaRPr>
          </a:p>
          <a:p>
            <a:pPr marL="0" indent="0" algn="r" rtl="1">
              <a:lnSpc>
                <a:spcPct val="115000"/>
              </a:lnSpc>
              <a:spcAft>
                <a:spcPts val="1000"/>
              </a:spcAft>
              <a:buNone/>
            </a:pPr>
            <a:r>
              <a:rPr lang="fa-IR" dirty="0">
                <a:ea typeface="Calibri"/>
              </a:rPr>
              <a:t>جاده هاى فرعى اند، روشن است اگر انسان در جاده هاى فرعى، سرگردان شود، مى كوشد خود </a:t>
            </a:r>
            <a:endParaRPr lang="en-US" dirty="0">
              <a:ea typeface="Calibri"/>
              <a:cs typeface="Arial"/>
            </a:endParaRPr>
          </a:p>
          <a:p>
            <a:pPr marL="0" indent="0" algn="r" rtl="1">
              <a:lnSpc>
                <a:spcPct val="115000"/>
              </a:lnSpc>
              <a:spcAft>
                <a:spcPts val="1000"/>
              </a:spcAft>
              <a:buNone/>
            </a:pPr>
            <a:r>
              <a:rPr lang="fa-IR" dirty="0">
                <a:ea typeface="Calibri"/>
              </a:rPr>
              <a:t>را به نخستين شاهراه برساند و از آنجا مسير خود را اصلاح كرده، راه را بيابد.</a:t>
            </a:r>
            <a:endParaRPr lang="en-US" dirty="0">
              <a:ea typeface="Calibri"/>
              <a:cs typeface="Arial"/>
            </a:endParaRPr>
          </a:p>
          <a:p>
            <a:pPr marL="0" indent="0" algn="r" rtl="1">
              <a:lnSpc>
                <a:spcPct val="115000"/>
              </a:lnSpc>
              <a:spcAft>
                <a:spcPts val="1000"/>
              </a:spcAft>
              <a:buNone/>
            </a:pPr>
            <a:r>
              <a:rPr lang="fa-IR" dirty="0">
                <a:ea typeface="Calibri"/>
              </a:rPr>
              <a:t>تعبير از محكمات به «أم الكتاب» نيز مؤيد همين ادعاست؛ زيرا واژه «ام» در لغت به معناى </a:t>
            </a:r>
            <a:endParaRPr lang="en-US" dirty="0">
              <a:ea typeface="Calibri"/>
              <a:cs typeface="Arial"/>
            </a:endParaRPr>
          </a:p>
          <a:p>
            <a:pPr marL="0" indent="0" algn="r" rtl="1">
              <a:lnSpc>
                <a:spcPct val="115000"/>
              </a:lnSpc>
              <a:spcAft>
                <a:spcPts val="1000"/>
              </a:spcAft>
              <a:buNone/>
            </a:pPr>
            <a:r>
              <a:rPr lang="fa-IR" dirty="0">
                <a:ea typeface="Calibri"/>
              </a:rPr>
              <a:t>اصل و اساس هر چيزى است و اگر «مادر» را «ام» مى گويند، از اين روست كه ريشه </a:t>
            </a:r>
            <a:r>
              <a:rPr lang="fa-IR" dirty="0" smtClean="0">
                <a:ea typeface="Calibri"/>
              </a:rPr>
              <a:t>خانواده و </a:t>
            </a:r>
            <a:r>
              <a:rPr lang="fa-IR" dirty="0">
                <a:ea typeface="Calibri"/>
              </a:rPr>
              <a:t>پناهگاه فرزندان در حوادث و مشكلات است و به اين ترتيب، محكمات، اساس و ريشه و مادر </a:t>
            </a:r>
            <a:endParaRPr lang="en-US" dirty="0">
              <a:ea typeface="Calibri"/>
              <a:cs typeface="Arial"/>
            </a:endParaRPr>
          </a:p>
          <a:p>
            <a:pPr marL="0" indent="0" algn="r" rtl="1">
              <a:lnSpc>
                <a:spcPct val="115000"/>
              </a:lnSpc>
              <a:spcAft>
                <a:spcPts val="1000"/>
              </a:spcAft>
              <a:buNone/>
            </a:pPr>
            <a:r>
              <a:rPr lang="fa-IR" dirty="0">
                <a:ea typeface="Calibri"/>
              </a:rPr>
              <a:t>آيات ديگر محسوب مى گردد</a:t>
            </a:r>
            <a:r>
              <a:rPr lang="fa-IR" dirty="0" smtClean="0">
                <a:ea typeface="Calibri"/>
              </a:rPr>
              <a:t>.</a:t>
            </a:r>
            <a:r>
              <a:rPr lang="fa-IR" dirty="0">
                <a:ea typeface="Calibri"/>
              </a:rPr>
              <a:t> چرا بخشى از آيات قرآن متشابه اند؟</a:t>
            </a:r>
            <a:endParaRPr lang="en-US" dirty="0">
              <a:ea typeface="Calibri"/>
              <a:cs typeface="Arial"/>
            </a:endParaRPr>
          </a:p>
          <a:p>
            <a:pPr marL="0" indent="0" algn="r" rtl="1">
              <a:lnSpc>
                <a:spcPct val="115000"/>
              </a:lnSpc>
              <a:spcAft>
                <a:spcPts val="1000"/>
              </a:spcAft>
              <a:buNone/>
            </a:pPr>
            <a:r>
              <a:rPr lang="fa-IR" dirty="0">
                <a:ea typeface="Calibri"/>
              </a:rPr>
              <a:t>با اينكه قرآن نور و روشنايى و سخن حق و آشكار است و براى هدايت عموم مردم آمده، چرا </a:t>
            </a:r>
            <a:endParaRPr lang="en-US" dirty="0">
              <a:ea typeface="Calibri"/>
              <a:cs typeface="Arial"/>
            </a:endParaRPr>
          </a:p>
          <a:p>
            <a:pPr marL="0" indent="0" algn="r" rtl="1">
              <a:lnSpc>
                <a:spcPct val="115000"/>
              </a:lnSpc>
              <a:spcAft>
                <a:spcPts val="1000"/>
              </a:spcAft>
              <a:buNone/>
            </a:pPr>
            <a:r>
              <a:rPr lang="fa-IR" dirty="0">
                <a:ea typeface="Calibri"/>
              </a:rPr>
              <a:t>آيات متشابه دارد؟ از سويى ديگر، چرا محتواى برخى آيات پيچيده است كه موجب سوءاستفاده </a:t>
            </a:r>
            <a:endParaRPr lang="en-US" dirty="0">
              <a:ea typeface="Calibri"/>
              <a:cs typeface="Arial"/>
            </a:endParaRPr>
          </a:p>
          <a:p>
            <a:pPr marL="0" indent="0" algn="r" rtl="1">
              <a:lnSpc>
                <a:spcPct val="115000"/>
              </a:lnSpc>
              <a:spcAft>
                <a:spcPts val="1000"/>
              </a:spcAft>
              <a:buNone/>
            </a:pPr>
            <a:r>
              <a:rPr lang="fa-IR" dirty="0">
                <a:ea typeface="Calibri"/>
              </a:rPr>
              <a:t>فتنه انگيزها شود؟ اين موضوع بسيار با اهميتى است كه شايان دقت است، به طور كلى </a:t>
            </a:r>
            <a:r>
              <a:rPr lang="fa-IR" dirty="0" smtClean="0">
                <a:ea typeface="Calibri"/>
              </a:rPr>
              <a:t>ممكن است </a:t>
            </a:r>
            <a:r>
              <a:rPr lang="fa-IR" dirty="0">
                <a:ea typeface="Calibri"/>
              </a:rPr>
              <a:t>جهات ذيل، فلسفه وجود آيات متشابه در قرآن باشد:</a:t>
            </a:r>
            <a:endParaRPr lang="en-US" dirty="0">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buNone/>
            </a:pPr>
            <a:r>
              <a:rPr lang="fa-IR" dirty="0" smtClean="0">
                <a:ea typeface="Calibri"/>
              </a:rPr>
              <a:t> </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59279528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839200" cy="6705600"/>
          </a:xfrm>
        </p:spPr>
        <p:txBody>
          <a:bodyPr>
            <a:normAutofit fontScale="70000" lnSpcReduction="20000"/>
          </a:bodyPr>
          <a:lstStyle/>
          <a:p>
            <a:pPr marL="0" indent="0" algn="r" rtl="1">
              <a:lnSpc>
                <a:spcPct val="115000"/>
              </a:lnSpc>
              <a:spcAft>
                <a:spcPts val="1000"/>
              </a:spcAft>
              <a:buNone/>
            </a:pPr>
            <a:r>
              <a:rPr lang="fa-IR" dirty="0">
                <a:ea typeface="Calibri"/>
              </a:rPr>
              <a:t>برخى نيز آن را توجه به خدا در بازارها و به هنگام معاملات و عدم انحراف از اصول حق و </a:t>
            </a:r>
            <a:endParaRPr lang="en-US" dirty="0">
              <a:ea typeface="Calibri"/>
              <a:cs typeface="Arial"/>
            </a:endParaRPr>
          </a:p>
          <a:p>
            <a:pPr marL="0" indent="0" algn="r" rtl="1">
              <a:lnSpc>
                <a:spcPct val="115000"/>
              </a:lnSpc>
              <a:spcAft>
                <a:spcPts val="1000"/>
              </a:spcAft>
              <a:buNone/>
            </a:pPr>
            <a:r>
              <a:rPr lang="fa-IR" dirty="0">
                <a:ea typeface="Calibri"/>
              </a:rPr>
              <a:t>عدالت تفسير كرده اند. ولى روشن است كه آيه مفهوم گسترده اى دارد كه همه اينها را در برمى </a:t>
            </a:r>
            <a:endParaRPr lang="en-US" dirty="0">
              <a:ea typeface="Calibri"/>
              <a:cs typeface="Arial"/>
            </a:endParaRPr>
          </a:p>
          <a:p>
            <a:pPr marL="0" indent="0" algn="r" rtl="1">
              <a:lnSpc>
                <a:spcPct val="115000"/>
              </a:lnSpc>
              <a:spcAft>
                <a:spcPts val="1000"/>
              </a:spcAft>
              <a:buNone/>
            </a:pPr>
            <a:r>
              <a:rPr lang="fa-IR" dirty="0">
                <a:ea typeface="Calibri"/>
              </a:rPr>
              <a:t>گيرد، اين نيز مسلم است كه روح ذكر، فكر است و ذكر بى فكر لقلقه زبانى بيش نيست. آنچه </a:t>
            </a:r>
            <a:endParaRPr lang="en-US" dirty="0">
              <a:ea typeface="Calibri"/>
              <a:cs typeface="Arial"/>
            </a:endParaRPr>
          </a:p>
          <a:p>
            <a:pPr marL="0" indent="0" algn="r" rtl="1">
              <a:lnSpc>
                <a:spcPct val="115000"/>
              </a:lnSpc>
              <a:spcAft>
                <a:spcPts val="1000"/>
              </a:spcAft>
              <a:buNone/>
            </a:pPr>
            <a:r>
              <a:rPr lang="fa-IR" dirty="0">
                <a:ea typeface="Calibri"/>
              </a:rPr>
              <a:t>مايه فلاح و رستگارى است، همان ذكر آميخته با تفكر در جميع حالات است.</a:t>
            </a:r>
            <a:endParaRPr lang="en-US" dirty="0">
              <a:ea typeface="Calibri"/>
              <a:cs typeface="Arial"/>
            </a:endParaRPr>
          </a:p>
          <a:p>
            <a:pPr marL="0" indent="0" algn="r" rtl="1">
              <a:lnSpc>
                <a:spcPct val="115000"/>
              </a:lnSpc>
              <a:spcAft>
                <a:spcPts val="1000"/>
              </a:spcAft>
              <a:buNone/>
            </a:pPr>
            <a:r>
              <a:rPr lang="fa-IR" dirty="0">
                <a:ea typeface="Calibri"/>
              </a:rPr>
              <a:t>در آخرين آيه مورد بحث، كسانى كه پيامبر </a:t>
            </a:r>
            <a:r>
              <a:rPr lang="fa-IR" dirty="0" smtClean="0">
                <a:ea typeface="Calibri"/>
              </a:rPr>
              <a:t>اك( ص) </a:t>
            </a:r>
            <a:r>
              <a:rPr lang="fa-IR" dirty="0">
                <a:ea typeface="Calibri"/>
              </a:rPr>
              <a:t>را به هنگام نمازجمعه رها </a:t>
            </a:r>
            <a:endParaRPr lang="en-US" dirty="0">
              <a:ea typeface="Calibri"/>
              <a:cs typeface="Arial"/>
            </a:endParaRPr>
          </a:p>
          <a:p>
            <a:pPr marL="0" indent="0" algn="r" rtl="1">
              <a:lnSpc>
                <a:spcPct val="115000"/>
              </a:lnSpc>
              <a:spcAft>
                <a:spcPts val="1000"/>
              </a:spcAft>
              <a:buNone/>
            </a:pPr>
            <a:r>
              <a:rPr lang="fa-IR" dirty="0">
                <a:ea typeface="Calibri"/>
              </a:rPr>
              <a:t>كردند و براى خريد از قافله تازه وارد به بازار شتافتند، به شدت مورد ملامت قرار داده، مى </a:t>
            </a:r>
            <a:r>
              <a:rPr lang="fa-IR" dirty="0" smtClean="0">
                <a:ea typeface="Calibri"/>
              </a:rPr>
              <a:t>گويد</a:t>
            </a:r>
            <a:r>
              <a:rPr lang="fa-IR" dirty="0">
                <a:ea typeface="Calibri"/>
              </a:rPr>
              <a:t>: </a:t>
            </a:r>
            <a:endParaRPr lang="en-US" dirty="0">
              <a:ea typeface="Calibri"/>
              <a:cs typeface="Arial"/>
            </a:endParaRPr>
          </a:p>
          <a:p>
            <a:pPr marL="0" indent="0" algn="r" rtl="1">
              <a:lnSpc>
                <a:spcPct val="115000"/>
              </a:lnSpc>
              <a:spcAft>
                <a:spcPts val="1000"/>
              </a:spcAft>
              <a:buNone/>
            </a:pPr>
            <a:r>
              <a:rPr lang="fa-IR" dirty="0">
                <a:solidFill>
                  <a:srgbClr val="009900"/>
                </a:solidFill>
                <a:ea typeface="Calibri"/>
              </a:rPr>
              <a:t>«هنگامى كه تجارت يا لهوى را ببينند، پراكنده مى شوند و به سوى آن مى روند و تو را ايستاده </a:t>
            </a:r>
            <a:r>
              <a:rPr lang="fa-IR" dirty="0" smtClean="0">
                <a:solidFill>
                  <a:srgbClr val="009900"/>
                </a:solidFill>
                <a:ea typeface="Calibri"/>
              </a:rPr>
              <a:t>(</a:t>
            </a:r>
            <a:r>
              <a:rPr lang="fa-IR" dirty="0">
                <a:solidFill>
                  <a:srgbClr val="009900"/>
                </a:solidFill>
                <a:ea typeface="Calibri"/>
              </a:rPr>
              <a:t>درحالى كه خطبه نمازجمعه مى خوانى) رها مى كنند: و إذا رأوا تجارة أو لهوا انفضوا إليها و تركوك </a:t>
            </a:r>
            <a:r>
              <a:rPr lang="fa-IR" dirty="0" smtClean="0">
                <a:solidFill>
                  <a:srgbClr val="009900"/>
                </a:solidFill>
                <a:ea typeface="Calibri"/>
              </a:rPr>
              <a:t>قائما</a:t>
            </a:r>
            <a:r>
              <a:rPr lang="fa-IR" dirty="0">
                <a:solidFill>
                  <a:srgbClr val="009900"/>
                </a:solidFill>
                <a:ea typeface="Calibri"/>
              </a:rPr>
              <a:t>.»</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اما به </a:t>
            </a:r>
            <a:r>
              <a:rPr lang="fa-IR" dirty="0" smtClean="0">
                <a:ea typeface="Calibri"/>
              </a:rPr>
              <a:t>آنها </a:t>
            </a:r>
            <a:r>
              <a:rPr lang="fa-IR" dirty="0">
                <a:solidFill>
                  <a:srgbClr val="009900"/>
                </a:solidFill>
                <a:ea typeface="Calibri"/>
              </a:rPr>
              <a:t>«بگو آنچه نزد خداست، از لهو و تجارت بهتر است و خداوند بهترين روزى دهندگان </a:t>
            </a:r>
            <a:endParaRPr lang="en-US" dirty="0">
              <a:solidFill>
                <a:srgbClr val="009900"/>
              </a:solidFill>
              <a:ea typeface="Calibri"/>
              <a:cs typeface="Arial"/>
            </a:endParaRPr>
          </a:p>
          <a:p>
            <a:pPr marL="0" indent="0" algn="r" rtl="1">
              <a:lnSpc>
                <a:spcPct val="115000"/>
              </a:lnSpc>
              <a:spcAft>
                <a:spcPts val="1000"/>
              </a:spcAft>
              <a:buNone/>
            </a:pPr>
            <a:r>
              <a:rPr lang="fa-IR" dirty="0">
                <a:solidFill>
                  <a:srgbClr val="009900"/>
                </a:solidFill>
                <a:ea typeface="Calibri"/>
              </a:rPr>
              <a:t>است: قل ما عند الله خير من اللهو و من التجارة و الله خير </a:t>
            </a:r>
            <a:r>
              <a:rPr lang="fa-IR" dirty="0" smtClean="0">
                <a:solidFill>
                  <a:srgbClr val="009900"/>
                </a:solidFill>
                <a:ea typeface="Calibri"/>
              </a:rPr>
              <a:t>الرازقين</a:t>
            </a:r>
            <a:r>
              <a:rPr lang="fa-IR" dirty="0">
                <a:solidFill>
                  <a:srgbClr val="009900"/>
                </a:solidFill>
                <a:ea typeface="Calibri"/>
              </a:rPr>
              <a:t>.» </a:t>
            </a:r>
            <a:endParaRPr lang="en-US" dirty="0">
              <a:solidFill>
                <a:srgbClr val="009900"/>
              </a:solidFill>
              <a:ea typeface="Calibri"/>
              <a:cs typeface="Arial"/>
            </a:endParaRPr>
          </a:p>
        </p:txBody>
      </p:sp>
    </p:spTree>
    <p:extLst>
      <p:ext uri="{BB962C8B-B14F-4D97-AF65-F5344CB8AC3E}">
        <p14:creationId xmlns:p14="http://schemas.microsoft.com/office/powerpoint/2010/main" val="178415305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fontScale="55000" lnSpcReduction="20000"/>
          </a:bodyPr>
          <a:lstStyle/>
          <a:p>
            <a:pPr marL="0" indent="0" algn="r" rtl="1">
              <a:lnSpc>
                <a:spcPct val="115000"/>
              </a:lnSpc>
              <a:spcAft>
                <a:spcPts val="1000"/>
              </a:spcAft>
              <a:buNone/>
            </a:pPr>
            <a:r>
              <a:rPr lang="fa-IR" dirty="0">
                <a:ea typeface="Calibri"/>
              </a:rPr>
              <a:t>پاداش الهى و بركاتى كه از حضور در نمازجمعه و شنيدن مواعظ و </a:t>
            </a:r>
            <a:r>
              <a:rPr lang="fa-IR" dirty="0" smtClean="0">
                <a:ea typeface="Calibri"/>
              </a:rPr>
              <a:t>اندرزهاى پيامبر(ص) </a:t>
            </a:r>
            <a:r>
              <a:rPr lang="fa-IR" dirty="0">
                <a:ea typeface="Calibri"/>
              </a:rPr>
              <a:t>و تربيت معنوى و روحانى به شما مى رسد با هيچ چيز ديگر قابل قياس نيست و اگر </a:t>
            </a:r>
            <a:r>
              <a:rPr lang="fa-IR" dirty="0" smtClean="0">
                <a:ea typeface="Calibri"/>
              </a:rPr>
              <a:t>ازاين </a:t>
            </a:r>
            <a:r>
              <a:rPr lang="fa-IR" dirty="0">
                <a:ea typeface="Calibri"/>
              </a:rPr>
              <a:t>مى ترسيد كه روزى شما بريده شود، اشتباه مى كنيد، خداوند بهترين روزى دهندگان </a:t>
            </a:r>
            <a:r>
              <a:rPr lang="fa-IR" dirty="0" smtClean="0">
                <a:ea typeface="Calibri"/>
              </a:rPr>
              <a:t>است.تعبير </a:t>
            </a:r>
            <a:r>
              <a:rPr lang="fa-IR" dirty="0">
                <a:ea typeface="Calibri"/>
              </a:rPr>
              <a:t>به «لهو» به طبل و ساير آلات لهوى اشاره دارد كه به هنگام ورود قافله تازه اى به مدينه </a:t>
            </a:r>
            <a:r>
              <a:rPr lang="fa-IR" dirty="0" smtClean="0">
                <a:ea typeface="Calibri"/>
              </a:rPr>
              <a:t>مى </a:t>
            </a:r>
            <a:r>
              <a:rPr lang="fa-IR" dirty="0">
                <a:ea typeface="Calibri"/>
              </a:rPr>
              <a:t>زدند كه هم نوعى اخبار و اعلام بود و هم وسيله اى براى سرگرمى و تبليغ كالا؛ همان گونه كه </a:t>
            </a:r>
            <a:r>
              <a:rPr lang="fa-IR" dirty="0" smtClean="0">
                <a:ea typeface="Calibri"/>
              </a:rPr>
              <a:t>در </a:t>
            </a:r>
            <a:r>
              <a:rPr lang="fa-IR" dirty="0">
                <a:ea typeface="Calibri"/>
              </a:rPr>
              <a:t>دنياى امروز نيز در فروشگاه هايى كه به سبك غربى است، نمونه آن ديده مى </a:t>
            </a:r>
            <a:r>
              <a:rPr lang="fa-IR" dirty="0" smtClean="0">
                <a:ea typeface="Calibri"/>
              </a:rPr>
              <a:t>شود.تعبير </a:t>
            </a:r>
            <a:r>
              <a:rPr lang="fa-IR" dirty="0">
                <a:ea typeface="Calibri"/>
              </a:rPr>
              <a:t>به «انفضوا» نيز به معناى پراكنده شدن، انصراف از نماز جماعت و روى آوردن به كاروان </a:t>
            </a:r>
            <a:r>
              <a:rPr lang="fa-IR" dirty="0" smtClean="0">
                <a:ea typeface="Calibri"/>
              </a:rPr>
              <a:t>است</a:t>
            </a:r>
            <a:r>
              <a:rPr lang="fa-IR" dirty="0">
                <a:ea typeface="Calibri"/>
              </a:rPr>
              <a:t>. ضمير در «اليها» به تجارت بازمى گردد؛ يعنى به سوى مال التجارة شتافتند. اين بدان دليل </a:t>
            </a:r>
            <a:r>
              <a:rPr lang="fa-IR" dirty="0" smtClean="0">
                <a:ea typeface="Calibri"/>
              </a:rPr>
              <a:t>است </a:t>
            </a:r>
            <a:r>
              <a:rPr lang="fa-IR" dirty="0">
                <a:ea typeface="Calibri"/>
              </a:rPr>
              <a:t>كه لهو، هدف اصلى آنها نبود، بلكه مقدمه اى بود براى اعلام ورود كاروان و يا سرگرمى و تبليغ </a:t>
            </a:r>
            <a:r>
              <a:rPr lang="fa-IR" dirty="0" smtClean="0">
                <a:ea typeface="Calibri"/>
              </a:rPr>
              <a:t>كالا </a:t>
            </a:r>
            <a:r>
              <a:rPr lang="fa-IR" dirty="0">
                <a:ea typeface="Calibri"/>
              </a:rPr>
              <a:t>در كنار </a:t>
            </a:r>
            <a:r>
              <a:rPr lang="fa-IR" dirty="0" smtClean="0">
                <a:ea typeface="Calibri"/>
              </a:rPr>
              <a:t>آن.</a:t>
            </a:r>
            <a:r>
              <a:rPr lang="fa-IR" dirty="0">
                <a:ea typeface="Calibri"/>
                <a:cs typeface="Arial"/>
              </a:rPr>
              <a:t/>
            </a:r>
            <a:br>
              <a:rPr lang="fa-IR" dirty="0">
                <a:ea typeface="Calibri"/>
                <a:cs typeface="Arial"/>
              </a:rPr>
            </a:br>
            <a:r>
              <a:rPr lang="fa-IR" dirty="0" smtClean="0">
                <a:ea typeface="Calibri"/>
                <a:cs typeface="Arial"/>
              </a:rPr>
              <a:t/>
            </a:r>
            <a:br>
              <a:rPr lang="fa-IR" dirty="0" smtClean="0">
                <a:ea typeface="Calibri"/>
                <a:cs typeface="Arial"/>
              </a:rPr>
            </a:br>
            <a:r>
              <a:rPr lang="fa-IR" dirty="0" smtClean="0">
                <a:ea typeface="Calibri"/>
              </a:rPr>
              <a:t>نكته </a:t>
            </a:r>
            <a:r>
              <a:rPr lang="fa-IR" dirty="0">
                <a:ea typeface="Calibri"/>
              </a:rPr>
              <a:t>ها</a:t>
            </a:r>
            <a:endParaRPr lang="en-US" dirty="0">
              <a:ea typeface="Calibri"/>
              <a:cs typeface="Arial"/>
            </a:endParaRPr>
          </a:p>
          <a:p>
            <a:pPr marL="0" indent="0" algn="r" rtl="1">
              <a:lnSpc>
                <a:spcPct val="115000"/>
              </a:lnSpc>
              <a:spcAft>
                <a:spcPts val="1000"/>
              </a:spcAft>
              <a:buNone/>
            </a:pPr>
            <a:r>
              <a:rPr lang="fa-IR" dirty="0">
                <a:ea typeface="Calibri"/>
              </a:rPr>
              <a:t>1. اهميت نمازجمعه</a:t>
            </a:r>
            <a:endParaRPr lang="en-US" dirty="0">
              <a:ea typeface="Calibri"/>
              <a:cs typeface="Arial"/>
            </a:endParaRPr>
          </a:p>
          <a:p>
            <a:pPr marL="0" indent="0" algn="r" rtl="1">
              <a:lnSpc>
                <a:spcPct val="115000"/>
              </a:lnSpc>
              <a:spcAft>
                <a:spcPts val="1000"/>
              </a:spcAft>
              <a:buNone/>
            </a:pPr>
            <a:r>
              <a:rPr lang="fa-IR" dirty="0">
                <a:ea typeface="Calibri"/>
              </a:rPr>
              <a:t>بهترين دليل بر اهميت اين فريضه بزرگ اسلامى پيش از هر چيز آيات همين سوره است كه به همه </a:t>
            </a:r>
            <a:r>
              <a:rPr lang="fa-IR" dirty="0" smtClean="0">
                <a:ea typeface="Calibri"/>
              </a:rPr>
              <a:t>مسلمانان </a:t>
            </a:r>
            <a:r>
              <a:rPr lang="fa-IR" dirty="0">
                <a:ea typeface="Calibri"/>
              </a:rPr>
              <a:t>و اهل ايمان دستور مى دهد به مجرد شنيدن اذان جمعه به سوى آن بشتابند و هرگونه </a:t>
            </a:r>
            <a:r>
              <a:rPr lang="fa-IR" dirty="0" smtClean="0">
                <a:ea typeface="Calibri"/>
              </a:rPr>
              <a:t>كسب </a:t>
            </a:r>
            <a:r>
              <a:rPr lang="fa-IR" dirty="0">
                <a:ea typeface="Calibri"/>
              </a:rPr>
              <a:t>و كار و برنامه ديگر را ترك گويند. در احاديث اسلامى نيز تأكيدهاى فراوانى در اين زمينه </a:t>
            </a:r>
            <a:r>
              <a:rPr lang="fa-IR" dirty="0" smtClean="0">
                <a:ea typeface="Calibri"/>
              </a:rPr>
              <a:t>وارد </a:t>
            </a:r>
            <a:r>
              <a:rPr lang="fa-IR" dirty="0">
                <a:ea typeface="Calibri"/>
              </a:rPr>
              <a:t>شده از جمله:</a:t>
            </a:r>
            <a:endParaRPr lang="en-US" dirty="0">
              <a:ea typeface="Calibri"/>
              <a:cs typeface="Arial"/>
            </a:endParaRPr>
          </a:p>
          <a:p>
            <a:pPr marL="0" indent="0" algn="r" rtl="1">
              <a:lnSpc>
                <a:spcPct val="115000"/>
              </a:lnSpc>
              <a:spcAft>
                <a:spcPts val="1000"/>
              </a:spcAft>
              <a:buNone/>
            </a:pPr>
            <a:r>
              <a:rPr lang="fa-IR" dirty="0">
                <a:ea typeface="Calibri"/>
              </a:rPr>
              <a:t>1. در حديثى از رسول </a:t>
            </a:r>
            <a:r>
              <a:rPr lang="fa-IR" dirty="0" smtClean="0">
                <a:ea typeface="Calibri"/>
              </a:rPr>
              <a:t>خدا(ص) </a:t>
            </a:r>
            <a:r>
              <a:rPr lang="fa-IR" dirty="0">
                <a:ea typeface="Calibri"/>
              </a:rPr>
              <a:t>مى خوانيم: كسى كه از روى ايمان و براى </a:t>
            </a:r>
            <a:r>
              <a:rPr lang="fa-IR" dirty="0" smtClean="0">
                <a:ea typeface="Calibri"/>
              </a:rPr>
              <a:t>خدا </a:t>
            </a:r>
            <a:r>
              <a:rPr lang="fa-IR" dirty="0">
                <a:ea typeface="Calibri"/>
              </a:rPr>
              <a:t>در نمازجمعه شركت كند، گناهان او بخشوده خواهد شد و برنامه عملش را از نو آغاز مى كند.</a:t>
            </a:r>
            <a:endParaRPr lang="en-US" dirty="0">
              <a:ea typeface="Calibri"/>
              <a:cs typeface="Arial"/>
            </a:endParaRPr>
          </a:p>
          <a:p>
            <a:pPr marL="0" indent="0" algn="r" rtl="1">
              <a:lnSpc>
                <a:spcPct val="115000"/>
              </a:lnSpc>
              <a:spcAft>
                <a:spcPts val="1000"/>
              </a:spcAft>
              <a:buNone/>
            </a:pPr>
            <a:r>
              <a:rPr lang="fa-IR" dirty="0">
                <a:ea typeface="Calibri"/>
              </a:rPr>
              <a:t>2. كسى خدمت </a:t>
            </a:r>
            <a:r>
              <a:rPr lang="fa-IR" dirty="0" smtClean="0">
                <a:ea typeface="Calibri"/>
              </a:rPr>
              <a:t>پيامبر(ص) </a:t>
            </a:r>
            <a:r>
              <a:rPr lang="fa-IR" dirty="0">
                <a:ea typeface="Calibri"/>
              </a:rPr>
              <a:t>آمد و عرض كرد: اى رسول خدا، من بارها آماده </a:t>
            </a:r>
            <a:r>
              <a:rPr lang="fa-IR" dirty="0" smtClean="0">
                <a:ea typeface="Calibri"/>
              </a:rPr>
              <a:t>حج </a:t>
            </a:r>
            <a:r>
              <a:rPr lang="fa-IR" dirty="0">
                <a:ea typeface="Calibri"/>
              </a:rPr>
              <a:t>شده ام، اما توفيق نصيبم نشده است. حضرت فرمود: بر تو باد به نمازجمعه كه حج مستمندان </a:t>
            </a:r>
            <a:r>
              <a:rPr lang="fa-IR" dirty="0" smtClean="0">
                <a:ea typeface="Calibri"/>
              </a:rPr>
              <a:t>است </a:t>
            </a:r>
            <a:r>
              <a:rPr lang="fa-IR" dirty="0">
                <a:ea typeface="Calibri"/>
              </a:rPr>
              <a:t>(اشاره به اين كه بسيارى از بركات حج در اجتماع نمازجمعه وجود دارد</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3. در حديثى از امام </a:t>
            </a:r>
            <a:r>
              <a:rPr lang="fa-IR" dirty="0" smtClean="0">
                <a:ea typeface="Calibri"/>
              </a:rPr>
              <a:t>باقر(ع) </a:t>
            </a:r>
            <a:r>
              <a:rPr lang="fa-IR" dirty="0">
                <a:ea typeface="Calibri"/>
              </a:rPr>
              <a:t>مى خوانيم: نمازجمعه فريضه است و اجتماع براى </a:t>
            </a:r>
            <a:r>
              <a:rPr lang="fa-IR" dirty="0" smtClean="0">
                <a:ea typeface="Calibri"/>
              </a:rPr>
              <a:t>آن </a:t>
            </a:r>
            <a:r>
              <a:rPr lang="fa-IR" dirty="0">
                <a:ea typeface="Calibri"/>
              </a:rPr>
              <a:t>با امام (معصوم) فريضه است، هرگاه مردى بدون عذر سه جمعه را ترك گويد، فريضه را </a:t>
            </a:r>
            <a:r>
              <a:rPr lang="fa-IR" dirty="0" smtClean="0">
                <a:ea typeface="Calibri"/>
              </a:rPr>
              <a:t>تركگفته </a:t>
            </a:r>
            <a:r>
              <a:rPr lang="fa-IR" dirty="0">
                <a:ea typeface="Calibri"/>
              </a:rPr>
              <a:t>و كسى سه فريضه را بدون علت ترك نمى گويد، مگر منافق</a:t>
            </a:r>
            <a:r>
              <a:rPr lang="fa-IR" dirty="0" smtClean="0">
                <a:ea typeface="Calibri"/>
              </a:rPr>
              <a:t>.</a:t>
            </a:r>
            <a:endParaRPr lang="en-US" dirty="0">
              <a:ea typeface="Calibri"/>
              <a:cs typeface="Arial"/>
            </a:endParaRPr>
          </a:p>
        </p:txBody>
      </p:sp>
    </p:spTree>
    <p:extLst>
      <p:ext uri="{BB962C8B-B14F-4D97-AF65-F5344CB8AC3E}">
        <p14:creationId xmlns:p14="http://schemas.microsoft.com/office/powerpoint/2010/main" val="10064002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a:ea typeface="Calibri"/>
              </a:rPr>
              <a:t>البته بايد توجه داشت كه مذمت هاى شديدى كه در مورد ترك نمازجمعه آمده است و </a:t>
            </a:r>
            <a:r>
              <a:rPr lang="fa-IR" dirty="0" smtClean="0">
                <a:ea typeface="Calibri"/>
              </a:rPr>
              <a:t>تاركان </a:t>
            </a:r>
            <a:r>
              <a:rPr lang="fa-IR" dirty="0">
                <a:ea typeface="Calibri"/>
              </a:rPr>
              <a:t>آن در رديف منافقان شمرده اند، در صورتى است كه نمازجمعه واجب عينى باشد؛ يعنى </a:t>
            </a:r>
            <a:r>
              <a:rPr lang="fa-IR" dirty="0" smtClean="0">
                <a:ea typeface="Calibri"/>
              </a:rPr>
              <a:t>در </a:t>
            </a:r>
            <a:r>
              <a:rPr lang="fa-IR" dirty="0">
                <a:ea typeface="Calibri"/>
              </a:rPr>
              <a:t>زمان حضور امام معصوم و مبسوط اليد و اما در زمان غيبت بنابر اينكه واجب مخير باشد </a:t>
            </a:r>
            <a:r>
              <a:rPr lang="fa-IR" dirty="0" smtClean="0">
                <a:ea typeface="Calibri"/>
              </a:rPr>
              <a:t>(</a:t>
            </a:r>
            <a:r>
              <a:rPr lang="fa-IR" dirty="0">
                <a:ea typeface="Calibri"/>
              </a:rPr>
              <a:t>تخيير ميان نمازجمعه و نماز ظهر) و از روى سبك شمردن و انكار انجام نگيرد، مشمول </a:t>
            </a:r>
            <a:r>
              <a:rPr lang="fa-IR" dirty="0" smtClean="0">
                <a:ea typeface="Calibri"/>
              </a:rPr>
              <a:t>اينمذمت </a:t>
            </a:r>
            <a:r>
              <a:rPr lang="fa-IR" dirty="0">
                <a:ea typeface="Calibri"/>
              </a:rPr>
              <a:t>ها نخواهد شد، هرچند عظمت نمازجمعه و اهميت بسيار آن در اين حال نيز محفوظ است.</a:t>
            </a:r>
            <a:endParaRPr lang="en-US" dirty="0">
              <a:ea typeface="Calibri"/>
              <a:cs typeface="Arial"/>
            </a:endParaRPr>
          </a:p>
          <a:p>
            <a:pPr marL="0" indent="0" algn="r" rtl="1">
              <a:lnSpc>
                <a:spcPct val="115000"/>
              </a:lnSpc>
              <a:spcAft>
                <a:spcPts val="1000"/>
              </a:spcAft>
              <a:buNone/>
            </a:pPr>
            <a:r>
              <a:rPr lang="fa-IR" dirty="0">
                <a:ea typeface="Calibri"/>
              </a:rPr>
              <a:t>2. فلسفه نمازجمعه </a:t>
            </a:r>
            <a:endParaRPr lang="en-US" dirty="0">
              <a:ea typeface="Calibri"/>
              <a:cs typeface="Arial"/>
            </a:endParaRPr>
          </a:p>
          <a:p>
            <a:pPr marL="0" indent="0" algn="r" rtl="1">
              <a:lnSpc>
                <a:spcPct val="115000"/>
              </a:lnSpc>
              <a:spcAft>
                <a:spcPts val="1000"/>
              </a:spcAft>
              <a:buNone/>
            </a:pPr>
            <a:r>
              <a:rPr lang="fa-IR" dirty="0">
                <a:ea typeface="Calibri"/>
              </a:rPr>
              <a:t>نمازجمعه، پيش از هر چيز يك عبادت بزرگ دسته جمعى است و اثر عمومى عبادات را ـ كه </a:t>
            </a:r>
            <a:endParaRPr lang="en-US" dirty="0">
              <a:ea typeface="Calibri"/>
              <a:cs typeface="Arial"/>
            </a:endParaRPr>
          </a:p>
          <a:p>
            <a:pPr marL="0" indent="0" algn="r" rtl="1">
              <a:lnSpc>
                <a:spcPct val="115000"/>
              </a:lnSpc>
              <a:spcAft>
                <a:spcPts val="1000"/>
              </a:spcAft>
              <a:buNone/>
            </a:pPr>
            <a:r>
              <a:rPr lang="fa-IR" dirty="0">
                <a:ea typeface="Calibri"/>
              </a:rPr>
              <a:t>تلطيف روح و جان است ـ دارد؛ بهويژه اينكه دو خطبه دارد كه مشتمل بر انواع مواعظ و اندرزها </a:t>
            </a:r>
            <a:endParaRPr lang="en-US" dirty="0">
              <a:ea typeface="Calibri"/>
              <a:cs typeface="Arial"/>
            </a:endParaRPr>
          </a:p>
          <a:p>
            <a:pPr marL="0" indent="0" algn="r" rtl="1">
              <a:lnSpc>
                <a:spcPct val="115000"/>
              </a:lnSpc>
              <a:spcAft>
                <a:spcPts val="1000"/>
              </a:spcAft>
              <a:buNone/>
            </a:pPr>
            <a:r>
              <a:rPr lang="fa-IR" dirty="0">
                <a:ea typeface="Calibri"/>
              </a:rPr>
              <a:t>و امر به تقوا و پرهيزگارى </a:t>
            </a:r>
            <a:r>
              <a:rPr lang="fa-IR" dirty="0" smtClean="0">
                <a:ea typeface="Calibri"/>
              </a:rPr>
              <a:t>است.اما </a:t>
            </a:r>
            <a:r>
              <a:rPr lang="fa-IR" dirty="0">
                <a:ea typeface="Calibri"/>
              </a:rPr>
              <a:t>از نظر اجتماعى و سياسى، يك كنگره عظيم هفتگى است كه بعد از كنگره سالانه </a:t>
            </a:r>
            <a:r>
              <a:rPr lang="fa-IR" dirty="0" smtClean="0">
                <a:ea typeface="Calibri"/>
              </a:rPr>
              <a:t>حج،</a:t>
            </a:r>
            <a:r>
              <a:rPr lang="fa-IR" dirty="0">
                <a:ea typeface="Calibri"/>
                <a:cs typeface="Arial"/>
              </a:rPr>
              <a:t> </a:t>
            </a:r>
            <a:r>
              <a:rPr lang="fa-IR" dirty="0" smtClean="0">
                <a:ea typeface="Calibri"/>
              </a:rPr>
              <a:t>بزرگ </a:t>
            </a:r>
            <a:r>
              <a:rPr lang="fa-IR" dirty="0">
                <a:ea typeface="Calibri"/>
              </a:rPr>
              <a:t>ترين كنگره اسلامى است و از همين رو </a:t>
            </a:r>
            <a:r>
              <a:rPr lang="fa-IR" dirty="0" smtClean="0">
                <a:ea typeface="Calibri"/>
              </a:rPr>
              <a:t>در </a:t>
            </a:r>
            <a:r>
              <a:rPr lang="fa-IR" dirty="0">
                <a:ea typeface="Calibri"/>
              </a:rPr>
              <a:t>روايتى از پيامبر </a:t>
            </a:r>
            <a:r>
              <a:rPr lang="fa-IR" dirty="0" smtClean="0">
                <a:ea typeface="Calibri"/>
              </a:rPr>
              <a:t>اكرم(ص) </a:t>
            </a:r>
            <a:r>
              <a:rPr lang="fa-IR" dirty="0">
                <a:ea typeface="Calibri"/>
              </a:rPr>
              <a:t>ـ </a:t>
            </a:r>
            <a:r>
              <a:rPr lang="fa-IR" dirty="0" smtClean="0">
                <a:ea typeface="Calibri"/>
              </a:rPr>
              <a:t>كه </a:t>
            </a:r>
            <a:r>
              <a:rPr lang="fa-IR" dirty="0">
                <a:ea typeface="Calibri"/>
              </a:rPr>
              <a:t>نقل كرديم ـ آمده بود نمازجمعه حج كسانى است كه قادر به شركت در مراسم حج نيستند. </a:t>
            </a:r>
            <a:endParaRPr lang="en-US" dirty="0">
              <a:ea typeface="Calibri"/>
              <a:cs typeface="Arial"/>
            </a:endParaRPr>
          </a:p>
          <a:p>
            <a:pPr marL="0" indent="0" algn="r" rtl="1">
              <a:lnSpc>
                <a:spcPct val="115000"/>
              </a:lnSpc>
              <a:spcAft>
                <a:spcPts val="1000"/>
              </a:spcAft>
              <a:buNone/>
            </a:pPr>
            <a:r>
              <a:rPr lang="fa-IR" dirty="0">
                <a:ea typeface="Calibri"/>
              </a:rPr>
              <a:t>درحقيقت اسلام به سه اجتماع بزرگ ارج مى نهد: اجتماعات روزانه در نماز جماعت، اجتماع </a:t>
            </a:r>
            <a:r>
              <a:rPr lang="fa-IR" dirty="0" smtClean="0">
                <a:ea typeface="Calibri"/>
              </a:rPr>
              <a:t>هفتگى </a:t>
            </a:r>
            <a:r>
              <a:rPr lang="fa-IR" dirty="0">
                <a:ea typeface="Calibri"/>
              </a:rPr>
              <a:t>در نمازجمعه و اجتماع حج كه هر سال يك بار انجام مى گيرد. به هر روى مى توان بركات </a:t>
            </a:r>
            <a:r>
              <a:rPr lang="fa-IR" dirty="0" smtClean="0">
                <a:ea typeface="Calibri"/>
              </a:rPr>
              <a:t>نمازجمعه </a:t>
            </a:r>
            <a:r>
              <a:rPr lang="fa-IR" dirty="0">
                <a:ea typeface="Calibri"/>
              </a:rPr>
              <a:t>را به قرار زير دانست:</a:t>
            </a:r>
            <a:endParaRPr lang="en-US" dirty="0">
              <a:ea typeface="Calibri"/>
              <a:cs typeface="Arial"/>
            </a:endParaRPr>
          </a:p>
          <a:p>
            <a:pPr marL="0" indent="0" algn="r" rtl="1">
              <a:lnSpc>
                <a:spcPct val="115000"/>
              </a:lnSpc>
              <a:spcAft>
                <a:spcPts val="1000"/>
              </a:spcAft>
              <a:buNone/>
            </a:pPr>
            <a:r>
              <a:rPr lang="fa-IR" dirty="0" smtClean="0">
                <a:ea typeface="Calibri"/>
              </a:rPr>
              <a:t>1. </a:t>
            </a:r>
            <a:r>
              <a:rPr lang="fa-IR" dirty="0">
                <a:ea typeface="Calibri"/>
              </a:rPr>
              <a:t>آگاهى بخشيدن به مردم در زمينه معارف اسلامى و رويدادهاى مهم اجتماعى و سياسى؛ </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10303708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marL="0" indent="0" algn="r" rtl="1">
              <a:lnSpc>
                <a:spcPct val="115000"/>
              </a:lnSpc>
              <a:spcAft>
                <a:spcPts val="1000"/>
              </a:spcAft>
              <a:buNone/>
            </a:pPr>
            <a:r>
              <a:rPr lang="fa-IR" dirty="0">
                <a:ea typeface="Calibri"/>
              </a:rPr>
              <a:t>2. ايجاد همبستگى و انسجام هرچه بيشتر در ميان صفوف مسلمين، به گونه اى كه </a:t>
            </a:r>
            <a:r>
              <a:rPr lang="fa-IR" dirty="0" smtClean="0">
                <a:ea typeface="Calibri"/>
              </a:rPr>
              <a:t>دشمنانرا </a:t>
            </a:r>
            <a:r>
              <a:rPr lang="fa-IR" dirty="0">
                <a:ea typeface="Calibri"/>
              </a:rPr>
              <a:t>به وحشت افكند؛</a:t>
            </a:r>
            <a:endParaRPr lang="en-US" dirty="0">
              <a:ea typeface="Calibri"/>
              <a:cs typeface="Arial"/>
            </a:endParaRPr>
          </a:p>
          <a:p>
            <a:pPr marL="0" indent="0" algn="r" rtl="1">
              <a:lnSpc>
                <a:spcPct val="115000"/>
              </a:lnSpc>
              <a:spcAft>
                <a:spcPts val="1000"/>
              </a:spcAft>
              <a:buNone/>
            </a:pPr>
            <a:r>
              <a:rPr lang="fa-IR" dirty="0">
                <a:ea typeface="Calibri"/>
              </a:rPr>
              <a:t>3. تجديد روح دينى و نشاط معنوى براى توده مردم مسلمان؛ </a:t>
            </a:r>
            <a:endParaRPr lang="en-US" dirty="0">
              <a:ea typeface="Calibri"/>
              <a:cs typeface="Arial"/>
            </a:endParaRPr>
          </a:p>
          <a:p>
            <a:pPr marL="0" indent="0" algn="r" rtl="1">
              <a:lnSpc>
                <a:spcPct val="115000"/>
              </a:lnSpc>
              <a:spcAft>
                <a:spcPts val="1000"/>
              </a:spcAft>
              <a:buNone/>
            </a:pPr>
            <a:r>
              <a:rPr lang="fa-IR" dirty="0">
                <a:ea typeface="Calibri"/>
              </a:rPr>
              <a:t>4. جلب همكارى براى حل مشكلات عمومى. </a:t>
            </a:r>
            <a:endParaRPr lang="en-US" dirty="0">
              <a:ea typeface="Calibri"/>
              <a:cs typeface="Arial"/>
            </a:endParaRPr>
          </a:p>
          <a:p>
            <a:pPr marL="0" indent="0" algn="r" rtl="1">
              <a:lnSpc>
                <a:spcPct val="115000"/>
              </a:lnSpc>
              <a:spcAft>
                <a:spcPts val="1000"/>
              </a:spcAft>
              <a:buNone/>
            </a:pPr>
            <a:r>
              <a:rPr lang="fa-IR" dirty="0">
                <a:ea typeface="Calibri"/>
              </a:rPr>
              <a:t>به همين دليل هميشه دشمنان اسلام از نمازجمعه جامع الشرائط ـ كه دستورهاى اسلامى </a:t>
            </a:r>
            <a:r>
              <a:rPr lang="fa-IR" dirty="0" smtClean="0">
                <a:ea typeface="Calibri"/>
              </a:rPr>
              <a:t>به </a:t>
            </a:r>
            <a:r>
              <a:rPr lang="fa-IR" dirty="0">
                <a:ea typeface="Calibri"/>
              </a:rPr>
              <a:t>دقت در آن رعايت شود ـ بيم داشته اند. گاه مى شود آنان يك هفته تمام شبانه روز تبليغات </a:t>
            </a:r>
            <a:r>
              <a:rPr lang="fa-IR" dirty="0" smtClean="0">
                <a:ea typeface="Calibri"/>
              </a:rPr>
              <a:t>مسموم </a:t>
            </a:r>
            <a:r>
              <a:rPr lang="fa-IR" dirty="0">
                <a:ea typeface="Calibri"/>
              </a:rPr>
              <a:t>مى كنند، اما با يك خطبه نمازجمعه و مراسم پرشكوه و حيات بخش آن، توطئه ها خنثى </a:t>
            </a:r>
            <a:r>
              <a:rPr lang="fa-IR" dirty="0" smtClean="0">
                <a:ea typeface="Calibri"/>
              </a:rPr>
              <a:t>مى </a:t>
            </a:r>
            <a:r>
              <a:rPr lang="fa-IR" dirty="0">
                <a:ea typeface="Calibri"/>
              </a:rPr>
              <a:t>گردد و روح تازه اى در كالبدها دميده مى </a:t>
            </a:r>
            <a:r>
              <a:rPr lang="fa-IR" dirty="0" smtClean="0">
                <a:ea typeface="Calibri"/>
              </a:rPr>
              <a:t>شود.باتوجه </a:t>
            </a:r>
            <a:r>
              <a:rPr lang="fa-IR" dirty="0">
                <a:ea typeface="Calibri"/>
              </a:rPr>
              <a:t>به اين نكته كه طبق فقه شيعه در محدوده يك فرسخ، بيش از يك نمازجمعه جايز </a:t>
            </a:r>
            <a:r>
              <a:rPr lang="fa-IR" dirty="0" smtClean="0">
                <a:ea typeface="Calibri"/>
              </a:rPr>
              <a:t>نيست </a:t>
            </a:r>
            <a:r>
              <a:rPr lang="fa-IR" dirty="0">
                <a:ea typeface="Calibri"/>
              </a:rPr>
              <a:t>و حتى كسانى كه در دو فرسخى (تقريبا 11 كيلومترى) از محل نمازجمعه قرار دارند، </a:t>
            </a:r>
            <a:r>
              <a:rPr lang="fa-IR" dirty="0" smtClean="0">
                <a:ea typeface="Calibri"/>
              </a:rPr>
              <a:t>در </a:t>
            </a:r>
            <a:r>
              <a:rPr lang="fa-IR" dirty="0">
                <a:ea typeface="Calibri"/>
              </a:rPr>
              <a:t>آن شركت مى كنند، روشن مى شود كه عملا در هر شهر كوچك يا بزرگ و حومه آن، يك </a:t>
            </a:r>
            <a:r>
              <a:rPr lang="fa-IR" dirty="0" smtClean="0">
                <a:ea typeface="Calibri"/>
              </a:rPr>
              <a:t>نمازجمعه </a:t>
            </a:r>
            <a:r>
              <a:rPr lang="fa-IR" dirty="0">
                <a:ea typeface="Calibri"/>
              </a:rPr>
              <a:t>بيشتر منعقد نخواهد شد. بنابراين اجتماعى چنين، عظيم ترين اجتماع آن منطقه را </a:t>
            </a:r>
            <a:r>
              <a:rPr lang="fa-IR" dirty="0" smtClean="0">
                <a:ea typeface="Calibri"/>
              </a:rPr>
              <a:t>تشكيل </a:t>
            </a:r>
            <a:r>
              <a:rPr lang="fa-IR" dirty="0">
                <a:ea typeface="Calibri"/>
              </a:rPr>
              <a:t>مى </a:t>
            </a:r>
            <a:r>
              <a:rPr lang="fa-IR" dirty="0" smtClean="0">
                <a:ea typeface="Calibri"/>
              </a:rPr>
              <a:t>دهد ما </a:t>
            </a:r>
            <a:r>
              <a:rPr lang="fa-IR" dirty="0">
                <a:ea typeface="Calibri"/>
              </a:rPr>
              <a:t>متأسفانه اين مراسم عبادى ـ سياسى كه مى تواند مبدأ حركتى عظيم در جوامع </a:t>
            </a:r>
            <a:r>
              <a:rPr lang="fa-IR" dirty="0" smtClean="0">
                <a:ea typeface="Calibri"/>
              </a:rPr>
              <a:t>اسلامىگردد</a:t>
            </a:r>
            <a:r>
              <a:rPr lang="fa-IR" dirty="0">
                <a:ea typeface="Calibri"/>
              </a:rPr>
              <a:t>، به دليل نفوذ حكومت هاى فاسد در برخى كشورهاى اسلامى، چنان بى روح شده است كه </a:t>
            </a:r>
            <a:r>
              <a:rPr lang="fa-IR" dirty="0" smtClean="0">
                <a:ea typeface="Calibri"/>
              </a:rPr>
              <a:t>عملا </a:t>
            </a:r>
            <a:r>
              <a:rPr lang="fa-IR" dirty="0">
                <a:ea typeface="Calibri"/>
              </a:rPr>
              <a:t>هيچ اثر مثبتى ندارد و شكل يك برنامه تشريفاتى به خود گرفته است. </a:t>
            </a:r>
            <a:r>
              <a:rPr lang="fa-IR" dirty="0" smtClean="0">
                <a:ea typeface="Calibri"/>
              </a:rPr>
              <a:t>مهم </a:t>
            </a:r>
            <a:r>
              <a:rPr lang="fa-IR" dirty="0">
                <a:ea typeface="Calibri"/>
              </a:rPr>
              <a:t>ترين نمازجمعه سال، نمازجمعه اى است كه پيش از رفتن به عرفات در مكه انجام مى </a:t>
            </a:r>
            <a:r>
              <a:rPr lang="fa-IR" dirty="0" smtClean="0">
                <a:ea typeface="Calibri"/>
              </a:rPr>
              <a:t>گيرد </a:t>
            </a:r>
            <a:r>
              <a:rPr lang="fa-IR" dirty="0">
                <a:ea typeface="Calibri"/>
              </a:rPr>
              <a:t>كه تمام حجاج خانه خدا از سراسر جهان در آن شركت دارند كه آنان نماينده واقعى تمام </a:t>
            </a:r>
            <a:r>
              <a:rPr lang="fa-IR" dirty="0" smtClean="0">
                <a:ea typeface="Calibri"/>
              </a:rPr>
              <a:t>قشرهاى </a:t>
            </a:r>
            <a:r>
              <a:rPr lang="fa-IR" dirty="0">
                <a:ea typeface="Calibri"/>
              </a:rPr>
              <a:t>مسلمين در كره زمين هستند. از اين رو شايسته است براى تهيه خطبه چنين نماز </a:t>
            </a:r>
            <a:r>
              <a:rPr lang="fa-IR" dirty="0" smtClean="0">
                <a:ea typeface="Calibri"/>
              </a:rPr>
              <a:t>حساسى</a:t>
            </a:r>
            <a:r>
              <a:rPr lang="fa-IR" dirty="0">
                <a:ea typeface="Calibri"/>
              </a:rPr>
              <a:t>، عده زيادى از دانشمندان هفته ها و ماه ها مطالعه كنند و محصول آن را در آن </a:t>
            </a:r>
            <a:r>
              <a:rPr lang="fa-IR" dirty="0" smtClean="0">
                <a:ea typeface="Calibri"/>
              </a:rPr>
              <a:t>روزحساس </a:t>
            </a:r>
            <a:r>
              <a:rPr lang="fa-IR" dirty="0">
                <a:ea typeface="Calibri"/>
              </a:rPr>
              <a:t>و خطبه تاريخى بر مسلمانان عرضه نمايند و مسلما مى توانند به بركت آن آگاهى زيادى </a:t>
            </a:r>
            <a:r>
              <a:rPr lang="fa-IR" dirty="0" smtClean="0">
                <a:ea typeface="Calibri"/>
              </a:rPr>
              <a:t>به </a:t>
            </a:r>
            <a:r>
              <a:rPr lang="fa-IR" dirty="0">
                <a:ea typeface="Calibri"/>
              </a:rPr>
              <a:t>جامعه اسلامى داده و مشكلات مهمى را حل كنند، اما با نهايت تأسف در اين ايام ديده مى </a:t>
            </a:r>
            <a:r>
              <a:rPr lang="fa-IR" dirty="0" smtClean="0">
                <a:ea typeface="Calibri"/>
              </a:rPr>
              <a:t>شود</a:t>
            </a:r>
            <a:r>
              <a:rPr lang="fa-IR" dirty="0">
                <a:ea typeface="Calibri"/>
              </a:rPr>
              <a:t>، كه مسائل بسيار پيش پا افتاده و مطالبى كه تقريبا همه از آن آگاهى دارند، مطرح مى شود </a:t>
            </a:r>
            <a:r>
              <a:rPr lang="fa-IR" dirty="0" smtClean="0">
                <a:ea typeface="Calibri"/>
              </a:rPr>
              <a:t>و </a:t>
            </a:r>
            <a:r>
              <a:rPr lang="fa-IR" dirty="0">
                <a:ea typeface="Calibri"/>
              </a:rPr>
              <a:t>از مسائل اصولى به هيچ رو خبرى نيست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09932586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marL="0" indent="0" algn="ctr" rtl="1">
              <a:lnSpc>
                <a:spcPct val="115000"/>
              </a:lnSpc>
              <a:spcAft>
                <a:spcPts val="1000"/>
              </a:spcAft>
              <a:buNone/>
            </a:pPr>
            <a:r>
              <a:rPr lang="fa-IR" b="1" dirty="0" smtClean="0">
                <a:solidFill>
                  <a:schemeClr val="accent2">
                    <a:lumMod val="50000"/>
                  </a:schemeClr>
                </a:solidFill>
                <a:ea typeface="Calibri"/>
              </a:rPr>
              <a:t>گفتار </a:t>
            </a:r>
            <a:r>
              <a:rPr lang="fa-IR" b="1" dirty="0">
                <a:solidFill>
                  <a:schemeClr val="accent2">
                    <a:lumMod val="50000"/>
                  </a:schemeClr>
                </a:solidFill>
                <a:ea typeface="Calibri"/>
              </a:rPr>
              <a:t>دوم</a:t>
            </a:r>
            <a:endParaRPr lang="en-US" b="1" dirty="0">
              <a:solidFill>
                <a:schemeClr val="accent2">
                  <a:lumMod val="50000"/>
                </a:schemeClr>
              </a:solidFill>
              <a:ea typeface="Calibri"/>
              <a:cs typeface="Arial"/>
            </a:endParaRPr>
          </a:p>
          <a:p>
            <a:pPr marL="0" indent="0" algn="r" rtl="1">
              <a:lnSpc>
                <a:spcPct val="115000"/>
              </a:lnSpc>
              <a:spcAft>
                <a:spcPts val="1000"/>
              </a:spcAft>
              <a:buNone/>
            </a:pPr>
            <a:r>
              <a:rPr lang="fa-IR" dirty="0">
                <a:ea typeface="Calibri"/>
              </a:rPr>
              <a:t>تفسير سوره حمد</a:t>
            </a:r>
            <a:endParaRPr lang="en-US" dirty="0">
              <a:ea typeface="Calibri"/>
              <a:cs typeface="Arial"/>
            </a:endParaRPr>
          </a:p>
          <a:p>
            <a:pPr marL="0" indent="0" algn="r" rtl="1">
              <a:lnSpc>
                <a:spcPct val="115000"/>
              </a:lnSpc>
              <a:spcAft>
                <a:spcPts val="1000"/>
              </a:spcAft>
              <a:buNone/>
            </a:pPr>
            <a:r>
              <a:rPr lang="fa-IR" dirty="0">
                <a:ea typeface="Calibri"/>
              </a:rPr>
              <a:t>ويژگى های سوره </a:t>
            </a:r>
            <a:endParaRPr lang="en-US" dirty="0">
              <a:ea typeface="Calibri"/>
              <a:cs typeface="Arial"/>
            </a:endParaRPr>
          </a:p>
          <a:p>
            <a:pPr marL="0" indent="0" algn="r" rtl="1">
              <a:lnSpc>
                <a:spcPct val="115000"/>
              </a:lnSpc>
              <a:spcAft>
                <a:spcPts val="1000"/>
              </a:spcAft>
              <a:buNone/>
            </a:pPr>
            <a:r>
              <a:rPr lang="fa-IR" dirty="0">
                <a:ea typeface="Calibri"/>
              </a:rPr>
              <a:t>اين سوره در ميان سوره هاى قرآن درخشش خاصى دارد كه از مزاياى زير سرچشمه مى گيرد:</a:t>
            </a:r>
            <a:endParaRPr lang="en-US" dirty="0">
              <a:ea typeface="Calibri"/>
              <a:cs typeface="Arial"/>
            </a:endParaRPr>
          </a:p>
          <a:p>
            <a:pPr marL="0" indent="0" algn="r" rtl="1">
              <a:lnSpc>
                <a:spcPct val="115000"/>
              </a:lnSpc>
              <a:spcAft>
                <a:spcPts val="1000"/>
              </a:spcAft>
              <a:buNone/>
            </a:pPr>
            <a:r>
              <a:rPr lang="fa-IR" dirty="0">
                <a:ea typeface="Calibri"/>
              </a:rPr>
              <a:t>1. آهنگ سوره حمد </a:t>
            </a:r>
            <a:endParaRPr lang="en-US" dirty="0">
              <a:ea typeface="Calibri"/>
              <a:cs typeface="Arial"/>
            </a:endParaRPr>
          </a:p>
          <a:p>
            <a:pPr marL="0" indent="0" algn="r" rtl="1">
              <a:lnSpc>
                <a:spcPct val="115000"/>
              </a:lnSpc>
              <a:spcAft>
                <a:spcPts val="1000"/>
              </a:spcAft>
              <a:buNone/>
            </a:pPr>
            <a:r>
              <a:rPr lang="fa-IR" dirty="0">
                <a:ea typeface="Calibri"/>
              </a:rPr>
              <a:t>اين سوره از نظر لحن و آهنگ، با سوره هاى ديگر تفاوت آشكارى دارد؛ به خاطر اينكه سوره هاى </a:t>
            </a:r>
            <a:r>
              <a:rPr lang="fa-IR" dirty="0" smtClean="0">
                <a:ea typeface="Calibri"/>
              </a:rPr>
              <a:t>ديگر </a:t>
            </a:r>
            <a:r>
              <a:rPr lang="fa-IR" dirty="0">
                <a:ea typeface="Calibri"/>
              </a:rPr>
              <a:t>همه به عنوان سخن خداست، اما اين سوره از زبان بندگان است. به تعبير ديگر، در اين </a:t>
            </a:r>
            <a:r>
              <a:rPr lang="fa-IR" dirty="0" smtClean="0">
                <a:ea typeface="Calibri"/>
              </a:rPr>
              <a:t>سوره </a:t>
            </a:r>
            <a:r>
              <a:rPr lang="fa-IR" dirty="0">
                <a:ea typeface="Calibri"/>
              </a:rPr>
              <a:t>خداوند طرز مناجات و سخن گفتن با او را به بندگانش آموخته است. آغاز اين سوره با حمد و ستايش پروردگار شروع مى شود و با ابراز ايمان به مبدأ و معاد </a:t>
            </a:r>
            <a:r>
              <a:rPr lang="fa-IR" dirty="0" smtClean="0">
                <a:ea typeface="Calibri"/>
              </a:rPr>
              <a:t>(خداشناسى </a:t>
            </a:r>
            <a:r>
              <a:rPr lang="fa-IR" dirty="0">
                <a:ea typeface="Calibri"/>
              </a:rPr>
              <a:t>و ايمان به رستاخيز) ادامه مى يابد و سرانجام با تقاضاها و نيازهاى بندگان پايان مى گيرد.</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406791100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r" rtl="1">
              <a:lnSpc>
                <a:spcPct val="115000"/>
              </a:lnSpc>
              <a:spcAft>
                <a:spcPts val="1000"/>
              </a:spcAft>
              <a:buNone/>
            </a:pPr>
            <a:r>
              <a:rPr lang="fa-IR" dirty="0">
                <a:ea typeface="Calibri"/>
              </a:rPr>
              <a:t>2. سوره حمد، اساس قرآن </a:t>
            </a:r>
            <a:endParaRPr lang="en-US" dirty="0">
              <a:ea typeface="Calibri"/>
              <a:cs typeface="Arial"/>
            </a:endParaRPr>
          </a:p>
          <a:p>
            <a:pPr marL="0" indent="0" algn="r" rtl="1">
              <a:lnSpc>
                <a:spcPct val="115000"/>
              </a:lnSpc>
              <a:spcAft>
                <a:spcPts val="1000"/>
              </a:spcAft>
              <a:buNone/>
            </a:pPr>
            <a:r>
              <a:rPr lang="fa-IR" dirty="0">
                <a:ea typeface="Calibri"/>
              </a:rPr>
              <a:t>در حديثى از پيامبر </a:t>
            </a:r>
            <a:r>
              <a:rPr lang="fa-IR" dirty="0" smtClean="0">
                <a:ea typeface="Calibri"/>
              </a:rPr>
              <a:t>اكرم(ص) </a:t>
            </a:r>
            <a:r>
              <a:rPr lang="fa-IR" dirty="0">
                <a:ea typeface="Calibri"/>
              </a:rPr>
              <a:t>مى خوانيم: </a:t>
            </a:r>
            <a:r>
              <a:rPr lang="fa-IR" dirty="0">
                <a:solidFill>
                  <a:srgbClr val="0070C0"/>
                </a:solidFill>
                <a:ea typeface="Calibri"/>
              </a:rPr>
              <a:t>«آيا برترين سوره اى را كه خدا در </a:t>
            </a:r>
            <a:r>
              <a:rPr lang="fa-IR" dirty="0" smtClean="0">
                <a:solidFill>
                  <a:srgbClr val="0070C0"/>
                </a:solidFill>
                <a:ea typeface="Calibri"/>
              </a:rPr>
              <a:t>كتابش </a:t>
            </a:r>
            <a:r>
              <a:rPr lang="fa-IR" dirty="0">
                <a:solidFill>
                  <a:srgbClr val="0070C0"/>
                </a:solidFill>
                <a:ea typeface="Calibri"/>
              </a:rPr>
              <a:t>نازل كرده، به تو تعليم كنم؟ جابر عرض كرد: آرى، پدر و مادرم به فدايت باد! به من تعليم </a:t>
            </a:r>
            <a:r>
              <a:rPr lang="fa-IR" dirty="0" smtClean="0">
                <a:solidFill>
                  <a:srgbClr val="0070C0"/>
                </a:solidFill>
                <a:ea typeface="Calibri"/>
              </a:rPr>
              <a:t>كن</a:t>
            </a:r>
            <a:r>
              <a:rPr lang="fa-IR" dirty="0">
                <a:solidFill>
                  <a:srgbClr val="0070C0"/>
                </a:solidFill>
                <a:ea typeface="Calibri"/>
              </a:rPr>
              <a:t>. </a:t>
            </a:r>
            <a:r>
              <a:rPr lang="fa-IR" dirty="0" smtClean="0">
                <a:solidFill>
                  <a:srgbClr val="0070C0"/>
                </a:solidFill>
                <a:ea typeface="Calibri"/>
              </a:rPr>
              <a:t>پيامبر(ص)سوره </a:t>
            </a:r>
            <a:r>
              <a:rPr lang="fa-IR" dirty="0">
                <a:solidFill>
                  <a:srgbClr val="0070C0"/>
                </a:solidFill>
                <a:ea typeface="Calibri"/>
              </a:rPr>
              <a:t>حمد را ـ كه أم الكتاب است ـ به او آموخت و سپس </a:t>
            </a:r>
            <a:r>
              <a:rPr lang="fa-IR" dirty="0" smtClean="0">
                <a:solidFill>
                  <a:srgbClr val="0070C0"/>
                </a:solidFill>
                <a:ea typeface="Calibri"/>
              </a:rPr>
              <a:t>اضافه</a:t>
            </a:r>
            <a:r>
              <a:rPr lang="fa-IR" dirty="0">
                <a:solidFill>
                  <a:srgbClr val="0070C0"/>
                </a:solidFill>
                <a:ea typeface="Calibri"/>
                <a:cs typeface="Arial"/>
              </a:rPr>
              <a:t> </a:t>
            </a:r>
            <a:r>
              <a:rPr lang="fa-IR" dirty="0" smtClean="0">
                <a:solidFill>
                  <a:srgbClr val="0070C0"/>
                </a:solidFill>
                <a:ea typeface="Calibri"/>
              </a:rPr>
              <a:t>فرمود</a:t>
            </a:r>
            <a:r>
              <a:rPr lang="fa-IR" dirty="0">
                <a:solidFill>
                  <a:srgbClr val="0070C0"/>
                </a:solidFill>
                <a:ea typeface="Calibri"/>
              </a:rPr>
              <a:t>: اين سوره شفاى هر دردى است، مگر مرگ</a:t>
            </a:r>
            <a:r>
              <a:rPr lang="fa-IR" dirty="0" smtClean="0">
                <a:solidFill>
                  <a:srgbClr val="0070C0"/>
                </a:solidFill>
                <a:ea typeface="Calibri"/>
              </a:rPr>
              <a:t>.» </a:t>
            </a:r>
            <a:r>
              <a:rPr lang="fa-IR" dirty="0" smtClean="0">
                <a:ea typeface="Calibri"/>
              </a:rPr>
              <a:t>نيز </a:t>
            </a:r>
            <a:r>
              <a:rPr lang="fa-IR" dirty="0">
                <a:ea typeface="Calibri"/>
              </a:rPr>
              <a:t>در حديث ديگرى از آن حضرت آمده است: </a:t>
            </a:r>
            <a:r>
              <a:rPr lang="fa-IR" dirty="0">
                <a:solidFill>
                  <a:srgbClr val="0070C0"/>
                </a:solidFill>
                <a:ea typeface="Calibri"/>
              </a:rPr>
              <a:t>«قسم به كسى كه جان من به دست اوست! </a:t>
            </a:r>
            <a:r>
              <a:rPr lang="fa-IR" dirty="0" smtClean="0">
                <a:solidFill>
                  <a:srgbClr val="0070C0"/>
                </a:solidFill>
                <a:ea typeface="Calibri"/>
              </a:rPr>
              <a:t>خداوند </a:t>
            </a:r>
            <a:r>
              <a:rPr lang="fa-IR" dirty="0">
                <a:solidFill>
                  <a:srgbClr val="0070C0"/>
                </a:solidFill>
                <a:ea typeface="Calibri"/>
              </a:rPr>
              <a:t>نه در تورات و نه در انجيل و نه در زبور و </a:t>
            </a:r>
            <a:r>
              <a:rPr lang="fa-IR" dirty="0" smtClean="0">
                <a:solidFill>
                  <a:srgbClr val="0070C0"/>
                </a:solidFill>
                <a:ea typeface="Calibri"/>
              </a:rPr>
              <a:t>نه </a:t>
            </a:r>
            <a:r>
              <a:rPr lang="fa-IR" dirty="0">
                <a:solidFill>
                  <a:srgbClr val="0070C0"/>
                </a:solidFill>
                <a:ea typeface="Calibri"/>
              </a:rPr>
              <a:t>حتى در قرآن، مثل اين سوره را نازل نكرده </a:t>
            </a:r>
            <a:r>
              <a:rPr lang="fa-IR" dirty="0" smtClean="0">
                <a:solidFill>
                  <a:srgbClr val="0070C0"/>
                </a:solidFill>
                <a:ea typeface="Calibri"/>
              </a:rPr>
              <a:t>است </a:t>
            </a:r>
            <a:r>
              <a:rPr lang="fa-IR" dirty="0">
                <a:solidFill>
                  <a:srgbClr val="0070C0"/>
                </a:solidFill>
                <a:ea typeface="Calibri"/>
              </a:rPr>
              <a:t>و اين أم الكتاب است.»</a:t>
            </a:r>
            <a:endParaRPr lang="en-US" dirty="0">
              <a:solidFill>
                <a:srgbClr val="0070C0"/>
              </a:solidFill>
              <a:ea typeface="Calibri"/>
              <a:cs typeface="Arial"/>
            </a:endParaRPr>
          </a:p>
          <a:p>
            <a:pPr marL="0" indent="0" algn="r" rtl="1">
              <a:lnSpc>
                <a:spcPct val="115000"/>
              </a:lnSpc>
              <a:spcAft>
                <a:spcPts val="1000"/>
              </a:spcAft>
              <a:buNone/>
            </a:pPr>
            <a:r>
              <a:rPr lang="fa-IR" dirty="0">
                <a:ea typeface="Calibri"/>
              </a:rPr>
              <a:t>با تأمل در محتواى اين سوره دليل اين سخن روشن مى شود: اين سوره درحقيقت فهرستى </a:t>
            </a:r>
            <a:r>
              <a:rPr lang="fa-IR" dirty="0" smtClean="0">
                <a:ea typeface="Calibri"/>
              </a:rPr>
              <a:t>است </a:t>
            </a:r>
            <a:r>
              <a:rPr lang="fa-IR" dirty="0">
                <a:ea typeface="Calibri"/>
              </a:rPr>
              <a:t>از مجموع محتواى قرآن كه بخشى از آن توحيد و شناخت صفات خدا و بخشى در زمينه</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48007780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705600"/>
          </a:xfrm>
        </p:spPr>
        <p:txBody>
          <a:bodyPr>
            <a:normAutofit fontScale="70000" lnSpcReduction="20000"/>
          </a:bodyPr>
          <a:lstStyle/>
          <a:p>
            <a:pPr marL="0" indent="0" algn="r" rtl="1">
              <a:lnSpc>
                <a:spcPct val="115000"/>
              </a:lnSpc>
              <a:spcAft>
                <a:spcPts val="1000"/>
              </a:spcAft>
              <a:buNone/>
            </a:pPr>
            <a:r>
              <a:rPr lang="fa-IR" dirty="0">
                <a:ea typeface="Calibri"/>
              </a:rPr>
              <a:t>تعبير به دو سوم قرآن، شايد از آن رو باشد كه بخشى از قرآن توجه به خداست و بخشى </a:t>
            </a:r>
            <a:endParaRPr lang="en-US" dirty="0">
              <a:ea typeface="Calibri"/>
              <a:cs typeface="Arial"/>
            </a:endParaRPr>
          </a:p>
          <a:p>
            <a:pPr marL="0" indent="0" algn="r" rtl="1">
              <a:lnSpc>
                <a:spcPct val="115000"/>
              </a:lnSpc>
              <a:spcAft>
                <a:spcPts val="1000"/>
              </a:spcAft>
              <a:buNone/>
            </a:pPr>
            <a:r>
              <a:rPr lang="fa-IR" dirty="0">
                <a:ea typeface="Calibri"/>
              </a:rPr>
              <a:t>توجه به رستاخيز و بخش ديگر نيز احكام و دستورات است كه بخش اول و دوم در سوره حمد </a:t>
            </a:r>
            <a:endParaRPr lang="en-US" dirty="0">
              <a:ea typeface="Calibri"/>
              <a:cs typeface="Arial"/>
            </a:endParaRPr>
          </a:p>
          <a:p>
            <a:pPr marL="0" indent="0" algn="r" rtl="1">
              <a:lnSpc>
                <a:spcPct val="115000"/>
              </a:lnSpc>
              <a:spcAft>
                <a:spcPts val="1000"/>
              </a:spcAft>
              <a:buNone/>
            </a:pPr>
            <a:r>
              <a:rPr lang="fa-IR" dirty="0">
                <a:ea typeface="Calibri"/>
              </a:rPr>
              <a:t>آمده است. تعبير به تمام قرآن نيز بدين دليل است كه همه قرآن را از يك نظر در ايمان و عمل </a:t>
            </a:r>
            <a:endParaRPr lang="en-US" dirty="0">
              <a:ea typeface="Calibri"/>
              <a:cs typeface="Arial"/>
            </a:endParaRPr>
          </a:p>
          <a:p>
            <a:pPr marL="0" indent="0" algn="r" rtl="1">
              <a:lnSpc>
                <a:spcPct val="115000"/>
              </a:lnSpc>
              <a:spcAft>
                <a:spcPts val="1000"/>
              </a:spcAft>
              <a:buNone/>
            </a:pPr>
            <a:r>
              <a:rPr lang="fa-IR" dirty="0">
                <a:ea typeface="Calibri"/>
              </a:rPr>
              <a:t>معاد و رستاخيز است و بخشى نيز از هدايت و ضلالت ـ كه خط فاصل مؤمنان و كافران است </a:t>
            </a:r>
            <a:endParaRPr lang="en-US" dirty="0">
              <a:ea typeface="Calibri"/>
              <a:cs typeface="Arial"/>
            </a:endParaRPr>
          </a:p>
          <a:p>
            <a:pPr marL="0" indent="0" algn="r" rtl="1">
              <a:lnSpc>
                <a:spcPct val="115000"/>
              </a:lnSpc>
              <a:spcAft>
                <a:spcPts val="1000"/>
              </a:spcAft>
              <a:buNone/>
            </a:pPr>
            <a:r>
              <a:rPr lang="fa-IR" dirty="0">
                <a:ea typeface="Calibri"/>
              </a:rPr>
              <a:t>ـ سخن مى گويد. همچنين در آن اشاره اى است به حاكميت مطلق پروردگار و مقام ربوبيت و </a:t>
            </a:r>
            <a:endParaRPr lang="en-US" dirty="0">
              <a:ea typeface="Calibri"/>
              <a:cs typeface="Arial"/>
            </a:endParaRPr>
          </a:p>
          <a:p>
            <a:pPr marL="0" indent="0" algn="r" rtl="1">
              <a:lnSpc>
                <a:spcPct val="115000"/>
              </a:lnSpc>
              <a:spcAft>
                <a:spcPts val="1000"/>
              </a:spcAft>
              <a:buNone/>
            </a:pPr>
            <a:r>
              <a:rPr lang="fa-IR" dirty="0">
                <a:ea typeface="Calibri"/>
              </a:rPr>
              <a:t>نعمت هاى بى پايانش كه به دو بخش عمومى و خصوصى (بخش رحمانيت و رحيميت) تقسيم </a:t>
            </a:r>
            <a:endParaRPr lang="en-US" dirty="0">
              <a:ea typeface="Calibri"/>
              <a:cs typeface="Arial"/>
            </a:endParaRPr>
          </a:p>
          <a:p>
            <a:pPr marL="0" indent="0" algn="r" rtl="1">
              <a:lnSpc>
                <a:spcPct val="115000"/>
              </a:lnSpc>
              <a:spcAft>
                <a:spcPts val="1000"/>
              </a:spcAft>
              <a:buNone/>
            </a:pPr>
            <a:r>
              <a:rPr lang="fa-IR" dirty="0">
                <a:ea typeface="Calibri"/>
              </a:rPr>
              <a:t>مى گردد، و از سويى به مسئله عبادت و بندگى و اختصاص آن به ذات پاك او نيز مى پردازد.</a:t>
            </a:r>
            <a:endParaRPr lang="en-US" dirty="0">
              <a:ea typeface="Calibri"/>
              <a:cs typeface="Arial"/>
            </a:endParaRPr>
          </a:p>
          <a:p>
            <a:pPr marL="0" indent="0" algn="r" rtl="1">
              <a:lnSpc>
                <a:spcPct val="115000"/>
              </a:lnSpc>
              <a:spcAft>
                <a:spcPts val="1000"/>
              </a:spcAft>
              <a:buNone/>
            </a:pPr>
            <a:r>
              <a:rPr lang="fa-IR" dirty="0">
                <a:ea typeface="Calibri"/>
              </a:rPr>
              <a:t>درحقيقت اين سوره مراحل سه گانه ايمان، يعنى </a:t>
            </a:r>
            <a:r>
              <a:rPr lang="fa-IR" dirty="0">
                <a:solidFill>
                  <a:schemeClr val="accent2">
                    <a:lumMod val="50000"/>
                  </a:schemeClr>
                </a:solidFill>
                <a:ea typeface="Calibri"/>
              </a:rPr>
              <a:t>«اعتقاد به قلب، اقرار به زبان و عمل به </a:t>
            </a:r>
            <a:endParaRPr lang="en-US" dirty="0">
              <a:solidFill>
                <a:schemeClr val="accent2">
                  <a:lumMod val="50000"/>
                </a:schemeClr>
              </a:solidFill>
              <a:ea typeface="Calibri"/>
              <a:cs typeface="Arial"/>
            </a:endParaRPr>
          </a:p>
          <a:p>
            <a:pPr marL="0" indent="0" algn="r" rtl="1">
              <a:lnSpc>
                <a:spcPct val="115000"/>
              </a:lnSpc>
              <a:spcAft>
                <a:spcPts val="1000"/>
              </a:spcAft>
              <a:buNone/>
            </a:pPr>
            <a:r>
              <a:rPr lang="fa-IR" dirty="0">
                <a:solidFill>
                  <a:schemeClr val="accent2">
                    <a:lumMod val="50000"/>
                  </a:schemeClr>
                </a:solidFill>
                <a:ea typeface="Calibri"/>
              </a:rPr>
              <a:t>اركان» </a:t>
            </a:r>
            <a:r>
              <a:rPr lang="fa-IR" dirty="0">
                <a:ea typeface="Calibri"/>
              </a:rPr>
              <a:t>را دربردارد. از همين روست كه در فضيلت اين سوره از </a:t>
            </a:r>
            <a:r>
              <a:rPr lang="fa-IR" dirty="0" smtClean="0">
                <a:ea typeface="Calibri"/>
              </a:rPr>
              <a:t>پيامبر(ص) </a:t>
            </a:r>
            <a:r>
              <a:rPr lang="fa-IR" dirty="0">
                <a:ea typeface="Calibri"/>
              </a:rPr>
              <a:t>نقل </a:t>
            </a:r>
            <a:endParaRPr lang="en-US" dirty="0">
              <a:ea typeface="Calibri"/>
              <a:cs typeface="Arial"/>
            </a:endParaRPr>
          </a:p>
          <a:p>
            <a:pPr marL="0" indent="0" algn="r" rtl="1">
              <a:lnSpc>
                <a:spcPct val="115000"/>
              </a:lnSpc>
              <a:spcAft>
                <a:spcPts val="1000"/>
              </a:spcAft>
              <a:buNone/>
            </a:pPr>
            <a:r>
              <a:rPr lang="fa-IR" dirty="0">
                <a:ea typeface="Calibri"/>
              </a:rPr>
              <a:t>شده است:</a:t>
            </a:r>
            <a:endParaRPr lang="en-US" dirty="0">
              <a:ea typeface="Calibri"/>
              <a:cs typeface="Arial"/>
            </a:endParaRPr>
          </a:p>
          <a:p>
            <a:pPr marL="0" indent="0" algn="r" rtl="1">
              <a:lnSpc>
                <a:spcPct val="115000"/>
              </a:lnSpc>
              <a:spcAft>
                <a:spcPts val="1000"/>
              </a:spcAft>
              <a:buNone/>
            </a:pPr>
            <a:r>
              <a:rPr lang="fa-IR" dirty="0">
                <a:solidFill>
                  <a:schemeClr val="accent2">
                    <a:lumMod val="50000"/>
                  </a:schemeClr>
                </a:solidFill>
                <a:ea typeface="Calibri"/>
              </a:rPr>
              <a:t>هر مسلمانى سوره حمد را بخواند، پاداش او به اندازه كسى است كه دو سوم قرآن را </a:t>
            </a:r>
            <a:br>
              <a:rPr lang="fa-IR" dirty="0">
                <a:solidFill>
                  <a:schemeClr val="accent2">
                    <a:lumMod val="50000"/>
                  </a:schemeClr>
                </a:solidFill>
                <a:ea typeface="Calibri"/>
              </a:rPr>
            </a:br>
            <a:r>
              <a:rPr lang="fa-IR" dirty="0">
                <a:solidFill>
                  <a:schemeClr val="accent2">
                    <a:lumMod val="50000"/>
                  </a:schemeClr>
                </a:solidFill>
                <a:ea typeface="Calibri"/>
              </a:rPr>
              <a:t>خوانده است (و طبق نقل ديگرى پاداش كسى است كه تمام قرآن را خوانده باشد) و </a:t>
            </a:r>
            <a:br>
              <a:rPr lang="fa-IR" dirty="0">
                <a:solidFill>
                  <a:schemeClr val="accent2">
                    <a:lumMod val="50000"/>
                  </a:schemeClr>
                </a:solidFill>
                <a:ea typeface="Calibri"/>
              </a:rPr>
            </a:br>
            <a:r>
              <a:rPr lang="fa-IR" dirty="0">
                <a:solidFill>
                  <a:schemeClr val="accent2">
                    <a:lumMod val="50000"/>
                  </a:schemeClr>
                </a:solidFill>
                <a:ea typeface="Calibri"/>
              </a:rPr>
              <a:t>گويى به هر فردى از مردان و زنان مؤمن هديه اى فرستاده است.</a:t>
            </a:r>
            <a:r>
              <a:rPr lang="fa-IR" dirty="0">
                <a:ea typeface="Calibri"/>
              </a:rPr>
              <a:t/>
            </a:r>
            <a:br>
              <a:rPr lang="fa-IR" dirty="0">
                <a:ea typeface="Calibri"/>
              </a:rPr>
            </a:br>
            <a:endParaRPr lang="fa-IR" dirty="0"/>
          </a:p>
        </p:txBody>
      </p:sp>
    </p:spTree>
    <p:extLst>
      <p:ext uri="{BB962C8B-B14F-4D97-AF65-F5344CB8AC3E}">
        <p14:creationId xmlns:p14="http://schemas.microsoft.com/office/powerpoint/2010/main" val="374743713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5973763"/>
          </a:xfrm>
        </p:spPr>
        <p:txBody>
          <a:bodyPr>
            <a:normAutofit fontScale="70000" lnSpcReduction="20000"/>
          </a:bodyPr>
          <a:lstStyle/>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r>
              <a:rPr lang="fa-IR" dirty="0">
                <a:ea typeface="Calibri"/>
              </a:rPr>
              <a:t>3. سوره حمد، افتخار </a:t>
            </a:r>
            <a:r>
              <a:rPr lang="fa-IR" dirty="0" smtClean="0">
                <a:ea typeface="Calibri"/>
              </a:rPr>
              <a:t>پيامبر(ص) </a:t>
            </a:r>
            <a:endParaRPr lang="en-US" dirty="0">
              <a:ea typeface="Calibri"/>
              <a:cs typeface="Arial"/>
            </a:endParaRPr>
          </a:p>
          <a:p>
            <a:pPr marL="0" indent="0" algn="r" rtl="1">
              <a:lnSpc>
                <a:spcPct val="115000"/>
              </a:lnSpc>
              <a:spcAft>
                <a:spcPts val="1000"/>
              </a:spcAft>
              <a:buNone/>
            </a:pPr>
            <a:r>
              <a:rPr lang="fa-IR" dirty="0">
                <a:ea typeface="Calibri"/>
              </a:rPr>
              <a:t>در آيات قرآن سوره حمد موهبتى بزرگ به </a:t>
            </a:r>
            <a:r>
              <a:rPr lang="fa-IR" dirty="0" smtClean="0">
                <a:ea typeface="Calibri"/>
              </a:rPr>
              <a:t>پيامبر(ص) </a:t>
            </a:r>
            <a:r>
              <a:rPr lang="fa-IR" dirty="0">
                <a:ea typeface="Calibri"/>
              </a:rPr>
              <a:t>معرفى شده و در برابر كل </a:t>
            </a:r>
            <a:endParaRPr lang="en-US" dirty="0">
              <a:ea typeface="Calibri"/>
              <a:cs typeface="Arial"/>
            </a:endParaRPr>
          </a:p>
          <a:p>
            <a:pPr marL="0" indent="0" algn="r" rtl="1">
              <a:lnSpc>
                <a:spcPct val="115000"/>
              </a:lnSpc>
              <a:spcAft>
                <a:spcPts val="1000"/>
              </a:spcAft>
              <a:buNone/>
            </a:pPr>
            <a:r>
              <a:rPr lang="fa-IR" dirty="0">
                <a:ea typeface="Calibri"/>
              </a:rPr>
              <a:t>قرآن قرار گرفته است؛ آنجا كه مى فرمايد: </a:t>
            </a:r>
            <a:r>
              <a:rPr lang="fa-IR" dirty="0">
                <a:solidFill>
                  <a:srgbClr val="009900"/>
                </a:solidFill>
                <a:ea typeface="Calibri"/>
              </a:rPr>
              <a:t>«و لقد آتيناك سبعا من المثانى و القرآن العظيم: ما </a:t>
            </a:r>
            <a:r>
              <a:rPr lang="fa-IR" dirty="0" smtClean="0">
                <a:solidFill>
                  <a:srgbClr val="009900"/>
                </a:solidFill>
                <a:ea typeface="Calibri"/>
              </a:rPr>
              <a:t>به </a:t>
            </a:r>
            <a:r>
              <a:rPr lang="fa-IR" dirty="0">
                <a:solidFill>
                  <a:srgbClr val="009900"/>
                </a:solidFill>
                <a:ea typeface="Calibri"/>
              </a:rPr>
              <a:t>تو سوره حمد ـ كه هفت  آيه است و دو بار نازل شده ـ داديم و همچنين قرآن بزرگ را </a:t>
            </a:r>
            <a:r>
              <a:rPr lang="fa-IR" dirty="0" smtClean="0">
                <a:solidFill>
                  <a:srgbClr val="009900"/>
                </a:solidFill>
                <a:ea typeface="Calibri"/>
              </a:rPr>
              <a:t>بخشيديم</a:t>
            </a:r>
            <a:r>
              <a:rPr lang="fa-IR" dirty="0">
                <a:solidFill>
                  <a:srgbClr val="009900"/>
                </a:solidFill>
                <a:ea typeface="Calibri"/>
              </a:rPr>
              <a:t>.»</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قرآن با تمام عظمتش در اينجا در </a:t>
            </a:r>
            <a:r>
              <a:rPr lang="fa-IR" dirty="0" smtClean="0">
                <a:ea typeface="Calibri"/>
              </a:rPr>
              <a:t>برابر </a:t>
            </a:r>
            <a:r>
              <a:rPr lang="fa-IR" dirty="0">
                <a:ea typeface="Calibri"/>
              </a:rPr>
              <a:t>سوره حمد قرار گرفته است و نزول دوباره آن نيز به </a:t>
            </a:r>
            <a:r>
              <a:rPr lang="fa-IR" dirty="0" smtClean="0">
                <a:ea typeface="Calibri"/>
              </a:rPr>
              <a:t>دليل </a:t>
            </a:r>
            <a:r>
              <a:rPr lang="fa-IR" dirty="0">
                <a:ea typeface="Calibri"/>
              </a:rPr>
              <a:t>اهميت بسيار آن است. همين مضمون در حديثى از </a:t>
            </a:r>
            <a:r>
              <a:rPr lang="fa-IR" dirty="0" smtClean="0">
                <a:ea typeface="Calibri"/>
              </a:rPr>
              <a:t>اميرمؤمنان(ع) </a:t>
            </a:r>
            <a:r>
              <a:rPr lang="fa-IR" dirty="0">
                <a:ea typeface="Calibri"/>
              </a:rPr>
              <a:t>از </a:t>
            </a:r>
            <a:r>
              <a:rPr lang="fa-IR" dirty="0" smtClean="0">
                <a:ea typeface="Calibri"/>
              </a:rPr>
              <a:t>پيامبر(ص) </a:t>
            </a:r>
            <a:r>
              <a:rPr lang="fa-IR" dirty="0">
                <a:ea typeface="Calibri"/>
              </a:rPr>
              <a:t>نقل شده است كه فرمود:</a:t>
            </a:r>
            <a:endParaRPr lang="en-US" dirty="0">
              <a:ea typeface="Calibri"/>
              <a:cs typeface="Arial"/>
            </a:endParaRPr>
          </a:p>
          <a:p>
            <a:pPr marL="0" indent="0" algn="r" rtl="1">
              <a:lnSpc>
                <a:spcPct val="115000"/>
              </a:lnSpc>
              <a:spcAft>
                <a:spcPts val="1000"/>
              </a:spcAft>
              <a:buNone/>
            </a:pPr>
            <a:r>
              <a:rPr lang="fa-IR" dirty="0">
                <a:solidFill>
                  <a:srgbClr val="009900"/>
                </a:solidFill>
                <a:ea typeface="Calibri"/>
              </a:rPr>
              <a:t>خداوند بزرگ به خاطر دادن سوره حمد بالخصوص بر من منت نهاده و آن را در برابر قرآن </a:t>
            </a:r>
            <a:endParaRPr lang="en-US" dirty="0">
              <a:solidFill>
                <a:srgbClr val="009900"/>
              </a:solidFill>
              <a:ea typeface="Calibri"/>
              <a:cs typeface="Arial"/>
            </a:endParaRPr>
          </a:p>
          <a:p>
            <a:pPr marL="0" indent="0" algn="r" rtl="1">
              <a:lnSpc>
                <a:spcPct val="115000"/>
              </a:lnSpc>
              <a:spcAft>
                <a:spcPts val="1000"/>
              </a:spcAft>
              <a:buNone/>
            </a:pPr>
            <a:r>
              <a:rPr lang="fa-IR" dirty="0">
                <a:solidFill>
                  <a:srgbClr val="009900"/>
                </a:solidFill>
                <a:ea typeface="Calibri"/>
              </a:rPr>
              <a:t>عظيم قرار داده، و سوره حمد باارزش ترين ذخاير گنج هاى عرش خداست.</a:t>
            </a:r>
            <a:endParaRPr lang="en-US" dirty="0">
              <a:solidFill>
                <a:srgbClr val="009900"/>
              </a:solidFill>
              <a:ea typeface="Calibri"/>
              <a:cs typeface="Arial"/>
            </a:endParaRPr>
          </a:p>
          <a:p>
            <a:pPr marL="0" indent="0">
              <a:buNone/>
            </a:pPr>
            <a:endParaRPr lang="fa-IR" dirty="0"/>
          </a:p>
        </p:txBody>
      </p:sp>
    </p:spTree>
    <p:extLst>
      <p:ext uri="{BB962C8B-B14F-4D97-AF65-F5344CB8AC3E}">
        <p14:creationId xmlns:p14="http://schemas.microsoft.com/office/powerpoint/2010/main" val="367229291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r" rtl="1">
              <a:lnSpc>
                <a:spcPct val="115000"/>
              </a:lnSpc>
              <a:spcAft>
                <a:spcPts val="1000"/>
              </a:spcAft>
              <a:buNone/>
            </a:pPr>
            <a:r>
              <a:rPr lang="fa-IR" dirty="0">
                <a:ea typeface="Calibri"/>
              </a:rPr>
              <a:t>4. تأكيد بر تلاوت اين سوره </a:t>
            </a:r>
            <a:endParaRPr lang="en-US" dirty="0">
              <a:ea typeface="Calibri"/>
              <a:cs typeface="Arial"/>
            </a:endParaRPr>
          </a:p>
          <a:p>
            <a:pPr marL="0" indent="0" algn="r" rtl="1">
              <a:lnSpc>
                <a:spcPct val="115000"/>
              </a:lnSpc>
              <a:spcAft>
                <a:spcPts val="1000"/>
              </a:spcAft>
              <a:buNone/>
            </a:pPr>
            <a:r>
              <a:rPr lang="fa-IR" dirty="0">
                <a:ea typeface="Calibri"/>
              </a:rPr>
              <a:t>با توجه به بحث هاى پيشين كه تنها بيان بخشى از فضيلت سوره حمد بود، روشن مى شود </a:t>
            </a:r>
            <a:endParaRPr lang="en-US" dirty="0">
              <a:ea typeface="Calibri"/>
              <a:cs typeface="Arial"/>
            </a:endParaRPr>
          </a:p>
          <a:p>
            <a:pPr marL="0" indent="0" algn="r" rtl="1">
              <a:lnSpc>
                <a:spcPct val="115000"/>
              </a:lnSpc>
              <a:spcAft>
                <a:spcPts val="1000"/>
              </a:spcAft>
              <a:buNone/>
            </a:pPr>
            <a:r>
              <a:rPr lang="fa-IR" dirty="0">
                <a:ea typeface="Calibri"/>
              </a:rPr>
              <a:t>كه چرا در احاديث اسلامى ـ در منابع شيعه و سنى ـ بر تلاوت آن تأكيد بسيار رفته است. تلاوت </a:t>
            </a:r>
            <a:endParaRPr lang="en-US" dirty="0">
              <a:ea typeface="Calibri"/>
              <a:cs typeface="Arial"/>
            </a:endParaRPr>
          </a:p>
          <a:p>
            <a:pPr marL="0" indent="0" algn="r" rtl="1">
              <a:lnSpc>
                <a:spcPct val="115000"/>
              </a:lnSpc>
              <a:spcAft>
                <a:spcPts val="1000"/>
              </a:spcAft>
              <a:buNone/>
            </a:pPr>
            <a:r>
              <a:rPr lang="fa-IR" dirty="0">
                <a:ea typeface="Calibri"/>
              </a:rPr>
              <a:t>اين سوره به انسان روح و ايمان مى بخشد و او را به خدا نزديك مى كند؛ صفاى دل و روحانيت</a:t>
            </a:r>
            <a:endParaRPr lang="en-US" dirty="0">
              <a:ea typeface="Calibri"/>
              <a:cs typeface="Arial"/>
            </a:endParaRPr>
          </a:p>
          <a:p>
            <a:pPr marL="0" indent="0" algn="r" rtl="1">
              <a:lnSpc>
                <a:spcPct val="115000"/>
              </a:lnSpc>
              <a:spcAft>
                <a:spcPts val="1000"/>
              </a:spcAft>
              <a:buNone/>
            </a:pPr>
            <a:r>
              <a:rPr lang="fa-IR" dirty="0">
                <a:ea typeface="Calibri"/>
              </a:rPr>
              <a:t>مى آفريند و اراده آدمى را نيرومند و تلاش او را در راه خدا و خلق افزون مى سازد و ميان او و </a:t>
            </a:r>
            <a:endParaRPr lang="en-US" dirty="0">
              <a:ea typeface="Calibri"/>
              <a:cs typeface="Arial"/>
            </a:endParaRPr>
          </a:p>
          <a:p>
            <a:pPr marL="0" indent="0" algn="r" rtl="1">
              <a:lnSpc>
                <a:spcPct val="115000"/>
              </a:lnSpc>
              <a:spcAft>
                <a:spcPts val="1000"/>
              </a:spcAft>
              <a:buNone/>
            </a:pPr>
            <a:r>
              <a:rPr lang="fa-IR" dirty="0">
                <a:ea typeface="Calibri"/>
              </a:rPr>
              <a:t>گناه فاصله مى افكند. به همين رو در حديثى از امام </a:t>
            </a:r>
            <a:r>
              <a:rPr lang="fa-IR" dirty="0" smtClean="0">
                <a:ea typeface="Calibri"/>
              </a:rPr>
              <a:t>صادق(ع) مى </a:t>
            </a:r>
            <a:r>
              <a:rPr lang="fa-IR" dirty="0">
                <a:ea typeface="Calibri"/>
              </a:rPr>
              <a:t>خوانيم:</a:t>
            </a:r>
            <a:endParaRPr lang="en-US" dirty="0">
              <a:ea typeface="Calibri"/>
              <a:cs typeface="Arial"/>
            </a:endParaRPr>
          </a:p>
          <a:p>
            <a:pPr marL="0" indent="0" algn="r" rtl="1">
              <a:lnSpc>
                <a:spcPct val="115000"/>
              </a:lnSpc>
              <a:spcAft>
                <a:spcPts val="1000"/>
              </a:spcAft>
              <a:buNone/>
            </a:pPr>
            <a:r>
              <a:rPr lang="fa-IR" dirty="0">
                <a:ea typeface="Calibri"/>
              </a:rPr>
              <a:t>شيطان چهار بار فرياد كشيد و ناله سر داد: نخستين بار روزى بود كه از درگاه خدا </a:t>
            </a:r>
            <a:r>
              <a:rPr lang="fa-IR" dirty="0" smtClean="0">
                <a:ea typeface="Calibri"/>
              </a:rPr>
              <a:t>رانده </a:t>
            </a:r>
            <a:r>
              <a:rPr lang="fa-IR" dirty="0">
                <a:ea typeface="Calibri"/>
              </a:rPr>
              <a:t>شد؛ سپس هنگامى بود كه از بهشت به زمين تنزل يافت؛ سومين بار هنگام </a:t>
            </a:r>
            <a:r>
              <a:rPr lang="fa-IR" dirty="0" smtClean="0">
                <a:ea typeface="Calibri"/>
              </a:rPr>
              <a:t>بعثت محمد(ص) </a:t>
            </a:r>
            <a:r>
              <a:rPr lang="fa-IR" dirty="0">
                <a:ea typeface="Calibri"/>
              </a:rPr>
              <a:t>بعد از فترت پيامبران بود و آخرين بار زمانى بود كه </a:t>
            </a:r>
            <a:r>
              <a:rPr lang="fa-IR" dirty="0" smtClean="0">
                <a:ea typeface="Calibri"/>
              </a:rPr>
              <a:t>سوره </a:t>
            </a:r>
            <a:r>
              <a:rPr lang="fa-IR" dirty="0">
                <a:ea typeface="Calibri"/>
              </a:rPr>
              <a:t>حمد نازل شد.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83190565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534400" cy="5821363"/>
          </a:xfrm>
        </p:spPr>
        <p:txBody>
          <a:bodyPr>
            <a:normAutofit fontScale="55000" lnSpcReduction="20000"/>
          </a:bodyPr>
          <a:lstStyle/>
          <a:p>
            <a:pPr marL="0" indent="0" algn="r" rtl="1">
              <a:lnSpc>
                <a:spcPct val="115000"/>
              </a:lnSpc>
              <a:spcAft>
                <a:spcPts val="1000"/>
              </a:spcAft>
              <a:buNone/>
            </a:pPr>
            <a:r>
              <a:rPr lang="fa-IR" dirty="0">
                <a:ea typeface="Calibri"/>
              </a:rPr>
              <a:t>محتوای سوره </a:t>
            </a:r>
            <a:endParaRPr lang="en-US" dirty="0">
              <a:ea typeface="Calibri"/>
              <a:cs typeface="Arial"/>
            </a:endParaRPr>
          </a:p>
          <a:p>
            <a:pPr marL="0" indent="0" algn="r" rtl="1">
              <a:lnSpc>
                <a:spcPct val="115000"/>
              </a:lnSpc>
              <a:spcAft>
                <a:spcPts val="1000"/>
              </a:spcAft>
              <a:buNone/>
            </a:pPr>
            <a:r>
              <a:rPr lang="fa-IR" dirty="0">
                <a:ea typeface="Calibri"/>
              </a:rPr>
              <a:t>هفت آيه اى كه در اين سوره هست، هر كدام به مطلب مهمى اشاره دارد</a:t>
            </a:r>
            <a:r>
              <a:rPr lang="fa-IR" dirty="0" smtClean="0">
                <a:ea typeface="Calibri"/>
              </a:rPr>
              <a:t>:</a:t>
            </a:r>
          </a:p>
          <a:p>
            <a:pPr marL="0" indent="0" algn="r" rtl="1">
              <a:lnSpc>
                <a:spcPct val="115000"/>
              </a:lnSpc>
              <a:spcAft>
                <a:spcPts val="1000"/>
              </a:spcAft>
              <a:buNone/>
            </a:pPr>
            <a:r>
              <a:rPr lang="fa-IR" dirty="0" smtClean="0">
                <a:solidFill>
                  <a:srgbClr val="0070C0"/>
                </a:solidFill>
                <a:ea typeface="Calibri"/>
              </a:rPr>
              <a:t>(( بسم الله )) </a:t>
            </a:r>
            <a:r>
              <a:rPr lang="fa-IR" dirty="0" smtClean="0">
                <a:ea typeface="Calibri"/>
              </a:rPr>
              <a:t>سر آغازی است برای هر کار, از این رو استمداد از ذات پاک خداوند را به هنگام شروع هر امری به ما می آموزد.</a:t>
            </a:r>
          </a:p>
          <a:p>
            <a:pPr marL="0" indent="0" algn="r" rtl="1">
              <a:lnSpc>
                <a:spcPct val="115000"/>
              </a:lnSpc>
              <a:spcAft>
                <a:spcPts val="1000"/>
              </a:spcAft>
              <a:buNone/>
            </a:pPr>
            <a:r>
              <a:rPr lang="fa-IR" dirty="0">
                <a:solidFill>
                  <a:srgbClr val="0070C0"/>
                </a:solidFill>
                <a:ea typeface="Calibri"/>
              </a:rPr>
              <a:t>«الحمد لله رب العالمين» </a:t>
            </a:r>
            <a:r>
              <a:rPr lang="fa-IR" dirty="0">
                <a:ea typeface="Calibri"/>
              </a:rPr>
              <a:t>درسى است از بازگشت همه نعمت ها و تربيت همه موجودات به </a:t>
            </a:r>
            <a:r>
              <a:rPr lang="fa-IR" dirty="0" smtClean="0">
                <a:ea typeface="Calibri"/>
              </a:rPr>
              <a:t>الله </a:t>
            </a:r>
            <a:r>
              <a:rPr lang="fa-IR" dirty="0">
                <a:ea typeface="Calibri"/>
              </a:rPr>
              <a:t>و توجه به اين حقيقت كه همه اين مواهب از ذات پاكش سرچشمه مى گيرد. </a:t>
            </a:r>
            <a:endParaRPr lang="en-US" dirty="0">
              <a:ea typeface="Calibri"/>
              <a:cs typeface="Arial"/>
            </a:endParaRPr>
          </a:p>
          <a:p>
            <a:pPr marL="0" indent="0" algn="r" rtl="1">
              <a:lnSpc>
                <a:spcPct val="115000"/>
              </a:lnSpc>
              <a:spcAft>
                <a:spcPts val="1000"/>
              </a:spcAft>
              <a:buNone/>
            </a:pPr>
            <a:r>
              <a:rPr lang="fa-IR" dirty="0">
                <a:solidFill>
                  <a:srgbClr val="0070C0"/>
                </a:solidFill>
                <a:ea typeface="Calibri"/>
              </a:rPr>
              <a:t>«الرحمن الرحيم» </a:t>
            </a:r>
            <a:r>
              <a:rPr lang="fa-IR" dirty="0">
                <a:ea typeface="Calibri"/>
              </a:rPr>
              <a:t>اين نكته را بازمى گويد كه اساس خلقت و تربيت و حاكميت او بر پايه </a:t>
            </a:r>
            <a:r>
              <a:rPr lang="fa-IR" dirty="0" smtClean="0">
                <a:ea typeface="Calibri"/>
              </a:rPr>
              <a:t>رحمت </a:t>
            </a:r>
            <a:r>
              <a:rPr lang="fa-IR" dirty="0">
                <a:ea typeface="Calibri"/>
              </a:rPr>
              <a:t>و رحمانيت است كه محور اصلى نظام تربيتى جهان را نيز تشكيل مى دهد.</a:t>
            </a:r>
            <a:endParaRPr lang="en-US" dirty="0">
              <a:ea typeface="Calibri"/>
              <a:cs typeface="Arial"/>
            </a:endParaRPr>
          </a:p>
          <a:p>
            <a:pPr marL="0" indent="0" algn="r" rtl="1">
              <a:lnSpc>
                <a:spcPct val="115000"/>
              </a:lnSpc>
              <a:spcAft>
                <a:spcPts val="1000"/>
              </a:spcAft>
              <a:buNone/>
            </a:pPr>
            <a:r>
              <a:rPr lang="fa-IR" dirty="0">
                <a:solidFill>
                  <a:srgbClr val="0070C0"/>
                </a:solidFill>
                <a:ea typeface="Calibri"/>
              </a:rPr>
              <a:t>«مالك يوم الدين» </a:t>
            </a:r>
            <a:r>
              <a:rPr lang="fa-IR" dirty="0">
                <a:ea typeface="Calibri"/>
              </a:rPr>
              <a:t>توجهى است به معاد و سراى پاداش اعمال و حاكميت خداوند بر آن </a:t>
            </a:r>
            <a:r>
              <a:rPr lang="fa-IR" dirty="0" smtClean="0">
                <a:ea typeface="Calibri"/>
              </a:rPr>
              <a:t>دادگاه </a:t>
            </a:r>
            <a:r>
              <a:rPr lang="fa-IR" dirty="0">
                <a:ea typeface="Calibri"/>
              </a:rPr>
              <a:t>عظيم.</a:t>
            </a:r>
            <a:endParaRPr lang="en-US" dirty="0">
              <a:ea typeface="Calibri"/>
              <a:cs typeface="Arial"/>
            </a:endParaRPr>
          </a:p>
          <a:p>
            <a:pPr marL="0" indent="0" algn="r" rtl="1">
              <a:lnSpc>
                <a:spcPct val="115000"/>
              </a:lnSpc>
              <a:spcAft>
                <a:spcPts val="1000"/>
              </a:spcAft>
              <a:buNone/>
            </a:pPr>
            <a:r>
              <a:rPr lang="fa-IR" dirty="0">
                <a:solidFill>
                  <a:srgbClr val="0070C0"/>
                </a:solidFill>
                <a:ea typeface="Calibri"/>
              </a:rPr>
              <a:t>«إياك نعبد و إياك نستعين» </a:t>
            </a:r>
            <a:r>
              <a:rPr lang="fa-IR" dirty="0">
                <a:ea typeface="Calibri"/>
              </a:rPr>
              <a:t>توحيد در عبادت و توحيد در نقطه اتكاء انسان ها را بيان مى </a:t>
            </a:r>
            <a:r>
              <a:rPr lang="fa-IR" dirty="0" smtClean="0">
                <a:ea typeface="Calibri"/>
              </a:rPr>
              <a:t>دارد.</a:t>
            </a:r>
            <a:endParaRPr lang="en-US" dirty="0">
              <a:ea typeface="Calibri"/>
              <a:cs typeface="Arial"/>
            </a:endParaRPr>
          </a:p>
          <a:p>
            <a:pPr marL="0" indent="0" algn="r" rtl="1">
              <a:lnSpc>
                <a:spcPct val="115000"/>
              </a:lnSpc>
              <a:spcAft>
                <a:spcPts val="1000"/>
              </a:spcAft>
              <a:buNone/>
            </a:pPr>
            <a:r>
              <a:rPr lang="fa-IR" dirty="0">
                <a:solidFill>
                  <a:srgbClr val="0070C0"/>
                </a:solidFill>
                <a:ea typeface="Calibri"/>
              </a:rPr>
              <a:t>«اهدنا الصراط المستقيم» </a:t>
            </a:r>
            <a:r>
              <a:rPr lang="fa-IR" dirty="0">
                <a:ea typeface="Calibri"/>
              </a:rPr>
              <a:t>بيانگر نياز و عشق بندگان به هدايت و از سويى توجهى است به </a:t>
            </a:r>
            <a:r>
              <a:rPr lang="fa-IR" dirty="0" smtClean="0">
                <a:ea typeface="Calibri"/>
              </a:rPr>
              <a:t>اين </a:t>
            </a:r>
            <a:r>
              <a:rPr lang="fa-IR" dirty="0">
                <a:ea typeface="Calibri"/>
              </a:rPr>
              <a:t>حقيقت كه هدايت ها همه از سوى اوست.</a:t>
            </a:r>
            <a:endParaRPr lang="en-US" dirty="0">
              <a:ea typeface="Calibri"/>
              <a:cs typeface="Arial"/>
            </a:endParaRPr>
          </a:p>
          <a:p>
            <a:pPr marL="0" indent="0" algn="r" rtl="1">
              <a:lnSpc>
                <a:spcPct val="115000"/>
              </a:lnSpc>
              <a:spcAft>
                <a:spcPts val="1000"/>
              </a:spcAft>
              <a:buNone/>
            </a:pPr>
            <a:r>
              <a:rPr lang="fa-IR" dirty="0">
                <a:solidFill>
                  <a:srgbClr val="0070C0"/>
                </a:solidFill>
                <a:ea typeface="Calibri"/>
              </a:rPr>
              <a:t>«صراط الذين أنعمت عليهم غير المغضوب عليهم و لا الضالين»</a:t>
            </a:r>
            <a:r>
              <a:rPr lang="fa-IR" dirty="0">
                <a:ea typeface="Calibri"/>
              </a:rPr>
              <a:t> ترسيم روشنى است از صراط  </a:t>
            </a:r>
            <a:r>
              <a:rPr lang="fa-IR" dirty="0" smtClean="0">
                <a:ea typeface="Calibri"/>
              </a:rPr>
              <a:t>مستقيم </a:t>
            </a:r>
            <a:r>
              <a:rPr lang="fa-IR" dirty="0">
                <a:ea typeface="Calibri"/>
              </a:rPr>
              <a:t>كه راه كسانى است كه مشمول نعمت هاى او شده اند، و از راه مغضوبين و گمراهان جداست.</a:t>
            </a:r>
            <a:endParaRPr lang="en-US" dirty="0">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20354299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55000" lnSpcReduction="20000"/>
          </a:bodyPr>
          <a:lstStyle/>
          <a:p>
            <a:pPr algn="r" rtl="1">
              <a:lnSpc>
                <a:spcPct val="115000"/>
              </a:lnSpc>
              <a:spcAft>
                <a:spcPts val="1000"/>
              </a:spcAft>
            </a:pPr>
            <a:r>
              <a:rPr lang="fa-IR" dirty="0" smtClean="0">
                <a:ea typeface="Calibri"/>
              </a:rPr>
              <a:t>1</a:t>
            </a:r>
            <a:r>
              <a:rPr lang="fa-IR" dirty="0" smtClean="0">
                <a:solidFill>
                  <a:srgbClr val="0070C0"/>
                </a:solidFill>
                <a:ea typeface="Calibri"/>
              </a:rPr>
              <a:t>) </a:t>
            </a:r>
            <a:r>
              <a:rPr lang="fa-IR" dirty="0">
                <a:solidFill>
                  <a:srgbClr val="0070C0"/>
                </a:solidFill>
                <a:ea typeface="Calibri"/>
              </a:rPr>
              <a:t>الفاظ و عباراتى كه در گفتگوهاى آدمى به كار مى رود، تنها براى نيازمندى هاى روزمره </a:t>
            </a:r>
            <a:endParaRPr lang="en-US" dirty="0">
              <a:solidFill>
                <a:srgbClr val="0070C0"/>
              </a:solidFill>
              <a:ea typeface="Calibri"/>
              <a:cs typeface="Arial"/>
            </a:endParaRPr>
          </a:p>
          <a:p>
            <a:pPr algn="r" rtl="1">
              <a:lnSpc>
                <a:spcPct val="115000"/>
              </a:lnSpc>
              <a:spcAft>
                <a:spcPts val="1000"/>
              </a:spcAft>
            </a:pPr>
            <a:r>
              <a:rPr lang="fa-IR" dirty="0">
                <a:solidFill>
                  <a:srgbClr val="0070C0"/>
                </a:solidFill>
                <a:ea typeface="Calibri"/>
              </a:rPr>
              <a:t>به وجود آمده است</a:t>
            </a:r>
            <a:r>
              <a:rPr lang="fa-IR" dirty="0">
                <a:ea typeface="Calibri"/>
              </a:rPr>
              <a:t>. از اين رو به مجرد آنكه از زندگى محدود مادى خارج شويم و مثلا درباره </a:t>
            </a:r>
            <a:endParaRPr lang="en-US" dirty="0">
              <a:ea typeface="Calibri"/>
              <a:cs typeface="Arial"/>
            </a:endParaRPr>
          </a:p>
          <a:p>
            <a:pPr algn="r" rtl="1">
              <a:lnSpc>
                <a:spcPct val="115000"/>
              </a:lnSpc>
              <a:spcAft>
                <a:spcPts val="1000"/>
              </a:spcAft>
            </a:pPr>
            <a:r>
              <a:rPr lang="fa-IR" dirty="0">
                <a:ea typeface="Calibri"/>
              </a:rPr>
              <a:t>آفريدگار ـ كه نامحدود از هر جهت است ـ  سخنى به ميان آيد، به روشنى مى بينيم كه الفاظ </a:t>
            </a:r>
            <a:endParaRPr lang="en-US" dirty="0">
              <a:ea typeface="Calibri"/>
              <a:cs typeface="Arial"/>
            </a:endParaRPr>
          </a:p>
          <a:p>
            <a:pPr algn="r" rtl="1">
              <a:lnSpc>
                <a:spcPct val="115000"/>
              </a:lnSpc>
              <a:spcAft>
                <a:spcPts val="1000"/>
              </a:spcAft>
            </a:pPr>
            <a:r>
              <a:rPr lang="fa-IR" dirty="0">
                <a:ea typeface="Calibri"/>
              </a:rPr>
              <a:t>ما قالب آن معانى نيست، از همين رو به ناچار بايد كلماتى را به كار بريم كه از جهات مختلفى </a:t>
            </a:r>
            <a:endParaRPr lang="en-US" dirty="0">
              <a:ea typeface="Calibri"/>
              <a:cs typeface="Arial"/>
            </a:endParaRPr>
          </a:p>
          <a:p>
            <a:pPr algn="r" rtl="1">
              <a:lnSpc>
                <a:spcPct val="115000"/>
              </a:lnSpc>
              <a:spcAft>
                <a:spcPts val="1000"/>
              </a:spcAft>
            </a:pPr>
            <a:r>
              <a:rPr lang="fa-IR" dirty="0">
                <a:ea typeface="Calibri"/>
              </a:rPr>
              <a:t>نارساست، همين نارسايى هاى كلمات سرچشمه بسيارى از متشابهات قرآن است. آيات </a:t>
            </a:r>
            <a:r>
              <a:rPr lang="fa-IR" dirty="0" smtClean="0">
                <a:solidFill>
                  <a:srgbClr val="009900"/>
                </a:solidFill>
                <a:ea typeface="Calibri"/>
              </a:rPr>
              <a:t>« يد</a:t>
            </a:r>
            <a:r>
              <a:rPr lang="fa-IR" dirty="0">
                <a:solidFill>
                  <a:srgbClr val="009900"/>
                </a:solidFill>
                <a:ea typeface="Calibri"/>
              </a:rPr>
              <a:t>الله فوق أيديهم</a:t>
            </a:r>
            <a:r>
              <a:rPr lang="fa-IR" dirty="0" smtClean="0">
                <a:solidFill>
                  <a:srgbClr val="009900"/>
                </a:solidFill>
                <a:ea typeface="Calibri"/>
              </a:rPr>
              <a:t>»، </a:t>
            </a:r>
            <a:r>
              <a:rPr lang="fa-IR" dirty="0">
                <a:solidFill>
                  <a:srgbClr val="009900"/>
                </a:solidFill>
                <a:ea typeface="Calibri"/>
              </a:rPr>
              <a:t>«الرحمن على العرش استوى</a:t>
            </a:r>
            <a:r>
              <a:rPr lang="fa-IR" dirty="0" smtClean="0">
                <a:solidFill>
                  <a:srgbClr val="009900"/>
                </a:solidFill>
                <a:ea typeface="Calibri"/>
              </a:rPr>
              <a:t>» </a:t>
            </a:r>
            <a:r>
              <a:rPr lang="fa-IR" dirty="0">
                <a:solidFill>
                  <a:srgbClr val="009900"/>
                </a:solidFill>
                <a:ea typeface="Calibri"/>
              </a:rPr>
              <a:t>و يا «إلى ربها ناظرة</a:t>
            </a:r>
            <a:r>
              <a:rPr lang="fa-IR" dirty="0" smtClean="0">
                <a:solidFill>
                  <a:srgbClr val="009900"/>
                </a:solidFill>
                <a:ea typeface="Calibri"/>
              </a:rPr>
              <a:t>»</a:t>
            </a:r>
            <a:r>
              <a:rPr lang="fa-IR" dirty="0" smtClean="0">
                <a:ea typeface="Calibri"/>
              </a:rPr>
              <a:t> </a:t>
            </a:r>
            <a:r>
              <a:rPr lang="fa-IR" dirty="0">
                <a:ea typeface="Calibri"/>
              </a:rPr>
              <a:t>از اين نمونه است و </a:t>
            </a:r>
            <a:endParaRPr lang="en-US" dirty="0">
              <a:ea typeface="Calibri"/>
              <a:cs typeface="Arial"/>
            </a:endParaRPr>
          </a:p>
          <a:p>
            <a:pPr algn="r" rtl="1">
              <a:lnSpc>
                <a:spcPct val="115000"/>
              </a:lnSpc>
              <a:spcAft>
                <a:spcPts val="1000"/>
              </a:spcAft>
            </a:pPr>
            <a:r>
              <a:rPr lang="fa-IR" dirty="0">
                <a:ea typeface="Calibri"/>
              </a:rPr>
              <a:t>تعبيراتى چون «</a:t>
            </a:r>
            <a:r>
              <a:rPr lang="fa-IR" dirty="0">
                <a:solidFill>
                  <a:srgbClr val="FF0000"/>
                </a:solidFill>
                <a:ea typeface="Calibri"/>
              </a:rPr>
              <a:t>سميع و بصير</a:t>
            </a:r>
            <a:r>
              <a:rPr lang="fa-IR" dirty="0">
                <a:ea typeface="Calibri"/>
              </a:rPr>
              <a:t>» نيز همه از اين قبيل است كه با مراجعه به آيات محكم، تفسير </a:t>
            </a:r>
            <a:endParaRPr lang="en-US" dirty="0">
              <a:ea typeface="Calibri"/>
              <a:cs typeface="Arial"/>
            </a:endParaRPr>
          </a:p>
          <a:p>
            <a:pPr algn="r" rtl="1">
              <a:lnSpc>
                <a:spcPct val="115000"/>
              </a:lnSpc>
              <a:spcAft>
                <a:spcPts val="1000"/>
              </a:spcAft>
            </a:pPr>
            <a:r>
              <a:rPr lang="fa-IR" dirty="0">
                <a:ea typeface="Calibri"/>
              </a:rPr>
              <a:t>آنها روشن مى شود.</a:t>
            </a:r>
            <a:endParaRPr lang="en-US" dirty="0">
              <a:ea typeface="Calibri"/>
              <a:cs typeface="Arial"/>
            </a:endParaRPr>
          </a:p>
          <a:p>
            <a:pPr algn="r" rtl="1">
              <a:lnSpc>
                <a:spcPct val="115000"/>
              </a:lnSpc>
              <a:spcAft>
                <a:spcPts val="1000"/>
              </a:spcAft>
            </a:pPr>
            <a:endParaRPr lang="en-US" dirty="0">
              <a:ea typeface="Calibri"/>
              <a:cs typeface="Arial"/>
            </a:endParaRPr>
          </a:p>
          <a:p>
            <a:pPr algn="r" rtl="1">
              <a:lnSpc>
                <a:spcPct val="115000"/>
              </a:lnSpc>
              <a:spcAft>
                <a:spcPts val="1000"/>
              </a:spcAft>
            </a:pPr>
            <a:r>
              <a:rPr lang="fa-IR" dirty="0">
                <a:ea typeface="Calibri"/>
              </a:rPr>
              <a:t> </a:t>
            </a:r>
            <a:endParaRPr lang="en-US" dirty="0">
              <a:ea typeface="Calibri"/>
              <a:cs typeface="Arial"/>
            </a:endParaRPr>
          </a:p>
          <a:p>
            <a:endParaRPr lang="fa-IR" dirty="0"/>
          </a:p>
        </p:txBody>
      </p:sp>
    </p:spTree>
    <p:extLst>
      <p:ext uri="{BB962C8B-B14F-4D97-AF65-F5344CB8AC3E}">
        <p14:creationId xmlns:p14="http://schemas.microsoft.com/office/powerpoint/2010/main" val="418766782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lnSpc>
                <a:spcPct val="115000"/>
              </a:lnSpc>
              <a:spcAft>
                <a:spcPts val="1000"/>
              </a:spcAft>
            </a:pPr>
            <a:r>
              <a:rPr lang="fa-IR" dirty="0">
                <a:solidFill>
                  <a:srgbClr val="7030A0"/>
                </a:solidFill>
                <a:ea typeface="Calibri"/>
                <a:cs typeface="Arial"/>
              </a:rPr>
              <a:t>بهترين سرآغاز</a:t>
            </a:r>
            <a:r>
              <a:rPr lang="en-US" dirty="0">
                <a:solidFill>
                  <a:srgbClr val="7030A0"/>
                </a:solidFill>
                <a:ea typeface="Calibri"/>
                <a:cs typeface="Arial"/>
              </a:rPr>
              <a:t/>
            </a:r>
            <a:br>
              <a:rPr lang="en-US" dirty="0">
                <a:solidFill>
                  <a:srgbClr val="7030A0"/>
                </a:solidFill>
                <a:ea typeface="Calibri"/>
                <a:cs typeface="Arial"/>
              </a:rPr>
            </a:br>
            <a:r>
              <a:rPr lang="fa-IR" dirty="0">
                <a:solidFill>
                  <a:srgbClr val="7030A0"/>
                </a:solidFill>
                <a:ea typeface="Calibri"/>
                <a:cs typeface="Arial"/>
              </a:rPr>
              <a:t>بسم الله الرحمن الرحيم </a:t>
            </a:r>
            <a:endParaRPr lang="fa-IR" dirty="0">
              <a:solidFill>
                <a:srgbClr val="7030A0"/>
              </a:solidFill>
            </a:endParaRPr>
          </a:p>
        </p:txBody>
      </p:sp>
      <p:sp>
        <p:nvSpPr>
          <p:cNvPr id="3" name="Content Placeholder 2"/>
          <p:cNvSpPr>
            <a:spLocks noGrp="1"/>
          </p:cNvSpPr>
          <p:nvPr>
            <p:ph idx="1"/>
          </p:nvPr>
        </p:nvSpPr>
        <p:spPr>
          <a:xfrm>
            <a:off x="0" y="1905000"/>
            <a:ext cx="8839200" cy="5257800"/>
          </a:xfrm>
        </p:spPr>
        <p:txBody>
          <a:bodyPr>
            <a:normAutofit fontScale="62500" lnSpcReduction="20000"/>
          </a:bodyPr>
          <a:lstStyle/>
          <a:p>
            <a:pPr algn="r" rtl="1">
              <a:lnSpc>
                <a:spcPct val="115000"/>
              </a:lnSpc>
              <a:spcAft>
                <a:spcPts val="1000"/>
              </a:spcAft>
            </a:pPr>
            <a:r>
              <a:rPr lang="fa-IR" dirty="0">
                <a:ea typeface="Calibri"/>
              </a:rPr>
              <a:t>ميان همه مردم جهان مرسوم است كه هر كار مهمى را به نام بزرگى از بزرگان آغاز مى كنند </a:t>
            </a:r>
            <a:r>
              <a:rPr lang="fa-IR" dirty="0" smtClean="0">
                <a:ea typeface="Calibri"/>
                <a:cs typeface="Arial"/>
              </a:rPr>
              <a:t/>
            </a:r>
            <a:br>
              <a:rPr lang="fa-IR" dirty="0" smtClean="0">
                <a:ea typeface="Calibri"/>
                <a:cs typeface="Arial"/>
              </a:rPr>
            </a:br>
            <a:r>
              <a:rPr lang="fa-IR" dirty="0" smtClean="0">
                <a:ea typeface="Calibri"/>
              </a:rPr>
              <a:t>و </a:t>
            </a:r>
            <a:r>
              <a:rPr lang="fa-IR" dirty="0">
                <a:ea typeface="Calibri"/>
              </a:rPr>
              <a:t>نخستين كلنگ هر مؤسسه ارزنده اى را به نام كسى كه مورد علاقه آنهاست بر زمين مى زنند، </a:t>
            </a:r>
            <a:r>
              <a:rPr lang="fa-IR" dirty="0" smtClean="0">
                <a:ea typeface="Calibri"/>
                <a:cs typeface="Arial"/>
              </a:rPr>
              <a:t/>
            </a:r>
            <a:br>
              <a:rPr lang="fa-IR" dirty="0" smtClean="0">
                <a:ea typeface="Calibri"/>
                <a:cs typeface="Arial"/>
              </a:rPr>
            </a:br>
            <a:r>
              <a:rPr lang="fa-IR" dirty="0" smtClean="0">
                <a:ea typeface="Calibri"/>
              </a:rPr>
              <a:t>يعنى </a:t>
            </a:r>
            <a:r>
              <a:rPr lang="fa-IR" dirty="0">
                <a:ea typeface="Calibri"/>
              </a:rPr>
              <a:t>آن كار را با آن شخصيت موردنظر از آغاز ارتباط مى </a:t>
            </a:r>
            <a:r>
              <a:rPr lang="fa-IR" dirty="0" smtClean="0">
                <a:ea typeface="Calibri"/>
              </a:rPr>
              <a:t>دهند.</a:t>
            </a:r>
            <a:r>
              <a:rPr lang="fa-IR" dirty="0" smtClean="0">
                <a:ea typeface="Calibri"/>
                <a:cs typeface="Arial"/>
              </a:rPr>
              <a:t/>
            </a:r>
            <a:br>
              <a:rPr lang="fa-IR" dirty="0" smtClean="0">
                <a:ea typeface="Calibri"/>
                <a:cs typeface="Arial"/>
              </a:rPr>
            </a:br>
            <a:r>
              <a:rPr lang="fa-IR" dirty="0" smtClean="0">
                <a:ea typeface="Calibri"/>
              </a:rPr>
              <a:t>آيا </a:t>
            </a:r>
            <a:r>
              <a:rPr lang="fa-IR" dirty="0">
                <a:ea typeface="Calibri"/>
              </a:rPr>
              <a:t>بهتر نيست براى پاينده بودن يك برنامه و جاويد ماندن يك تشكيلات، آن را به موجودى </a:t>
            </a:r>
            <a:r>
              <a:rPr lang="fa-IR" dirty="0" smtClean="0">
                <a:ea typeface="Calibri"/>
                <a:cs typeface="Arial"/>
              </a:rPr>
              <a:t/>
            </a:r>
            <a:br>
              <a:rPr lang="fa-IR" dirty="0" smtClean="0">
                <a:ea typeface="Calibri"/>
                <a:cs typeface="Arial"/>
              </a:rPr>
            </a:br>
            <a:r>
              <a:rPr lang="fa-IR" dirty="0" smtClean="0">
                <a:ea typeface="Calibri"/>
              </a:rPr>
              <a:t>پايدار </a:t>
            </a:r>
            <a:r>
              <a:rPr lang="fa-IR" dirty="0">
                <a:ea typeface="Calibri"/>
              </a:rPr>
              <a:t>و جاويدان ارتباط دهيم كه در ذات او فنا راه ندارد</a:t>
            </a:r>
            <a:r>
              <a:rPr lang="fa-IR" dirty="0" smtClean="0">
                <a:ea typeface="Calibri"/>
              </a:rPr>
              <a:t>؟</a:t>
            </a:r>
            <a:br>
              <a:rPr lang="fa-IR" dirty="0" smtClean="0">
                <a:ea typeface="Calibri"/>
              </a:rPr>
            </a:br>
            <a:r>
              <a:rPr lang="fa-IR" dirty="0" smtClean="0">
                <a:ea typeface="Calibri"/>
              </a:rPr>
              <a:t> </a:t>
            </a:r>
            <a:r>
              <a:rPr lang="fa-IR" dirty="0">
                <a:ea typeface="Calibri"/>
              </a:rPr>
              <a:t>اگر نامى از پيامبران و انبيا باقى است، به علت پيوندشان با خدا و عدالت و حقيقت است كه </a:t>
            </a:r>
            <a:r>
              <a:rPr lang="fa-IR" dirty="0" smtClean="0">
                <a:ea typeface="Calibri"/>
                <a:cs typeface="Arial"/>
              </a:rPr>
              <a:t/>
            </a:r>
            <a:br>
              <a:rPr lang="fa-IR" dirty="0" smtClean="0">
                <a:ea typeface="Calibri"/>
                <a:cs typeface="Arial"/>
              </a:rPr>
            </a:br>
            <a:r>
              <a:rPr lang="fa-IR" dirty="0" smtClean="0">
                <a:ea typeface="Calibri"/>
              </a:rPr>
              <a:t>كهنگى </a:t>
            </a:r>
            <a:r>
              <a:rPr lang="fa-IR" dirty="0">
                <a:ea typeface="Calibri"/>
              </a:rPr>
              <a:t>در آن راه ندارد و اگر مثلا نامى از «</a:t>
            </a:r>
            <a:r>
              <a:rPr lang="fa-IR" dirty="0">
                <a:solidFill>
                  <a:srgbClr val="0070C0"/>
                </a:solidFill>
                <a:ea typeface="Calibri"/>
              </a:rPr>
              <a:t>حاتم</a:t>
            </a:r>
            <a:r>
              <a:rPr lang="fa-IR" dirty="0">
                <a:ea typeface="Calibri"/>
              </a:rPr>
              <a:t>» بر سر زبان ها مى باشد، به دليل همبستگى </a:t>
            </a:r>
            <a:r>
              <a:rPr lang="fa-IR" dirty="0" smtClean="0">
                <a:ea typeface="Calibri"/>
                <a:cs typeface="Arial"/>
              </a:rPr>
              <a:t/>
            </a:r>
            <a:br>
              <a:rPr lang="fa-IR" dirty="0" smtClean="0">
                <a:ea typeface="Calibri"/>
                <a:cs typeface="Arial"/>
              </a:rPr>
            </a:br>
            <a:r>
              <a:rPr lang="fa-IR" dirty="0" smtClean="0">
                <a:ea typeface="Calibri"/>
              </a:rPr>
              <a:t>اش </a:t>
            </a:r>
            <a:r>
              <a:rPr lang="fa-IR" dirty="0">
                <a:ea typeface="Calibri"/>
              </a:rPr>
              <a:t>با سخاوت است كه زوال ناپذير </a:t>
            </a:r>
            <a:r>
              <a:rPr lang="fa-IR" dirty="0" smtClean="0">
                <a:ea typeface="Calibri"/>
              </a:rPr>
              <a:t>است.</a:t>
            </a:r>
            <a:r>
              <a:rPr lang="fa-IR" dirty="0">
                <a:ea typeface="Calibri"/>
                <a:cs typeface="Arial"/>
              </a:rPr>
              <a:t/>
            </a:r>
            <a:br>
              <a:rPr lang="fa-IR" dirty="0">
                <a:ea typeface="Calibri"/>
                <a:cs typeface="Arial"/>
              </a:rPr>
            </a:br>
            <a:r>
              <a:rPr lang="fa-IR" dirty="0" smtClean="0">
                <a:ea typeface="Calibri"/>
              </a:rPr>
              <a:t>همه </a:t>
            </a:r>
            <a:r>
              <a:rPr lang="fa-IR" dirty="0">
                <a:ea typeface="Calibri"/>
              </a:rPr>
              <a:t>چيز و هر كار را با نام او آغاز كرد و در سايه او قرار داد و از او استمداد نمود. از اين رو در </a:t>
            </a:r>
            <a:r>
              <a:rPr lang="fa-IR" dirty="0" smtClean="0">
                <a:ea typeface="Calibri"/>
                <a:cs typeface="Arial"/>
              </a:rPr>
              <a:t/>
            </a:r>
            <a:br>
              <a:rPr lang="fa-IR" dirty="0" smtClean="0">
                <a:ea typeface="Calibri"/>
                <a:cs typeface="Arial"/>
              </a:rPr>
            </a:br>
            <a:r>
              <a:rPr lang="fa-IR" dirty="0" smtClean="0">
                <a:ea typeface="Calibri"/>
              </a:rPr>
              <a:t>نخستين </a:t>
            </a:r>
            <a:r>
              <a:rPr lang="fa-IR" dirty="0">
                <a:ea typeface="Calibri"/>
              </a:rPr>
              <a:t>آيه قرآن مى گوييم: </a:t>
            </a:r>
            <a:r>
              <a:rPr lang="fa-IR" dirty="0">
                <a:solidFill>
                  <a:srgbClr val="0070C0"/>
                </a:solidFill>
                <a:ea typeface="Calibri"/>
              </a:rPr>
              <a:t>«به نام خداوند بخشنده بخشايشگر: بسم الله الرحمن الرحيم .» </a:t>
            </a:r>
            <a:r>
              <a:rPr lang="fa-IR" dirty="0" smtClean="0">
                <a:ea typeface="Calibri"/>
                <a:cs typeface="Arial"/>
              </a:rPr>
              <a:t/>
            </a:r>
            <a:br>
              <a:rPr lang="fa-IR" dirty="0" smtClean="0">
                <a:ea typeface="Calibri"/>
                <a:cs typeface="Arial"/>
              </a:rPr>
            </a:br>
            <a:r>
              <a:rPr lang="fa-IR" dirty="0" smtClean="0">
                <a:ea typeface="Calibri"/>
              </a:rPr>
              <a:t>اين </a:t>
            </a:r>
            <a:r>
              <a:rPr lang="fa-IR" dirty="0">
                <a:ea typeface="Calibri"/>
              </a:rPr>
              <a:t>كار نبايد تنها لفظى باشد، بلكه بايد از نظر واقعيت و معنا نيز با او پيوند داشته باشد؛ </a:t>
            </a:r>
            <a:r>
              <a:rPr lang="fa-IR" dirty="0" smtClean="0">
                <a:ea typeface="Calibri"/>
                <a:cs typeface="Arial"/>
              </a:rPr>
              <a:t/>
            </a:r>
            <a:br>
              <a:rPr lang="fa-IR" dirty="0" smtClean="0">
                <a:ea typeface="Calibri"/>
                <a:cs typeface="Arial"/>
              </a:rPr>
            </a:br>
            <a:r>
              <a:rPr lang="fa-IR" dirty="0" smtClean="0">
                <a:ea typeface="Calibri"/>
              </a:rPr>
              <a:t>چرا </a:t>
            </a:r>
            <a:r>
              <a:rPr lang="fa-IR" dirty="0">
                <a:ea typeface="Calibri"/>
              </a:rPr>
              <a:t>كه اين ارتباط آن را در مسير صحيح قرار مى دهد و از هرگونه انحراف باز مى دارد و به </a:t>
            </a:r>
            <a:r>
              <a:rPr lang="fa-IR" dirty="0" smtClean="0">
                <a:ea typeface="Calibri"/>
                <a:cs typeface="Arial"/>
              </a:rPr>
              <a:t/>
            </a:r>
            <a:br>
              <a:rPr lang="fa-IR" dirty="0" smtClean="0">
                <a:ea typeface="Calibri"/>
                <a:cs typeface="Arial"/>
              </a:rPr>
            </a:br>
            <a:r>
              <a:rPr lang="fa-IR" dirty="0" smtClean="0">
                <a:ea typeface="Calibri"/>
              </a:rPr>
              <a:t>همين </a:t>
            </a:r>
            <a:r>
              <a:rPr lang="fa-IR" dirty="0">
                <a:ea typeface="Calibri"/>
              </a:rPr>
              <a:t>دليل چنين كارى حتما به پايان مى رسد و پربركت است. از اين رو در حديث معروفى از </a:t>
            </a:r>
            <a:r>
              <a:rPr lang="fa-IR" dirty="0">
                <a:ea typeface="Calibri"/>
                <a:cs typeface="Arial"/>
              </a:rPr>
              <a:t/>
            </a:r>
            <a:br>
              <a:rPr lang="fa-IR" dirty="0">
                <a:ea typeface="Calibri"/>
                <a:cs typeface="Arial"/>
              </a:rPr>
            </a:br>
            <a:r>
              <a:rPr lang="fa-IR" dirty="0" smtClean="0">
                <a:ea typeface="Calibri"/>
              </a:rPr>
              <a:t>پيامبر(ص)مى خوانيم: </a:t>
            </a:r>
            <a:br>
              <a:rPr lang="fa-IR" dirty="0" smtClean="0">
                <a:ea typeface="Calibri"/>
              </a:rPr>
            </a:br>
            <a:r>
              <a:rPr lang="fa-IR" dirty="0" smtClean="0">
                <a:ea typeface="Calibri"/>
              </a:rPr>
              <a:t>                                           </a:t>
            </a:r>
            <a:r>
              <a:rPr lang="fa-IR" dirty="0">
                <a:solidFill>
                  <a:srgbClr val="0070C0"/>
                </a:solidFill>
              </a:rPr>
              <a:t>هر كار مهمى كه بدون نام خدا شروع شود، بى فرجام است.</a:t>
            </a:r>
            <a:endParaRPr lang="en-US" dirty="0">
              <a:solidFill>
                <a:srgbClr val="0070C0"/>
              </a:solidFill>
              <a:ea typeface="Calibri"/>
              <a:cs typeface="Arial"/>
            </a:endParaRPr>
          </a:p>
        </p:txBody>
      </p:sp>
    </p:spTree>
    <p:extLst>
      <p:ext uri="{BB962C8B-B14F-4D97-AF65-F5344CB8AC3E}">
        <p14:creationId xmlns:p14="http://schemas.microsoft.com/office/powerpoint/2010/main" val="166921744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220200" cy="6858000"/>
          </a:xfrm>
        </p:spPr>
        <p:txBody>
          <a:bodyPr>
            <a:normAutofit fontScale="70000" lnSpcReduction="20000"/>
          </a:bodyPr>
          <a:lstStyle/>
          <a:p>
            <a:pPr marL="0" indent="0" algn="r" rtl="1">
              <a:lnSpc>
                <a:spcPct val="115000"/>
              </a:lnSpc>
              <a:spcAft>
                <a:spcPts val="1000"/>
              </a:spcAft>
              <a:buNone/>
            </a:pPr>
            <a:r>
              <a:rPr lang="fa-IR" dirty="0">
                <a:ea typeface="Calibri"/>
              </a:rPr>
              <a:t>امام </a:t>
            </a:r>
            <a:r>
              <a:rPr lang="fa-IR" dirty="0" smtClean="0">
                <a:ea typeface="Calibri"/>
              </a:rPr>
              <a:t>على(ع) </a:t>
            </a:r>
            <a:r>
              <a:rPr lang="fa-IR" dirty="0">
                <a:ea typeface="Calibri"/>
              </a:rPr>
              <a:t>پس از نقل اين حديث مى افزايد: انسان هر كارى را مى خواهد انجام </a:t>
            </a:r>
            <a:r>
              <a:rPr lang="fa-IR" dirty="0" smtClean="0">
                <a:ea typeface="Calibri"/>
              </a:rPr>
              <a:t>دهد</a:t>
            </a:r>
            <a:r>
              <a:rPr lang="fa-IR" dirty="0">
                <a:ea typeface="Calibri"/>
              </a:rPr>
              <a:t>، بايد بسم الله بگويد؛ يعنى با نام خدا اين عمل را شروع مى كنم، و هر عملى كه با نام خدا </a:t>
            </a:r>
            <a:r>
              <a:rPr lang="fa-IR" dirty="0" smtClean="0">
                <a:ea typeface="Calibri"/>
              </a:rPr>
              <a:t>شروع </a:t>
            </a:r>
            <a:r>
              <a:rPr lang="fa-IR" dirty="0">
                <a:ea typeface="Calibri"/>
              </a:rPr>
              <a:t>شود، خجسته و مبارك است</a:t>
            </a:r>
            <a:r>
              <a:rPr lang="fa-IR" dirty="0" smtClean="0">
                <a:ea typeface="Calibri"/>
              </a:rPr>
              <a:t>. نيز </a:t>
            </a:r>
            <a:r>
              <a:rPr lang="fa-IR" dirty="0">
                <a:ea typeface="Calibri"/>
              </a:rPr>
              <a:t>امام </a:t>
            </a:r>
            <a:r>
              <a:rPr lang="fa-IR" dirty="0" smtClean="0">
                <a:ea typeface="Calibri"/>
              </a:rPr>
              <a:t>باقر(ع) </a:t>
            </a:r>
            <a:r>
              <a:rPr lang="fa-IR" dirty="0">
                <a:ea typeface="Calibri"/>
              </a:rPr>
              <a:t>مى فرمايد: </a:t>
            </a:r>
            <a:r>
              <a:rPr lang="fa-IR" dirty="0">
                <a:solidFill>
                  <a:srgbClr val="0070C0"/>
                </a:solidFill>
                <a:ea typeface="Calibri"/>
              </a:rPr>
              <a:t>«سزاوار است هنگامى كه كارى را شروع مى كنيم </a:t>
            </a:r>
            <a:r>
              <a:rPr lang="fa-IR" dirty="0" smtClean="0">
                <a:solidFill>
                  <a:srgbClr val="0070C0"/>
                </a:solidFill>
                <a:ea typeface="Calibri"/>
              </a:rPr>
              <a:t>ـ</a:t>
            </a:r>
            <a:r>
              <a:rPr lang="fa-IR" dirty="0">
                <a:solidFill>
                  <a:srgbClr val="0070C0"/>
                </a:solidFill>
                <a:ea typeface="Calibri"/>
              </a:rPr>
              <a:t> </a:t>
            </a:r>
            <a:r>
              <a:rPr lang="fa-IR" dirty="0" smtClean="0">
                <a:solidFill>
                  <a:srgbClr val="0070C0"/>
                </a:solidFill>
                <a:ea typeface="Calibri"/>
              </a:rPr>
              <a:t>چه </a:t>
            </a:r>
            <a:r>
              <a:rPr lang="fa-IR" dirty="0">
                <a:solidFill>
                  <a:srgbClr val="0070C0"/>
                </a:solidFill>
                <a:ea typeface="Calibri"/>
              </a:rPr>
              <a:t>بزرگ باشد چه كوچك ـ بسم الله بگوييم تا پربركت و ميمون باشد.» </a:t>
            </a:r>
            <a:endParaRPr lang="en-US" dirty="0">
              <a:solidFill>
                <a:srgbClr val="0070C0"/>
              </a:solidFill>
              <a:ea typeface="Calibri"/>
              <a:cs typeface="Arial"/>
            </a:endParaRPr>
          </a:p>
          <a:p>
            <a:pPr marL="0" indent="0" algn="r" rtl="1">
              <a:lnSpc>
                <a:spcPct val="115000"/>
              </a:lnSpc>
              <a:spcAft>
                <a:spcPts val="1000"/>
              </a:spcAft>
              <a:buNone/>
            </a:pPr>
            <a:r>
              <a:rPr lang="fa-IR" dirty="0" smtClean="0">
                <a:ea typeface="Calibri"/>
              </a:rPr>
              <a:t>خلاصه اينكه</a:t>
            </a:r>
            <a:r>
              <a:rPr lang="fa-IR" dirty="0">
                <a:ea typeface="Calibri"/>
              </a:rPr>
              <a:t>، پايدارى و بقاى عمل بسته به ارتباطى است كه با خدا دارد. از همين روى </a:t>
            </a:r>
            <a:r>
              <a:rPr lang="fa-IR" dirty="0" smtClean="0">
                <a:ea typeface="Calibri"/>
              </a:rPr>
              <a:t>خداوند </a:t>
            </a:r>
            <a:r>
              <a:rPr lang="fa-IR" dirty="0">
                <a:ea typeface="Calibri"/>
              </a:rPr>
              <a:t>در نخستين آياتى كه به پيامبر وحى شد، دستور مى دهد در آغاز شروع تبليغ اسلام، </a:t>
            </a:r>
            <a:r>
              <a:rPr lang="fa-IR" dirty="0" smtClean="0">
                <a:ea typeface="Calibri"/>
              </a:rPr>
              <a:t>اين وظیفه ی خطیر را با نام خدا شروع کند</a:t>
            </a:r>
            <a:r>
              <a:rPr lang="fa-IR" dirty="0">
                <a:ea typeface="Calibri"/>
                <a:sym typeface="Wingdings" pitchFamily="2" charset="2"/>
              </a:rPr>
              <a:t> </a:t>
            </a:r>
            <a:r>
              <a:rPr lang="fa-IR" dirty="0" smtClean="0">
                <a:ea typeface="Calibri"/>
                <a:sym typeface="Wingdings" pitchFamily="2" charset="2"/>
              </a:rPr>
              <a:t>{ </a:t>
            </a:r>
            <a:r>
              <a:rPr lang="fa-IR" dirty="0" smtClean="0">
                <a:solidFill>
                  <a:srgbClr val="0070C0"/>
                </a:solidFill>
                <a:ea typeface="Calibri"/>
                <a:sym typeface="Wingdings" pitchFamily="2" charset="2"/>
              </a:rPr>
              <a:t>اقرأ باسم ربک</a:t>
            </a:r>
            <a:r>
              <a:rPr lang="fa-IR" dirty="0" smtClean="0">
                <a:ea typeface="Calibri"/>
                <a:sym typeface="Wingdings" pitchFamily="2" charset="2"/>
              </a:rPr>
              <a:t>}.</a:t>
            </a:r>
            <a:br>
              <a:rPr lang="fa-IR" dirty="0" smtClean="0">
                <a:ea typeface="Calibri"/>
                <a:sym typeface="Wingdings" pitchFamily="2" charset="2"/>
              </a:rPr>
            </a:br>
            <a:r>
              <a:rPr lang="fa-IR" dirty="0" smtClean="0">
                <a:ea typeface="Calibri"/>
                <a:sym typeface="Wingdings" pitchFamily="2" charset="2"/>
              </a:rPr>
              <a:t>حضرت</a:t>
            </a:r>
            <a:r>
              <a:rPr lang="fa-IR" dirty="0" smtClean="0">
                <a:ea typeface="Calibri"/>
              </a:rPr>
              <a:t> نوح(ع) </a:t>
            </a:r>
            <a:r>
              <a:rPr lang="fa-IR" dirty="0">
                <a:ea typeface="Calibri"/>
              </a:rPr>
              <a:t>نيز در آن طوفان سخت براى رسيدن به سر منزل مقصود و </a:t>
            </a:r>
            <a:r>
              <a:rPr lang="fa-IR" dirty="0" smtClean="0">
                <a:ea typeface="Calibri"/>
              </a:rPr>
              <a:t>پيروزى </a:t>
            </a:r>
            <a:r>
              <a:rPr lang="fa-IR" dirty="0">
                <a:ea typeface="Calibri"/>
              </a:rPr>
              <a:t>بر مشكلات به ياران خود دستور مى دهد به هنگام حركت و در موقع توقف كشتى </a:t>
            </a:r>
            <a:r>
              <a:rPr lang="fa-IR" dirty="0">
                <a:solidFill>
                  <a:srgbClr val="0070C0"/>
                </a:solidFill>
                <a:ea typeface="Calibri"/>
              </a:rPr>
              <a:t>«</a:t>
            </a:r>
            <a:r>
              <a:rPr lang="fa-IR" dirty="0" smtClean="0">
                <a:solidFill>
                  <a:srgbClr val="0070C0"/>
                </a:solidFill>
                <a:ea typeface="Calibri"/>
              </a:rPr>
              <a:t>بسم</a:t>
            </a:r>
            <a:r>
              <a:rPr lang="fa-IR" dirty="0">
                <a:solidFill>
                  <a:srgbClr val="0070C0"/>
                </a:solidFill>
                <a:ea typeface="Calibri"/>
              </a:rPr>
              <a:t> </a:t>
            </a:r>
            <a:r>
              <a:rPr lang="fa-IR" dirty="0" smtClean="0">
                <a:solidFill>
                  <a:srgbClr val="0070C0"/>
                </a:solidFill>
                <a:ea typeface="Calibri"/>
              </a:rPr>
              <a:t>الله</a:t>
            </a:r>
            <a:r>
              <a:rPr lang="fa-IR" dirty="0">
                <a:solidFill>
                  <a:srgbClr val="0070C0"/>
                </a:solidFill>
                <a:ea typeface="Calibri"/>
              </a:rPr>
              <a:t>» </a:t>
            </a:r>
            <a:r>
              <a:rPr lang="fa-IR" dirty="0">
                <a:ea typeface="Calibri"/>
              </a:rPr>
              <a:t>بگويند </a:t>
            </a:r>
            <a:r>
              <a:rPr lang="fa-IR" dirty="0">
                <a:solidFill>
                  <a:srgbClr val="0070C0"/>
                </a:solidFill>
                <a:ea typeface="Calibri"/>
              </a:rPr>
              <a:t>«و قال اركبوا فيها بسم الله مجراها و مرساها</a:t>
            </a:r>
            <a:r>
              <a:rPr lang="fa-IR" dirty="0" smtClean="0">
                <a:solidFill>
                  <a:srgbClr val="0070C0"/>
                </a:solidFill>
                <a:ea typeface="Calibri"/>
              </a:rPr>
              <a:t>.» </a:t>
            </a:r>
            <a:r>
              <a:rPr lang="fa-IR" dirty="0">
                <a:ea typeface="Calibri"/>
              </a:rPr>
              <a:t>بدين ترتيب آنها اين سفر پرمخاطره </a:t>
            </a:r>
            <a:r>
              <a:rPr lang="fa-IR" dirty="0" smtClean="0">
                <a:ea typeface="Calibri"/>
              </a:rPr>
              <a:t>را </a:t>
            </a:r>
            <a:r>
              <a:rPr lang="fa-IR" dirty="0">
                <a:ea typeface="Calibri"/>
              </a:rPr>
              <a:t>سرانجام با موفقيت پشت سر نهادند و با سلامت و بركت از كشتى پياده شدند</a:t>
            </a:r>
            <a:r>
              <a:rPr lang="fa-IR" dirty="0" smtClean="0">
                <a:ea typeface="Calibri"/>
              </a:rPr>
              <a:t>. </a:t>
            </a:r>
            <a:br>
              <a:rPr lang="fa-IR" dirty="0" smtClean="0">
                <a:ea typeface="Calibri"/>
              </a:rPr>
            </a:br>
            <a:r>
              <a:rPr lang="fa-IR" dirty="0" smtClean="0">
                <a:ea typeface="Calibri"/>
              </a:rPr>
              <a:t>حضرت سليمان(ع)نيز </a:t>
            </a:r>
            <a:r>
              <a:rPr lang="fa-IR" dirty="0">
                <a:ea typeface="Calibri"/>
              </a:rPr>
              <a:t>در نامه اى كه به ملكه سبا مى نويسد، سرآغاز آن را </a:t>
            </a:r>
            <a:r>
              <a:rPr lang="fa-IR" dirty="0">
                <a:solidFill>
                  <a:srgbClr val="0070C0"/>
                </a:solidFill>
                <a:ea typeface="Calibri"/>
              </a:rPr>
              <a:t>«بسم الله» </a:t>
            </a:r>
            <a:r>
              <a:rPr lang="fa-IR" dirty="0" smtClean="0">
                <a:ea typeface="Calibri"/>
              </a:rPr>
              <a:t>قرار میدهد. </a:t>
            </a:r>
            <a:r>
              <a:rPr lang="fa-IR" dirty="0" smtClean="0">
                <a:ea typeface="Calibri"/>
                <a:cs typeface="Arial"/>
              </a:rPr>
              <a:t> </a:t>
            </a:r>
            <a:r>
              <a:rPr lang="fa-IR" dirty="0" smtClean="0">
                <a:ea typeface="Calibri"/>
              </a:rPr>
              <a:t>بر </a:t>
            </a:r>
            <a:r>
              <a:rPr lang="fa-IR" dirty="0">
                <a:ea typeface="Calibri"/>
              </a:rPr>
              <a:t>همين پايه، تمام سوره هاى قرآن با بسم الله آغاز مى شود تا هدف اصلى كه همانا هدايت </a:t>
            </a:r>
            <a:r>
              <a:rPr lang="fa-IR" dirty="0" smtClean="0">
                <a:ea typeface="Calibri"/>
              </a:rPr>
              <a:t>بشر </a:t>
            </a:r>
            <a:r>
              <a:rPr lang="fa-IR" dirty="0">
                <a:ea typeface="Calibri"/>
              </a:rPr>
              <a:t>به سعادت است، از آغاز تا انجام با موفقيت انجام شود. در اين ميان، تنها سوره توبه است كه </a:t>
            </a:r>
            <a:r>
              <a:rPr lang="fa-IR" dirty="0" smtClean="0">
                <a:ea typeface="Calibri"/>
              </a:rPr>
              <a:t>بسم </a:t>
            </a:r>
            <a:r>
              <a:rPr lang="fa-IR" dirty="0">
                <a:ea typeface="Calibri"/>
              </a:rPr>
              <a:t>الله ندارد؛ چرا كه اين سوره با اعلان جنگ به جنايتكاران مكه و پيمان شكنان آغاز شده كه </a:t>
            </a:r>
            <a:r>
              <a:rPr lang="fa-IR" dirty="0" smtClean="0">
                <a:ea typeface="Calibri"/>
              </a:rPr>
              <a:t>اين </a:t>
            </a:r>
            <a:r>
              <a:rPr lang="fa-IR" dirty="0">
                <a:ea typeface="Calibri"/>
              </a:rPr>
              <a:t>گونه اعلان، با توصيف خداوند به </a:t>
            </a:r>
            <a:r>
              <a:rPr lang="fa-IR" dirty="0">
                <a:solidFill>
                  <a:srgbClr val="0070C0"/>
                </a:solidFill>
                <a:ea typeface="Calibri"/>
              </a:rPr>
              <a:t>«رحمان و رحيم» </a:t>
            </a:r>
            <a:r>
              <a:rPr lang="fa-IR" dirty="0">
                <a:ea typeface="Calibri"/>
              </a:rPr>
              <a:t>سازگار نيست.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04104033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592763"/>
          </a:xfrm>
        </p:spPr>
        <p:txBody>
          <a:bodyPr>
            <a:normAutofit fontScale="92500"/>
          </a:bodyPr>
          <a:lstStyle/>
          <a:p>
            <a:pPr marL="0" indent="0" algn="r" rtl="1">
              <a:lnSpc>
                <a:spcPct val="115000"/>
              </a:lnSpc>
              <a:spcAft>
                <a:spcPts val="1000"/>
              </a:spcAft>
              <a:buNone/>
            </a:pPr>
            <a:r>
              <a:rPr lang="fa-IR" dirty="0">
                <a:ea typeface="Calibri"/>
              </a:rPr>
              <a:t>چرا ما در همه جا بسم الله مى گوييم، نه بسم الخالق يا بسم </a:t>
            </a:r>
            <a:r>
              <a:rPr lang="fa-IR" dirty="0" smtClean="0">
                <a:ea typeface="Calibri"/>
              </a:rPr>
              <a:t>الرازق و </a:t>
            </a:r>
            <a:r>
              <a:rPr lang="fa-IR" dirty="0">
                <a:ea typeface="Calibri"/>
              </a:rPr>
              <a:t>مانند آن؟ </a:t>
            </a:r>
            <a:r>
              <a:rPr lang="fa-IR" dirty="0" smtClean="0">
                <a:ea typeface="Calibri"/>
              </a:rPr>
              <a:t/>
            </a:r>
            <a:br>
              <a:rPr lang="fa-IR" dirty="0" smtClean="0">
                <a:ea typeface="Calibri"/>
              </a:rPr>
            </a:br>
            <a:r>
              <a:rPr lang="fa-IR" dirty="0" smtClean="0">
                <a:ea typeface="Calibri"/>
              </a:rPr>
              <a:t>در </a:t>
            </a:r>
            <a:r>
              <a:rPr lang="fa-IR" dirty="0">
                <a:ea typeface="Calibri"/>
              </a:rPr>
              <a:t>پاسخ </a:t>
            </a:r>
            <a:r>
              <a:rPr lang="fa-IR" dirty="0">
                <a:solidFill>
                  <a:srgbClr val="0070C0"/>
                </a:solidFill>
                <a:ea typeface="Calibri"/>
              </a:rPr>
              <a:t>بايد گفت «الله» ـ چنانكه به زودى خواهيم گفت ـ جامع ترين نام هاى </a:t>
            </a:r>
            <a:r>
              <a:rPr lang="fa-IR" dirty="0" smtClean="0">
                <a:solidFill>
                  <a:srgbClr val="0070C0"/>
                </a:solidFill>
                <a:ea typeface="Calibri"/>
              </a:rPr>
              <a:t>خداست </a:t>
            </a:r>
            <a:r>
              <a:rPr lang="fa-IR" dirty="0">
                <a:solidFill>
                  <a:srgbClr val="0070C0"/>
                </a:solidFill>
                <a:ea typeface="Calibri"/>
              </a:rPr>
              <a:t>و همه صفات او را يك جا بازگو مى كند، اما نام هاى ديگر تنها به بخشى از كمالات او </a:t>
            </a:r>
            <a:r>
              <a:rPr lang="fa-IR" dirty="0">
                <a:solidFill>
                  <a:srgbClr val="0070C0"/>
                </a:solidFill>
                <a:ea typeface="Calibri"/>
                <a:cs typeface="Arial"/>
              </a:rPr>
              <a:t>پ</a:t>
            </a:r>
            <a:r>
              <a:rPr lang="fa-IR" dirty="0" smtClean="0">
                <a:solidFill>
                  <a:srgbClr val="0070C0"/>
                </a:solidFill>
                <a:ea typeface="Calibri"/>
              </a:rPr>
              <a:t>اشاره </a:t>
            </a:r>
            <a:r>
              <a:rPr lang="fa-IR" dirty="0">
                <a:solidFill>
                  <a:srgbClr val="0070C0"/>
                </a:solidFill>
                <a:ea typeface="Calibri"/>
              </a:rPr>
              <a:t>دارد</a:t>
            </a:r>
            <a:r>
              <a:rPr lang="fa-IR" dirty="0">
                <a:ea typeface="Calibri"/>
              </a:rPr>
              <a:t>؛ مانند خالقيت و رحيميت.</a:t>
            </a:r>
            <a:endParaRPr lang="en-US" dirty="0">
              <a:ea typeface="Calibri"/>
              <a:cs typeface="Arial"/>
            </a:endParaRPr>
          </a:p>
          <a:p>
            <a:pPr marL="0" indent="0" algn="r" rtl="1">
              <a:lnSpc>
                <a:spcPct val="115000"/>
              </a:lnSpc>
              <a:spcAft>
                <a:spcPts val="1000"/>
              </a:spcAft>
              <a:buNone/>
            </a:pPr>
            <a:r>
              <a:rPr lang="fa-IR" dirty="0">
                <a:ea typeface="Calibri"/>
              </a:rPr>
              <a:t>از آنچه گفتيم، نيز روشن شد كه گفتن </a:t>
            </a:r>
            <a:r>
              <a:rPr lang="fa-IR" dirty="0">
                <a:solidFill>
                  <a:srgbClr val="0070C0"/>
                </a:solidFill>
                <a:ea typeface="Calibri"/>
              </a:rPr>
              <a:t>«بسم الله» </a:t>
            </a:r>
            <a:r>
              <a:rPr lang="fa-IR" dirty="0">
                <a:ea typeface="Calibri"/>
              </a:rPr>
              <a:t>در آغاز هر كار، هم به معناى </a:t>
            </a:r>
            <a:r>
              <a:rPr lang="fa-IR" dirty="0">
                <a:solidFill>
                  <a:srgbClr val="0070C0"/>
                </a:solidFill>
                <a:ea typeface="Calibri"/>
              </a:rPr>
              <a:t>«استعانت </a:t>
            </a:r>
            <a:r>
              <a:rPr lang="fa-IR" dirty="0" smtClean="0">
                <a:solidFill>
                  <a:srgbClr val="0070C0"/>
                </a:solidFill>
                <a:ea typeface="Calibri"/>
              </a:rPr>
              <a:t>جستن</a:t>
            </a:r>
            <a:r>
              <a:rPr lang="fa-IR" dirty="0">
                <a:solidFill>
                  <a:srgbClr val="0070C0"/>
                </a:solidFill>
                <a:ea typeface="Calibri"/>
              </a:rPr>
              <a:t>» </a:t>
            </a:r>
            <a:r>
              <a:rPr lang="fa-IR" dirty="0">
                <a:ea typeface="Calibri"/>
              </a:rPr>
              <a:t>از نام خداست و هم </a:t>
            </a:r>
            <a:r>
              <a:rPr lang="fa-IR" dirty="0">
                <a:solidFill>
                  <a:srgbClr val="0070C0"/>
                </a:solidFill>
                <a:ea typeface="Calibri"/>
              </a:rPr>
              <a:t>«شروع كردن به نام او»</a:t>
            </a:r>
            <a:r>
              <a:rPr lang="fa-IR" dirty="0">
                <a:ea typeface="Calibri"/>
              </a:rPr>
              <a:t> و اين دو لازم و ملزوم يكديگرند؛ يعنى هم </a:t>
            </a:r>
            <a:r>
              <a:rPr lang="fa-IR" dirty="0" smtClean="0">
                <a:ea typeface="Calibri"/>
              </a:rPr>
              <a:t>با </a:t>
            </a:r>
            <a:r>
              <a:rPr lang="fa-IR" dirty="0">
                <a:ea typeface="Calibri"/>
              </a:rPr>
              <a:t>نام او شروع مى كنم و هم از ذات پاكش مدد مى </a:t>
            </a:r>
            <a:r>
              <a:rPr lang="fa-IR" dirty="0" smtClean="0">
                <a:ea typeface="Calibri"/>
              </a:rPr>
              <a:t>طلبم.</a:t>
            </a:r>
            <a:endParaRPr lang="en-US" dirty="0">
              <a:ea typeface="Calibri"/>
              <a:cs typeface="Arial"/>
            </a:endParaRPr>
          </a:p>
        </p:txBody>
      </p:sp>
    </p:spTree>
    <p:extLst>
      <p:ext uri="{BB962C8B-B14F-4D97-AF65-F5344CB8AC3E}">
        <p14:creationId xmlns:p14="http://schemas.microsoft.com/office/powerpoint/2010/main" val="329890864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r>
              <a:rPr lang="fa-IR" dirty="0">
                <a:ea typeface="Calibri"/>
              </a:rPr>
              <a:t>1. آيا بسم </a:t>
            </a:r>
            <a:r>
              <a:rPr lang="fa-IR" dirty="0" smtClean="0">
                <a:ea typeface="Calibri"/>
              </a:rPr>
              <a:t>الله </a:t>
            </a:r>
            <a:r>
              <a:rPr lang="fa-IR" dirty="0">
                <a:ea typeface="Calibri"/>
              </a:rPr>
              <a:t>جزء سوره است؟ </a:t>
            </a:r>
            <a:endParaRPr lang="en-US" dirty="0">
              <a:ea typeface="Calibri"/>
              <a:cs typeface="Arial"/>
            </a:endParaRPr>
          </a:p>
          <a:p>
            <a:pPr marL="0" indent="0" algn="r" rtl="1">
              <a:lnSpc>
                <a:spcPct val="115000"/>
              </a:lnSpc>
              <a:spcAft>
                <a:spcPts val="1000"/>
              </a:spcAft>
              <a:buNone/>
            </a:pPr>
            <a:r>
              <a:rPr lang="fa-IR" dirty="0">
                <a:ea typeface="Calibri"/>
              </a:rPr>
              <a:t>در ميان دانشمندان و علماى شيعه اختلافى در اين مسئله نيست كه «بسم الله» جزء سوره حمد </a:t>
            </a:r>
            <a:r>
              <a:rPr lang="fa-IR" dirty="0" smtClean="0">
                <a:ea typeface="Calibri"/>
              </a:rPr>
              <a:t>و </a:t>
            </a:r>
            <a:r>
              <a:rPr lang="fa-IR" dirty="0">
                <a:ea typeface="Calibri"/>
              </a:rPr>
              <a:t>همه سوره هاى قرآن است. اصولا ثبت «بسم الله» در متن قرآن مجيد در آغاز همه سوره ها ـ </a:t>
            </a:r>
            <a:r>
              <a:rPr lang="fa-IR" dirty="0" smtClean="0">
                <a:ea typeface="Calibri"/>
              </a:rPr>
              <a:t>كه </a:t>
            </a:r>
            <a:r>
              <a:rPr lang="fa-IR" dirty="0">
                <a:ea typeface="Calibri"/>
              </a:rPr>
              <a:t>از زمان </a:t>
            </a:r>
            <a:r>
              <a:rPr lang="fa-IR" dirty="0" smtClean="0">
                <a:ea typeface="Calibri"/>
              </a:rPr>
              <a:t>پيامبر(ص) </a:t>
            </a:r>
            <a:r>
              <a:rPr lang="fa-IR" dirty="0">
                <a:ea typeface="Calibri"/>
              </a:rPr>
              <a:t>تاكنون معمول بوده ـ خود گواه زنده اين امر است؛ چرا كه </a:t>
            </a:r>
            <a:r>
              <a:rPr lang="fa-IR" dirty="0" smtClean="0">
                <a:ea typeface="Calibri"/>
              </a:rPr>
              <a:t>نيك </a:t>
            </a:r>
            <a:r>
              <a:rPr lang="fa-IR" dirty="0">
                <a:ea typeface="Calibri"/>
              </a:rPr>
              <a:t>مى دانيم در متن قرآن چيزى اضافه نوشته نشده است. اما در ميان دانشمندان اهل تسنن </a:t>
            </a:r>
            <a:r>
              <a:rPr lang="fa-IR" dirty="0" smtClean="0">
                <a:ea typeface="Calibri"/>
              </a:rPr>
              <a:t>اختلاف </a:t>
            </a:r>
            <a:r>
              <a:rPr lang="fa-IR" dirty="0">
                <a:ea typeface="Calibri"/>
              </a:rPr>
              <a:t>نظر وجود دارد</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2. </a:t>
            </a:r>
            <a:r>
              <a:rPr lang="fa-IR" dirty="0" smtClean="0">
                <a:ea typeface="Calibri"/>
              </a:rPr>
              <a:t>الله </a:t>
            </a:r>
            <a:r>
              <a:rPr lang="fa-IR" dirty="0">
                <a:ea typeface="Calibri"/>
              </a:rPr>
              <a:t>جامع ترين نام خداوند </a:t>
            </a:r>
            <a:endParaRPr lang="en-US" dirty="0">
              <a:ea typeface="Calibri"/>
              <a:cs typeface="Arial"/>
            </a:endParaRPr>
          </a:p>
          <a:p>
            <a:pPr marL="0" indent="0" algn="r" rtl="1">
              <a:lnSpc>
                <a:spcPct val="115000"/>
              </a:lnSpc>
              <a:spcAft>
                <a:spcPts val="1000"/>
              </a:spcAft>
              <a:buNone/>
            </a:pPr>
            <a:r>
              <a:rPr lang="fa-IR" dirty="0">
                <a:ea typeface="Calibri"/>
              </a:rPr>
              <a:t>در جمله </a:t>
            </a:r>
            <a:r>
              <a:rPr lang="fa-IR" dirty="0">
                <a:solidFill>
                  <a:srgbClr val="0070C0"/>
                </a:solidFill>
                <a:ea typeface="Calibri"/>
              </a:rPr>
              <a:t>«بسم الله» </a:t>
            </a:r>
            <a:r>
              <a:rPr lang="fa-IR" dirty="0">
                <a:ea typeface="Calibri"/>
              </a:rPr>
              <a:t>نخست با كلمه «اسم» روبه رو مى شويم كه به گفته علماى ادبيات عرب </a:t>
            </a:r>
            <a:r>
              <a:rPr lang="fa-IR" dirty="0" smtClean="0">
                <a:ea typeface="Calibri"/>
              </a:rPr>
              <a:t>اصل </a:t>
            </a:r>
            <a:r>
              <a:rPr lang="fa-IR" dirty="0">
                <a:ea typeface="Calibri"/>
              </a:rPr>
              <a:t>آن از </a:t>
            </a:r>
            <a:r>
              <a:rPr lang="fa-IR" dirty="0">
                <a:solidFill>
                  <a:srgbClr val="0070C0"/>
                </a:solidFill>
                <a:ea typeface="Calibri"/>
              </a:rPr>
              <a:t>«سمو» </a:t>
            </a:r>
            <a:r>
              <a:rPr lang="fa-IR" dirty="0">
                <a:ea typeface="Calibri"/>
              </a:rPr>
              <a:t>(بر وزن غلو) گرفته شده كه به معناى </a:t>
            </a:r>
            <a:r>
              <a:rPr lang="fa-IR" dirty="0">
                <a:solidFill>
                  <a:srgbClr val="0070C0"/>
                </a:solidFill>
                <a:ea typeface="Calibri"/>
              </a:rPr>
              <a:t>بلندى و ارتفاع </a:t>
            </a:r>
            <a:r>
              <a:rPr lang="fa-IR" dirty="0">
                <a:ea typeface="Calibri"/>
              </a:rPr>
              <a:t>است و اينكه به هر </a:t>
            </a:r>
            <a:r>
              <a:rPr lang="fa-IR" dirty="0" smtClean="0">
                <a:ea typeface="Calibri"/>
              </a:rPr>
              <a:t>نامى «</a:t>
            </a:r>
            <a:r>
              <a:rPr lang="fa-IR" dirty="0">
                <a:ea typeface="Calibri"/>
              </a:rPr>
              <a:t>اسم» گفته مى شود از اين روست كه مفهوم آن بعد از نام گذارى، از مرحله خفا و پنهانى به </a:t>
            </a:r>
            <a:r>
              <a:rPr lang="fa-IR" dirty="0" smtClean="0">
                <a:ea typeface="Calibri"/>
              </a:rPr>
              <a:t>مرحله </a:t>
            </a:r>
            <a:r>
              <a:rPr lang="fa-IR" dirty="0">
                <a:ea typeface="Calibri"/>
              </a:rPr>
              <a:t>بروز و ظهور و ارتفاع مى رسد و يا بدين سبب است كه لفظ با نام گذارى، معنا پيدا مى </a:t>
            </a:r>
            <a:r>
              <a:rPr lang="fa-IR" dirty="0" smtClean="0">
                <a:ea typeface="Calibri"/>
              </a:rPr>
              <a:t>كند </a:t>
            </a:r>
            <a:r>
              <a:rPr lang="fa-IR" dirty="0">
                <a:ea typeface="Calibri"/>
              </a:rPr>
              <a:t>و از مهمل و بى معنا بودن درمى آيد و علو و ارتفاع مى يابد.</a:t>
            </a:r>
            <a:endParaRPr lang="en-US" dirty="0">
              <a:ea typeface="Calibri"/>
              <a:cs typeface="Arial"/>
            </a:endParaRPr>
          </a:p>
          <a:p>
            <a:pPr marL="0" indent="0" algn="r" rtl="1">
              <a:lnSpc>
                <a:spcPct val="115000"/>
              </a:lnSpc>
              <a:spcAft>
                <a:spcPts val="1000"/>
              </a:spcAft>
              <a:buNone/>
            </a:pPr>
            <a:r>
              <a:rPr lang="fa-IR" dirty="0">
                <a:ea typeface="Calibri"/>
              </a:rPr>
              <a:t>بعد از كلمه «اسم»، به كلمه «الله» برمى خوريم كه جامع ترين نام هاى خداست. بررسى نام </a:t>
            </a:r>
            <a:r>
              <a:rPr lang="fa-IR" dirty="0" smtClean="0">
                <a:ea typeface="Calibri"/>
              </a:rPr>
              <a:t>هاى </a:t>
            </a:r>
            <a:r>
              <a:rPr lang="fa-IR" dirty="0">
                <a:ea typeface="Calibri"/>
              </a:rPr>
              <a:t>خدا كه در قرآن و ساير منابع اسلامى آمده، نشان مى دهد كه هريك بيانگر بخش </a:t>
            </a:r>
            <a:r>
              <a:rPr lang="fa-IR" dirty="0" smtClean="0">
                <a:ea typeface="Calibri"/>
              </a:rPr>
              <a:t>خاصى</a:t>
            </a:r>
            <a:r>
              <a:rPr lang="fa-IR" dirty="0">
                <a:ea typeface="Calibri"/>
                <a:cs typeface="Arial"/>
              </a:rPr>
              <a:t> </a:t>
            </a:r>
            <a:r>
              <a:rPr lang="fa-IR" dirty="0" smtClean="0">
                <a:ea typeface="Calibri"/>
              </a:rPr>
              <a:t>از </a:t>
            </a:r>
            <a:r>
              <a:rPr lang="fa-IR" dirty="0">
                <a:ea typeface="Calibri"/>
              </a:rPr>
              <a:t>صفات خداست، اما تنها نامى كه به تمام صفات و كمالات الهى اشاره دارد و يا به تعبير ديگر </a:t>
            </a:r>
            <a:r>
              <a:rPr lang="fa-IR" dirty="0" smtClean="0">
                <a:ea typeface="Calibri"/>
              </a:rPr>
              <a:t>جامع </a:t>
            </a:r>
            <a:r>
              <a:rPr lang="fa-IR" dirty="0">
                <a:ea typeface="Calibri"/>
              </a:rPr>
              <a:t>صفات جلال و جمال است، همان «الله» مى باشد. </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49682275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marL="0" indent="0" algn="r" rtl="1">
              <a:lnSpc>
                <a:spcPct val="115000"/>
              </a:lnSpc>
              <a:spcAft>
                <a:spcPts val="1000"/>
              </a:spcAft>
              <a:buNone/>
            </a:pPr>
            <a:r>
              <a:rPr lang="fa-IR" dirty="0">
                <a:ea typeface="Calibri"/>
              </a:rPr>
              <a:t>به همين دليل اسماء ديگر خداوند غالبا براى كلمه </a:t>
            </a:r>
            <a:r>
              <a:rPr lang="fa-IR" dirty="0">
                <a:solidFill>
                  <a:srgbClr val="00B050"/>
                </a:solidFill>
                <a:ea typeface="Calibri"/>
              </a:rPr>
              <a:t>«الله» </a:t>
            </a:r>
            <a:r>
              <a:rPr lang="fa-IR" dirty="0">
                <a:ea typeface="Calibri"/>
              </a:rPr>
              <a:t>صفت گرفته مى شود؛ مانند </a:t>
            </a:r>
            <a:r>
              <a:rPr lang="fa-IR" dirty="0">
                <a:solidFill>
                  <a:srgbClr val="00B050"/>
                </a:solidFill>
                <a:ea typeface="Calibri"/>
              </a:rPr>
              <a:t>«غفور </a:t>
            </a:r>
            <a:r>
              <a:rPr lang="fa-IR" dirty="0" smtClean="0">
                <a:solidFill>
                  <a:srgbClr val="00B050"/>
                </a:solidFill>
                <a:ea typeface="Calibri"/>
              </a:rPr>
              <a:t>و </a:t>
            </a:r>
            <a:r>
              <a:rPr lang="fa-IR" dirty="0">
                <a:solidFill>
                  <a:srgbClr val="00B050"/>
                </a:solidFill>
                <a:ea typeface="Calibri"/>
              </a:rPr>
              <a:t>رحيم» </a:t>
            </a:r>
            <a:r>
              <a:rPr lang="fa-IR" dirty="0">
                <a:ea typeface="Calibri"/>
              </a:rPr>
              <a:t>كه به جنبه آمرزش خداوند اشاره مى كند: </a:t>
            </a:r>
            <a:r>
              <a:rPr lang="fa-IR" dirty="0">
                <a:solidFill>
                  <a:srgbClr val="00B050"/>
                </a:solidFill>
                <a:ea typeface="Calibri"/>
              </a:rPr>
              <a:t>«فإن الله غفور </a:t>
            </a:r>
            <a:r>
              <a:rPr lang="fa-IR" dirty="0" smtClean="0">
                <a:solidFill>
                  <a:srgbClr val="00B050"/>
                </a:solidFill>
                <a:ea typeface="Calibri"/>
              </a:rPr>
              <a:t>رحيم.»  </a:t>
            </a:r>
            <a:r>
              <a:rPr lang="fa-IR" dirty="0" smtClean="0">
                <a:ea typeface="Calibri"/>
              </a:rPr>
              <a:t>يا </a:t>
            </a:r>
            <a:r>
              <a:rPr lang="fa-IR" dirty="0">
                <a:solidFill>
                  <a:srgbClr val="00B050"/>
                </a:solidFill>
                <a:ea typeface="Calibri"/>
              </a:rPr>
              <a:t>«سميع» </a:t>
            </a:r>
            <a:r>
              <a:rPr lang="fa-IR" dirty="0">
                <a:ea typeface="Calibri"/>
              </a:rPr>
              <a:t>كه </a:t>
            </a:r>
            <a:r>
              <a:rPr lang="fa-IR" dirty="0" smtClean="0">
                <a:ea typeface="Calibri"/>
              </a:rPr>
              <a:t>به </a:t>
            </a:r>
            <a:r>
              <a:rPr lang="fa-IR" dirty="0">
                <a:ea typeface="Calibri"/>
              </a:rPr>
              <a:t>آگاهى او از مسموعات، و «عليم» كه به آگاهى او از همه چيز اشارت دارد: </a:t>
            </a:r>
            <a:r>
              <a:rPr lang="fa-IR" dirty="0">
                <a:solidFill>
                  <a:srgbClr val="00B050"/>
                </a:solidFill>
                <a:ea typeface="Calibri"/>
              </a:rPr>
              <a:t>«فإن الله سميع </a:t>
            </a:r>
            <a:r>
              <a:rPr lang="fa-IR" dirty="0" smtClean="0">
                <a:solidFill>
                  <a:srgbClr val="00B050"/>
                </a:solidFill>
                <a:ea typeface="Calibri"/>
              </a:rPr>
              <a:t>عليم.» </a:t>
            </a:r>
            <a:r>
              <a:rPr lang="fa-IR" dirty="0">
                <a:ea typeface="Calibri"/>
              </a:rPr>
              <a:t>و يا </a:t>
            </a:r>
            <a:r>
              <a:rPr lang="fa-IR" dirty="0">
                <a:solidFill>
                  <a:srgbClr val="00B050"/>
                </a:solidFill>
                <a:ea typeface="Calibri"/>
              </a:rPr>
              <a:t>«بصير» </a:t>
            </a:r>
            <a:r>
              <a:rPr lang="fa-IR" dirty="0">
                <a:ea typeface="Calibri"/>
              </a:rPr>
              <a:t>كه علم او را به همه ديدنى ها بازگو مى كند: </a:t>
            </a:r>
            <a:r>
              <a:rPr lang="fa-IR" dirty="0">
                <a:solidFill>
                  <a:srgbClr val="00B050"/>
                </a:solidFill>
                <a:ea typeface="Calibri"/>
              </a:rPr>
              <a:t>«و الله بصير بما تعملون</a:t>
            </a:r>
            <a:r>
              <a:rPr lang="fa-IR" dirty="0" smtClean="0">
                <a:solidFill>
                  <a:srgbClr val="00B050"/>
                </a:solidFill>
                <a:ea typeface="Calibri"/>
              </a:rPr>
              <a:t>.» </a:t>
            </a:r>
            <a:r>
              <a:rPr lang="fa-IR" dirty="0" smtClean="0">
                <a:ea typeface="Calibri"/>
              </a:rPr>
              <a:t>وهمچنين </a:t>
            </a:r>
            <a:r>
              <a:rPr lang="fa-IR" dirty="0">
                <a:ea typeface="Calibri"/>
              </a:rPr>
              <a:t>اوصافى كه در آيات پايانى سوره حشر براى </a:t>
            </a:r>
            <a:r>
              <a:rPr lang="fa-IR" dirty="0">
                <a:solidFill>
                  <a:srgbClr val="00B050"/>
                </a:solidFill>
                <a:ea typeface="Calibri"/>
              </a:rPr>
              <a:t>«الله» </a:t>
            </a:r>
            <a:r>
              <a:rPr lang="fa-IR" dirty="0">
                <a:ea typeface="Calibri"/>
              </a:rPr>
              <a:t>بازآمده </a:t>
            </a:r>
            <a:r>
              <a:rPr lang="fa-IR" dirty="0" smtClean="0">
                <a:ea typeface="Calibri"/>
              </a:rPr>
              <a:t>است.</a:t>
            </a:r>
            <a:r>
              <a:rPr lang="fa-IR" dirty="0">
                <a:ea typeface="Calibri"/>
                <a:cs typeface="Arial"/>
              </a:rPr>
              <a:t> </a:t>
            </a:r>
            <a:r>
              <a:rPr lang="fa-IR" dirty="0" smtClean="0">
                <a:ea typeface="Calibri"/>
              </a:rPr>
              <a:t>از </a:t>
            </a:r>
            <a:r>
              <a:rPr lang="fa-IR" dirty="0">
                <a:ea typeface="Calibri"/>
              </a:rPr>
              <a:t>جمله شواهد روشن جامعيت </a:t>
            </a:r>
            <a:r>
              <a:rPr lang="fa-IR" dirty="0">
                <a:solidFill>
                  <a:srgbClr val="00B050"/>
                </a:solidFill>
                <a:ea typeface="Calibri"/>
              </a:rPr>
              <a:t>«الله»</a:t>
            </a:r>
            <a:r>
              <a:rPr lang="fa-IR" dirty="0">
                <a:ea typeface="Calibri"/>
              </a:rPr>
              <a:t> آن است كه ابراز ايمان و توحيد تنها با جمله </a:t>
            </a:r>
            <a:r>
              <a:rPr lang="fa-IR" dirty="0">
                <a:solidFill>
                  <a:srgbClr val="00B050"/>
                </a:solidFill>
                <a:ea typeface="Calibri"/>
              </a:rPr>
              <a:t>«لا إله إلا  </a:t>
            </a:r>
            <a:r>
              <a:rPr lang="fa-IR" dirty="0" smtClean="0">
                <a:solidFill>
                  <a:srgbClr val="00B050"/>
                </a:solidFill>
                <a:ea typeface="Calibri"/>
              </a:rPr>
              <a:t>الله</a:t>
            </a:r>
            <a:r>
              <a:rPr lang="fa-IR" dirty="0">
                <a:solidFill>
                  <a:srgbClr val="00B050"/>
                </a:solidFill>
                <a:ea typeface="Calibri"/>
              </a:rPr>
              <a:t>» </a:t>
            </a:r>
            <a:r>
              <a:rPr lang="fa-IR" dirty="0">
                <a:ea typeface="Calibri"/>
              </a:rPr>
              <a:t>صورت مى گيرد و جملات </a:t>
            </a:r>
            <a:r>
              <a:rPr lang="fa-IR" dirty="0">
                <a:solidFill>
                  <a:srgbClr val="00B050"/>
                </a:solidFill>
                <a:ea typeface="Calibri"/>
              </a:rPr>
              <a:t>لا إله إلا العليم، إلا الخالق، إلا الرازق </a:t>
            </a:r>
            <a:r>
              <a:rPr lang="fa-IR" dirty="0">
                <a:ea typeface="Calibri"/>
              </a:rPr>
              <a:t>و مانند آن به تنهايى دليل </a:t>
            </a:r>
            <a:r>
              <a:rPr lang="fa-IR" dirty="0" smtClean="0">
                <a:ea typeface="Calibri"/>
              </a:rPr>
              <a:t>بر </a:t>
            </a:r>
            <a:r>
              <a:rPr lang="fa-IR" dirty="0">
                <a:ea typeface="Calibri"/>
              </a:rPr>
              <a:t>توحيد و اسلام نيست. نيز از اين روست كه در مذاهب ديگر هنگامى كه مى خواهند به معبود </a:t>
            </a:r>
            <a:r>
              <a:rPr lang="fa-IR" dirty="0" smtClean="0">
                <a:ea typeface="Calibri"/>
              </a:rPr>
              <a:t>مسلمانان </a:t>
            </a:r>
            <a:r>
              <a:rPr lang="fa-IR" dirty="0">
                <a:ea typeface="Calibri"/>
              </a:rPr>
              <a:t>اشاره كنند، </a:t>
            </a:r>
            <a:r>
              <a:rPr lang="fa-IR" dirty="0">
                <a:solidFill>
                  <a:srgbClr val="00B050"/>
                </a:solidFill>
                <a:ea typeface="Calibri"/>
              </a:rPr>
              <a:t>«الله» </a:t>
            </a:r>
            <a:r>
              <a:rPr lang="fa-IR" dirty="0">
                <a:ea typeface="Calibri"/>
              </a:rPr>
              <a:t>را ذكر مى كنند؛ زيرا توصيف خداوند به الله مخصوص </a:t>
            </a:r>
            <a:r>
              <a:rPr lang="fa-IR" dirty="0" smtClean="0">
                <a:ea typeface="Calibri"/>
              </a:rPr>
              <a:t>آنهاست</a:t>
            </a:r>
            <a:r>
              <a:rPr lang="fa-IR" dirty="0">
                <a:ea typeface="Calibri"/>
              </a:rPr>
              <a:t> </a:t>
            </a:r>
            <a:r>
              <a:rPr lang="fa-IR" dirty="0" smtClean="0">
                <a:ea typeface="Calibri"/>
              </a:rPr>
              <a:t>. </a:t>
            </a:r>
            <a:r>
              <a:rPr lang="fa-IR" dirty="0">
                <a:ea typeface="Calibri"/>
              </a:rPr>
              <a:t>رحمت عام و خاص خدا </a:t>
            </a:r>
            <a:r>
              <a:rPr lang="fa-IR" dirty="0" smtClean="0">
                <a:ea typeface="Calibri"/>
              </a:rPr>
              <a:t>مشهور </a:t>
            </a:r>
            <a:r>
              <a:rPr lang="fa-IR" dirty="0">
                <a:ea typeface="Calibri"/>
              </a:rPr>
              <a:t>در ميان گروهى از مفسران اين است كه صفت </a:t>
            </a:r>
            <a:r>
              <a:rPr lang="fa-IR" dirty="0">
                <a:solidFill>
                  <a:srgbClr val="00B050"/>
                </a:solidFill>
                <a:ea typeface="Calibri"/>
              </a:rPr>
              <a:t>«رحمان» </a:t>
            </a:r>
            <a:r>
              <a:rPr lang="fa-IR" dirty="0">
                <a:ea typeface="Calibri"/>
              </a:rPr>
              <a:t>اشاره به رحمت عام خداست كه </a:t>
            </a:r>
            <a:r>
              <a:rPr lang="fa-IR" dirty="0" smtClean="0">
                <a:ea typeface="Calibri"/>
              </a:rPr>
              <a:t>شامل </a:t>
            </a:r>
            <a:r>
              <a:rPr lang="fa-IR" dirty="0">
                <a:ea typeface="Calibri"/>
              </a:rPr>
              <a:t>دوست و دشمن، مؤمن و كافر و نيكوكار و بدكار مى شود. </a:t>
            </a:r>
            <a:r>
              <a:rPr lang="fa-IR" dirty="0">
                <a:solidFill>
                  <a:srgbClr val="00B050"/>
                </a:solidFill>
                <a:ea typeface="Calibri"/>
              </a:rPr>
              <a:t>«باران رحمت بى حسابش همه </a:t>
            </a:r>
            <a:r>
              <a:rPr lang="fa-IR" dirty="0" smtClean="0">
                <a:solidFill>
                  <a:srgbClr val="00B050"/>
                </a:solidFill>
                <a:ea typeface="Calibri"/>
              </a:rPr>
              <a:t>را </a:t>
            </a:r>
            <a:r>
              <a:rPr lang="fa-IR" dirty="0">
                <a:solidFill>
                  <a:srgbClr val="00B050"/>
                </a:solidFill>
                <a:ea typeface="Calibri"/>
              </a:rPr>
              <a:t>رسيده و خوان نعمت بى دريغش همه جا كشيده»</a:t>
            </a:r>
            <a:r>
              <a:rPr lang="fa-IR" dirty="0">
                <a:ea typeface="Calibri"/>
              </a:rPr>
              <a:t> و همه بندگان از مواهب گوناگون حيات </a:t>
            </a:r>
            <a:r>
              <a:rPr lang="fa-IR" dirty="0" smtClean="0">
                <a:ea typeface="Calibri"/>
              </a:rPr>
              <a:t>بهره </a:t>
            </a:r>
            <a:r>
              <a:rPr lang="fa-IR" dirty="0">
                <a:ea typeface="Calibri"/>
              </a:rPr>
              <a:t>مندند و روزى خويش را از سفره گسترده نعمت هاى او برمى گيرند و اين همان رحمت </a:t>
            </a:r>
            <a:r>
              <a:rPr lang="fa-IR" dirty="0" smtClean="0">
                <a:ea typeface="Calibri"/>
              </a:rPr>
              <a:t>عام </a:t>
            </a:r>
            <a:r>
              <a:rPr lang="fa-IR" dirty="0">
                <a:ea typeface="Calibri"/>
              </a:rPr>
              <a:t>اوست.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20536256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a:ea typeface="Calibri"/>
              </a:rPr>
              <a:t>اما </a:t>
            </a:r>
            <a:r>
              <a:rPr lang="fa-IR" u="sng" dirty="0">
                <a:ea typeface="Calibri"/>
              </a:rPr>
              <a:t>«رحيم» به رحمت خاص پروردگار</a:t>
            </a:r>
            <a:r>
              <a:rPr lang="fa-IR" dirty="0">
                <a:ea typeface="Calibri"/>
              </a:rPr>
              <a:t> اشاره دارد كه ويژه بندگان مطيع، صالح و </a:t>
            </a:r>
            <a:r>
              <a:rPr lang="fa-IR" dirty="0" smtClean="0">
                <a:ea typeface="Calibri"/>
              </a:rPr>
              <a:t>فرمانبردار است</a:t>
            </a:r>
            <a:r>
              <a:rPr lang="fa-IR" dirty="0">
                <a:ea typeface="Calibri"/>
              </a:rPr>
              <a:t>. در واقع آنها به حكم ايمان و عمل صالح، شايستگى اين را يافته اند كه از رحمت و بخشش </a:t>
            </a:r>
            <a:r>
              <a:rPr lang="fa-IR" dirty="0" smtClean="0">
                <a:ea typeface="Calibri"/>
              </a:rPr>
              <a:t>و </a:t>
            </a:r>
            <a:r>
              <a:rPr lang="fa-IR" dirty="0">
                <a:ea typeface="Calibri"/>
              </a:rPr>
              <a:t>احسان خاص او ـ كه آلودگان و تبهكاران از آن سهمى ندارند ـ بهره مند گردند. در روايتى از </a:t>
            </a:r>
            <a:r>
              <a:rPr lang="fa-IR" dirty="0" smtClean="0">
                <a:ea typeface="Calibri"/>
              </a:rPr>
              <a:t>امام صادق(ع)مى </a:t>
            </a:r>
            <a:r>
              <a:rPr lang="fa-IR" dirty="0">
                <a:ea typeface="Calibri"/>
              </a:rPr>
              <a:t>خوانيم:</a:t>
            </a:r>
            <a:endParaRPr lang="en-US" dirty="0">
              <a:ea typeface="Calibri"/>
              <a:cs typeface="Arial"/>
            </a:endParaRPr>
          </a:p>
          <a:p>
            <a:pPr marL="0" indent="0" algn="r" rtl="1">
              <a:lnSpc>
                <a:spcPct val="115000"/>
              </a:lnSpc>
              <a:spcAft>
                <a:spcPts val="1000"/>
              </a:spcAft>
              <a:buNone/>
            </a:pPr>
            <a:r>
              <a:rPr lang="fa-IR" dirty="0">
                <a:solidFill>
                  <a:schemeClr val="accent1">
                    <a:lumMod val="75000"/>
                  </a:schemeClr>
                </a:solidFill>
                <a:ea typeface="Calibri"/>
              </a:rPr>
              <a:t>خداوند، معبود همه چيز است؛ نسبت به تمام مخلوقاتش رحمان و نسبت به خصوص </a:t>
            </a:r>
            <a:r>
              <a:rPr lang="fa-IR" dirty="0" smtClean="0">
                <a:solidFill>
                  <a:schemeClr val="accent1">
                    <a:lumMod val="75000"/>
                  </a:schemeClr>
                </a:solidFill>
                <a:ea typeface="Calibri"/>
              </a:rPr>
              <a:t>مؤمنان </a:t>
            </a:r>
            <a:r>
              <a:rPr lang="fa-IR" dirty="0">
                <a:solidFill>
                  <a:schemeClr val="accent1">
                    <a:lumMod val="75000"/>
                  </a:schemeClr>
                </a:solidFill>
                <a:ea typeface="Calibri"/>
              </a:rPr>
              <a:t>رحيم است.</a:t>
            </a:r>
            <a:endParaRPr lang="en-US" dirty="0">
              <a:solidFill>
                <a:schemeClr val="accent1">
                  <a:lumMod val="75000"/>
                </a:schemeClr>
              </a:solidFill>
              <a:ea typeface="Calibri"/>
              <a:cs typeface="Arial"/>
            </a:endParaRPr>
          </a:p>
          <a:p>
            <a:pPr marL="0" indent="0" algn="r" rtl="1">
              <a:lnSpc>
                <a:spcPct val="115000"/>
              </a:lnSpc>
              <a:spcAft>
                <a:spcPts val="1000"/>
              </a:spcAft>
              <a:buNone/>
            </a:pPr>
            <a:r>
              <a:rPr lang="fa-IR" dirty="0">
                <a:ea typeface="Calibri"/>
              </a:rPr>
              <a:t>تنها چيزى كه ممكن است اشاره به اين مطلب باشد آن است كه </a:t>
            </a:r>
            <a:r>
              <a:rPr lang="fa-IR" dirty="0">
                <a:solidFill>
                  <a:srgbClr val="00B050"/>
                </a:solidFill>
                <a:ea typeface="Calibri"/>
              </a:rPr>
              <a:t>«رحمان» </a:t>
            </a:r>
            <a:r>
              <a:rPr lang="fa-IR" dirty="0">
                <a:ea typeface="Calibri"/>
              </a:rPr>
              <a:t>در همه جاى قرآن </a:t>
            </a:r>
            <a:r>
              <a:rPr lang="fa-IR" dirty="0" smtClean="0">
                <a:ea typeface="Calibri"/>
              </a:rPr>
              <a:t>به صورت </a:t>
            </a:r>
            <a:r>
              <a:rPr lang="fa-IR" dirty="0">
                <a:ea typeface="Calibri"/>
              </a:rPr>
              <a:t>مطلق آمده كه نشانه عموميت آن است؛ درحالى كه </a:t>
            </a:r>
            <a:r>
              <a:rPr lang="fa-IR" dirty="0">
                <a:solidFill>
                  <a:srgbClr val="00B050"/>
                </a:solidFill>
                <a:ea typeface="Calibri"/>
              </a:rPr>
              <a:t>«رحيم» </a:t>
            </a:r>
            <a:r>
              <a:rPr lang="fa-IR" dirty="0">
                <a:ea typeface="Calibri"/>
              </a:rPr>
              <a:t>گاه به صورت مقيد ذكر شده </a:t>
            </a:r>
            <a:r>
              <a:rPr lang="fa-IR" dirty="0" smtClean="0">
                <a:ea typeface="Calibri"/>
              </a:rPr>
              <a:t>كه </a:t>
            </a:r>
            <a:r>
              <a:rPr lang="fa-IR" dirty="0">
                <a:ea typeface="Calibri"/>
              </a:rPr>
              <a:t>دليل بر خصوصيت آن است، مانند </a:t>
            </a:r>
            <a:r>
              <a:rPr lang="fa-IR" dirty="0">
                <a:solidFill>
                  <a:srgbClr val="00B050"/>
                </a:solidFill>
                <a:ea typeface="Calibri"/>
              </a:rPr>
              <a:t>«و كان بالمؤمنين رحيما</a:t>
            </a:r>
            <a:r>
              <a:rPr lang="fa-IR" dirty="0" smtClean="0">
                <a:solidFill>
                  <a:srgbClr val="00B050"/>
                </a:solidFill>
                <a:ea typeface="Calibri"/>
              </a:rPr>
              <a:t>: </a:t>
            </a:r>
            <a:r>
              <a:rPr lang="fa-IR" dirty="0">
                <a:solidFill>
                  <a:srgbClr val="00B050"/>
                </a:solidFill>
                <a:ea typeface="Calibri"/>
              </a:rPr>
              <a:t>خداوند نسبت به مؤمنان رحيم </a:t>
            </a:r>
            <a:r>
              <a:rPr lang="fa-IR" dirty="0" smtClean="0">
                <a:solidFill>
                  <a:srgbClr val="00B050"/>
                </a:solidFill>
                <a:ea typeface="Calibri"/>
              </a:rPr>
              <a:t>است</a:t>
            </a:r>
            <a:r>
              <a:rPr lang="fa-IR" dirty="0">
                <a:solidFill>
                  <a:srgbClr val="00B050"/>
                </a:solidFill>
                <a:ea typeface="Calibri"/>
              </a:rPr>
              <a:t>.» و گاه نيز به صورت مطلق، مانند سوره حمد.</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4. چرا صفات ديگر خدا در </a:t>
            </a:r>
            <a:r>
              <a:rPr lang="fa-IR" dirty="0">
                <a:solidFill>
                  <a:srgbClr val="00B050"/>
                </a:solidFill>
                <a:ea typeface="Calibri"/>
              </a:rPr>
              <a:t>«بسم </a:t>
            </a:r>
            <a:r>
              <a:rPr lang="fa-IR" dirty="0" smtClean="0">
                <a:solidFill>
                  <a:srgbClr val="00B050"/>
                </a:solidFill>
                <a:ea typeface="Calibri"/>
              </a:rPr>
              <a:t>الله» </a:t>
            </a:r>
            <a:r>
              <a:rPr lang="fa-IR" dirty="0">
                <a:ea typeface="Calibri"/>
              </a:rPr>
              <a:t>نيامده است؟ </a:t>
            </a:r>
            <a:endParaRPr lang="en-US" dirty="0">
              <a:ea typeface="Calibri"/>
              <a:cs typeface="Arial"/>
            </a:endParaRPr>
          </a:p>
          <a:p>
            <a:pPr marL="0" indent="0" algn="r" rtl="1">
              <a:lnSpc>
                <a:spcPct val="115000"/>
              </a:lnSpc>
              <a:spcAft>
                <a:spcPts val="1000"/>
              </a:spcAft>
              <a:buNone/>
            </a:pPr>
            <a:r>
              <a:rPr lang="fa-IR" dirty="0">
                <a:ea typeface="Calibri"/>
              </a:rPr>
              <a:t>از آنجا كه </a:t>
            </a:r>
            <a:r>
              <a:rPr lang="fa-IR" dirty="0">
                <a:solidFill>
                  <a:srgbClr val="00B050"/>
                </a:solidFill>
                <a:ea typeface="Calibri"/>
              </a:rPr>
              <a:t>تمام سوره هاى قرآن</a:t>
            </a:r>
            <a:r>
              <a:rPr lang="fa-IR" dirty="0">
                <a:ea typeface="Calibri"/>
              </a:rPr>
              <a:t> با بسم الله شروع مى شود (</a:t>
            </a:r>
            <a:r>
              <a:rPr lang="fa-IR" dirty="0">
                <a:solidFill>
                  <a:srgbClr val="00B050"/>
                </a:solidFill>
                <a:ea typeface="Calibri"/>
              </a:rPr>
              <a:t>جز سوره برائت</a:t>
            </a:r>
            <a:r>
              <a:rPr lang="fa-IR" dirty="0">
                <a:ea typeface="Calibri"/>
              </a:rPr>
              <a:t>) و پس از نام ويژه </a:t>
            </a:r>
            <a:endParaRPr lang="en-US" dirty="0">
              <a:ea typeface="Calibri"/>
              <a:cs typeface="Arial"/>
            </a:endParaRPr>
          </a:p>
          <a:p>
            <a:pPr marL="0" indent="0" algn="r" rtl="1">
              <a:lnSpc>
                <a:spcPct val="115000"/>
              </a:lnSpc>
              <a:spcAft>
                <a:spcPts val="1000"/>
              </a:spcAft>
              <a:buNone/>
            </a:pPr>
            <a:r>
              <a:rPr lang="fa-IR" dirty="0">
                <a:ea typeface="Calibri"/>
              </a:rPr>
              <a:t>«الله» تنها بر صفت </a:t>
            </a:r>
            <a:r>
              <a:rPr lang="fa-IR" dirty="0">
                <a:solidFill>
                  <a:srgbClr val="00B050"/>
                </a:solidFill>
                <a:ea typeface="Calibri"/>
              </a:rPr>
              <a:t>«رحمان و رحيم بودن» </a:t>
            </a:r>
            <a:r>
              <a:rPr lang="fa-IR" dirty="0">
                <a:ea typeface="Calibri"/>
              </a:rPr>
              <a:t>او تكيه مى شود؛ اين سؤال مطرح مى گردد كه چرا </a:t>
            </a:r>
            <a:endParaRPr lang="en-US" dirty="0">
              <a:ea typeface="Calibri"/>
              <a:cs typeface="Arial"/>
            </a:endParaRPr>
          </a:p>
          <a:p>
            <a:pPr marL="0" indent="0" algn="r" rtl="1">
              <a:lnSpc>
                <a:spcPct val="115000"/>
              </a:lnSpc>
              <a:spcAft>
                <a:spcPts val="1000"/>
              </a:spcAft>
              <a:buNone/>
            </a:pPr>
            <a:r>
              <a:rPr lang="fa-IR" dirty="0">
                <a:ea typeface="Calibri"/>
              </a:rPr>
              <a:t>در اين موضع حساس از ديگر صفات سخنى به ميان نيامده است؟ در پاسخ بايد بگوييم توجه به </a:t>
            </a:r>
            <a:endParaRPr lang="en-US" dirty="0">
              <a:ea typeface="Calibri"/>
              <a:cs typeface="Arial"/>
            </a:endParaRPr>
          </a:p>
          <a:p>
            <a:pPr marL="0" indent="0" algn="r" rtl="1">
              <a:lnSpc>
                <a:spcPct val="115000"/>
              </a:lnSpc>
              <a:spcAft>
                <a:spcPts val="1000"/>
              </a:spcAft>
              <a:buNone/>
            </a:pPr>
            <a:r>
              <a:rPr lang="fa-IR" dirty="0">
                <a:ea typeface="Calibri"/>
              </a:rPr>
              <a:t>يك نكته، پاسخ اين سؤال را روشن مى سازد و آن اينكه در آغاز هر كار مى بايد از صفتى استمداد </a:t>
            </a:r>
            <a:endParaRPr lang="en-US" dirty="0">
              <a:ea typeface="Calibri"/>
              <a:cs typeface="Arial"/>
            </a:endParaRPr>
          </a:p>
          <a:p>
            <a:pPr marL="0" indent="0" algn="r" rtl="1">
              <a:lnSpc>
                <a:spcPct val="115000"/>
              </a:lnSpc>
              <a:spcAft>
                <a:spcPts val="1000"/>
              </a:spcAft>
              <a:buNone/>
            </a:pPr>
            <a:r>
              <a:rPr lang="fa-IR" dirty="0">
                <a:ea typeface="Calibri"/>
              </a:rPr>
              <a:t>كنيم كه آثارش بر سراسر جهان پرتوافكن است و همه موجودات را فرا گرفته و گرفتاران را در</a:t>
            </a:r>
            <a:endParaRPr lang="en-US" dirty="0">
              <a:ea typeface="Calibri"/>
              <a:cs typeface="Arial"/>
            </a:endParaRPr>
          </a:p>
        </p:txBody>
      </p:sp>
    </p:spTree>
    <p:extLst>
      <p:ext uri="{BB962C8B-B14F-4D97-AF65-F5344CB8AC3E}">
        <p14:creationId xmlns:p14="http://schemas.microsoft.com/office/powerpoint/2010/main" val="94729372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a:ea typeface="Calibri"/>
              </a:rPr>
              <a:t>لحظات بحرانى نجات بخشيده است. بهتر است اين حقيقت را از زبان قرآن بشنويم؛ آنجا كه مى </a:t>
            </a:r>
            <a:r>
              <a:rPr lang="fa-IR" dirty="0" smtClean="0">
                <a:ea typeface="Calibri"/>
              </a:rPr>
              <a:t>گويد</a:t>
            </a:r>
            <a:r>
              <a:rPr lang="fa-IR" dirty="0">
                <a:ea typeface="Calibri"/>
              </a:rPr>
              <a:t>: </a:t>
            </a:r>
            <a:r>
              <a:rPr lang="fa-IR" dirty="0">
                <a:solidFill>
                  <a:srgbClr val="009900"/>
                </a:solidFill>
                <a:ea typeface="Calibri"/>
              </a:rPr>
              <a:t>«رحمتى وسعت كل شىء</a:t>
            </a:r>
            <a:r>
              <a:rPr lang="fa-IR" dirty="0" smtClean="0">
                <a:solidFill>
                  <a:srgbClr val="009900"/>
                </a:solidFill>
                <a:ea typeface="Calibri"/>
              </a:rPr>
              <a:t>: </a:t>
            </a:r>
            <a:r>
              <a:rPr lang="fa-IR" dirty="0">
                <a:solidFill>
                  <a:srgbClr val="009900"/>
                </a:solidFill>
                <a:ea typeface="Calibri"/>
              </a:rPr>
              <a:t>رحمت من همه چيز را فرا گرفته است.» </a:t>
            </a:r>
            <a:r>
              <a:rPr lang="fa-IR" dirty="0">
                <a:ea typeface="Calibri"/>
              </a:rPr>
              <a:t>در جاى ديگر از زبان </a:t>
            </a:r>
            <a:r>
              <a:rPr lang="fa-IR" dirty="0" smtClean="0">
                <a:ea typeface="Calibri"/>
              </a:rPr>
              <a:t>حاملان </a:t>
            </a:r>
            <a:r>
              <a:rPr lang="fa-IR" dirty="0">
                <a:ea typeface="Calibri"/>
              </a:rPr>
              <a:t>عرش خدا مى خوانيم: </a:t>
            </a:r>
            <a:r>
              <a:rPr lang="fa-IR" dirty="0">
                <a:solidFill>
                  <a:srgbClr val="009900"/>
                </a:solidFill>
                <a:ea typeface="Calibri"/>
              </a:rPr>
              <a:t>ربنا وسعت كل شىء رحمة</a:t>
            </a:r>
            <a:r>
              <a:rPr lang="fa-IR" dirty="0" smtClean="0">
                <a:solidFill>
                  <a:srgbClr val="009900"/>
                </a:solidFill>
                <a:ea typeface="Calibri"/>
              </a:rPr>
              <a:t>: </a:t>
            </a:r>
            <a:r>
              <a:rPr lang="fa-IR" dirty="0">
                <a:solidFill>
                  <a:srgbClr val="009900"/>
                </a:solidFill>
                <a:ea typeface="Calibri"/>
              </a:rPr>
              <a:t>خدايا، رحمت خود را بر همه چيز </a:t>
            </a:r>
            <a:r>
              <a:rPr lang="fa-IR" dirty="0" smtClean="0">
                <a:solidFill>
                  <a:srgbClr val="009900"/>
                </a:solidFill>
                <a:ea typeface="Calibri"/>
              </a:rPr>
              <a:t>گسترده </a:t>
            </a:r>
            <a:r>
              <a:rPr lang="fa-IR" dirty="0">
                <a:solidFill>
                  <a:srgbClr val="009900"/>
                </a:solidFill>
                <a:ea typeface="Calibri"/>
              </a:rPr>
              <a:t>اى.»</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از سوى ديگر، پيامبران نيز براى نجات خود از چنگال حوادث سخت و دشمنان خطرناك، به </a:t>
            </a:r>
            <a:r>
              <a:rPr lang="fa-IR" dirty="0" smtClean="0">
                <a:ea typeface="Calibri"/>
              </a:rPr>
              <a:t>دامن </a:t>
            </a:r>
            <a:r>
              <a:rPr lang="fa-IR" dirty="0">
                <a:ea typeface="Calibri"/>
              </a:rPr>
              <a:t>رحمت خدا چنگ مى زدند. چنانكه قوم «موسى» براى نجات از فرعونيان گفتند: </a:t>
            </a:r>
            <a:r>
              <a:rPr lang="fa-IR" dirty="0">
                <a:solidFill>
                  <a:srgbClr val="009900"/>
                </a:solidFill>
                <a:ea typeface="Calibri"/>
              </a:rPr>
              <a:t>«و </a:t>
            </a:r>
            <a:r>
              <a:rPr lang="fa-IR" dirty="0" smtClean="0">
                <a:solidFill>
                  <a:srgbClr val="009900"/>
                </a:solidFill>
                <a:ea typeface="Calibri"/>
              </a:rPr>
              <a:t>نجنابرحمتك: </a:t>
            </a:r>
            <a:r>
              <a:rPr lang="fa-IR" dirty="0">
                <a:solidFill>
                  <a:srgbClr val="009900"/>
                </a:solidFill>
                <a:ea typeface="Calibri"/>
              </a:rPr>
              <a:t>خدايا، ما را به رحمت خود رهايى بخش.»</a:t>
            </a:r>
            <a:r>
              <a:rPr lang="fa-IR" dirty="0">
                <a:ea typeface="Calibri"/>
              </a:rPr>
              <a:t> درمورد «هود» و پيروانش چنين مى خوانيم: </a:t>
            </a:r>
            <a:endParaRPr lang="en-US" dirty="0">
              <a:ea typeface="Calibri"/>
              <a:cs typeface="Arial"/>
            </a:endParaRPr>
          </a:p>
          <a:p>
            <a:pPr marL="0" indent="0" algn="r" rtl="1">
              <a:lnSpc>
                <a:spcPct val="115000"/>
              </a:lnSpc>
              <a:spcAft>
                <a:spcPts val="1000"/>
              </a:spcAft>
              <a:buNone/>
            </a:pPr>
            <a:r>
              <a:rPr lang="fa-IR" dirty="0">
                <a:solidFill>
                  <a:srgbClr val="009900"/>
                </a:solidFill>
                <a:ea typeface="Calibri"/>
              </a:rPr>
              <a:t>«فأنجيناه و الذين معه برحمة منا</a:t>
            </a:r>
            <a:r>
              <a:rPr lang="fa-IR" dirty="0" smtClean="0">
                <a:solidFill>
                  <a:srgbClr val="009900"/>
                </a:solidFill>
                <a:ea typeface="Calibri"/>
              </a:rPr>
              <a:t>: </a:t>
            </a:r>
            <a:r>
              <a:rPr lang="fa-IR" dirty="0">
                <a:solidFill>
                  <a:srgbClr val="009900"/>
                </a:solidFill>
                <a:ea typeface="Calibri"/>
              </a:rPr>
              <a:t>هود و پيروانش را بهوسيله رحمت خويش (از چنگال دشمنان) </a:t>
            </a:r>
            <a:r>
              <a:rPr lang="fa-IR" dirty="0" smtClean="0">
                <a:solidFill>
                  <a:srgbClr val="009900"/>
                </a:solidFill>
                <a:ea typeface="Calibri"/>
              </a:rPr>
              <a:t>رهايى </a:t>
            </a:r>
            <a:r>
              <a:rPr lang="fa-IR" dirty="0">
                <a:solidFill>
                  <a:srgbClr val="009900"/>
                </a:solidFill>
                <a:ea typeface="Calibri"/>
              </a:rPr>
              <a:t>بخشيديم.»</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اصولا هنگامى كه حاجتى را مى طلبيم، مناسب است خدا را با صفاتى كه با آن حاجت پيوند </a:t>
            </a:r>
            <a:r>
              <a:rPr lang="fa-IR" dirty="0" smtClean="0">
                <a:ea typeface="Calibri"/>
              </a:rPr>
              <a:t>دارد</a:t>
            </a:r>
            <a:r>
              <a:rPr lang="fa-IR" dirty="0">
                <a:ea typeface="Calibri"/>
              </a:rPr>
              <a:t>، توصيف كنيم. مثلا حضرت </a:t>
            </a:r>
            <a:r>
              <a:rPr lang="fa-IR" dirty="0" smtClean="0">
                <a:ea typeface="Calibri"/>
              </a:rPr>
              <a:t>مسيح(ع) </a:t>
            </a:r>
            <a:r>
              <a:rPr lang="fa-IR" dirty="0">
                <a:ea typeface="Calibri"/>
              </a:rPr>
              <a:t>به هنگام درخواست مائده آسمانى </a:t>
            </a:r>
            <a:r>
              <a:rPr lang="fa-IR" dirty="0">
                <a:solidFill>
                  <a:srgbClr val="009900"/>
                </a:solidFill>
                <a:ea typeface="Calibri"/>
              </a:rPr>
              <a:t>«</a:t>
            </a:r>
            <a:r>
              <a:rPr lang="fa-IR" dirty="0" smtClean="0">
                <a:solidFill>
                  <a:srgbClr val="009900"/>
                </a:solidFill>
                <a:ea typeface="Calibri"/>
              </a:rPr>
              <a:t>بار </a:t>
            </a:r>
            <a:r>
              <a:rPr lang="fa-IR" dirty="0">
                <a:solidFill>
                  <a:srgbClr val="009900"/>
                </a:solidFill>
                <a:ea typeface="Calibri"/>
              </a:rPr>
              <a:t>الها، مائده اى از آسمان بر ما نازل گردان ... و ما را روزى ده و تو بهترين روزى دهندگانى.»</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اين درس را نيز از «بسم الله» مى توان آموخت كه اساس كار خداوند بر رحمت است و مجازات </a:t>
            </a:r>
            <a:r>
              <a:rPr lang="fa-IR" dirty="0" smtClean="0">
                <a:ea typeface="Calibri"/>
              </a:rPr>
              <a:t>جنبه </a:t>
            </a:r>
            <a:r>
              <a:rPr lang="fa-IR" dirty="0">
                <a:ea typeface="Calibri"/>
              </a:rPr>
              <a:t>استثنايى دارد كه تا عوامل قاطعى بر آن مترتب نشود، تحقق نخواهد يافت؛ چنانكه در دعا </a:t>
            </a:r>
            <a:r>
              <a:rPr lang="fa-IR" dirty="0" smtClean="0">
                <a:ea typeface="Calibri"/>
              </a:rPr>
              <a:t>مى </a:t>
            </a:r>
            <a:r>
              <a:rPr lang="fa-IR" dirty="0">
                <a:ea typeface="Calibri"/>
              </a:rPr>
              <a:t>خوانيم: </a:t>
            </a:r>
            <a:r>
              <a:rPr lang="fa-IR" dirty="0">
                <a:solidFill>
                  <a:srgbClr val="009900"/>
                </a:solidFill>
                <a:ea typeface="Calibri"/>
              </a:rPr>
              <a:t>«يا من سبقت رحمته </a:t>
            </a:r>
            <a:r>
              <a:rPr lang="fa-IR" dirty="0" smtClean="0">
                <a:solidFill>
                  <a:srgbClr val="009900"/>
                </a:solidFill>
                <a:ea typeface="Calibri"/>
              </a:rPr>
              <a:t>غضبه: </a:t>
            </a:r>
            <a:r>
              <a:rPr lang="fa-IR" dirty="0">
                <a:solidFill>
                  <a:srgbClr val="009900"/>
                </a:solidFill>
                <a:ea typeface="Calibri"/>
              </a:rPr>
              <a:t>اى خدايى كه رحمتت بر غضبت پيشى گرفته است.»</a:t>
            </a:r>
            <a:endParaRPr lang="en-US" dirty="0">
              <a:solidFill>
                <a:srgbClr val="009900"/>
              </a:solidFill>
              <a:ea typeface="Calibri"/>
              <a:cs typeface="Arial"/>
            </a:endParaRPr>
          </a:p>
          <a:p>
            <a:pPr marL="0" indent="0">
              <a:buNone/>
            </a:pPr>
            <a:endParaRPr lang="fa-IR" dirty="0"/>
          </a:p>
        </p:txBody>
      </p:sp>
    </p:spTree>
    <p:extLst>
      <p:ext uri="{BB962C8B-B14F-4D97-AF65-F5344CB8AC3E}">
        <p14:creationId xmlns:p14="http://schemas.microsoft.com/office/powerpoint/2010/main" val="378088521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5821363"/>
          </a:xfrm>
        </p:spPr>
        <p:txBody>
          <a:bodyPr>
            <a:normAutofit fontScale="85000" lnSpcReduction="10000"/>
          </a:bodyPr>
          <a:lstStyle/>
          <a:p>
            <a:pPr marL="0" indent="0" algn="ctr" rtl="1">
              <a:lnSpc>
                <a:spcPct val="115000"/>
              </a:lnSpc>
              <a:spcAft>
                <a:spcPts val="1000"/>
              </a:spcAft>
              <a:buNone/>
            </a:pPr>
            <a:r>
              <a:rPr lang="fa-IR" dirty="0">
                <a:solidFill>
                  <a:srgbClr val="7030A0"/>
                </a:solidFill>
                <a:ea typeface="Calibri"/>
              </a:rPr>
              <a:t> </a:t>
            </a:r>
            <a:endParaRPr lang="en-US" dirty="0">
              <a:solidFill>
                <a:srgbClr val="7030A0"/>
              </a:solidFill>
              <a:ea typeface="Calibri"/>
              <a:cs typeface="Arial"/>
            </a:endParaRPr>
          </a:p>
          <a:p>
            <a:pPr marL="0" indent="0" algn="ctr" rtl="1">
              <a:lnSpc>
                <a:spcPct val="115000"/>
              </a:lnSpc>
              <a:spcAft>
                <a:spcPts val="1000"/>
              </a:spcAft>
              <a:buNone/>
            </a:pPr>
            <a:r>
              <a:rPr lang="fa-IR" dirty="0">
                <a:solidFill>
                  <a:srgbClr val="7030A0"/>
                </a:solidFill>
                <a:ea typeface="Calibri"/>
              </a:rPr>
              <a:t>سپاس و ستايش الهى</a:t>
            </a:r>
            <a:endParaRPr lang="en-US" dirty="0">
              <a:solidFill>
                <a:srgbClr val="7030A0"/>
              </a:solidFill>
              <a:ea typeface="Calibri"/>
              <a:cs typeface="Arial"/>
            </a:endParaRPr>
          </a:p>
          <a:p>
            <a:pPr marL="0" indent="0" algn="ctr" rtl="1">
              <a:lnSpc>
                <a:spcPct val="115000"/>
              </a:lnSpc>
              <a:spcAft>
                <a:spcPts val="1000"/>
              </a:spcAft>
              <a:buNone/>
            </a:pPr>
            <a:r>
              <a:rPr lang="fa-IR" dirty="0">
                <a:solidFill>
                  <a:srgbClr val="7030A0"/>
                </a:solidFill>
                <a:ea typeface="Calibri"/>
              </a:rPr>
              <a:t>الحمد لله رب العالمين . </a:t>
            </a:r>
            <a:endParaRPr lang="en-US" dirty="0">
              <a:solidFill>
                <a:srgbClr val="7030A0"/>
              </a:solidFill>
              <a:ea typeface="Calibri"/>
              <a:cs typeface="Arial"/>
            </a:endParaRPr>
          </a:p>
          <a:p>
            <a:pPr marL="0" indent="0" algn="r" rtl="1">
              <a:lnSpc>
                <a:spcPct val="115000"/>
              </a:lnSpc>
              <a:spcAft>
                <a:spcPts val="1000"/>
              </a:spcAft>
              <a:buNone/>
            </a:pPr>
            <a:r>
              <a:rPr lang="fa-IR" dirty="0">
                <a:ea typeface="Calibri"/>
              </a:rPr>
              <a:t>آدمى هنگامى كه نعمتى به او مى رسد، بى درنگ مى خواهد بخشنده نعمت را بشناسد، و </a:t>
            </a:r>
            <a:r>
              <a:rPr lang="fa-IR" dirty="0" smtClean="0">
                <a:ea typeface="Calibri"/>
              </a:rPr>
              <a:t>فطرتا </a:t>
            </a:r>
            <a:r>
              <a:rPr lang="fa-IR" dirty="0">
                <a:ea typeface="Calibri"/>
              </a:rPr>
              <a:t>به سپاسگزارى برخيزد و حق شكر او را ادا كند. از سويى ديگر بهترين و جامع ترين راه براى </a:t>
            </a:r>
            <a:r>
              <a:rPr lang="fa-IR" dirty="0" smtClean="0">
                <a:ea typeface="Calibri"/>
              </a:rPr>
              <a:t>شناخت </a:t>
            </a:r>
            <a:r>
              <a:rPr lang="fa-IR" dirty="0">
                <a:ea typeface="Calibri"/>
              </a:rPr>
              <a:t>مبدأ نيز مطالعه در اسرار آفرينش و به خصوص وجود نعمت ها در رابطه با زندگى انسان </a:t>
            </a:r>
            <a:r>
              <a:rPr lang="fa-IR" dirty="0" smtClean="0">
                <a:ea typeface="Calibri"/>
              </a:rPr>
              <a:t>هاست</a:t>
            </a:r>
            <a:r>
              <a:rPr lang="fa-IR" dirty="0">
                <a:ea typeface="Calibri"/>
              </a:rPr>
              <a:t>. از اين رو، سوره فاتحة الكتاب با اين جمله شروع مى شود: «الحمد لله رب العالمين .» </a:t>
            </a:r>
            <a:endParaRPr lang="en-US" dirty="0">
              <a:ea typeface="Calibri"/>
              <a:cs typeface="Arial"/>
            </a:endParaRPr>
          </a:p>
          <a:p>
            <a:pPr marL="0" indent="0" algn="r" rtl="1">
              <a:lnSpc>
                <a:spcPct val="115000"/>
              </a:lnSpc>
              <a:spcAft>
                <a:spcPts val="1000"/>
              </a:spcAft>
              <a:buNone/>
            </a:pPr>
            <a:r>
              <a:rPr lang="fa-IR" dirty="0">
                <a:ea typeface="Calibri"/>
              </a:rPr>
              <a:t>براى پى بردن به ژرفا و عظمت اين جمله مى بايد به تفاوت ميان حمد، مدح، شكر و نتايج </a:t>
            </a:r>
            <a:r>
              <a:rPr lang="fa-IR" dirty="0" smtClean="0">
                <a:ea typeface="Calibri"/>
              </a:rPr>
              <a:t>آن </a:t>
            </a:r>
            <a:r>
              <a:rPr lang="fa-IR" dirty="0">
                <a:ea typeface="Calibri"/>
              </a:rPr>
              <a:t>توجه شود: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51490121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7315200"/>
          </a:xfrm>
        </p:spPr>
        <p:txBody>
          <a:bodyPr>
            <a:normAutofit fontScale="77500" lnSpcReduction="20000"/>
          </a:bodyPr>
          <a:lstStyle/>
          <a:p>
            <a:pPr marL="0" indent="0" algn="r" rtl="1">
              <a:lnSpc>
                <a:spcPct val="115000"/>
              </a:lnSpc>
              <a:spcAft>
                <a:spcPts val="1000"/>
              </a:spcAft>
              <a:buNone/>
            </a:pPr>
            <a:r>
              <a:rPr lang="fa-IR" dirty="0">
                <a:ea typeface="Calibri"/>
              </a:rPr>
              <a:t>1. </a:t>
            </a:r>
            <a:r>
              <a:rPr lang="fa-IR" dirty="0">
                <a:solidFill>
                  <a:schemeClr val="accent2">
                    <a:lumMod val="75000"/>
                  </a:schemeClr>
                </a:solidFill>
                <a:ea typeface="Calibri"/>
              </a:rPr>
              <a:t>«حمد» </a:t>
            </a:r>
            <a:r>
              <a:rPr lang="fa-IR" dirty="0">
                <a:ea typeface="Calibri"/>
              </a:rPr>
              <a:t>در لغت عرب به معناى </a:t>
            </a:r>
            <a:r>
              <a:rPr lang="fa-IR" dirty="0">
                <a:solidFill>
                  <a:schemeClr val="accent2">
                    <a:lumMod val="75000"/>
                  </a:schemeClr>
                </a:solidFill>
                <a:ea typeface="Calibri"/>
              </a:rPr>
              <a:t>ستايش كردن </a:t>
            </a:r>
            <a:r>
              <a:rPr lang="fa-IR" dirty="0">
                <a:ea typeface="Calibri"/>
              </a:rPr>
              <a:t>در </a:t>
            </a:r>
            <a:r>
              <a:rPr lang="fa-IR" dirty="0">
                <a:solidFill>
                  <a:schemeClr val="accent2">
                    <a:lumMod val="75000"/>
                  </a:schemeClr>
                </a:solidFill>
                <a:ea typeface="Calibri"/>
              </a:rPr>
              <a:t>برابر كار يا صفت نيك اختيارى </a:t>
            </a:r>
            <a:r>
              <a:rPr lang="fa-IR" dirty="0" smtClean="0">
                <a:ea typeface="Calibri"/>
              </a:rPr>
              <a:t>است</a:t>
            </a:r>
            <a:r>
              <a:rPr lang="fa-IR" dirty="0">
                <a:ea typeface="Calibri"/>
              </a:rPr>
              <a:t>؛ يعنى هنگامى كه فردى آگاهانه كار خوبى انجام دهد و يا صفتى را براى خود برگزيند كه </a:t>
            </a:r>
            <a:r>
              <a:rPr lang="fa-IR" dirty="0" smtClean="0">
                <a:ea typeface="Calibri"/>
              </a:rPr>
              <a:t>سرچشمه </a:t>
            </a:r>
            <a:r>
              <a:rPr lang="fa-IR" dirty="0">
                <a:ea typeface="Calibri"/>
              </a:rPr>
              <a:t>اعمال نيك اختيارى است، ما او را حمد و ستايش مى كنيم. اما </a:t>
            </a:r>
            <a:r>
              <a:rPr lang="fa-IR" dirty="0">
                <a:solidFill>
                  <a:schemeClr val="accent2">
                    <a:lumMod val="75000"/>
                  </a:schemeClr>
                </a:solidFill>
                <a:ea typeface="Calibri"/>
              </a:rPr>
              <a:t>«مدح» </a:t>
            </a:r>
            <a:r>
              <a:rPr lang="fa-IR" dirty="0">
                <a:ea typeface="Calibri"/>
              </a:rPr>
              <a:t>به معناى </a:t>
            </a:r>
            <a:r>
              <a:rPr lang="fa-IR" dirty="0" smtClean="0">
                <a:ea typeface="Calibri"/>
              </a:rPr>
              <a:t>هرگونه </a:t>
            </a:r>
            <a:r>
              <a:rPr lang="fa-IR" dirty="0">
                <a:ea typeface="Calibri"/>
              </a:rPr>
              <a:t>ستايش است، </a:t>
            </a:r>
            <a:r>
              <a:rPr lang="fa-IR" dirty="0">
                <a:solidFill>
                  <a:schemeClr val="accent2">
                    <a:lumMod val="75000"/>
                  </a:schemeClr>
                </a:solidFill>
                <a:ea typeface="Calibri"/>
              </a:rPr>
              <a:t>خواه در برابر امرى اختيارى باشد يا غير اختيارى</a:t>
            </a:r>
            <a:r>
              <a:rPr lang="fa-IR" dirty="0">
                <a:ea typeface="Calibri"/>
              </a:rPr>
              <a:t>. مثلا وقتى از گوهرى </a:t>
            </a:r>
            <a:r>
              <a:rPr lang="fa-IR" dirty="0" smtClean="0">
                <a:ea typeface="Calibri"/>
              </a:rPr>
              <a:t>گران </a:t>
            </a:r>
            <a:r>
              <a:rPr lang="fa-IR" dirty="0">
                <a:ea typeface="Calibri"/>
              </a:rPr>
              <a:t>بها تعريف مى كنيم، عرب آن را مدح مى نامد. به تعبير ديگر، مدح مفهومى عام دارد ولى </a:t>
            </a:r>
            <a:r>
              <a:rPr lang="fa-IR" dirty="0" smtClean="0">
                <a:ea typeface="Calibri"/>
              </a:rPr>
              <a:t>حمد </a:t>
            </a:r>
            <a:r>
              <a:rPr lang="fa-IR" dirty="0">
                <a:ea typeface="Calibri"/>
              </a:rPr>
              <a:t>مفهومى خاص. اما مفهوم «شكر» از همه اينها محدودتر است و </a:t>
            </a:r>
            <a:r>
              <a:rPr lang="fa-IR" dirty="0">
                <a:solidFill>
                  <a:schemeClr val="accent2">
                    <a:lumMod val="75000"/>
                  </a:schemeClr>
                </a:solidFill>
                <a:ea typeface="Calibri"/>
              </a:rPr>
              <a:t>تنها در برابر نعمت </a:t>
            </a:r>
            <a:r>
              <a:rPr lang="fa-IR" dirty="0" smtClean="0">
                <a:solidFill>
                  <a:schemeClr val="accent2">
                    <a:lumMod val="75000"/>
                  </a:schemeClr>
                </a:solidFill>
                <a:ea typeface="Calibri"/>
              </a:rPr>
              <a:t>هايىشكر </a:t>
            </a:r>
            <a:r>
              <a:rPr lang="fa-IR" dirty="0">
                <a:solidFill>
                  <a:schemeClr val="accent2">
                    <a:lumMod val="75000"/>
                  </a:schemeClr>
                </a:solidFill>
                <a:ea typeface="Calibri"/>
              </a:rPr>
              <a:t>و سپاس مى گوييم كه از ديگرى با ميل و اراده او به ما رسيده </a:t>
            </a:r>
            <a:r>
              <a:rPr lang="fa-IR" dirty="0" smtClean="0">
                <a:solidFill>
                  <a:schemeClr val="accent2">
                    <a:lumMod val="75000"/>
                  </a:schemeClr>
                </a:solidFill>
                <a:ea typeface="Calibri"/>
              </a:rPr>
              <a:t>است</a:t>
            </a:r>
            <a:r>
              <a:rPr lang="fa-IR" dirty="0" smtClean="0">
                <a:ea typeface="Calibri"/>
              </a:rPr>
              <a:t>.اگر </a:t>
            </a:r>
            <a:r>
              <a:rPr lang="fa-IR" dirty="0">
                <a:ea typeface="Calibri"/>
              </a:rPr>
              <a:t>به اين نكته توجه كنيم كه </a:t>
            </a:r>
            <a:r>
              <a:rPr lang="fa-IR" dirty="0" smtClean="0">
                <a:solidFill>
                  <a:schemeClr val="accent2">
                    <a:lumMod val="75000"/>
                  </a:schemeClr>
                </a:solidFill>
                <a:ea typeface="Calibri"/>
              </a:rPr>
              <a:t>الف ولام </a:t>
            </a:r>
            <a:r>
              <a:rPr lang="fa-IR" dirty="0">
                <a:solidFill>
                  <a:schemeClr val="accent2">
                    <a:lumMod val="75000"/>
                  </a:schemeClr>
                </a:solidFill>
                <a:ea typeface="Calibri"/>
              </a:rPr>
              <a:t>«الحمد» به اصطلاح «الفولام جنس» است و در اينجا </a:t>
            </a:r>
            <a:r>
              <a:rPr lang="fa-IR" dirty="0" smtClean="0">
                <a:solidFill>
                  <a:schemeClr val="accent2">
                    <a:lumMod val="75000"/>
                  </a:schemeClr>
                </a:solidFill>
                <a:ea typeface="Calibri"/>
              </a:rPr>
              <a:t>معناى </a:t>
            </a:r>
            <a:r>
              <a:rPr lang="fa-IR" dirty="0">
                <a:solidFill>
                  <a:schemeClr val="accent2">
                    <a:lumMod val="75000"/>
                  </a:schemeClr>
                </a:solidFill>
                <a:ea typeface="Calibri"/>
              </a:rPr>
              <a:t>عموميت را مى رساند، </a:t>
            </a:r>
            <a:r>
              <a:rPr lang="fa-IR" dirty="0">
                <a:solidFill>
                  <a:schemeClr val="tx2"/>
                </a:solidFill>
                <a:ea typeface="Calibri"/>
              </a:rPr>
              <a:t>نتيجه مى گيريم كه هرگونه حمد و ستايش مخصوص خداوندى </a:t>
            </a:r>
            <a:r>
              <a:rPr lang="fa-IR" dirty="0" smtClean="0">
                <a:solidFill>
                  <a:schemeClr val="tx2"/>
                </a:solidFill>
                <a:ea typeface="Calibri"/>
              </a:rPr>
              <a:t>است </a:t>
            </a:r>
            <a:r>
              <a:rPr lang="fa-IR" dirty="0">
                <a:solidFill>
                  <a:schemeClr val="tx2"/>
                </a:solidFill>
                <a:ea typeface="Calibri"/>
              </a:rPr>
              <a:t>كه پروردگار جهانيان است.</a:t>
            </a:r>
            <a:r>
              <a:rPr lang="fa-IR" dirty="0">
                <a:ea typeface="Calibri"/>
              </a:rPr>
              <a:t> حتى هر انسانى كه سرچشمه خير و بركتى است و هر پيامبر </a:t>
            </a:r>
            <a:r>
              <a:rPr lang="fa-IR" dirty="0" smtClean="0">
                <a:ea typeface="Calibri"/>
              </a:rPr>
              <a:t>و </a:t>
            </a:r>
            <a:r>
              <a:rPr lang="fa-IR" dirty="0">
                <a:ea typeface="Calibri"/>
              </a:rPr>
              <a:t>رهبر الهى كه هدايت گر است و هر معلمى كه تعليم مى دهد و هر شخص سخاوتمندى كه </a:t>
            </a:r>
            <a:r>
              <a:rPr lang="fa-IR" dirty="0" smtClean="0">
                <a:ea typeface="Calibri"/>
              </a:rPr>
              <a:t>مى </a:t>
            </a:r>
            <a:r>
              <a:rPr lang="fa-IR" dirty="0">
                <a:ea typeface="Calibri"/>
              </a:rPr>
              <a:t>بخشد، و هر طبيبى كه درمان مى كند، ستايش آنها از ستايش خدا سرچشمه مى گيرد؛ </a:t>
            </a:r>
            <a:r>
              <a:rPr lang="fa-IR" dirty="0" smtClean="0">
                <a:ea typeface="Calibri"/>
              </a:rPr>
              <a:t>چراكه </a:t>
            </a:r>
            <a:r>
              <a:rPr lang="fa-IR" dirty="0">
                <a:ea typeface="Calibri"/>
              </a:rPr>
              <a:t>همه اين مواهب در اصل از ناحيه ذات پاك اوست و يا به بيان ديگر، حمد اينها حمد خدا، </a:t>
            </a:r>
            <a:r>
              <a:rPr lang="fa-IR" dirty="0" smtClean="0">
                <a:ea typeface="Calibri"/>
              </a:rPr>
              <a:t>و ستايش </a:t>
            </a:r>
            <a:r>
              <a:rPr lang="fa-IR" dirty="0">
                <a:ea typeface="Calibri"/>
              </a:rPr>
              <a:t>اينها ستايشى براى اوست. همچنين اگر خورشيد مى تابد، ابرها مى بارند و زمين بركاتش </a:t>
            </a:r>
            <a:r>
              <a:rPr lang="fa-IR" dirty="0" smtClean="0">
                <a:ea typeface="Calibri"/>
              </a:rPr>
              <a:t>را </a:t>
            </a:r>
            <a:r>
              <a:rPr lang="fa-IR" dirty="0">
                <a:ea typeface="Calibri"/>
              </a:rPr>
              <a:t>به ما مى دهد، اينها نيز همه از ناحيه اوست. بنابراين تمام حمدها بدو بازمى </a:t>
            </a:r>
            <a:r>
              <a:rPr lang="fa-IR" dirty="0" smtClean="0">
                <a:ea typeface="Calibri"/>
              </a:rPr>
              <a:t>گردد.</a:t>
            </a:r>
            <a:br>
              <a:rPr lang="fa-IR" dirty="0" smtClean="0">
                <a:ea typeface="Calibri"/>
              </a:rPr>
            </a:br>
            <a:r>
              <a:rPr lang="fa-IR" dirty="0"/>
              <a:t>به عبارتی دیگر</a:t>
            </a:r>
            <a:r>
              <a:rPr lang="fa-IR" dirty="0">
                <a:ea typeface="Calibri"/>
              </a:rPr>
              <a:t>جمله «الحمد لله رب العالمين» اشاره اى است به توحيد ذات، صفات و افعال. </a:t>
            </a:r>
            <a:endParaRPr lang="en-US" dirty="0">
              <a:ea typeface="Calibri"/>
              <a:cs typeface="Arial"/>
            </a:endParaRPr>
          </a:p>
        </p:txBody>
      </p:sp>
    </p:spTree>
    <p:extLst>
      <p:ext uri="{BB962C8B-B14F-4D97-AF65-F5344CB8AC3E}">
        <p14:creationId xmlns:p14="http://schemas.microsoft.com/office/powerpoint/2010/main" val="401747774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smtClean="0">
                <a:ea typeface="Calibri"/>
              </a:rPr>
              <a:t>2</a:t>
            </a:r>
            <a:r>
              <a:rPr lang="fa-IR" dirty="0">
                <a:ea typeface="Calibri"/>
              </a:rPr>
              <a:t>. توصيف </a:t>
            </a:r>
            <a:r>
              <a:rPr lang="fa-IR" dirty="0">
                <a:solidFill>
                  <a:schemeClr val="tx2"/>
                </a:solidFill>
                <a:ea typeface="Calibri"/>
              </a:rPr>
              <a:t>«الله» </a:t>
            </a:r>
            <a:r>
              <a:rPr lang="fa-IR" dirty="0">
                <a:ea typeface="Calibri"/>
              </a:rPr>
              <a:t>به </a:t>
            </a:r>
            <a:r>
              <a:rPr lang="fa-IR" dirty="0">
                <a:solidFill>
                  <a:schemeClr val="tx2"/>
                </a:solidFill>
                <a:ea typeface="Calibri"/>
              </a:rPr>
              <a:t>«رب العالمين» </a:t>
            </a:r>
            <a:r>
              <a:rPr lang="fa-IR" dirty="0">
                <a:ea typeface="Calibri"/>
              </a:rPr>
              <a:t>در واقع از قبيل ذكر دليل بعد از بيان مدعاست. گويى </a:t>
            </a:r>
            <a:endParaRPr lang="en-US" dirty="0">
              <a:ea typeface="Calibri"/>
              <a:cs typeface="Arial"/>
            </a:endParaRPr>
          </a:p>
          <a:p>
            <a:pPr marL="0" indent="0" algn="r" rtl="1">
              <a:lnSpc>
                <a:spcPct val="115000"/>
              </a:lnSpc>
              <a:spcAft>
                <a:spcPts val="1000"/>
              </a:spcAft>
              <a:buNone/>
            </a:pPr>
            <a:r>
              <a:rPr lang="fa-IR" dirty="0">
                <a:ea typeface="Calibri"/>
              </a:rPr>
              <a:t>كسى مى پرسد چرا همه حمدها مخصوص خداست كه در پاسخ گفته مى شود: براى اينكه او </a:t>
            </a:r>
            <a:endParaRPr lang="en-US" dirty="0">
              <a:ea typeface="Calibri"/>
              <a:cs typeface="Arial"/>
            </a:endParaRPr>
          </a:p>
          <a:p>
            <a:pPr marL="0" indent="0" algn="r" rtl="1">
              <a:lnSpc>
                <a:spcPct val="115000"/>
              </a:lnSpc>
              <a:spcAft>
                <a:spcPts val="1000"/>
              </a:spcAft>
              <a:buNone/>
            </a:pPr>
            <a:r>
              <a:rPr lang="fa-IR" dirty="0">
                <a:ea typeface="Calibri"/>
              </a:rPr>
              <a:t>«رب العالمين» و پروردگار جهانيان است. </a:t>
            </a:r>
            <a:endParaRPr lang="en-US" dirty="0">
              <a:ea typeface="Calibri"/>
              <a:cs typeface="Arial"/>
            </a:endParaRPr>
          </a:p>
          <a:p>
            <a:pPr marL="0" indent="0" algn="r" rtl="1">
              <a:lnSpc>
                <a:spcPct val="115000"/>
              </a:lnSpc>
              <a:spcAft>
                <a:spcPts val="1000"/>
              </a:spcAft>
              <a:buNone/>
            </a:pPr>
            <a:r>
              <a:rPr lang="fa-IR" dirty="0">
                <a:ea typeface="Calibri"/>
              </a:rPr>
              <a:t>3. از كلمه «حمد» اين نكته نيز به خوبى استفاده مى شود كه خداوند همه اين مواهب و</a:t>
            </a:r>
            <a:endParaRPr lang="en-US" dirty="0">
              <a:ea typeface="Calibri"/>
              <a:cs typeface="Arial"/>
            </a:endParaRPr>
          </a:p>
          <a:p>
            <a:pPr marL="0" indent="0" algn="r" rtl="1">
              <a:lnSpc>
                <a:spcPct val="115000"/>
              </a:lnSpc>
              <a:spcAft>
                <a:spcPts val="1000"/>
              </a:spcAft>
              <a:buNone/>
            </a:pPr>
            <a:r>
              <a:rPr lang="fa-IR" dirty="0">
                <a:ea typeface="Calibri"/>
              </a:rPr>
              <a:t>نيكى ها را با اراده و اختيار خود ايجاد كرده است؛ درست برخلاف گفته آنهايى كه خدا را همانند </a:t>
            </a:r>
            <a:endParaRPr lang="en-US" dirty="0">
              <a:ea typeface="Calibri"/>
              <a:cs typeface="Arial"/>
            </a:endParaRPr>
          </a:p>
          <a:p>
            <a:pPr marL="0" indent="0" algn="r" rtl="1">
              <a:lnSpc>
                <a:spcPct val="115000"/>
              </a:lnSpc>
              <a:spcAft>
                <a:spcPts val="1000"/>
              </a:spcAft>
              <a:buNone/>
            </a:pPr>
            <a:r>
              <a:rPr lang="fa-IR" dirty="0">
                <a:ea typeface="Calibri"/>
              </a:rPr>
              <a:t>خورشيد يك مبدأ مجبور فيض بخش مى دانند.</a:t>
            </a:r>
            <a:endParaRPr lang="en-US" dirty="0">
              <a:ea typeface="Calibri"/>
              <a:cs typeface="Arial"/>
            </a:endParaRPr>
          </a:p>
          <a:p>
            <a:pPr marL="0" indent="0" algn="r" rtl="1">
              <a:lnSpc>
                <a:spcPct val="115000"/>
              </a:lnSpc>
              <a:spcAft>
                <a:spcPts val="1000"/>
              </a:spcAft>
              <a:buNone/>
            </a:pPr>
            <a:r>
              <a:rPr lang="fa-IR" dirty="0">
                <a:ea typeface="Calibri"/>
              </a:rPr>
              <a:t>4. جالب اينكه </a:t>
            </a:r>
            <a:r>
              <a:rPr lang="fa-IR" dirty="0">
                <a:solidFill>
                  <a:schemeClr val="tx2"/>
                </a:solidFill>
                <a:ea typeface="Calibri"/>
              </a:rPr>
              <a:t>«حمد» تنها در آغاز كار نيست</a:t>
            </a:r>
            <a:r>
              <a:rPr lang="fa-IR" dirty="0">
                <a:ea typeface="Calibri"/>
              </a:rPr>
              <a:t>، بلكه پايان كارها نيز ـ چنانكه قرآن به ما </a:t>
            </a:r>
            <a:endParaRPr lang="en-US" dirty="0">
              <a:ea typeface="Calibri"/>
              <a:cs typeface="Arial"/>
            </a:endParaRPr>
          </a:p>
          <a:p>
            <a:pPr marL="0" indent="0" algn="r" rtl="1">
              <a:lnSpc>
                <a:spcPct val="115000"/>
              </a:lnSpc>
              <a:spcAft>
                <a:spcPts val="1000"/>
              </a:spcAft>
              <a:buNone/>
            </a:pPr>
            <a:r>
              <a:rPr lang="fa-IR" dirty="0">
                <a:ea typeface="Calibri"/>
              </a:rPr>
              <a:t>مى آموزد ـ با حمد خدا خواهد بود. درمورد بهشتيان مى خوانيم: </a:t>
            </a:r>
            <a:r>
              <a:rPr lang="fa-IR" dirty="0">
                <a:solidFill>
                  <a:schemeClr val="tx2"/>
                </a:solidFill>
                <a:ea typeface="Calibri"/>
              </a:rPr>
              <a:t>«دعواهم فيها سبحانك اللهم </a:t>
            </a:r>
            <a:endParaRPr lang="en-US" dirty="0">
              <a:solidFill>
                <a:schemeClr val="tx2"/>
              </a:solidFill>
              <a:ea typeface="Calibri"/>
              <a:cs typeface="Arial"/>
            </a:endParaRPr>
          </a:p>
          <a:p>
            <a:pPr marL="0" indent="0" algn="r" rtl="1">
              <a:lnSpc>
                <a:spcPct val="115000"/>
              </a:lnSpc>
              <a:spcAft>
                <a:spcPts val="1000"/>
              </a:spcAft>
              <a:buNone/>
            </a:pPr>
            <a:r>
              <a:rPr lang="fa-IR" dirty="0">
                <a:solidFill>
                  <a:schemeClr val="tx2"/>
                </a:solidFill>
                <a:ea typeface="Calibri"/>
              </a:rPr>
              <a:t>و تحيتهم فيها سلام و آخر دعواهم أن الحمد لله رب </a:t>
            </a:r>
            <a:r>
              <a:rPr lang="fa-IR" dirty="0" smtClean="0">
                <a:solidFill>
                  <a:schemeClr val="tx2"/>
                </a:solidFill>
                <a:ea typeface="Calibri"/>
              </a:rPr>
              <a:t>العالمين:سخن </a:t>
            </a:r>
            <a:r>
              <a:rPr lang="fa-IR" dirty="0">
                <a:solidFill>
                  <a:schemeClr val="tx2"/>
                </a:solidFill>
                <a:ea typeface="Calibri"/>
              </a:rPr>
              <a:t>آنها در بهشت نخست منزه شمردن خداوند از هر عيب و نقص، و تحيت آنها سلام، و آخرين سخنشان الحمد لله رب </a:t>
            </a:r>
            <a:r>
              <a:rPr lang="fa-IR" dirty="0" smtClean="0">
                <a:solidFill>
                  <a:schemeClr val="tx2"/>
                </a:solidFill>
                <a:ea typeface="Calibri"/>
              </a:rPr>
              <a:t>العالمين </a:t>
            </a:r>
            <a:r>
              <a:rPr lang="fa-IR" dirty="0">
                <a:solidFill>
                  <a:schemeClr val="tx2"/>
                </a:solidFill>
                <a:ea typeface="Calibri"/>
              </a:rPr>
              <a:t>است</a:t>
            </a:r>
            <a:r>
              <a:rPr lang="fa-IR" dirty="0" smtClean="0">
                <a:solidFill>
                  <a:schemeClr val="tx2"/>
                </a:solidFill>
                <a:ea typeface="Calibri"/>
              </a:rPr>
              <a:t>.»</a:t>
            </a:r>
            <a:endParaRPr lang="en-US" dirty="0">
              <a:solidFill>
                <a:schemeClr val="tx2"/>
              </a:solidFill>
              <a:ea typeface="Calibri"/>
              <a:cs typeface="Arial"/>
            </a:endParaRPr>
          </a:p>
        </p:txBody>
      </p:sp>
    </p:spTree>
    <p:extLst>
      <p:ext uri="{BB962C8B-B14F-4D97-AF65-F5344CB8AC3E}">
        <p14:creationId xmlns:p14="http://schemas.microsoft.com/office/powerpoint/2010/main" val="266837399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fontScale="92500"/>
          </a:bodyPr>
          <a:lstStyle/>
          <a:p>
            <a:pPr marL="0" indent="0" algn="r" rtl="1">
              <a:lnSpc>
                <a:spcPct val="115000"/>
              </a:lnSpc>
              <a:spcAft>
                <a:spcPts val="1000"/>
              </a:spcAft>
              <a:buNone/>
            </a:pPr>
            <a:r>
              <a:rPr lang="fa-IR" dirty="0">
                <a:ea typeface="Calibri"/>
              </a:rPr>
              <a:t>2) بسيارى از حقايق، مربوط به جهان ديگر، يا جهان ماوراى طبيعت است كه از افق فكر ما </a:t>
            </a:r>
            <a:r>
              <a:rPr lang="fa-IR" dirty="0" smtClean="0">
                <a:ea typeface="Calibri"/>
              </a:rPr>
              <a:t>دور </a:t>
            </a:r>
            <a:r>
              <a:rPr lang="fa-IR" dirty="0">
                <a:ea typeface="Calibri"/>
              </a:rPr>
              <a:t>است و ما به حكم محدود بودن در زندان زمان و مكان، قادر به درك عمق آنها نيستيم. </a:t>
            </a:r>
            <a:r>
              <a:rPr lang="fa-IR" dirty="0" smtClean="0">
                <a:ea typeface="Calibri"/>
              </a:rPr>
              <a:t>اين نارسايى </a:t>
            </a:r>
            <a:r>
              <a:rPr lang="fa-IR" dirty="0">
                <a:ea typeface="Calibri"/>
              </a:rPr>
              <a:t>افكار ما و بلند بودن افق آن معانى، سبب ديگرى براى تشابه قسمتى از آيات است؛ مانند </a:t>
            </a:r>
            <a:r>
              <a:rPr lang="fa-IR" dirty="0" smtClean="0">
                <a:ea typeface="Calibri"/>
              </a:rPr>
              <a:t>پاره </a:t>
            </a:r>
            <a:r>
              <a:rPr lang="fa-IR" dirty="0">
                <a:ea typeface="Calibri"/>
              </a:rPr>
              <a:t>اى از آيات مربوط به قيامت و امثال آن. و اين نظير آن است كه كسى بخواهد براى كودكى </a:t>
            </a:r>
            <a:endParaRPr lang="en-US" dirty="0">
              <a:ea typeface="Calibri"/>
              <a:cs typeface="Arial"/>
            </a:endParaRPr>
          </a:p>
          <a:p>
            <a:pPr marL="0" indent="0" algn="r" rtl="1">
              <a:lnSpc>
                <a:spcPct val="115000"/>
              </a:lnSpc>
              <a:spcAft>
                <a:spcPts val="1000"/>
              </a:spcAft>
              <a:buNone/>
            </a:pPr>
            <a:r>
              <a:rPr lang="fa-IR" dirty="0">
                <a:ea typeface="Calibri"/>
              </a:rPr>
              <a:t>كه در عالم جنين زندگى مى كند، مسائل اين جهان را تشريح كند، اگر سخنى نگويد، كوتاهى </a:t>
            </a:r>
            <a:r>
              <a:rPr lang="fa-IR" dirty="0" smtClean="0">
                <a:ea typeface="Calibri"/>
              </a:rPr>
              <a:t>كرده </a:t>
            </a:r>
            <a:r>
              <a:rPr lang="fa-IR" dirty="0">
                <a:ea typeface="Calibri"/>
              </a:rPr>
              <a:t>و اگر هم بگويد، ناچار است مطالب را سربسته ادا كند؛ زيرا شنونده در آن شرايط، توانايى </a:t>
            </a:r>
            <a:endParaRPr lang="en-US" dirty="0">
              <a:ea typeface="Calibri"/>
              <a:cs typeface="Arial"/>
            </a:endParaRPr>
          </a:p>
          <a:p>
            <a:pPr marL="0" indent="0" algn="r" rtl="1">
              <a:lnSpc>
                <a:spcPct val="115000"/>
              </a:lnSpc>
              <a:spcAft>
                <a:spcPts val="1000"/>
              </a:spcAft>
              <a:buNone/>
            </a:pPr>
            <a:r>
              <a:rPr lang="fa-IR" dirty="0">
                <a:ea typeface="Calibri"/>
              </a:rPr>
              <a:t>و استعداد بيشتر از اين را ندارد.</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425728574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7239000"/>
          </a:xfrm>
        </p:spPr>
        <p:txBody>
          <a:bodyPr>
            <a:normAutofit fontScale="70000" lnSpcReduction="20000"/>
          </a:bodyPr>
          <a:lstStyle/>
          <a:p>
            <a:pPr marL="0" indent="0" algn="r" rtl="1">
              <a:lnSpc>
                <a:spcPct val="115000"/>
              </a:lnSpc>
              <a:spcAft>
                <a:spcPts val="1000"/>
              </a:spcAft>
              <a:buNone/>
            </a:pPr>
            <a:r>
              <a:rPr lang="fa-IR" dirty="0">
                <a:ea typeface="Calibri"/>
              </a:rPr>
              <a:t>5 . </a:t>
            </a:r>
            <a:r>
              <a:rPr lang="fa-IR" dirty="0">
                <a:solidFill>
                  <a:srgbClr val="00B0F0"/>
                </a:solidFill>
                <a:ea typeface="Calibri"/>
              </a:rPr>
              <a:t>«رب» </a:t>
            </a:r>
            <a:r>
              <a:rPr lang="fa-IR" dirty="0">
                <a:ea typeface="Calibri"/>
              </a:rPr>
              <a:t>در اصل به معناى </a:t>
            </a:r>
            <a:r>
              <a:rPr lang="fa-IR" dirty="0">
                <a:solidFill>
                  <a:srgbClr val="00B0F0"/>
                </a:solidFill>
                <a:ea typeface="Calibri"/>
              </a:rPr>
              <a:t>مالك</a:t>
            </a:r>
            <a:r>
              <a:rPr lang="fa-IR" dirty="0">
                <a:ea typeface="Calibri"/>
              </a:rPr>
              <a:t> و </a:t>
            </a:r>
            <a:r>
              <a:rPr lang="fa-IR" dirty="0">
                <a:solidFill>
                  <a:srgbClr val="00B0F0"/>
                </a:solidFill>
                <a:ea typeface="Calibri"/>
              </a:rPr>
              <a:t>صاحب چيزى </a:t>
            </a:r>
            <a:r>
              <a:rPr lang="fa-IR" dirty="0">
                <a:ea typeface="Calibri"/>
              </a:rPr>
              <a:t>است كه به تربيت و اصلاح آن مى پردازد. </a:t>
            </a:r>
            <a:endParaRPr lang="en-US" dirty="0">
              <a:ea typeface="Calibri"/>
              <a:cs typeface="Arial"/>
            </a:endParaRPr>
          </a:p>
          <a:p>
            <a:pPr marL="0" indent="0" algn="r" rtl="1">
              <a:lnSpc>
                <a:spcPct val="115000"/>
              </a:lnSpc>
              <a:spcAft>
                <a:spcPts val="1000"/>
              </a:spcAft>
              <a:buNone/>
            </a:pPr>
            <a:r>
              <a:rPr lang="fa-IR" dirty="0">
                <a:ea typeface="Calibri"/>
              </a:rPr>
              <a:t>كلمه </a:t>
            </a:r>
            <a:r>
              <a:rPr lang="fa-IR" dirty="0">
                <a:solidFill>
                  <a:srgbClr val="00B0F0"/>
                </a:solidFill>
                <a:ea typeface="Calibri"/>
              </a:rPr>
              <a:t>«ربيبه» </a:t>
            </a:r>
            <a:r>
              <a:rPr lang="fa-IR" dirty="0">
                <a:ea typeface="Calibri"/>
              </a:rPr>
              <a:t>كه به </a:t>
            </a:r>
            <a:r>
              <a:rPr lang="fa-IR" dirty="0">
                <a:solidFill>
                  <a:srgbClr val="00B0F0"/>
                </a:solidFill>
                <a:ea typeface="Calibri"/>
              </a:rPr>
              <a:t>دختر همسر انسان </a:t>
            </a:r>
            <a:r>
              <a:rPr lang="fa-IR" dirty="0">
                <a:ea typeface="Calibri"/>
              </a:rPr>
              <a:t>گفته مى شود، از همين جا گرفته شده؛ زيرا او هرچند </a:t>
            </a:r>
            <a:endParaRPr lang="en-US" dirty="0">
              <a:ea typeface="Calibri"/>
              <a:cs typeface="Arial"/>
            </a:endParaRPr>
          </a:p>
          <a:p>
            <a:pPr marL="0" indent="0" algn="r" rtl="1">
              <a:lnSpc>
                <a:spcPct val="115000"/>
              </a:lnSpc>
              <a:spcAft>
                <a:spcPts val="1000"/>
              </a:spcAft>
              <a:buNone/>
            </a:pPr>
            <a:r>
              <a:rPr lang="fa-IR" dirty="0">
                <a:ea typeface="Calibri"/>
              </a:rPr>
              <a:t>از شوهر ديگرى است، زير نظر پدرخوانده اش پرورش مى يابد.</a:t>
            </a:r>
            <a:endParaRPr lang="en-US" dirty="0">
              <a:ea typeface="Calibri"/>
              <a:cs typeface="Arial"/>
            </a:endParaRPr>
          </a:p>
          <a:p>
            <a:pPr marL="0" indent="0" algn="r" rtl="1">
              <a:lnSpc>
                <a:spcPct val="115000"/>
              </a:lnSpc>
              <a:spcAft>
                <a:spcPts val="1000"/>
              </a:spcAft>
              <a:buNone/>
            </a:pPr>
            <a:r>
              <a:rPr lang="fa-IR" dirty="0">
                <a:ea typeface="Calibri"/>
              </a:rPr>
              <a:t>اين كلمه به طور مطلق تنها به خدا گفته مى شود و اگر به غير خدا اطلاق گردد، حتما به صورت </a:t>
            </a:r>
            <a:endParaRPr lang="en-US" dirty="0">
              <a:ea typeface="Calibri"/>
              <a:cs typeface="Arial"/>
            </a:endParaRPr>
          </a:p>
          <a:p>
            <a:pPr marL="0" indent="0" algn="r" rtl="1">
              <a:lnSpc>
                <a:spcPct val="115000"/>
              </a:lnSpc>
              <a:spcAft>
                <a:spcPts val="1000"/>
              </a:spcAft>
              <a:buNone/>
            </a:pPr>
            <a:r>
              <a:rPr lang="fa-IR" dirty="0">
                <a:ea typeface="Calibri"/>
              </a:rPr>
              <a:t>اضافه خواهد بود. مثلا مى گوييم: </a:t>
            </a:r>
            <a:r>
              <a:rPr lang="fa-IR" dirty="0">
                <a:solidFill>
                  <a:srgbClr val="00B0F0"/>
                </a:solidFill>
                <a:ea typeface="Calibri"/>
              </a:rPr>
              <a:t>«رب الدار» (صاحب خانه</a:t>
            </a:r>
            <a:r>
              <a:rPr lang="fa-IR" dirty="0">
                <a:ea typeface="Calibri"/>
              </a:rPr>
              <a:t>) يا </a:t>
            </a:r>
            <a:r>
              <a:rPr lang="fa-IR" dirty="0">
                <a:solidFill>
                  <a:srgbClr val="00B0F0"/>
                </a:solidFill>
                <a:ea typeface="Calibri"/>
              </a:rPr>
              <a:t>«رب السفينة» (صاحب كشتى</a:t>
            </a:r>
            <a:r>
              <a:rPr lang="fa-IR" dirty="0" smtClean="0">
                <a:solidFill>
                  <a:srgbClr val="00B0F0"/>
                </a:solidFill>
                <a:ea typeface="Calibri"/>
              </a:rPr>
              <a:t>).</a:t>
            </a:r>
            <a:r>
              <a:rPr lang="fa-IR" dirty="0" smtClean="0">
                <a:ea typeface="Calibri"/>
              </a:rPr>
              <a:t> </a:t>
            </a:r>
            <a:endParaRPr lang="en-US" dirty="0">
              <a:ea typeface="Calibri"/>
              <a:cs typeface="Arial"/>
            </a:endParaRPr>
          </a:p>
          <a:p>
            <a:pPr marL="0" indent="0" algn="r" rtl="1">
              <a:lnSpc>
                <a:spcPct val="115000"/>
              </a:lnSpc>
              <a:spcAft>
                <a:spcPts val="1000"/>
              </a:spcAft>
              <a:buNone/>
            </a:pPr>
            <a:r>
              <a:rPr lang="fa-IR" dirty="0">
                <a:ea typeface="Calibri"/>
              </a:rPr>
              <a:t>6 . </a:t>
            </a:r>
            <a:r>
              <a:rPr lang="fa-IR" dirty="0">
                <a:solidFill>
                  <a:srgbClr val="00B0F0"/>
                </a:solidFill>
                <a:ea typeface="Calibri"/>
              </a:rPr>
              <a:t>«عالمين» </a:t>
            </a:r>
            <a:r>
              <a:rPr lang="fa-IR" dirty="0">
                <a:ea typeface="Calibri"/>
              </a:rPr>
              <a:t>جمع </a:t>
            </a:r>
            <a:r>
              <a:rPr lang="fa-IR" dirty="0">
                <a:solidFill>
                  <a:srgbClr val="00B0F0"/>
                </a:solidFill>
                <a:ea typeface="Calibri"/>
              </a:rPr>
              <a:t>«عالم» </a:t>
            </a:r>
            <a:r>
              <a:rPr lang="fa-IR" dirty="0">
                <a:ea typeface="Calibri"/>
              </a:rPr>
              <a:t>است و عالم به معناى مجموعه اى است از موجودات </a:t>
            </a:r>
            <a:r>
              <a:rPr lang="fa-IR" dirty="0" smtClean="0">
                <a:ea typeface="Calibri"/>
              </a:rPr>
              <a:t>مختلفكه </a:t>
            </a:r>
            <a:r>
              <a:rPr lang="fa-IR" dirty="0">
                <a:ea typeface="Calibri"/>
              </a:rPr>
              <a:t>داراى صفات مشترك و يا زمان و مكان مشترك اند. مثلا مى گوييم عالم انسان، عالم حيوان، </a:t>
            </a:r>
            <a:r>
              <a:rPr lang="fa-IR" dirty="0" smtClean="0">
                <a:ea typeface="Calibri"/>
              </a:rPr>
              <a:t>عالم </a:t>
            </a:r>
            <a:r>
              <a:rPr lang="fa-IR" dirty="0">
                <a:ea typeface="Calibri"/>
              </a:rPr>
              <a:t>گياه و يا عالم شرق و عالم غرب، عالم امروز و عالم ديروز. بنابراين «</a:t>
            </a:r>
            <a:r>
              <a:rPr lang="fa-IR" dirty="0">
                <a:solidFill>
                  <a:srgbClr val="00B0F0"/>
                </a:solidFill>
                <a:ea typeface="Calibri"/>
              </a:rPr>
              <a:t>عالم</a:t>
            </a:r>
            <a:r>
              <a:rPr lang="fa-IR" dirty="0">
                <a:ea typeface="Calibri"/>
              </a:rPr>
              <a:t>» خود به تنهايى </a:t>
            </a:r>
            <a:r>
              <a:rPr lang="fa-IR" dirty="0" smtClean="0">
                <a:ea typeface="Calibri"/>
              </a:rPr>
              <a:t>معناى </a:t>
            </a:r>
            <a:r>
              <a:rPr lang="fa-IR" dirty="0">
                <a:ea typeface="Calibri"/>
              </a:rPr>
              <a:t>جمعى دارد و هنگامى كه به صورت «</a:t>
            </a:r>
            <a:r>
              <a:rPr lang="fa-IR" dirty="0">
                <a:solidFill>
                  <a:srgbClr val="00B0F0"/>
                </a:solidFill>
                <a:ea typeface="Calibri"/>
              </a:rPr>
              <a:t>عالمين</a:t>
            </a:r>
            <a:r>
              <a:rPr lang="fa-IR" dirty="0">
                <a:ea typeface="Calibri"/>
              </a:rPr>
              <a:t>» جمع بسته شود، اشاره به تمام مجموعه </a:t>
            </a:r>
            <a:r>
              <a:rPr lang="fa-IR" dirty="0" smtClean="0">
                <a:ea typeface="Calibri"/>
              </a:rPr>
              <a:t>هاى </a:t>
            </a:r>
            <a:r>
              <a:rPr lang="fa-IR" dirty="0">
                <a:ea typeface="Calibri"/>
              </a:rPr>
              <a:t>اين جهان است.</a:t>
            </a:r>
            <a:endParaRPr lang="en-US" dirty="0">
              <a:ea typeface="Calibri"/>
              <a:cs typeface="Arial"/>
            </a:endParaRPr>
          </a:p>
          <a:p>
            <a:pPr marL="0" indent="0" algn="r" rtl="1">
              <a:lnSpc>
                <a:spcPct val="115000"/>
              </a:lnSpc>
              <a:spcAft>
                <a:spcPts val="1000"/>
              </a:spcAft>
              <a:buNone/>
            </a:pPr>
            <a:r>
              <a:rPr lang="fa-IR" dirty="0">
                <a:ea typeface="Calibri"/>
              </a:rPr>
              <a:t>نكته: پرورش الهى، راه خداشناسى</a:t>
            </a:r>
            <a:endParaRPr lang="en-US" dirty="0">
              <a:ea typeface="Calibri"/>
              <a:cs typeface="Arial"/>
            </a:endParaRPr>
          </a:p>
          <a:p>
            <a:pPr marL="0" indent="0" algn="r" rtl="1">
              <a:lnSpc>
                <a:spcPct val="115000"/>
              </a:lnSpc>
              <a:spcAft>
                <a:spcPts val="1000"/>
              </a:spcAft>
              <a:buNone/>
            </a:pPr>
            <a:r>
              <a:rPr lang="fa-IR" dirty="0">
                <a:ea typeface="Calibri"/>
              </a:rPr>
              <a:t>كلمه </a:t>
            </a:r>
            <a:r>
              <a:rPr lang="fa-IR" dirty="0">
                <a:solidFill>
                  <a:srgbClr val="00B0F0"/>
                </a:solidFill>
                <a:ea typeface="Calibri"/>
              </a:rPr>
              <a:t>«رب» </a:t>
            </a:r>
            <a:r>
              <a:rPr lang="fa-IR" dirty="0">
                <a:ea typeface="Calibri"/>
              </a:rPr>
              <a:t>ـ همان گونه كه گفتيم ـ در اصل به معناى مالك و صاحب است، اما صاحبى </a:t>
            </a:r>
            <a:r>
              <a:rPr lang="fa-IR" dirty="0" smtClean="0">
                <a:ea typeface="Calibri"/>
              </a:rPr>
              <a:t>كه</a:t>
            </a:r>
            <a:r>
              <a:rPr lang="fa-IR" dirty="0">
                <a:ea typeface="Calibri"/>
                <a:cs typeface="Arial"/>
              </a:rPr>
              <a:t> </a:t>
            </a:r>
            <a:r>
              <a:rPr lang="fa-IR" dirty="0" smtClean="0">
                <a:ea typeface="Calibri"/>
              </a:rPr>
              <a:t>عهده </a:t>
            </a:r>
            <a:r>
              <a:rPr lang="fa-IR" dirty="0">
                <a:ea typeface="Calibri"/>
              </a:rPr>
              <a:t>دار تربيت و پرورش باشد. به همين رو اين واژه در فارسى «</a:t>
            </a:r>
            <a:r>
              <a:rPr lang="fa-IR" dirty="0">
                <a:solidFill>
                  <a:srgbClr val="00B0F0"/>
                </a:solidFill>
                <a:ea typeface="Calibri"/>
              </a:rPr>
              <a:t>پروردگار</a:t>
            </a:r>
            <a:r>
              <a:rPr lang="fa-IR" dirty="0">
                <a:ea typeface="Calibri"/>
              </a:rPr>
              <a:t>» ترجمه مى </a:t>
            </a:r>
            <a:r>
              <a:rPr lang="fa-IR" dirty="0" smtClean="0">
                <a:ea typeface="Calibri"/>
              </a:rPr>
              <a:t>شود.</a:t>
            </a:r>
            <a:r>
              <a:rPr lang="fa-IR" dirty="0">
                <a:ea typeface="Calibri"/>
                <a:cs typeface="Arial"/>
              </a:rPr>
              <a:t> </a:t>
            </a:r>
            <a:r>
              <a:rPr lang="fa-IR" dirty="0" smtClean="0">
                <a:ea typeface="Calibri"/>
              </a:rPr>
              <a:t>دقت </a:t>
            </a:r>
            <a:r>
              <a:rPr lang="fa-IR" dirty="0">
                <a:ea typeface="Calibri"/>
              </a:rPr>
              <a:t>در سير تكاملى موجودات زنده و تحول و دگرگونى هاى موجودات بى جان و فراهم </a:t>
            </a:r>
            <a:r>
              <a:rPr lang="fa-IR" dirty="0" smtClean="0">
                <a:ea typeface="Calibri"/>
              </a:rPr>
              <a:t>آمدن </a:t>
            </a:r>
            <a:r>
              <a:rPr lang="fa-IR" dirty="0">
                <a:ea typeface="Calibri"/>
              </a:rPr>
              <a:t>زمينه هاى تربيت موجودات و ريزه كارى هايى كه در هريك از اينها نهفته، يكى از بهترين </a:t>
            </a:r>
            <a:r>
              <a:rPr lang="fa-IR" dirty="0" smtClean="0">
                <a:ea typeface="Calibri"/>
              </a:rPr>
              <a:t>راه </a:t>
            </a:r>
            <a:r>
              <a:rPr lang="fa-IR" dirty="0">
                <a:ea typeface="Calibri"/>
              </a:rPr>
              <a:t>هاى خداشناسى 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37729899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1"/>
            <a:ext cx="7543800" cy="4190999"/>
          </a:xfrm>
        </p:spPr>
        <p:txBody>
          <a:bodyPr>
            <a:normAutofit fontScale="85000" lnSpcReduction="10000"/>
          </a:bodyPr>
          <a:lstStyle/>
          <a:p>
            <a:pPr marL="0" indent="0" algn="r" rtl="1">
              <a:lnSpc>
                <a:spcPct val="115000"/>
              </a:lnSpc>
              <a:spcAft>
                <a:spcPts val="1000"/>
              </a:spcAft>
              <a:buNone/>
            </a:pPr>
            <a:r>
              <a:rPr lang="fa-IR" dirty="0">
                <a:ea typeface="Calibri"/>
              </a:rPr>
              <a:t>هماهنگى هايى كه در ميان اعضاى بدن ماست ـ كه غالبا بدون آگاهى ما بر قرار مى باشد ـ </a:t>
            </a:r>
            <a:r>
              <a:rPr lang="fa-IR" dirty="0" smtClean="0">
                <a:ea typeface="Calibri"/>
              </a:rPr>
              <a:t>يكى </a:t>
            </a:r>
            <a:r>
              <a:rPr lang="fa-IR" dirty="0">
                <a:ea typeface="Calibri"/>
              </a:rPr>
              <a:t>از اين نمونه هاست. مثلا هنگامى كه حادثه مهمى در زندگى ما روى مى دهد و بايد با </a:t>
            </a:r>
            <a:r>
              <a:rPr lang="fa-IR" dirty="0" smtClean="0">
                <a:ea typeface="Calibri"/>
              </a:rPr>
              <a:t>تمام توان </a:t>
            </a:r>
            <a:r>
              <a:rPr lang="fa-IR" dirty="0">
                <a:ea typeface="Calibri"/>
              </a:rPr>
              <a:t>در برابر آن بايستيم، در يك لحظه كوتاه فرمانى هماهنگ به تمام ارگان هاى بدن به صورتى </a:t>
            </a:r>
            <a:r>
              <a:rPr lang="fa-IR" dirty="0" smtClean="0">
                <a:ea typeface="Calibri"/>
              </a:rPr>
              <a:t>ناآگاه </a:t>
            </a:r>
            <a:r>
              <a:rPr lang="fa-IR" dirty="0">
                <a:ea typeface="Calibri"/>
              </a:rPr>
              <a:t>صادر مى شود و بلافاصله، ضربان قلب بالا مى رود و تنفس شديد مى شود و تمام نيروهاى </a:t>
            </a:r>
            <a:r>
              <a:rPr lang="fa-IR" dirty="0" smtClean="0">
                <a:ea typeface="Calibri"/>
              </a:rPr>
              <a:t>بدن </a:t>
            </a:r>
            <a:r>
              <a:rPr lang="fa-IR" dirty="0">
                <a:ea typeface="Calibri"/>
              </a:rPr>
              <a:t>بسيج مى گردند. بدين ترتيب مواد غذايى و اكسيژن هوا از طريق خون به تمام سلول ها </a:t>
            </a:r>
            <a:r>
              <a:rPr lang="fa-IR" dirty="0" smtClean="0">
                <a:ea typeface="Calibri"/>
              </a:rPr>
              <a:t>مى رسند </a:t>
            </a:r>
            <a:r>
              <a:rPr lang="fa-IR" dirty="0">
                <a:ea typeface="Calibri"/>
              </a:rPr>
              <a:t>و اعصاب آماده كار و عضلات آماده حركت بيشتر مى شوند. </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04294594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lnSpc>
                <a:spcPct val="115000"/>
              </a:lnSpc>
              <a:spcAft>
                <a:spcPts val="1000"/>
              </a:spcAft>
            </a:pPr>
            <a:r>
              <a:rPr lang="fa-IR" dirty="0">
                <a:ea typeface="Calibri"/>
                <a:cs typeface="Arial"/>
              </a:rPr>
              <a:t>رحمت گسترده الهى</a:t>
            </a:r>
            <a:r>
              <a:rPr lang="en-US" dirty="0">
                <a:ea typeface="Calibri"/>
                <a:cs typeface="Arial"/>
              </a:rPr>
              <a:t/>
            </a:r>
            <a:br>
              <a:rPr lang="en-US" dirty="0">
                <a:ea typeface="Calibri"/>
                <a:cs typeface="Arial"/>
              </a:rPr>
            </a:br>
            <a:r>
              <a:rPr lang="fa-IR" dirty="0">
                <a:ea typeface="Calibri"/>
                <a:cs typeface="Arial"/>
              </a:rPr>
              <a:t>الرحمن </a:t>
            </a:r>
            <a:r>
              <a:rPr lang="fa-IR" dirty="0" smtClean="0">
                <a:ea typeface="Calibri"/>
                <a:cs typeface="Arial"/>
              </a:rPr>
              <a:t>الرحيم</a:t>
            </a:r>
            <a:endParaRPr lang="fa-IR" dirty="0"/>
          </a:p>
        </p:txBody>
      </p:sp>
      <p:sp>
        <p:nvSpPr>
          <p:cNvPr id="3" name="Content Placeholder 2"/>
          <p:cNvSpPr>
            <a:spLocks noGrp="1"/>
          </p:cNvSpPr>
          <p:nvPr>
            <p:ph idx="1"/>
          </p:nvPr>
        </p:nvSpPr>
        <p:spPr/>
        <p:txBody>
          <a:bodyPr>
            <a:normAutofit fontScale="62500" lnSpcReduction="20000"/>
          </a:bodyPr>
          <a:lstStyle/>
          <a:p>
            <a:pPr marL="0" indent="0" algn="r" rtl="1">
              <a:lnSpc>
                <a:spcPct val="115000"/>
              </a:lnSpc>
              <a:spcAft>
                <a:spcPts val="1000"/>
              </a:spcAft>
              <a:buNone/>
            </a:pPr>
            <a:r>
              <a:rPr lang="fa-IR" dirty="0">
                <a:ea typeface="Calibri"/>
              </a:rPr>
              <a:t>معناى </a:t>
            </a:r>
            <a:r>
              <a:rPr lang="fa-IR" dirty="0">
                <a:solidFill>
                  <a:srgbClr val="00B0F0"/>
                </a:solidFill>
                <a:ea typeface="Calibri"/>
              </a:rPr>
              <a:t>«رحمن» </a:t>
            </a:r>
            <a:r>
              <a:rPr lang="fa-IR" dirty="0">
                <a:ea typeface="Calibri"/>
              </a:rPr>
              <a:t>و </a:t>
            </a:r>
            <a:r>
              <a:rPr lang="fa-IR" dirty="0">
                <a:solidFill>
                  <a:srgbClr val="00B0F0"/>
                </a:solidFill>
                <a:ea typeface="Calibri"/>
              </a:rPr>
              <a:t>«رحيم» </a:t>
            </a:r>
            <a:r>
              <a:rPr lang="fa-IR" dirty="0">
                <a:ea typeface="Calibri"/>
              </a:rPr>
              <a:t>و گستره مفهوم آنها و همچنين تفاوت ميان اين دو كلمه در </a:t>
            </a:r>
            <a:r>
              <a:rPr lang="fa-IR" dirty="0" smtClean="0">
                <a:ea typeface="Calibri"/>
              </a:rPr>
              <a:t>تفسير </a:t>
            </a:r>
            <a:r>
              <a:rPr lang="fa-IR" dirty="0">
                <a:ea typeface="Calibri"/>
              </a:rPr>
              <a:t>«بسم الله» گذشت. نكته اى كه در اينجا بايد اضافه كنيم اين است كه اين دو صفت كه از </a:t>
            </a:r>
            <a:r>
              <a:rPr lang="fa-IR" dirty="0" smtClean="0">
                <a:ea typeface="Calibri"/>
              </a:rPr>
              <a:t>مهم </a:t>
            </a:r>
            <a:r>
              <a:rPr lang="fa-IR" dirty="0">
                <a:ea typeface="Calibri"/>
              </a:rPr>
              <a:t>ترين اوصاف الهى است، در نمازهاى روزانه ما </a:t>
            </a:r>
            <a:r>
              <a:rPr lang="fa-IR" dirty="0">
                <a:solidFill>
                  <a:srgbClr val="00B0F0"/>
                </a:solidFill>
                <a:ea typeface="Calibri"/>
              </a:rPr>
              <a:t>حداقل </a:t>
            </a:r>
            <a:r>
              <a:rPr lang="fa-IR" dirty="0" smtClean="0">
                <a:solidFill>
                  <a:srgbClr val="00B0F0"/>
                </a:solidFill>
                <a:ea typeface="Calibri"/>
              </a:rPr>
              <a:t>30 </a:t>
            </a:r>
            <a:r>
              <a:rPr lang="fa-IR" dirty="0">
                <a:solidFill>
                  <a:srgbClr val="00B0F0"/>
                </a:solidFill>
                <a:ea typeface="Calibri"/>
              </a:rPr>
              <a:t>بار</a:t>
            </a:r>
            <a:r>
              <a:rPr lang="fa-IR" dirty="0">
                <a:ea typeface="Calibri"/>
              </a:rPr>
              <a:t> تكرار مى شوند (</a:t>
            </a:r>
            <a:r>
              <a:rPr lang="fa-IR" dirty="0">
                <a:solidFill>
                  <a:srgbClr val="00B0F0"/>
                </a:solidFill>
                <a:ea typeface="Calibri"/>
              </a:rPr>
              <a:t>دو مرتبه </a:t>
            </a:r>
            <a:r>
              <a:rPr lang="fa-IR" dirty="0" smtClean="0">
                <a:solidFill>
                  <a:srgbClr val="00B0F0"/>
                </a:solidFill>
                <a:ea typeface="Calibri"/>
              </a:rPr>
              <a:t>درش سوره </a:t>
            </a:r>
            <a:r>
              <a:rPr lang="fa-IR" dirty="0">
                <a:solidFill>
                  <a:srgbClr val="00B0F0"/>
                </a:solidFill>
                <a:ea typeface="Calibri"/>
              </a:rPr>
              <a:t>حمد و يك مرتبه در سوره بعد از آن</a:t>
            </a:r>
            <a:r>
              <a:rPr lang="fa-IR" dirty="0">
                <a:ea typeface="Calibri"/>
              </a:rPr>
              <a:t>) و به اين </a:t>
            </a:r>
            <a:r>
              <a:rPr lang="fa-IR" dirty="0">
                <a:solidFill>
                  <a:srgbClr val="00B0F0"/>
                </a:solidFill>
                <a:ea typeface="Calibri"/>
              </a:rPr>
              <a:t>ترتيب </a:t>
            </a:r>
            <a:r>
              <a:rPr lang="fa-IR" dirty="0" smtClean="0">
                <a:solidFill>
                  <a:srgbClr val="00B0F0"/>
                </a:solidFill>
                <a:ea typeface="Calibri"/>
              </a:rPr>
              <a:t>60 </a:t>
            </a:r>
            <a:r>
              <a:rPr lang="fa-IR" dirty="0">
                <a:solidFill>
                  <a:srgbClr val="00B0F0"/>
                </a:solidFill>
                <a:ea typeface="Calibri"/>
              </a:rPr>
              <a:t>مرتبه </a:t>
            </a:r>
            <a:r>
              <a:rPr lang="fa-IR" dirty="0">
                <a:ea typeface="Calibri"/>
              </a:rPr>
              <a:t>خدا را به صفت </a:t>
            </a:r>
            <a:r>
              <a:rPr lang="fa-IR" dirty="0" smtClean="0">
                <a:ea typeface="Calibri"/>
              </a:rPr>
              <a:t>رحمتشمى </a:t>
            </a:r>
            <a:r>
              <a:rPr lang="fa-IR" dirty="0">
                <a:ea typeface="Calibri"/>
              </a:rPr>
              <a:t>ستاييم. اين درحقيقت درسى است براى همه انسان ها كه خود را در زندگى بيش از هر چيز </a:t>
            </a:r>
            <a:r>
              <a:rPr lang="fa-IR" dirty="0" smtClean="0">
                <a:ea typeface="Calibri"/>
              </a:rPr>
              <a:t>به </a:t>
            </a:r>
            <a:r>
              <a:rPr lang="fa-IR" dirty="0">
                <a:ea typeface="Calibri"/>
              </a:rPr>
              <a:t>اين صفت الهى متخلق كنند؛ ضمن اينكه اشاره اى است به اين واقعيت كه اگر ما خود را عبد </a:t>
            </a:r>
            <a:r>
              <a:rPr lang="fa-IR" dirty="0" smtClean="0">
                <a:ea typeface="Calibri"/>
              </a:rPr>
              <a:t>و </a:t>
            </a:r>
            <a:r>
              <a:rPr lang="fa-IR" dirty="0">
                <a:ea typeface="Calibri"/>
              </a:rPr>
              <a:t>بنده خدا مى دانيم، نبايد گمان كنيم كه رفتار خداوند چون رفتار مالكان بى رحم نسبت به </a:t>
            </a:r>
            <a:r>
              <a:rPr lang="fa-IR" dirty="0" smtClean="0">
                <a:ea typeface="Calibri"/>
              </a:rPr>
              <a:t>بردگان است.در </a:t>
            </a:r>
            <a:r>
              <a:rPr lang="fa-IR" dirty="0">
                <a:ea typeface="Calibri"/>
              </a:rPr>
              <a:t>تاريخ بردگى مى خوانيم: </a:t>
            </a:r>
            <a:r>
              <a:rPr lang="fa-IR" dirty="0">
                <a:solidFill>
                  <a:srgbClr val="00B0F0"/>
                </a:solidFill>
                <a:ea typeface="Calibri"/>
              </a:rPr>
              <a:t>«صاحبان آنها با قساوت و بى رحمى عجيبى با </a:t>
            </a:r>
            <a:r>
              <a:rPr lang="fa-IR" dirty="0" smtClean="0">
                <a:solidFill>
                  <a:srgbClr val="00B0F0"/>
                </a:solidFill>
                <a:ea typeface="Calibri"/>
              </a:rPr>
              <a:t>آنها رفتار </a:t>
            </a:r>
            <a:r>
              <a:rPr lang="fa-IR" dirty="0">
                <a:solidFill>
                  <a:srgbClr val="00B0F0"/>
                </a:solidFill>
                <a:ea typeface="Calibri"/>
              </a:rPr>
              <a:t>مى كردند؛ </a:t>
            </a:r>
            <a:r>
              <a:rPr lang="fa-IR" dirty="0" smtClean="0">
                <a:solidFill>
                  <a:srgbClr val="00B0F0"/>
                </a:solidFill>
                <a:ea typeface="Calibri"/>
              </a:rPr>
              <a:t>چنانكه </a:t>
            </a:r>
            <a:r>
              <a:rPr lang="fa-IR" dirty="0">
                <a:solidFill>
                  <a:srgbClr val="00B0F0"/>
                </a:solidFill>
                <a:ea typeface="Calibri"/>
              </a:rPr>
              <a:t>مى گويند اگر بنده اى در انجام خدمات، اندك قصورى مىورزيد، مجازات هاى سخت </a:t>
            </a:r>
            <a:r>
              <a:rPr lang="fa-IR" dirty="0" smtClean="0">
                <a:solidFill>
                  <a:srgbClr val="00B0F0"/>
                </a:solidFill>
                <a:ea typeface="Calibri"/>
              </a:rPr>
              <a:t>مىديد</a:t>
            </a:r>
            <a:r>
              <a:rPr lang="fa-IR" dirty="0">
                <a:solidFill>
                  <a:srgbClr val="00B0F0"/>
                </a:solidFill>
                <a:ea typeface="Calibri"/>
              </a:rPr>
              <a:t>: شلاق مى خورد، او را به زنجير مى كشيدند، به آسيابش مى بستند، به حفر معادن مى </a:t>
            </a:r>
            <a:r>
              <a:rPr lang="fa-IR" dirty="0" smtClean="0">
                <a:solidFill>
                  <a:srgbClr val="00B0F0"/>
                </a:solidFill>
                <a:ea typeface="Calibri"/>
              </a:rPr>
              <a:t>گماشتند</a:t>
            </a:r>
            <a:r>
              <a:rPr lang="fa-IR" dirty="0">
                <a:solidFill>
                  <a:srgbClr val="00B0F0"/>
                </a:solidFill>
                <a:ea typeface="Calibri"/>
              </a:rPr>
              <a:t>، در زير زمين ها و سياه چال هاى هولناك حبسش مى كردند و اگر گناهش بزرگ </a:t>
            </a:r>
            <a:r>
              <a:rPr lang="fa-IR" dirty="0" smtClean="0">
                <a:solidFill>
                  <a:srgbClr val="00B0F0"/>
                </a:solidFill>
                <a:ea typeface="Calibri"/>
              </a:rPr>
              <a:t>تر </a:t>
            </a:r>
            <a:r>
              <a:rPr lang="fa-IR" dirty="0">
                <a:solidFill>
                  <a:srgbClr val="00B0F0"/>
                </a:solidFill>
                <a:ea typeface="Calibri"/>
              </a:rPr>
              <a:t>بود، به دارش مى </a:t>
            </a:r>
            <a:r>
              <a:rPr lang="fa-IR" dirty="0" smtClean="0">
                <a:solidFill>
                  <a:srgbClr val="00B0F0"/>
                </a:solidFill>
                <a:ea typeface="Calibri"/>
              </a:rPr>
              <a:t>آويختند!»</a:t>
            </a:r>
            <a:r>
              <a:rPr lang="fa-IR" dirty="0" smtClean="0">
                <a:ea typeface="Calibri"/>
              </a:rPr>
              <a:t> </a:t>
            </a:r>
            <a:r>
              <a:rPr lang="fa-IR" dirty="0">
                <a:ea typeface="Calibri"/>
              </a:rPr>
              <a:t>در جاى ديگر مى خوانيم: </a:t>
            </a:r>
            <a:r>
              <a:rPr lang="fa-IR" dirty="0">
                <a:solidFill>
                  <a:srgbClr val="00B0F0"/>
                </a:solidFill>
                <a:ea typeface="Calibri"/>
              </a:rPr>
              <a:t>غلامان محكوم را در قفس درندگان </a:t>
            </a:r>
            <a:r>
              <a:rPr lang="fa-IR" dirty="0" smtClean="0">
                <a:solidFill>
                  <a:srgbClr val="00B0F0"/>
                </a:solidFill>
                <a:ea typeface="Calibri"/>
              </a:rPr>
              <a:t>مى </a:t>
            </a:r>
            <a:r>
              <a:rPr lang="fa-IR" dirty="0">
                <a:solidFill>
                  <a:srgbClr val="00B0F0"/>
                </a:solidFill>
                <a:ea typeface="Calibri"/>
              </a:rPr>
              <a:t>انداختند و اگر جان سالم به در مى بردند، درنده ديگرى را داخل قفس او مى كردند.</a:t>
            </a:r>
            <a:endParaRPr lang="en-US" dirty="0">
              <a:solidFill>
                <a:srgbClr val="00B0F0"/>
              </a:solidFill>
              <a:ea typeface="Calibri"/>
              <a:cs typeface="Arial"/>
            </a:endParaRPr>
          </a:p>
          <a:p>
            <a:pPr marL="0" indent="0">
              <a:buNone/>
            </a:pPr>
            <a:endParaRPr lang="fa-IR" dirty="0"/>
          </a:p>
        </p:txBody>
      </p:sp>
    </p:spTree>
    <p:extLst>
      <p:ext uri="{BB962C8B-B14F-4D97-AF65-F5344CB8AC3E}">
        <p14:creationId xmlns:p14="http://schemas.microsoft.com/office/powerpoint/2010/main" val="364379498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62500" lnSpcReduction="20000"/>
          </a:bodyPr>
          <a:lstStyle/>
          <a:p>
            <a:pPr marL="0" indent="0" algn="r" rtl="1">
              <a:lnSpc>
                <a:spcPct val="115000"/>
              </a:lnSpc>
              <a:spcAft>
                <a:spcPts val="1000"/>
              </a:spcAft>
              <a:buNone/>
            </a:pPr>
            <a:r>
              <a:rPr lang="fa-IR" dirty="0">
                <a:ea typeface="Calibri"/>
              </a:rPr>
              <a:t>جالب آنكه در اينجا تعبير به «مالكيت خداوند» شده است، كه نهايت سيطره و نفوذ او را بر</a:t>
            </a:r>
            <a:endParaRPr lang="en-US" dirty="0">
              <a:ea typeface="Calibri"/>
              <a:cs typeface="Arial"/>
            </a:endParaRPr>
          </a:p>
          <a:p>
            <a:pPr marL="0" indent="0" algn="r" rtl="1">
              <a:lnSpc>
                <a:spcPct val="115000"/>
              </a:lnSpc>
              <a:spcAft>
                <a:spcPts val="1000"/>
              </a:spcAft>
              <a:buNone/>
            </a:pPr>
            <a:r>
              <a:rPr lang="fa-IR" dirty="0">
                <a:ea typeface="Calibri"/>
              </a:rPr>
              <a:t>همه چيز و همه كس در آن روز مشخص مى كند، روزى كه همه انسان ها در آن دادگاه بزرگ </a:t>
            </a:r>
            <a:endParaRPr lang="en-US" dirty="0">
              <a:ea typeface="Calibri"/>
              <a:cs typeface="Arial"/>
            </a:endParaRPr>
          </a:p>
          <a:p>
            <a:pPr marL="0" indent="0" algn="r" rtl="1">
              <a:lnSpc>
                <a:spcPct val="115000"/>
              </a:lnSpc>
              <a:spcAft>
                <a:spcPts val="1000"/>
              </a:spcAft>
              <a:buNone/>
            </a:pPr>
            <a:r>
              <a:rPr lang="fa-IR" dirty="0">
                <a:ea typeface="Calibri"/>
              </a:rPr>
              <a:t>براى حساب حاضر مى شوند و در برابر مالك حقيقى خود قرار مى گيرند. آنان تمام گفته ها، </a:t>
            </a:r>
            <a:r>
              <a:rPr lang="fa-IR" dirty="0" smtClean="0">
                <a:ea typeface="Calibri"/>
              </a:rPr>
              <a:t>ش</a:t>
            </a:r>
            <a:endParaRPr lang="en-US" dirty="0">
              <a:ea typeface="Calibri"/>
              <a:cs typeface="Arial"/>
            </a:endParaRPr>
          </a:p>
          <a:p>
            <a:pPr marL="0" indent="0" algn="r" rtl="1">
              <a:lnSpc>
                <a:spcPct val="115000"/>
              </a:lnSpc>
              <a:spcAft>
                <a:spcPts val="1000"/>
              </a:spcAft>
              <a:buNone/>
            </a:pPr>
            <a:r>
              <a:rPr lang="fa-IR" dirty="0">
                <a:ea typeface="Calibri"/>
              </a:rPr>
              <a:t>كارها و حتى انديشه هاى خود را حاضر مى بينند و هيچ چيز حتى به اندازه سر سوزنى نابود نشده</a:t>
            </a:r>
            <a:endParaRPr lang="en-US" dirty="0">
              <a:ea typeface="Calibri"/>
              <a:cs typeface="Arial"/>
            </a:endParaRPr>
          </a:p>
          <a:p>
            <a:pPr marL="0" indent="0" algn="r" rtl="1">
              <a:lnSpc>
                <a:spcPct val="115000"/>
              </a:lnSpc>
              <a:spcAft>
                <a:spcPts val="1000"/>
              </a:spcAft>
              <a:buNone/>
            </a:pPr>
            <a:r>
              <a:rPr lang="fa-IR" dirty="0" smtClean="0">
                <a:ea typeface="Calibri"/>
              </a:rPr>
              <a:t>و </a:t>
            </a:r>
            <a:r>
              <a:rPr lang="fa-IR" dirty="0">
                <a:ea typeface="Calibri"/>
              </a:rPr>
              <a:t>به دست فراموشى نيفتاده، و اكنون اين انسان است كه بايد بار همه اعمال خود را بر دوش كشد.</a:t>
            </a:r>
            <a:endParaRPr lang="en-US" dirty="0">
              <a:ea typeface="Calibri"/>
              <a:cs typeface="Arial"/>
            </a:endParaRPr>
          </a:p>
          <a:p>
            <a:pPr marL="0" indent="0" algn="r" rtl="1">
              <a:lnSpc>
                <a:spcPct val="115000"/>
              </a:lnSpc>
              <a:spcAft>
                <a:spcPts val="1000"/>
              </a:spcAft>
              <a:buNone/>
            </a:pPr>
            <a:r>
              <a:rPr lang="fa-IR" dirty="0">
                <a:ea typeface="Calibri"/>
              </a:rPr>
              <a:t>به تعبير ديگر، اين مالكيت نتيجه خالقيت و ربوبيت است. آن كس كه موجودات را آفريده </a:t>
            </a:r>
            <a:endParaRPr lang="en-US" dirty="0">
              <a:ea typeface="Calibri"/>
              <a:cs typeface="Arial"/>
            </a:endParaRPr>
          </a:p>
          <a:p>
            <a:pPr marL="0" indent="0" algn="r" rtl="1">
              <a:lnSpc>
                <a:spcPct val="115000"/>
              </a:lnSpc>
              <a:spcAft>
                <a:spcPts val="1000"/>
              </a:spcAft>
              <a:buNone/>
            </a:pPr>
            <a:r>
              <a:rPr lang="fa-IR" dirty="0">
                <a:ea typeface="Calibri"/>
              </a:rPr>
              <a:t>و تحت حمايت خود پرورش مى دهد، و هر لحظه فيض وجود و هستى به آنها مى بخشد، مالك </a:t>
            </a:r>
            <a:endParaRPr lang="en-US" dirty="0">
              <a:ea typeface="Calibri"/>
              <a:cs typeface="Arial"/>
            </a:endParaRPr>
          </a:p>
          <a:p>
            <a:pPr marL="0" indent="0" algn="r" rtl="1">
              <a:lnSpc>
                <a:spcPct val="115000"/>
              </a:lnSpc>
              <a:spcAft>
                <a:spcPts val="1000"/>
              </a:spcAft>
              <a:buNone/>
            </a:pPr>
            <a:r>
              <a:rPr lang="fa-IR" dirty="0">
                <a:ea typeface="Calibri"/>
              </a:rPr>
              <a:t>حقيقى موجودات است. نمونه ضعيفى از مالكيت حقيقى را مى توانيم در خودمان بيابيم: ما مالك </a:t>
            </a:r>
            <a:endParaRPr lang="en-US" dirty="0">
              <a:ea typeface="Calibri"/>
              <a:cs typeface="Arial"/>
            </a:endParaRPr>
          </a:p>
          <a:p>
            <a:pPr marL="0" indent="0" algn="r" rtl="1">
              <a:lnSpc>
                <a:spcPct val="115000"/>
              </a:lnSpc>
              <a:spcAft>
                <a:spcPts val="1000"/>
              </a:spcAft>
              <a:buNone/>
            </a:pPr>
            <a:r>
              <a:rPr lang="fa-IR" dirty="0">
                <a:ea typeface="Calibri"/>
              </a:rPr>
              <a:t>چشم، گوش، قلب و اعصاب خويش هستيم، اما نه به معناى مالكيت اعتبارى، بلكه نوعى مالكيت </a:t>
            </a:r>
            <a:endParaRPr lang="en-US" dirty="0">
              <a:ea typeface="Calibri"/>
              <a:cs typeface="Arial"/>
            </a:endParaRPr>
          </a:p>
          <a:p>
            <a:pPr marL="0" indent="0" algn="r" rtl="1">
              <a:lnSpc>
                <a:spcPct val="115000"/>
              </a:lnSpc>
              <a:spcAft>
                <a:spcPts val="1000"/>
              </a:spcAft>
              <a:buNone/>
            </a:pPr>
            <a:r>
              <a:rPr lang="fa-IR" dirty="0">
                <a:ea typeface="Calibri"/>
              </a:rPr>
              <a:t>حقيقى كه از ارتباط و پيوند و احاطه سرچشمه مى گيرد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5907567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a:solidFill>
            <a:schemeClr val="bg1"/>
          </a:solidFill>
        </p:spPr>
        <p:txBody>
          <a:bodyPr>
            <a:normAutofit fontScale="85000" lnSpcReduction="10000"/>
          </a:bodyPr>
          <a:lstStyle/>
          <a:p>
            <a:pPr marL="0" indent="0" algn="r" rtl="1">
              <a:lnSpc>
                <a:spcPct val="115000"/>
              </a:lnSpc>
              <a:spcAft>
                <a:spcPts val="1000"/>
              </a:spcAft>
              <a:buNone/>
            </a:pPr>
            <a:r>
              <a:rPr lang="fa-IR" dirty="0">
                <a:ea typeface="Calibri"/>
              </a:rPr>
              <a:t>مگر خداوند مالك تمام اين جهان نيست كه ما از او به </a:t>
            </a:r>
            <a:r>
              <a:rPr lang="fa-IR" dirty="0">
                <a:solidFill>
                  <a:schemeClr val="accent6">
                    <a:lumMod val="50000"/>
                  </a:schemeClr>
                </a:solidFill>
                <a:ea typeface="Calibri"/>
              </a:rPr>
              <a:t>«مالك روز جزا» </a:t>
            </a:r>
            <a:r>
              <a:rPr lang="fa-IR" dirty="0" smtClean="0">
                <a:ea typeface="Calibri"/>
              </a:rPr>
              <a:t>تعبير </a:t>
            </a:r>
            <a:r>
              <a:rPr lang="fa-IR" dirty="0">
                <a:ea typeface="Calibri"/>
              </a:rPr>
              <a:t>مى كنيم؟ پاسخ اين سؤال با توجه به يك نكته روشن مى شود و آن اينكه مالكيت خداوند </a:t>
            </a:r>
            <a:r>
              <a:rPr lang="fa-IR" dirty="0" smtClean="0">
                <a:ea typeface="Calibri"/>
              </a:rPr>
              <a:t>گرچه </a:t>
            </a:r>
            <a:r>
              <a:rPr lang="fa-IR" dirty="0">
                <a:ea typeface="Calibri"/>
              </a:rPr>
              <a:t>شامل «هر دو جهان» مى باشد، اما </a:t>
            </a:r>
            <a:r>
              <a:rPr lang="fa-IR" dirty="0">
                <a:solidFill>
                  <a:schemeClr val="accent6">
                    <a:lumMod val="50000"/>
                  </a:schemeClr>
                </a:solidFill>
                <a:ea typeface="Calibri"/>
              </a:rPr>
              <a:t>بروز و ظهور آن در قيامت بيشتر است؛ چرا كه در آن </a:t>
            </a:r>
            <a:r>
              <a:rPr lang="fa-IR" dirty="0" smtClean="0">
                <a:solidFill>
                  <a:schemeClr val="accent6">
                    <a:lumMod val="50000"/>
                  </a:schemeClr>
                </a:solidFill>
                <a:ea typeface="Calibri"/>
              </a:rPr>
              <a:t>روز </a:t>
            </a:r>
            <a:r>
              <a:rPr lang="fa-IR" dirty="0">
                <a:solidFill>
                  <a:schemeClr val="accent6">
                    <a:lumMod val="50000"/>
                  </a:schemeClr>
                </a:solidFill>
                <a:ea typeface="Calibri"/>
              </a:rPr>
              <a:t>همه پيوندهاى مادى و مالكيت هاى اعتبارى بريده مى شود و هيچ كس در آنجا چيزى </a:t>
            </a:r>
            <a:r>
              <a:rPr lang="fa-IR" dirty="0" smtClean="0">
                <a:solidFill>
                  <a:schemeClr val="accent6">
                    <a:lumMod val="50000"/>
                  </a:schemeClr>
                </a:solidFill>
                <a:ea typeface="Calibri"/>
              </a:rPr>
              <a:t>از خود </a:t>
            </a:r>
            <a:r>
              <a:rPr lang="fa-IR" dirty="0">
                <a:solidFill>
                  <a:schemeClr val="accent6">
                    <a:lumMod val="50000"/>
                  </a:schemeClr>
                </a:solidFill>
                <a:ea typeface="Calibri"/>
              </a:rPr>
              <a:t>ندارد و حتى اگر شفاعتى صورت گيرد، باز به فرمان خداست: «يوم لاتملك نفس </a:t>
            </a:r>
            <a:r>
              <a:rPr lang="fa-IR" dirty="0" smtClean="0">
                <a:solidFill>
                  <a:schemeClr val="accent6">
                    <a:lumMod val="50000"/>
                  </a:schemeClr>
                </a:solidFill>
                <a:ea typeface="Calibri"/>
              </a:rPr>
              <a:t>لنفسشيئا </a:t>
            </a:r>
            <a:r>
              <a:rPr lang="fa-IR" dirty="0">
                <a:solidFill>
                  <a:schemeClr val="accent6">
                    <a:lumMod val="50000"/>
                  </a:schemeClr>
                </a:solidFill>
                <a:ea typeface="Calibri"/>
              </a:rPr>
              <a:t>و الامر يومئذ لله</a:t>
            </a:r>
            <a:r>
              <a:rPr lang="fa-IR" dirty="0" smtClean="0">
                <a:solidFill>
                  <a:schemeClr val="accent6">
                    <a:lumMod val="50000"/>
                  </a:schemeClr>
                </a:solidFill>
                <a:ea typeface="Calibri"/>
              </a:rPr>
              <a:t>: </a:t>
            </a:r>
            <a:r>
              <a:rPr lang="fa-IR" dirty="0">
                <a:solidFill>
                  <a:schemeClr val="accent6">
                    <a:lumMod val="50000"/>
                  </a:schemeClr>
                </a:solidFill>
                <a:ea typeface="Calibri"/>
              </a:rPr>
              <a:t>روزى كه هيچ كس مالك هيچ چيز براى كمك به ديگرى نيست و همه </a:t>
            </a:r>
            <a:r>
              <a:rPr lang="fa-IR" dirty="0" smtClean="0">
                <a:solidFill>
                  <a:schemeClr val="accent6">
                    <a:lumMod val="50000"/>
                  </a:schemeClr>
                </a:solidFill>
                <a:ea typeface="Calibri"/>
              </a:rPr>
              <a:t>كارها </a:t>
            </a:r>
            <a:r>
              <a:rPr lang="fa-IR" dirty="0">
                <a:solidFill>
                  <a:schemeClr val="accent6">
                    <a:lumMod val="50000"/>
                  </a:schemeClr>
                </a:solidFill>
                <a:ea typeface="Calibri"/>
              </a:rPr>
              <a:t>به دست خداست</a:t>
            </a:r>
            <a:r>
              <a:rPr lang="fa-IR" dirty="0" smtClean="0">
                <a:solidFill>
                  <a:schemeClr val="accent6">
                    <a:lumMod val="50000"/>
                  </a:schemeClr>
                </a:solidFill>
                <a:ea typeface="Calibri"/>
              </a:rPr>
              <a:t>.»</a:t>
            </a:r>
            <a:r>
              <a:rPr lang="fa-IR" dirty="0" smtClean="0">
                <a:ea typeface="Calibri"/>
              </a:rPr>
              <a:t>تعبير </a:t>
            </a:r>
            <a:r>
              <a:rPr lang="fa-IR" dirty="0">
                <a:solidFill>
                  <a:schemeClr val="accent6">
                    <a:lumMod val="50000"/>
                  </a:schemeClr>
                </a:solidFill>
                <a:ea typeface="Calibri"/>
              </a:rPr>
              <a:t>«يوم الدين» </a:t>
            </a:r>
            <a:r>
              <a:rPr lang="fa-IR" dirty="0">
                <a:ea typeface="Calibri"/>
              </a:rPr>
              <a:t>در </a:t>
            </a:r>
            <a:r>
              <a:rPr lang="fa-IR" dirty="0">
                <a:solidFill>
                  <a:schemeClr val="accent6">
                    <a:lumMod val="50000"/>
                  </a:schemeClr>
                </a:solidFill>
                <a:ea typeface="Calibri"/>
              </a:rPr>
              <a:t>تمام مواردى كه در قرآن به كار رفته، به معناى قيامت آمده است</a:t>
            </a:r>
            <a:r>
              <a:rPr lang="fa-IR" dirty="0" smtClean="0">
                <a:solidFill>
                  <a:schemeClr val="accent6">
                    <a:lumMod val="50000"/>
                  </a:schemeClr>
                </a:solidFill>
                <a:ea typeface="Calibri"/>
              </a:rPr>
              <a:t>. </a:t>
            </a:r>
            <a:endParaRPr lang="en-US" dirty="0">
              <a:solidFill>
                <a:schemeClr val="accent6">
                  <a:lumMod val="50000"/>
                </a:schemeClr>
              </a:solidFill>
              <a:ea typeface="Calibri"/>
              <a:cs typeface="Arial"/>
            </a:endParaRPr>
          </a:p>
          <a:p>
            <a:pPr marL="0" indent="0" algn="r" rtl="1">
              <a:lnSpc>
                <a:spcPct val="115000"/>
              </a:lnSpc>
              <a:spcAft>
                <a:spcPts val="1000"/>
              </a:spcAft>
              <a:buNone/>
            </a:pPr>
            <a:r>
              <a:rPr lang="fa-IR" dirty="0">
                <a:solidFill>
                  <a:schemeClr val="accent6">
                    <a:lumMod val="50000"/>
                  </a:schemeClr>
                </a:solidFill>
                <a:ea typeface="Calibri"/>
              </a:rPr>
              <a:t>«دين» </a:t>
            </a:r>
            <a:r>
              <a:rPr lang="fa-IR" dirty="0">
                <a:ea typeface="Calibri"/>
              </a:rPr>
              <a:t>در </a:t>
            </a:r>
            <a:r>
              <a:rPr lang="fa-IR" dirty="0">
                <a:solidFill>
                  <a:schemeClr val="accent6">
                    <a:lumMod val="50000"/>
                  </a:schemeClr>
                </a:solidFill>
                <a:ea typeface="Calibri"/>
              </a:rPr>
              <a:t>لغت</a:t>
            </a:r>
            <a:r>
              <a:rPr lang="fa-IR" dirty="0">
                <a:ea typeface="Calibri"/>
              </a:rPr>
              <a:t> به معناى </a:t>
            </a:r>
            <a:r>
              <a:rPr lang="fa-IR" dirty="0">
                <a:solidFill>
                  <a:schemeClr val="accent6">
                    <a:lumMod val="50000"/>
                  </a:schemeClr>
                </a:solidFill>
                <a:ea typeface="Calibri"/>
              </a:rPr>
              <a:t>«جزا» </a:t>
            </a:r>
            <a:r>
              <a:rPr lang="fa-IR" dirty="0">
                <a:ea typeface="Calibri"/>
              </a:rPr>
              <a:t>است، از اين رو به آن روز، </a:t>
            </a:r>
            <a:r>
              <a:rPr lang="fa-IR" dirty="0">
                <a:solidFill>
                  <a:schemeClr val="accent6">
                    <a:lumMod val="50000"/>
                  </a:schemeClr>
                </a:solidFill>
                <a:ea typeface="Calibri"/>
              </a:rPr>
              <a:t>روز دين </a:t>
            </a:r>
            <a:r>
              <a:rPr lang="fa-IR" dirty="0">
                <a:ea typeface="Calibri"/>
              </a:rPr>
              <a:t>مى گويند كه در آن </a:t>
            </a:r>
            <a:r>
              <a:rPr lang="fa-IR" dirty="0" smtClean="0">
                <a:ea typeface="Calibri"/>
              </a:rPr>
              <a:t>هنگام </a:t>
            </a:r>
            <a:r>
              <a:rPr lang="fa-IR" dirty="0">
                <a:ea typeface="Calibri"/>
              </a:rPr>
              <a:t>پرده از روى كارها كنار مى رود و اعمال همه به دقت مورد محاسبه قرار مى گيرد و </a:t>
            </a:r>
            <a:r>
              <a:rPr lang="fa-IR" dirty="0" smtClean="0">
                <a:ea typeface="Calibri"/>
              </a:rPr>
              <a:t>هركس</a:t>
            </a:r>
            <a:r>
              <a:rPr lang="fa-IR" dirty="0">
                <a:ea typeface="Calibri"/>
                <a:cs typeface="Arial"/>
              </a:rPr>
              <a:t> </a:t>
            </a:r>
            <a:r>
              <a:rPr lang="fa-IR" dirty="0" smtClean="0">
                <a:ea typeface="Calibri"/>
              </a:rPr>
              <a:t>جزاى </a:t>
            </a:r>
            <a:r>
              <a:rPr lang="fa-IR" dirty="0">
                <a:ea typeface="Calibri"/>
              </a:rPr>
              <a:t>اعمال خويش را ـ اعم از خوب و بد ـ مى بيند.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58273672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lnSpc>
                <a:spcPct val="115000"/>
              </a:lnSpc>
              <a:spcAft>
                <a:spcPts val="1000"/>
              </a:spcAft>
            </a:pPr>
            <a:r>
              <a:rPr lang="fa-IR" dirty="0">
                <a:solidFill>
                  <a:srgbClr val="00B050"/>
                </a:solidFill>
                <a:ea typeface="Calibri"/>
                <a:cs typeface="Arial"/>
              </a:rPr>
              <a:t>انسان در پيشگاه خدا</a:t>
            </a:r>
            <a:r>
              <a:rPr lang="en-US" dirty="0">
                <a:solidFill>
                  <a:srgbClr val="00B050"/>
                </a:solidFill>
                <a:ea typeface="Calibri"/>
                <a:cs typeface="Arial"/>
              </a:rPr>
              <a:t/>
            </a:r>
            <a:br>
              <a:rPr lang="en-US" dirty="0">
                <a:solidFill>
                  <a:srgbClr val="00B050"/>
                </a:solidFill>
                <a:ea typeface="Calibri"/>
                <a:cs typeface="Arial"/>
              </a:rPr>
            </a:br>
            <a:r>
              <a:rPr lang="fa-IR" dirty="0">
                <a:solidFill>
                  <a:srgbClr val="00B050"/>
                </a:solidFill>
                <a:ea typeface="Calibri"/>
                <a:cs typeface="Arial"/>
              </a:rPr>
              <a:t>إياك نعبد و إياك نستعين </a:t>
            </a:r>
            <a:endParaRPr lang="fa-IR" dirty="0">
              <a:solidFill>
                <a:srgbClr val="00B050"/>
              </a:solidFill>
            </a:endParaRPr>
          </a:p>
        </p:txBody>
      </p:sp>
      <p:sp>
        <p:nvSpPr>
          <p:cNvPr id="3" name="Content Placeholder 2"/>
          <p:cNvSpPr>
            <a:spLocks noGrp="1"/>
          </p:cNvSpPr>
          <p:nvPr>
            <p:ph idx="1"/>
          </p:nvPr>
        </p:nvSpPr>
        <p:spPr/>
        <p:txBody>
          <a:bodyPr>
            <a:normAutofit fontScale="55000" lnSpcReduction="20000"/>
          </a:bodyPr>
          <a:lstStyle/>
          <a:p>
            <a:pPr marL="0" indent="0" algn="r" rtl="1">
              <a:lnSpc>
                <a:spcPct val="115000"/>
              </a:lnSpc>
              <a:spcAft>
                <a:spcPts val="1000"/>
              </a:spcAft>
              <a:buNone/>
            </a:pPr>
            <a:r>
              <a:rPr lang="fa-IR" dirty="0">
                <a:ea typeface="Calibri"/>
              </a:rPr>
              <a:t>لحن سخن از اينجا تغيير مى يابد؛ بدين بيان كه آيات پيشين درباره حمد و ثناى پروردگار </a:t>
            </a:r>
            <a:endParaRPr lang="en-US" dirty="0">
              <a:ea typeface="Calibri"/>
              <a:cs typeface="Arial"/>
            </a:endParaRPr>
          </a:p>
          <a:p>
            <a:pPr marL="0" indent="0" algn="r" rtl="1">
              <a:lnSpc>
                <a:spcPct val="115000"/>
              </a:lnSpc>
              <a:spcAft>
                <a:spcPts val="1000"/>
              </a:spcAft>
              <a:buNone/>
            </a:pPr>
            <a:r>
              <a:rPr lang="fa-IR" dirty="0">
                <a:ea typeface="Calibri"/>
              </a:rPr>
              <a:t>و اظهار ايمان به ذات پاك او و اعتراف به روز قيامت بود، اما از اينجا گويى «بنده» ـ با اين پايه </a:t>
            </a:r>
            <a:endParaRPr lang="en-US" dirty="0">
              <a:ea typeface="Calibri"/>
              <a:cs typeface="Arial"/>
            </a:endParaRPr>
          </a:p>
          <a:p>
            <a:pPr marL="0" indent="0" algn="r" rtl="1">
              <a:lnSpc>
                <a:spcPct val="115000"/>
              </a:lnSpc>
              <a:spcAft>
                <a:spcPts val="1000"/>
              </a:spcAft>
              <a:buNone/>
            </a:pPr>
            <a:r>
              <a:rPr lang="fa-IR" dirty="0">
                <a:ea typeface="Calibri"/>
              </a:rPr>
              <a:t>محكم عقيدتى و معرفت و شناخت پروردگار ـ خود را در حضور او و در برابر ذات پاكش مى بيند. </a:t>
            </a:r>
            <a:endParaRPr lang="en-US" dirty="0">
              <a:ea typeface="Calibri"/>
              <a:cs typeface="Arial"/>
            </a:endParaRPr>
          </a:p>
          <a:p>
            <a:pPr marL="0" indent="0" algn="r" rtl="1">
              <a:lnSpc>
                <a:spcPct val="115000"/>
              </a:lnSpc>
              <a:spcAft>
                <a:spcPts val="1000"/>
              </a:spcAft>
              <a:buNone/>
            </a:pPr>
            <a:r>
              <a:rPr lang="fa-IR" dirty="0">
                <a:ea typeface="Calibri"/>
              </a:rPr>
              <a:t>از اين رو خداوند را مخاطب ساخته، نخست از عبوديت خويش در برابر او، و سپس از امدادها و</a:t>
            </a:r>
            <a:endParaRPr lang="en-US" dirty="0">
              <a:ea typeface="Calibri"/>
              <a:cs typeface="Arial"/>
            </a:endParaRPr>
          </a:p>
          <a:p>
            <a:pPr marL="0" indent="0" algn="r" rtl="1">
              <a:lnSpc>
                <a:spcPct val="115000"/>
              </a:lnSpc>
              <a:spcAft>
                <a:spcPts val="1000"/>
              </a:spcAft>
              <a:buNone/>
            </a:pPr>
            <a:r>
              <a:rPr lang="fa-IR" dirty="0">
                <a:ea typeface="Calibri"/>
              </a:rPr>
              <a:t>كمك هايش سخن مى گويد: </a:t>
            </a:r>
            <a:r>
              <a:rPr lang="fa-IR" dirty="0">
                <a:solidFill>
                  <a:srgbClr val="00B0F0"/>
                </a:solidFill>
                <a:ea typeface="Calibri"/>
              </a:rPr>
              <a:t>«تنها تو را مى پرستم و تنها از تو يارى مى جويم: إياك نعبد و </a:t>
            </a:r>
            <a:r>
              <a:rPr lang="fa-IR" dirty="0" smtClean="0">
                <a:solidFill>
                  <a:srgbClr val="00B0F0"/>
                </a:solidFill>
                <a:ea typeface="Calibri"/>
              </a:rPr>
              <a:t>إياك </a:t>
            </a:r>
            <a:r>
              <a:rPr lang="fa-IR" dirty="0">
                <a:solidFill>
                  <a:srgbClr val="00B0F0"/>
                </a:solidFill>
                <a:ea typeface="Calibri"/>
              </a:rPr>
              <a:t>نستعين .» </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به تعبير ديگر، هنگامى كه مفاهيم آيات گذشته در جان انسان مى نشيند و اعماق وجودش </a:t>
            </a:r>
            <a:endParaRPr lang="en-US" dirty="0">
              <a:ea typeface="Calibri"/>
              <a:cs typeface="Arial"/>
            </a:endParaRPr>
          </a:p>
          <a:p>
            <a:pPr marL="0" indent="0" algn="r" rtl="1">
              <a:lnSpc>
                <a:spcPct val="115000"/>
              </a:lnSpc>
              <a:spcAft>
                <a:spcPts val="1000"/>
              </a:spcAft>
              <a:buNone/>
            </a:pPr>
            <a:r>
              <a:rPr lang="fa-IR" dirty="0">
                <a:ea typeface="Calibri"/>
              </a:rPr>
              <a:t>به نور پرورنده جهانيان روشن مى شود و رحمت عام و خاص او و مالكيتش در روز جزا را درك </a:t>
            </a:r>
            <a:endParaRPr lang="en-US" dirty="0">
              <a:ea typeface="Calibri"/>
              <a:cs typeface="Arial"/>
            </a:endParaRPr>
          </a:p>
          <a:p>
            <a:pPr marL="0" indent="0" algn="r" rtl="1">
              <a:lnSpc>
                <a:spcPct val="115000"/>
              </a:lnSpc>
              <a:spcAft>
                <a:spcPts val="1000"/>
              </a:spcAft>
              <a:buNone/>
            </a:pPr>
            <a:r>
              <a:rPr lang="fa-IR" dirty="0">
                <a:ea typeface="Calibri"/>
              </a:rPr>
              <a:t>مى كند، آدمى از نظر عقيده فردى كامل مى شود. اين عقيده عميق توحيدى، نخستين ثمره اش </a:t>
            </a:r>
            <a:endParaRPr lang="en-US" dirty="0">
              <a:ea typeface="Calibri"/>
              <a:cs typeface="Arial"/>
            </a:endParaRPr>
          </a:p>
          <a:p>
            <a:pPr marL="0" indent="0" algn="r" rtl="1">
              <a:lnSpc>
                <a:spcPct val="115000"/>
              </a:lnSpc>
              <a:spcAft>
                <a:spcPts val="1000"/>
              </a:spcAft>
              <a:buNone/>
            </a:pPr>
            <a:r>
              <a:rPr lang="fa-IR" dirty="0">
                <a:ea typeface="Calibri"/>
              </a:rPr>
              <a:t>از يك سو بنده خالص خدا شدن، و از سوى ديگر، دست مدد به ذات پاك او دراز كردن 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22069222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934200"/>
          </a:xfrm>
        </p:spPr>
        <p:txBody>
          <a:bodyPr>
            <a:normAutofit fontScale="47500" lnSpcReduction="20000"/>
          </a:bodyPr>
          <a:lstStyle/>
          <a:p>
            <a:pPr marL="0" indent="0" algn="r" rtl="1">
              <a:lnSpc>
                <a:spcPct val="115000"/>
              </a:lnSpc>
              <a:spcAft>
                <a:spcPts val="1000"/>
              </a:spcAft>
              <a:buNone/>
            </a:pPr>
            <a:r>
              <a:rPr lang="fa-IR" dirty="0">
                <a:ea typeface="Calibri"/>
              </a:rPr>
              <a:t>نكته ها</a:t>
            </a:r>
            <a:endParaRPr lang="en-US" dirty="0">
              <a:ea typeface="Calibri"/>
              <a:cs typeface="Arial"/>
            </a:endParaRPr>
          </a:p>
          <a:p>
            <a:pPr marL="0" indent="0" algn="r" rtl="1">
              <a:lnSpc>
                <a:spcPct val="115000"/>
              </a:lnSpc>
              <a:spcAft>
                <a:spcPts val="1000"/>
              </a:spcAft>
              <a:buNone/>
            </a:pPr>
            <a:r>
              <a:rPr lang="fa-IR" dirty="0">
                <a:ea typeface="Calibri"/>
              </a:rPr>
              <a:t>1. طبق قواعد ادبيات عرب هنگامى كه مفعول بر فاعل مقدم شود، معناى حصر مى يابد، از </a:t>
            </a:r>
            <a:r>
              <a:rPr lang="fa-IR" dirty="0" smtClean="0">
                <a:ea typeface="Calibri"/>
              </a:rPr>
              <a:t>اين </a:t>
            </a:r>
            <a:r>
              <a:rPr lang="fa-IR" dirty="0">
                <a:ea typeface="Calibri"/>
              </a:rPr>
              <a:t>رو مقدم شدن كلمه </a:t>
            </a:r>
            <a:r>
              <a:rPr lang="fa-IR" dirty="0">
                <a:solidFill>
                  <a:srgbClr val="00B050"/>
                </a:solidFill>
                <a:ea typeface="Calibri"/>
              </a:rPr>
              <a:t>«اياك» </a:t>
            </a:r>
            <a:r>
              <a:rPr lang="fa-IR" dirty="0">
                <a:ea typeface="Calibri"/>
              </a:rPr>
              <a:t>بر </a:t>
            </a:r>
            <a:r>
              <a:rPr lang="fa-IR" dirty="0">
                <a:solidFill>
                  <a:srgbClr val="00B050"/>
                </a:solidFill>
                <a:ea typeface="Calibri"/>
              </a:rPr>
              <a:t>«نعبد» </a:t>
            </a:r>
            <a:r>
              <a:rPr lang="fa-IR" dirty="0">
                <a:ea typeface="Calibri"/>
              </a:rPr>
              <a:t>و </a:t>
            </a:r>
            <a:r>
              <a:rPr lang="fa-IR" dirty="0">
                <a:solidFill>
                  <a:srgbClr val="00B050"/>
                </a:solidFill>
                <a:ea typeface="Calibri"/>
              </a:rPr>
              <a:t>«نستعين» </a:t>
            </a:r>
            <a:r>
              <a:rPr lang="fa-IR" dirty="0">
                <a:ea typeface="Calibri"/>
              </a:rPr>
              <a:t>دليل بر انحصار است و نتيجه آن همان </a:t>
            </a:r>
            <a:r>
              <a:rPr lang="fa-IR" dirty="0" smtClean="0">
                <a:ea typeface="Calibri"/>
              </a:rPr>
              <a:t>توحيد </a:t>
            </a:r>
            <a:r>
              <a:rPr lang="fa-IR" dirty="0">
                <a:ea typeface="Calibri"/>
              </a:rPr>
              <a:t>عبادت و توحيد افعالى است.</a:t>
            </a:r>
            <a:endParaRPr lang="en-US" dirty="0">
              <a:ea typeface="Calibri"/>
              <a:cs typeface="Arial"/>
            </a:endParaRPr>
          </a:p>
          <a:p>
            <a:pPr marL="0" indent="0" algn="r" rtl="1">
              <a:lnSpc>
                <a:spcPct val="115000"/>
              </a:lnSpc>
              <a:spcAft>
                <a:spcPts val="1000"/>
              </a:spcAft>
              <a:buNone/>
            </a:pPr>
            <a:r>
              <a:rPr lang="fa-IR" dirty="0">
                <a:ea typeface="Calibri"/>
              </a:rPr>
              <a:t>2. همچنين آيات بعد كه همه به صورت جمع است، نشان مى دهد اساس عبادت به خصوص </a:t>
            </a:r>
            <a:r>
              <a:rPr lang="fa-IR" dirty="0" smtClean="0">
                <a:ea typeface="Calibri"/>
              </a:rPr>
              <a:t>نماز </a:t>
            </a:r>
            <a:r>
              <a:rPr lang="fa-IR" dirty="0">
                <a:ea typeface="Calibri"/>
              </a:rPr>
              <a:t>بر پايه جمع و جماعت است؛ آن سان كه حتى وقتى بنده در برابر خدا به راز و نياز برمى </a:t>
            </a:r>
            <a:r>
              <a:rPr lang="fa-IR" dirty="0" smtClean="0">
                <a:ea typeface="Calibri"/>
              </a:rPr>
              <a:t>خيزد</a:t>
            </a:r>
            <a:r>
              <a:rPr lang="fa-IR" dirty="0">
                <a:ea typeface="Calibri"/>
              </a:rPr>
              <a:t>، بايد خود را ميان جمع و جماعت ببيند، تا چه رسد به ديگر كارها. به اين ترتيب </a:t>
            </a:r>
            <a:r>
              <a:rPr lang="fa-IR" dirty="0" smtClean="0">
                <a:ea typeface="Calibri"/>
              </a:rPr>
              <a:t>هرگونه</a:t>
            </a:r>
            <a:r>
              <a:rPr lang="fa-IR" dirty="0">
                <a:ea typeface="Calibri"/>
              </a:rPr>
              <a:t> </a:t>
            </a:r>
            <a:r>
              <a:rPr lang="fa-IR" dirty="0" smtClean="0">
                <a:ea typeface="Calibri"/>
              </a:rPr>
              <a:t>فردگرايى</a:t>
            </a:r>
            <a:r>
              <a:rPr lang="fa-IR" dirty="0">
                <a:ea typeface="Calibri"/>
              </a:rPr>
              <a:t>، تك روى، انزواطلبى و مانند اينها از نظر قرآن و اسلام مفاهيمى مردود است.</a:t>
            </a:r>
            <a:endParaRPr lang="en-US" dirty="0">
              <a:ea typeface="Calibri"/>
              <a:cs typeface="Arial"/>
            </a:endParaRPr>
          </a:p>
          <a:p>
            <a:pPr marL="0" indent="0" algn="r" rtl="1">
              <a:lnSpc>
                <a:spcPct val="115000"/>
              </a:lnSpc>
              <a:spcAft>
                <a:spcPts val="1000"/>
              </a:spcAft>
              <a:buNone/>
            </a:pPr>
            <a:r>
              <a:rPr lang="fa-IR" dirty="0">
                <a:ea typeface="Calibri"/>
              </a:rPr>
              <a:t>3. انسان براى ايستادگى در برابر عوامل مخرب، ويرانگر و منحرف كننده، نيازمند يار و </a:t>
            </a:r>
            <a:r>
              <a:rPr lang="fa-IR" dirty="0" smtClean="0">
                <a:ea typeface="Calibri"/>
              </a:rPr>
              <a:t>مددكار </a:t>
            </a:r>
            <a:r>
              <a:rPr lang="fa-IR" dirty="0">
                <a:ea typeface="Calibri"/>
              </a:rPr>
              <a:t>است. او هر روز از خواب برمى خيزد و با تكرار جمله </a:t>
            </a:r>
            <a:r>
              <a:rPr lang="fa-IR" dirty="0">
                <a:solidFill>
                  <a:srgbClr val="00B050"/>
                </a:solidFill>
                <a:ea typeface="Calibri"/>
              </a:rPr>
              <a:t>«إياك نعبد و إياك نستعين» </a:t>
            </a:r>
            <a:r>
              <a:rPr lang="fa-IR" dirty="0">
                <a:ea typeface="Calibri"/>
              </a:rPr>
              <a:t>به </a:t>
            </a:r>
            <a:r>
              <a:rPr lang="fa-IR" dirty="0" smtClean="0">
                <a:ea typeface="Calibri"/>
              </a:rPr>
              <a:t>عبوديت </a:t>
            </a:r>
            <a:r>
              <a:rPr lang="fa-IR" dirty="0">
                <a:ea typeface="Calibri"/>
              </a:rPr>
              <a:t>پروردگار اعتراف كرده، از ذات پاك او براى پيروزى در اين مبارزه بزرگ يارى مى گيرد </a:t>
            </a:r>
            <a:r>
              <a:rPr lang="fa-IR" dirty="0" smtClean="0">
                <a:ea typeface="Calibri"/>
              </a:rPr>
              <a:t>و </a:t>
            </a:r>
            <a:r>
              <a:rPr lang="fa-IR" dirty="0">
                <a:ea typeface="Calibri"/>
              </a:rPr>
              <a:t>شامگاهان نيز با تكرار همين جمله، سر به بستر مى نهد. در برابر هيچ گردنكش و </a:t>
            </a:r>
            <a:r>
              <a:rPr lang="fa-IR" dirty="0" smtClean="0">
                <a:ea typeface="Calibri"/>
              </a:rPr>
              <a:t>زورمندى</a:t>
            </a:r>
            <a:r>
              <a:rPr lang="fa-IR" dirty="0">
                <a:ea typeface="Calibri"/>
                <a:cs typeface="Arial"/>
              </a:rPr>
              <a:t> </a:t>
            </a:r>
            <a:r>
              <a:rPr lang="fa-IR" dirty="0" smtClean="0">
                <a:ea typeface="Calibri"/>
              </a:rPr>
              <a:t>سر </a:t>
            </a:r>
            <a:r>
              <a:rPr lang="fa-IR" dirty="0">
                <a:ea typeface="Calibri"/>
              </a:rPr>
              <a:t>تعظيم فرود نمى آورد و در مقابل جاذبه ماديات خود را نمى بازد؛ همچون پيامبر </a:t>
            </a:r>
            <a:r>
              <a:rPr lang="fa-IR" dirty="0" smtClean="0">
                <a:ea typeface="Calibri"/>
              </a:rPr>
              <a:t>اسلام(ص) مى </a:t>
            </a:r>
            <a:r>
              <a:rPr lang="fa-IR" dirty="0">
                <a:ea typeface="Calibri"/>
              </a:rPr>
              <a:t>گويد: </a:t>
            </a:r>
            <a:r>
              <a:rPr lang="fa-IR" dirty="0">
                <a:solidFill>
                  <a:srgbClr val="00B050"/>
                </a:solidFill>
                <a:ea typeface="Calibri"/>
              </a:rPr>
              <a:t>«إن صلوتى و نسكى و محياى و مماتى لله رب العالمين</a:t>
            </a:r>
            <a:r>
              <a:rPr lang="fa-IR" dirty="0" smtClean="0">
                <a:solidFill>
                  <a:srgbClr val="00B050"/>
                </a:solidFill>
                <a:ea typeface="Calibri"/>
              </a:rPr>
              <a:t>: </a:t>
            </a:r>
            <a:r>
              <a:rPr lang="fa-IR" dirty="0">
                <a:solidFill>
                  <a:srgbClr val="00B050"/>
                </a:solidFill>
                <a:ea typeface="Calibri"/>
              </a:rPr>
              <a:t>نماز و عبادتم، </a:t>
            </a:r>
            <a:r>
              <a:rPr lang="fa-IR" dirty="0" smtClean="0">
                <a:solidFill>
                  <a:srgbClr val="00B050"/>
                </a:solidFill>
                <a:ea typeface="Calibri"/>
              </a:rPr>
              <a:t>مرگ </a:t>
            </a:r>
            <a:r>
              <a:rPr lang="fa-IR" dirty="0">
                <a:solidFill>
                  <a:srgbClr val="00B050"/>
                </a:solidFill>
                <a:ea typeface="Calibri"/>
              </a:rPr>
              <a:t>و حياتم همه از آن خداوند است كه پروردگار جهانيان است</a:t>
            </a:r>
            <a:r>
              <a:rPr lang="fa-IR" dirty="0" smtClean="0">
                <a:solidFill>
                  <a:srgbClr val="00B050"/>
                </a:solidFill>
                <a:ea typeface="Calibri"/>
              </a:rPr>
              <a:t>.»</a:t>
            </a:r>
            <a:br>
              <a:rPr lang="fa-IR" dirty="0" smtClean="0">
                <a:solidFill>
                  <a:srgbClr val="00B050"/>
                </a:solidFill>
                <a:ea typeface="Calibri"/>
              </a:rPr>
            </a:br>
            <a:r>
              <a:rPr lang="fa-IR" dirty="0">
                <a:ea typeface="Calibri"/>
                <a:cs typeface="Arial"/>
              </a:rPr>
              <a:t/>
            </a:r>
            <a:br>
              <a:rPr lang="fa-IR" dirty="0">
                <a:ea typeface="Calibri"/>
                <a:cs typeface="Arial"/>
              </a:rPr>
            </a:br>
            <a:r>
              <a:rPr lang="fa-IR" dirty="0" smtClean="0">
                <a:solidFill>
                  <a:schemeClr val="accent6">
                    <a:lumMod val="50000"/>
                  </a:schemeClr>
                </a:solidFill>
                <a:ea typeface="Calibri"/>
              </a:rPr>
              <a:t>پيمودن </a:t>
            </a:r>
            <a:r>
              <a:rPr lang="fa-IR" dirty="0">
                <a:solidFill>
                  <a:schemeClr val="accent6">
                    <a:lumMod val="50000"/>
                  </a:schemeClr>
                </a:solidFill>
                <a:ea typeface="Calibri"/>
              </a:rPr>
              <a:t>راه </a:t>
            </a:r>
            <a:r>
              <a:rPr lang="fa-IR" dirty="0" smtClean="0">
                <a:solidFill>
                  <a:schemeClr val="accent6">
                    <a:lumMod val="50000"/>
                  </a:schemeClr>
                </a:solidFill>
                <a:ea typeface="Calibri"/>
              </a:rPr>
              <a:t>مستقيم</a:t>
            </a:r>
            <a:r>
              <a:rPr lang="fa-IR" dirty="0">
                <a:solidFill>
                  <a:schemeClr val="accent6">
                    <a:lumMod val="50000"/>
                  </a:schemeClr>
                </a:solidFill>
                <a:ea typeface="Calibri"/>
                <a:cs typeface="Arial"/>
              </a:rPr>
              <a:t/>
            </a:r>
            <a:br>
              <a:rPr lang="fa-IR" dirty="0">
                <a:solidFill>
                  <a:schemeClr val="accent6">
                    <a:lumMod val="50000"/>
                  </a:schemeClr>
                </a:solidFill>
                <a:ea typeface="Calibri"/>
                <a:cs typeface="Arial"/>
              </a:rPr>
            </a:br>
            <a:r>
              <a:rPr lang="fa-IR" dirty="0" smtClean="0">
                <a:solidFill>
                  <a:schemeClr val="accent6">
                    <a:lumMod val="50000"/>
                  </a:schemeClr>
                </a:solidFill>
                <a:ea typeface="Calibri"/>
              </a:rPr>
              <a:t>اهدنا </a:t>
            </a:r>
            <a:r>
              <a:rPr lang="fa-IR" dirty="0">
                <a:solidFill>
                  <a:schemeClr val="accent6">
                    <a:lumMod val="50000"/>
                  </a:schemeClr>
                </a:solidFill>
                <a:ea typeface="Calibri"/>
              </a:rPr>
              <a:t>الصراط المستقيم . </a:t>
            </a:r>
            <a:endParaRPr lang="en-US" dirty="0">
              <a:solidFill>
                <a:schemeClr val="accent6">
                  <a:lumMod val="50000"/>
                </a:schemeClr>
              </a:solidFill>
              <a:ea typeface="Calibri"/>
              <a:cs typeface="Arial"/>
            </a:endParaRPr>
          </a:p>
          <a:p>
            <a:pPr marL="0" indent="0" algn="r" rtl="1">
              <a:lnSpc>
                <a:spcPct val="115000"/>
              </a:lnSpc>
              <a:spcAft>
                <a:spcPts val="1000"/>
              </a:spcAft>
              <a:buNone/>
            </a:pPr>
            <a:r>
              <a:rPr lang="fa-IR" dirty="0">
                <a:ea typeface="Calibri"/>
              </a:rPr>
              <a:t>پس از اظهار تسليم در برابر پروردگار و وصول به مرحله عبوديت و استعانت از ذات پاك </a:t>
            </a:r>
            <a:r>
              <a:rPr lang="fa-IR" dirty="0" smtClean="0">
                <a:ea typeface="Calibri"/>
              </a:rPr>
              <a:t>او</a:t>
            </a:r>
            <a:r>
              <a:rPr lang="fa-IR" dirty="0">
                <a:ea typeface="Calibri"/>
              </a:rPr>
              <a:t>، نخستين تقاضاى بنده اين است كه او را به راه راست، راه پاكى و نيكى، راه عدل و داد و </a:t>
            </a:r>
            <a:r>
              <a:rPr lang="fa-IR" dirty="0" smtClean="0">
                <a:ea typeface="Calibri"/>
              </a:rPr>
              <a:t>راه</a:t>
            </a:r>
            <a:r>
              <a:rPr lang="fa-IR" dirty="0">
                <a:ea typeface="Calibri"/>
                <a:cs typeface="Arial"/>
              </a:rPr>
              <a:t> </a:t>
            </a:r>
            <a:r>
              <a:rPr lang="fa-IR" dirty="0" smtClean="0">
                <a:ea typeface="Calibri"/>
              </a:rPr>
              <a:t>ايمان </a:t>
            </a:r>
            <a:r>
              <a:rPr lang="fa-IR" dirty="0">
                <a:ea typeface="Calibri"/>
              </a:rPr>
              <a:t>و عمل صالح هدايت كند، تا خدايى كه همه نعمت ها را به او ارزانى داشته، نعمت هدايت </a:t>
            </a:r>
            <a:r>
              <a:rPr lang="fa-IR" dirty="0" smtClean="0">
                <a:ea typeface="Calibri"/>
              </a:rPr>
              <a:t>را </a:t>
            </a:r>
            <a:r>
              <a:rPr lang="fa-IR" dirty="0">
                <a:ea typeface="Calibri"/>
              </a:rPr>
              <a:t>نيز بر آن </a:t>
            </a:r>
            <a:r>
              <a:rPr lang="fa-IR" dirty="0" smtClean="0">
                <a:ea typeface="Calibri"/>
              </a:rPr>
              <a:t>بيفزايد.گرچه </a:t>
            </a:r>
            <a:r>
              <a:rPr lang="fa-IR" dirty="0">
                <a:ea typeface="Calibri"/>
              </a:rPr>
              <a:t>اين انسان در چنين شرايطى مؤمن است و با خداى خود آشنا، اما امكان دارد هر لحظه </a:t>
            </a:r>
            <a:r>
              <a:rPr lang="fa-IR" dirty="0" smtClean="0">
                <a:ea typeface="Calibri"/>
              </a:rPr>
              <a:t>اين </a:t>
            </a:r>
            <a:r>
              <a:rPr lang="fa-IR" dirty="0">
                <a:ea typeface="Calibri"/>
              </a:rPr>
              <a:t>نعمت به دلايلى از او سلب گردد و از صراط مستقيم منحرف شود. از اين رو بايد هر شبانه </a:t>
            </a:r>
            <a:r>
              <a:rPr lang="fa-IR" dirty="0" smtClean="0">
                <a:ea typeface="Calibri"/>
              </a:rPr>
              <a:t>روز </a:t>
            </a:r>
            <a:r>
              <a:rPr lang="fa-IR" dirty="0">
                <a:ea typeface="Calibri"/>
              </a:rPr>
              <a:t>دست كم ده بار از خداى خود بخواهد كه در مسير خويش نلغزد</a:t>
            </a:r>
            <a:r>
              <a:rPr lang="fa-IR" dirty="0" smtClean="0">
                <a:ea typeface="Calibri"/>
              </a:rPr>
              <a:t>.</a:t>
            </a:r>
            <a:r>
              <a:rPr lang="fa-IR" dirty="0">
                <a:ea typeface="Calibri"/>
              </a:rPr>
              <a:t> </a:t>
            </a:r>
            <a:r>
              <a:rPr lang="fa-IR" dirty="0" smtClean="0">
                <a:ea typeface="Calibri"/>
              </a:rPr>
              <a:t>افزون </a:t>
            </a:r>
            <a:r>
              <a:rPr lang="fa-IR" dirty="0">
                <a:ea typeface="Calibri"/>
              </a:rPr>
              <a:t>بر اين، </a:t>
            </a:r>
            <a:r>
              <a:rPr lang="fa-IR" dirty="0">
                <a:solidFill>
                  <a:srgbClr val="00B050"/>
                </a:solidFill>
                <a:ea typeface="Calibri"/>
              </a:rPr>
              <a:t>«صراط مستقيم» </a:t>
            </a:r>
            <a:r>
              <a:rPr lang="fa-IR" dirty="0">
                <a:ea typeface="Calibri"/>
              </a:rPr>
              <a:t>مراتب و درجاتى دارد كه همه افراد در پيمودن آن يكسان </a:t>
            </a:r>
            <a:r>
              <a:rPr lang="fa-IR" dirty="0" smtClean="0">
                <a:ea typeface="Calibri"/>
              </a:rPr>
              <a:t>نيستند </a:t>
            </a:r>
            <a:r>
              <a:rPr lang="fa-IR" dirty="0">
                <a:ea typeface="Calibri"/>
              </a:rPr>
              <a:t>و هر اندازه از اين درجات طى شود، بالاتر و والاتر از آن نيز هست كه انسان باايمان بايد </a:t>
            </a:r>
            <a:r>
              <a:rPr lang="fa-IR" dirty="0" smtClean="0">
                <a:ea typeface="Calibri"/>
              </a:rPr>
              <a:t>از </a:t>
            </a:r>
            <a:r>
              <a:rPr lang="fa-IR" dirty="0">
                <a:ea typeface="Calibri"/>
              </a:rPr>
              <a:t>خدا بخواهد تا بدانها نايل شود.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24665166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marL="0" indent="0" algn="r" rtl="1">
              <a:lnSpc>
                <a:spcPct val="115000"/>
              </a:lnSpc>
              <a:spcAft>
                <a:spcPts val="1000"/>
              </a:spcAft>
              <a:buNone/>
            </a:pPr>
            <a:r>
              <a:rPr lang="fa-IR" dirty="0">
                <a:ea typeface="Calibri"/>
              </a:rPr>
              <a:t>حال اين سؤال مطرح مى شود كه مگر ما گمراهيم كه هدايت به صراط مستقيم را از خدا </a:t>
            </a:r>
            <a:r>
              <a:rPr lang="fa-IR" dirty="0" smtClean="0">
                <a:ea typeface="Calibri"/>
              </a:rPr>
              <a:t>مى </a:t>
            </a:r>
            <a:r>
              <a:rPr lang="fa-IR" dirty="0">
                <a:ea typeface="Calibri"/>
              </a:rPr>
              <a:t>طلبيم؟ اگر هم به فرض اينكه اين سخن درمورد ما درست باشد، درباره پيامبر و </a:t>
            </a:r>
            <a:r>
              <a:rPr lang="fa-IR" dirty="0" smtClean="0">
                <a:ea typeface="Calibri"/>
              </a:rPr>
              <a:t>امامان(ع) </a:t>
            </a:r>
            <a:r>
              <a:rPr lang="fa-IR" dirty="0">
                <a:ea typeface="Calibri"/>
              </a:rPr>
              <a:t>كه نمونه انسان كامل اند، چه معنايى </a:t>
            </a:r>
            <a:r>
              <a:rPr lang="fa-IR" dirty="0" smtClean="0">
                <a:ea typeface="Calibri"/>
              </a:rPr>
              <a:t>دارد؟در </a:t>
            </a:r>
            <a:r>
              <a:rPr lang="fa-IR" dirty="0">
                <a:ea typeface="Calibri"/>
              </a:rPr>
              <a:t>پاسخ مى گوييم اولا همان گونه كه گذشت، انسان در مسير هدايت هر لحظه بيم آن مى </a:t>
            </a:r>
            <a:r>
              <a:rPr lang="fa-IR" dirty="0" smtClean="0">
                <a:ea typeface="Calibri"/>
              </a:rPr>
              <a:t>رود </a:t>
            </a:r>
            <a:r>
              <a:rPr lang="fa-IR" dirty="0">
                <a:ea typeface="Calibri"/>
              </a:rPr>
              <a:t>كه بلغزد، از اين رو بايد خود را در اختيار پروردگار بگذارد و تقاضا كند كه او را بر راه راست </a:t>
            </a:r>
            <a:r>
              <a:rPr lang="fa-IR" dirty="0" smtClean="0">
                <a:ea typeface="Calibri"/>
              </a:rPr>
              <a:t>ثابت </a:t>
            </a:r>
            <a:r>
              <a:rPr lang="fa-IR" dirty="0">
                <a:ea typeface="Calibri"/>
              </a:rPr>
              <a:t>نگاه دارد. اين را نيز نبايد ناديده انگاشت كه وجود و هستى و تمام مواهب الهى، لحظه به </a:t>
            </a:r>
            <a:r>
              <a:rPr lang="fa-IR" dirty="0" smtClean="0">
                <a:ea typeface="Calibri"/>
              </a:rPr>
              <a:t>لحظه </a:t>
            </a:r>
            <a:r>
              <a:rPr lang="fa-IR" dirty="0">
                <a:ea typeface="Calibri"/>
              </a:rPr>
              <a:t>از آن مبدأ بزرگ به ما مى رسد. مثل ما و همه موجودات (از يك نظر) مثل لامپ هاى برق </a:t>
            </a:r>
            <a:r>
              <a:rPr lang="fa-IR" dirty="0" smtClean="0">
                <a:ea typeface="Calibri"/>
              </a:rPr>
              <a:t>است</a:t>
            </a:r>
            <a:r>
              <a:rPr lang="fa-IR" dirty="0">
                <a:ea typeface="Calibri"/>
              </a:rPr>
              <a:t>، اگر مى بينيم نور لامپ، متصل و يك نواخت پخش مى شود به خاطر آن است كه لحظه </a:t>
            </a:r>
            <a:r>
              <a:rPr lang="fa-IR" dirty="0" smtClean="0">
                <a:ea typeface="Calibri"/>
              </a:rPr>
              <a:t>به</a:t>
            </a:r>
            <a:r>
              <a:rPr lang="fa-IR" dirty="0">
                <a:ea typeface="Calibri"/>
                <a:cs typeface="Arial"/>
              </a:rPr>
              <a:t> </a:t>
            </a:r>
            <a:r>
              <a:rPr lang="fa-IR" dirty="0" smtClean="0">
                <a:ea typeface="Calibri"/>
              </a:rPr>
              <a:t>لحظه </a:t>
            </a:r>
            <a:r>
              <a:rPr lang="fa-IR" dirty="0">
                <a:ea typeface="Calibri"/>
              </a:rPr>
              <a:t>نيرو از منبع برق به او مى رسد، منبع برق هر لحظه نور جديدى توليد مى كند و </a:t>
            </a:r>
            <a:r>
              <a:rPr lang="fa-IR" dirty="0" smtClean="0">
                <a:ea typeface="Calibri"/>
              </a:rPr>
              <a:t>به وسيله سيم </a:t>
            </a:r>
            <a:r>
              <a:rPr lang="fa-IR" dirty="0">
                <a:ea typeface="Calibri"/>
              </a:rPr>
              <a:t>هاى ارتباطى به لامپ تحويل مى </a:t>
            </a:r>
            <a:r>
              <a:rPr lang="fa-IR" dirty="0" smtClean="0">
                <a:ea typeface="Calibri"/>
              </a:rPr>
              <a:t>گردد.</a:t>
            </a:r>
            <a:r>
              <a:rPr lang="fa-IR" dirty="0">
                <a:ea typeface="Calibri"/>
                <a:cs typeface="Arial"/>
              </a:rPr>
              <a:t> </a:t>
            </a:r>
            <a:r>
              <a:rPr lang="fa-IR" dirty="0" smtClean="0">
                <a:ea typeface="Calibri"/>
              </a:rPr>
              <a:t>بنابراين </a:t>
            </a:r>
            <a:r>
              <a:rPr lang="fa-IR" dirty="0">
                <a:ea typeface="Calibri"/>
              </a:rPr>
              <a:t>همان گونه كه هر لحظه وجود تازه اى به ما مى رسد، به هدايت جديدى نيز </a:t>
            </a:r>
            <a:r>
              <a:rPr lang="fa-IR" dirty="0" smtClean="0">
                <a:ea typeface="Calibri"/>
              </a:rPr>
              <a:t>نيازمنديم</a:t>
            </a:r>
            <a:r>
              <a:rPr lang="fa-IR" dirty="0">
                <a:ea typeface="Calibri"/>
              </a:rPr>
              <a:t>. بديهى است اگر موانعى در ارتباط ما با خدا ايجاد شود، كژى ها، ظلم ها، ناپاكى ها و </a:t>
            </a:r>
            <a:r>
              <a:rPr lang="fa-IR" dirty="0" smtClean="0">
                <a:ea typeface="Calibri"/>
              </a:rPr>
              <a:t>... </a:t>
            </a:r>
            <a:r>
              <a:rPr lang="fa-IR" dirty="0">
                <a:ea typeface="Calibri"/>
              </a:rPr>
              <a:t>پيوند ما را از آن منبع هدايت مى گسلاند، و همان لحظه از صراط مستقيم منحرف خواهيم </a:t>
            </a:r>
            <a:r>
              <a:rPr lang="fa-IR" dirty="0" smtClean="0">
                <a:ea typeface="Calibri"/>
              </a:rPr>
              <a:t>شد</a:t>
            </a:r>
            <a:r>
              <a:rPr lang="fa-IR" dirty="0">
                <a:ea typeface="Calibri"/>
              </a:rPr>
              <a:t>. بنابراين از خدا طلب مى كنيم كه اين موانع پيش نيايد و ما بر صراط مستقيم ثابت بمانيم</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smtClean="0">
                <a:ea typeface="Calibri"/>
              </a:rPr>
              <a:t>دوم </a:t>
            </a:r>
            <a:r>
              <a:rPr lang="fa-IR" dirty="0">
                <a:ea typeface="Calibri"/>
              </a:rPr>
              <a:t>اينكه، هدايت همان پيمودن طريق تكامل است كه انسان به تدريج مراحل نقصان را </a:t>
            </a:r>
            <a:r>
              <a:rPr lang="fa-IR" dirty="0" smtClean="0">
                <a:ea typeface="Calibri"/>
              </a:rPr>
              <a:t>پشت </a:t>
            </a:r>
            <a:r>
              <a:rPr lang="fa-IR" dirty="0">
                <a:ea typeface="Calibri"/>
              </a:rPr>
              <a:t>سر نهد و به مراحل بالاتر رسد. اين را نيز مى دانيم كه طريق تكامل نامحدود است و به </a:t>
            </a:r>
            <a:r>
              <a:rPr lang="fa-IR" dirty="0" smtClean="0">
                <a:ea typeface="Calibri"/>
              </a:rPr>
              <a:t>سوى </a:t>
            </a:r>
            <a:r>
              <a:rPr lang="fa-IR" dirty="0">
                <a:ea typeface="Calibri"/>
              </a:rPr>
              <a:t>بى نهايت هم چنان پيش مى رود.</a:t>
            </a:r>
            <a:endParaRPr lang="en-US" dirty="0">
              <a:ea typeface="Calibri"/>
              <a:cs typeface="Arial"/>
            </a:endParaRPr>
          </a:p>
          <a:p>
            <a:pPr marL="0" indent="0" algn="r" rtl="1">
              <a:lnSpc>
                <a:spcPct val="115000"/>
              </a:lnSpc>
              <a:spcAft>
                <a:spcPts val="1000"/>
              </a:spcAft>
              <a:buNone/>
            </a:pPr>
            <a:r>
              <a:rPr lang="fa-IR" dirty="0">
                <a:ea typeface="Calibri"/>
              </a:rPr>
              <a:t>بنابراين جاى تعجب نيست كه حتى پيامبران و امامان از خدا </a:t>
            </a:r>
            <a:r>
              <a:rPr lang="fa-IR" dirty="0">
                <a:solidFill>
                  <a:srgbClr val="00B050"/>
                </a:solidFill>
                <a:ea typeface="Calibri"/>
              </a:rPr>
              <a:t>«صراط مستقيم» </a:t>
            </a:r>
            <a:r>
              <a:rPr lang="fa-IR" dirty="0">
                <a:ea typeface="Calibri"/>
              </a:rPr>
              <a:t>را بطلبند؛ </a:t>
            </a:r>
            <a:r>
              <a:rPr lang="fa-IR" dirty="0">
                <a:ea typeface="Calibri"/>
                <a:cs typeface="Arial"/>
              </a:rPr>
              <a:t> </a:t>
            </a:r>
            <a:r>
              <a:rPr lang="fa-IR" dirty="0" smtClean="0">
                <a:ea typeface="Calibri"/>
              </a:rPr>
              <a:t>زيرا </a:t>
            </a:r>
            <a:r>
              <a:rPr lang="fa-IR" dirty="0">
                <a:ea typeface="Calibri"/>
              </a:rPr>
              <a:t>كمال مطلق تنها خداست و همه بدون استثنا در مسير تكامل اند. از اين رو، مانعى </a:t>
            </a:r>
            <a:r>
              <a:rPr lang="fa-IR" dirty="0" smtClean="0">
                <a:ea typeface="Calibri"/>
              </a:rPr>
              <a:t>ندارد</a:t>
            </a:r>
            <a:r>
              <a:rPr lang="fa-IR" dirty="0">
                <a:ea typeface="Calibri"/>
                <a:cs typeface="Arial"/>
              </a:rPr>
              <a:t> </a:t>
            </a:r>
            <a:r>
              <a:rPr lang="fa-IR" dirty="0" smtClean="0">
                <a:ea typeface="Calibri"/>
              </a:rPr>
              <a:t>كه </a:t>
            </a:r>
            <a:r>
              <a:rPr lang="fa-IR" dirty="0">
                <a:ea typeface="Calibri"/>
              </a:rPr>
              <a:t>آنها نيز درجات بالاترى را از خدا بخواهند. </a:t>
            </a:r>
            <a:r>
              <a:rPr lang="fa-IR" dirty="0" smtClean="0">
                <a:ea typeface="Calibri"/>
              </a:rPr>
              <a:t>على(ع) </a:t>
            </a:r>
            <a:r>
              <a:rPr lang="fa-IR" dirty="0">
                <a:ea typeface="Calibri"/>
              </a:rPr>
              <a:t>در تفسير جمله </a:t>
            </a:r>
            <a:r>
              <a:rPr lang="fa-IR" dirty="0">
                <a:solidFill>
                  <a:srgbClr val="00B050"/>
                </a:solidFill>
                <a:ea typeface="Calibri"/>
              </a:rPr>
              <a:t>«اهدنا الصراط </a:t>
            </a:r>
            <a:r>
              <a:rPr lang="fa-IR" dirty="0" smtClean="0">
                <a:solidFill>
                  <a:srgbClr val="00B050"/>
                </a:solidFill>
                <a:ea typeface="Calibri"/>
              </a:rPr>
              <a:t>المستقيم</a:t>
            </a:r>
            <a:r>
              <a:rPr lang="fa-IR" dirty="0">
                <a:solidFill>
                  <a:srgbClr val="00B050"/>
                </a:solidFill>
                <a:ea typeface="Calibri"/>
              </a:rPr>
              <a:t>» </a:t>
            </a:r>
            <a:r>
              <a:rPr lang="fa-IR" dirty="0">
                <a:ea typeface="Calibri"/>
              </a:rPr>
              <a:t>مى فرمايد: </a:t>
            </a:r>
            <a:endParaRPr lang="en-US" dirty="0">
              <a:ea typeface="Calibri"/>
              <a:cs typeface="Arial"/>
            </a:endParaRPr>
          </a:p>
          <a:p>
            <a:pPr marL="0" indent="0" algn="r" rtl="1">
              <a:lnSpc>
                <a:spcPct val="115000"/>
              </a:lnSpc>
              <a:spcAft>
                <a:spcPts val="1000"/>
              </a:spcAft>
              <a:buNone/>
            </a:pPr>
            <a:r>
              <a:rPr lang="fa-IR" dirty="0">
                <a:solidFill>
                  <a:srgbClr val="00B050"/>
                </a:solidFill>
                <a:ea typeface="Calibri"/>
              </a:rPr>
              <a:t>خداوندا، توفيقاتى را كه در گذشته بر ما ارزانى داشتى و به بركت آن تو را اطاعت </a:t>
            </a:r>
            <a:r>
              <a:rPr lang="fa-IR" dirty="0" smtClean="0">
                <a:solidFill>
                  <a:srgbClr val="00B050"/>
                </a:solidFill>
                <a:ea typeface="Calibri"/>
              </a:rPr>
              <a:t>كرديم</a:t>
            </a:r>
            <a:r>
              <a:rPr lang="fa-IR" dirty="0">
                <a:solidFill>
                  <a:srgbClr val="00B050"/>
                </a:solidFill>
                <a:ea typeface="Calibri"/>
              </a:rPr>
              <a:t>، هم چنان ادامه ده تا در آينده عمرمان نيز تو را اطاعت كنيم.</a:t>
            </a:r>
            <a:endParaRPr lang="en-US" dirty="0">
              <a:solidFill>
                <a:srgbClr val="00B050"/>
              </a:solidFill>
              <a:ea typeface="Calibri"/>
              <a:cs typeface="Arial"/>
            </a:endParaRPr>
          </a:p>
          <a:p>
            <a:pPr marL="0" indent="0">
              <a:buNone/>
            </a:pPr>
            <a:endParaRPr lang="fa-IR" dirty="0"/>
          </a:p>
        </p:txBody>
      </p:sp>
    </p:spTree>
    <p:extLst>
      <p:ext uri="{BB962C8B-B14F-4D97-AF65-F5344CB8AC3E}">
        <p14:creationId xmlns:p14="http://schemas.microsoft.com/office/powerpoint/2010/main" val="69915688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668963"/>
          </a:xfrm>
        </p:spPr>
        <p:txBody>
          <a:bodyPr>
            <a:normAutofit fontScale="55000" lnSpcReduction="20000"/>
          </a:bodyPr>
          <a:lstStyle/>
          <a:p>
            <a:pPr marL="0" indent="0" algn="r" rtl="1">
              <a:lnSpc>
                <a:spcPct val="115000"/>
              </a:lnSpc>
              <a:spcAft>
                <a:spcPts val="1000"/>
              </a:spcAft>
              <a:buNone/>
            </a:pPr>
            <a:r>
              <a:rPr lang="fa-IR" dirty="0">
                <a:ea typeface="Calibri"/>
              </a:rPr>
              <a:t>نكته: صراط مستقيم چيست؟</a:t>
            </a:r>
            <a:endParaRPr lang="en-US" dirty="0">
              <a:ea typeface="Calibri"/>
              <a:cs typeface="Arial"/>
            </a:endParaRPr>
          </a:p>
          <a:p>
            <a:pPr marL="0" indent="0" algn="r" rtl="1">
              <a:lnSpc>
                <a:spcPct val="115000"/>
              </a:lnSpc>
              <a:spcAft>
                <a:spcPts val="1000"/>
              </a:spcAft>
              <a:buNone/>
            </a:pPr>
            <a:r>
              <a:rPr lang="fa-IR" dirty="0">
                <a:ea typeface="Calibri"/>
              </a:rPr>
              <a:t>تنها يك خط مستقيم وجود دارد كه نزديك ترين راه است. بنابراين اگر قرآن مى گويد صراط </a:t>
            </a:r>
            <a:r>
              <a:rPr lang="fa-IR" dirty="0">
                <a:ea typeface="Calibri"/>
                <a:cs typeface="Arial"/>
              </a:rPr>
              <a:t> </a:t>
            </a:r>
            <a:r>
              <a:rPr lang="fa-IR" dirty="0" smtClean="0">
                <a:ea typeface="Calibri"/>
              </a:rPr>
              <a:t>مستقيم</a:t>
            </a:r>
            <a:r>
              <a:rPr lang="fa-IR" dirty="0">
                <a:ea typeface="Calibri"/>
              </a:rPr>
              <a:t>، همان دين و آيين الهى در جنبه هاى عقيدتى و عملى است، به اين دليل است كه </a:t>
            </a:r>
            <a:r>
              <a:rPr lang="fa-IR" dirty="0" smtClean="0">
                <a:ea typeface="Calibri"/>
              </a:rPr>
              <a:t>نزديك </a:t>
            </a:r>
            <a:r>
              <a:rPr lang="fa-IR" dirty="0">
                <a:ea typeface="Calibri"/>
              </a:rPr>
              <a:t>ترين راه ارتباط با خدا همان است. نيز از همين روست كه دين واقعى يك دين بيشتر </a:t>
            </a:r>
            <a:r>
              <a:rPr lang="fa-IR" dirty="0" smtClean="0">
                <a:ea typeface="Calibri"/>
              </a:rPr>
              <a:t>نيست</a:t>
            </a:r>
            <a:r>
              <a:rPr lang="fa-IR" dirty="0">
                <a:ea typeface="Calibri"/>
              </a:rPr>
              <a:t>: </a:t>
            </a:r>
            <a:r>
              <a:rPr lang="fa-IR" dirty="0">
                <a:solidFill>
                  <a:srgbClr val="00B0F0"/>
                </a:solidFill>
                <a:ea typeface="Calibri"/>
              </a:rPr>
              <a:t>«إن الدين عند الله الاسلام</a:t>
            </a:r>
            <a:r>
              <a:rPr lang="fa-IR" dirty="0" smtClean="0">
                <a:solidFill>
                  <a:srgbClr val="00B0F0"/>
                </a:solidFill>
                <a:ea typeface="Calibri"/>
              </a:rPr>
              <a:t>: </a:t>
            </a:r>
            <a:r>
              <a:rPr lang="fa-IR" dirty="0">
                <a:solidFill>
                  <a:srgbClr val="00B0F0"/>
                </a:solidFill>
                <a:ea typeface="Calibri"/>
              </a:rPr>
              <a:t>دين در نزد خدا اسلام است.» </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از اين رو، تمامى تفسيرهاى مختلفى كه با استفاده از آيات و روايات درباره صراط </a:t>
            </a:r>
            <a:r>
              <a:rPr lang="fa-IR" dirty="0" smtClean="0">
                <a:ea typeface="Calibri"/>
              </a:rPr>
              <a:t>مستقيم</a:t>
            </a:r>
            <a:r>
              <a:rPr lang="fa-IR" dirty="0">
                <a:ea typeface="Calibri"/>
                <a:cs typeface="Arial"/>
              </a:rPr>
              <a:t> </a:t>
            </a:r>
            <a:r>
              <a:rPr lang="fa-IR" dirty="0" smtClean="0">
                <a:ea typeface="Calibri"/>
              </a:rPr>
              <a:t>از </a:t>
            </a:r>
            <a:r>
              <a:rPr lang="fa-IR" dirty="0">
                <a:ea typeface="Calibri"/>
              </a:rPr>
              <a:t>بررسى آيات نكاتى چند درباره </a:t>
            </a:r>
            <a:r>
              <a:rPr lang="fa-IR" dirty="0">
                <a:solidFill>
                  <a:srgbClr val="00B0F0"/>
                </a:solidFill>
                <a:ea typeface="Calibri"/>
              </a:rPr>
              <a:t>«صراط مستقيم» </a:t>
            </a:r>
            <a:r>
              <a:rPr lang="fa-IR" dirty="0">
                <a:ea typeface="Calibri"/>
              </a:rPr>
              <a:t>دانسته مى شود:</a:t>
            </a:r>
            <a:endParaRPr lang="en-US" dirty="0">
              <a:ea typeface="Calibri"/>
              <a:cs typeface="Arial"/>
            </a:endParaRPr>
          </a:p>
          <a:p>
            <a:pPr marL="514350" indent="-514350" algn="r" rtl="1">
              <a:lnSpc>
                <a:spcPct val="115000"/>
              </a:lnSpc>
              <a:spcAft>
                <a:spcPts val="1000"/>
              </a:spcAft>
              <a:buAutoNum type="arabicPeriod"/>
            </a:pPr>
            <a:r>
              <a:rPr lang="fa-IR" dirty="0" smtClean="0">
                <a:solidFill>
                  <a:srgbClr val="00B0F0"/>
                </a:solidFill>
                <a:ea typeface="Calibri"/>
              </a:rPr>
              <a:t>صراط </a:t>
            </a:r>
            <a:r>
              <a:rPr lang="fa-IR" dirty="0">
                <a:solidFill>
                  <a:srgbClr val="00B0F0"/>
                </a:solidFill>
                <a:ea typeface="Calibri"/>
              </a:rPr>
              <a:t>المستقيم همان آيين خداپرستى، دين حق و پايبند بودن به دستورهاى خداست</a:t>
            </a:r>
            <a:r>
              <a:rPr lang="fa-IR" dirty="0" smtClean="0">
                <a:solidFill>
                  <a:srgbClr val="00B0F0"/>
                </a:solidFill>
                <a:ea typeface="Calibri"/>
              </a:rPr>
              <a:t>.</a:t>
            </a:r>
          </a:p>
          <a:p>
            <a:pPr marL="514350" indent="-514350" algn="r" rtl="1">
              <a:lnSpc>
                <a:spcPct val="115000"/>
              </a:lnSpc>
              <a:spcAft>
                <a:spcPts val="1000"/>
              </a:spcAft>
              <a:buAutoNum type="arabicPeriod"/>
            </a:pPr>
            <a:r>
              <a:rPr lang="fa-IR" dirty="0" smtClean="0">
                <a:solidFill>
                  <a:srgbClr val="00B0F0"/>
                </a:solidFill>
                <a:ea typeface="Calibri"/>
              </a:rPr>
              <a:t>اين </a:t>
            </a:r>
            <a:r>
              <a:rPr lang="fa-IR" dirty="0">
                <a:solidFill>
                  <a:srgbClr val="00B0F0"/>
                </a:solidFill>
                <a:ea typeface="Calibri"/>
              </a:rPr>
              <a:t>راه، نفى هرگونه كار شيطانى و عمل انحرافى است</a:t>
            </a:r>
            <a:r>
              <a:rPr lang="fa-IR" dirty="0" smtClean="0">
                <a:solidFill>
                  <a:srgbClr val="00B0F0"/>
                </a:solidFill>
                <a:ea typeface="Calibri"/>
              </a:rPr>
              <a:t>. </a:t>
            </a:r>
            <a:endParaRPr lang="en-US" dirty="0">
              <a:solidFill>
                <a:srgbClr val="00B0F0"/>
              </a:solidFill>
              <a:ea typeface="Calibri"/>
              <a:cs typeface="Arial"/>
            </a:endParaRPr>
          </a:p>
          <a:p>
            <a:pPr marL="0" indent="0" algn="r" rtl="1">
              <a:lnSpc>
                <a:spcPct val="115000"/>
              </a:lnSpc>
              <a:spcAft>
                <a:spcPts val="1000"/>
              </a:spcAft>
              <a:buNone/>
            </a:pPr>
            <a:r>
              <a:rPr lang="fa-IR" dirty="0">
                <a:solidFill>
                  <a:srgbClr val="00B0F0"/>
                </a:solidFill>
                <a:ea typeface="Calibri"/>
              </a:rPr>
              <a:t>3. </a:t>
            </a:r>
            <a:r>
              <a:rPr lang="fa-IR" dirty="0" smtClean="0">
                <a:solidFill>
                  <a:srgbClr val="00B0F0"/>
                </a:solidFill>
                <a:ea typeface="Calibri"/>
              </a:rPr>
              <a:t>    راه </a:t>
            </a:r>
            <a:r>
              <a:rPr lang="fa-IR" dirty="0">
                <a:solidFill>
                  <a:srgbClr val="00B0F0"/>
                </a:solidFill>
                <a:ea typeface="Calibri"/>
              </a:rPr>
              <a:t>رسيدن به صراط مستقيم پيوند و ارتباط با خداست</a:t>
            </a:r>
            <a:r>
              <a:rPr lang="fa-IR" dirty="0" smtClean="0">
                <a:solidFill>
                  <a:srgbClr val="00B0F0"/>
                </a:solidFill>
                <a:ea typeface="Calibri"/>
              </a:rPr>
              <a:t>. </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ذكر اين نكته نيز لازم است كه راه مستقيم هميشه يك راه بيشتر نيست؛ زيرا ميان دو </a:t>
            </a:r>
            <a:r>
              <a:rPr lang="fa-IR" dirty="0" smtClean="0">
                <a:ea typeface="Calibri"/>
              </a:rPr>
              <a:t>نقطه تنها </a:t>
            </a:r>
            <a:r>
              <a:rPr lang="fa-IR" dirty="0">
                <a:ea typeface="Calibri"/>
              </a:rPr>
              <a:t>يك خط مستقيم وجود دارد كه نزديك ترين راه است. بنابراين اگر قرآن مى گويد صراط </a:t>
            </a:r>
            <a:r>
              <a:rPr lang="fa-IR" dirty="0" smtClean="0">
                <a:ea typeface="Calibri"/>
              </a:rPr>
              <a:t>مستقيم</a:t>
            </a:r>
            <a:r>
              <a:rPr lang="fa-IR" dirty="0">
                <a:ea typeface="Calibri"/>
              </a:rPr>
              <a:t>، همان دين و آيين الهى در جنبه هاى عقيدتى و عملى است، به اين دليل است كه </a:t>
            </a:r>
            <a:r>
              <a:rPr lang="fa-IR" dirty="0" smtClean="0">
                <a:ea typeface="Calibri"/>
              </a:rPr>
              <a:t>نزديك </a:t>
            </a:r>
            <a:r>
              <a:rPr lang="fa-IR" dirty="0">
                <a:ea typeface="Calibri"/>
              </a:rPr>
              <a:t>ترين راه ارتباط با خدا همان است. نيز از همين روست كه دين واقعى يك دين بيشتر </a:t>
            </a:r>
            <a:r>
              <a:rPr lang="fa-IR" dirty="0" smtClean="0">
                <a:ea typeface="Calibri"/>
              </a:rPr>
              <a:t>نيست</a:t>
            </a:r>
            <a:r>
              <a:rPr lang="fa-IR" dirty="0">
                <a:ea typeface="Calibri"/>
              </a:rPr>
              <a:t>: </a:t>
            </a:r>
            <a:endParaRPr lang="fa-IR" dirty="0" smtClean="0">
              <a:ea typeface="Calibri"/>
            </a:endParaRPr>
          </a:p>
          <a:p>
            <a:pPr marL="0" indent="0" algn="r" rtl="1">
              <a:lnSpc>
                <a:spcPct val="115000"/>
              </a:lnSpc>
              <a:spcAft>
                <a:spcPts val="1000"/>
              </a:spcAft>
              <a:buNone/>
            </a:pPr>
            <a:r>
              <a:rPr lang="fa-IR" dirty="0" smtClean="0">
                <a:solidFill>
                  <a:srgbClr val="00B0F0"/>
                </a:solidFill>
                <a:ea typeface="Calibri"/>
              </a:rPr>
              <a:t>«</a:t>
            </a:r>
            <a:r>
              <a:rPr lang="fa-IR" dirty="0">
                <a:solidFill>
                  <a:srgbClr val="00B0F0"/>
                </a:solidFill>
                <a:ea typeface="Calibri"/>
              </a:rPr>
              <a:t>إن الدين عند الله الاسلام</a:t>
            </a:r>
            <a:r>
              <a:rPr lang="fa-IR" dirty="0" smtClean="0">
                <a:solidFill>
                  <a:srgbClr val="00B0F0"/>
                </a:solidFill>
                <a:ea typeface="Calibri"/>
              </a:rPr>
              <a:t>: </a:t>
            </a:r>
            <a:r>
              <a:rPr lang="fa-IR" dirty="0">
                <a:solidFill>
                  <a:srgbClr val="00B0F0"/>
                </a:solidFill>
                <a:ea typeface="Calibri"/>
              </a:rPr>
              <a:t>دين در نزد خدا اسلام است.»</a:t>
            </a:r>
            <a:endParaRPr lang="en-US" dirty="0">
              <a:solidFill>
                <a:srgbClr val="00B0F0"/>
              </a:solidFill>
              <a:ea typeface="Calibri"/>
              <a:cs typeface="Arial"/>
            </a:endParaRPr>
          </a:p>
          <a:p>
            <a:pPr marL="0" indent="0">
              <a:buNone/>
            </a:pPr>
            <a:endParaRPr lang="fa-IR" dirty="0"/>
          </a:p>
        </p:txBody>
      </p:sp>
    </p:spTree>
    <p:extLst>
      <p:ext uri="{BB962C8B-B14F-4D97-AF65-F5344CB8AC3E}">
        <p14:creationId xmlns:p14="http://schemas.microsoft.com/office/powerpoint/2010/main" val="29000289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دو خط انحرافى</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0" y="1066800"/>
            <a:ext cx="9144000" cy="5791200"/>
          </a:xfrm>
        </p:spPr>
        <p:txBody>
          <a:bodyPr>
            <a:normAutofit fontScale="55000" lnSpcReduction="20000"/>
          </a:bodyPr>
          <a:lstStyle/>
          <a:p>
            <a:pPr marL="0" indent="0" algn="r" rtl="1">
              <a:lnSpc>
                <a:spcPct val="115000"/>
              </a:lnSpc>
              <a:spcAft>
                <a:spcPts val="1000"/>
              </a:spcAft>
              <a:buNone/>
            </a:pPr>
            <a:r>
              <a:rPr lang="fa-IR" dirty="0">
                <a:solidFill>
                  <a:srgbClr val="00B0F0"/>
                </a:solidFill>
                <a:ea typeface="Calibri"/>
              </a:rPr>
              <a:t>صراط الذين أنعمت عليهم غير المغضوب عليهم و لا الضالين . </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اين آيه درحقيقت تفسير روشنى براى «صراط مستقيم» است و مى گويد</a:t>
            </a:r>
            <a:r>
              <a:rPr lang="fa-IR" dirty="0">
                <a:solidFill>
                  <a:srgbClr val="00B0F0"/>
                </a:solidFill>
                <a:ea typeface="Calibri"/>
              </a:rPr>
              <a:t>: «مرا به راه كسانى </a:t>
            </a:r>
            <a:r>
              <a:rPr lang="fa-IR" dirty="0" smtClean="0">
                <a:solidFill>
                  <a:srgbClr val="00B0F0"/>
                </a:solidFill>
                <a:ea typeface="Calibri"/>
              </a:rPr>
              <a:t>هدايت </a:t>
            </a:r>
            <a:r>
              <a:rPr lang="fa-IR" dirty="0">
                <a:solidFill>
                  <a:srgbClr val="00B0F0"/>
                </a:solidFill>
                <a:ea typeface="Calibri"/>
              </a:rPr>
              <a:t>فرما كه آنان را مشمول انواع نعمت هاى خود (مانند نعمت هدايت، توفيق، رهبرى </a:t>
            </a:r>
            <a:r>
              <a:rPr lang="fa-IR" dirty="0" smtClean="0">
                <a:solidFill>
                  <a:srgbClr val="00B0F0"/>
                </a:solidFill>
                <a:ea typeface="Calibri"/>
              </a:rPr>
              <a:t>مردان</a:t>
            </a:r>
            <a:r>
              <a:rPr lang="fa-IR" dirty="0">
                <a:solidFill>
                  <a:srgbClr val="00B0F0"/>
                </a:solidFill>
                <a:ea typeface="Calibri"/>
                <a:cs typeface="Arial"/>
              </a:rPr>
              <a:t> </a:t>
            </a:r>
            <a:r>
              <a:rPr lang="fa-IR" dirty="0" smtClean="0">
                <a:solidFill>
                  <a:srgbClr val="00B0F0"/>
                </a:solidFill>
                <a:ea typeface="Calibri"/>
              </a:rPr>
              <a:t>حق</a:t>
            </a:r>
            <a:r>
              <a:rPr lang="fa-IR" dirty="0">
                <a:solidFill>
                  <a:srgbClr val="00B0F0"/>
                </a:solidFill>
                <a:ea typeface="Calibri"/>
              </a:rPr>
              <a:t>، علم، عمل، جهاد و شهادت) قرار دادى، نه آنها كه بر اثر اعمال زشت و انحراف عقيده، غضب </a:t>
            </a:r>
            <a:r>
              <a:rPr lang="fa-IR" dirty="0" smtClean="0">
                <a:solidFill>
                  <a:srgbClr val="00B0F0"/>
                </a:solidFill>
                <a:ea typeface="Calibri"/>
              </a:rPr>
              <a:t>تو </a:t>
            </a:r>
            <a:r>
              <a:rPr lang="fa-IR" dirty="0">
                <a:solidFill>
                  <a:srgbClr val="00B0F0"/>
                </a:solidFill>
                <a:ea typeface="Calibri"/>
              </a:rPr>
              <a:t>دامنگيرشان شد و نه آنها كه جاده حق را رها كرده و در بيراهه ها گمراه و سرگردان شدند: </a:t>
            </a:r>
            <a:r>
              <a:rPr lang="fa-IR" dirty="0" smtClean="0">
                <a:solidFill>
                  <a:srgbClr val="00B0F0"/>
                </a:solidFill>
                <a:ea typeface="Calibri"/>
              </a:rPr>
              <a:t>صراط </a:t>
            </a:r>
            <a:r>
              <a:rPr lang="fa-IR" dirty="0">
                <a:solidFill>
                  <a:srgbClr val="00B0F0"/>
                </a:solidFill>
                <a:ea typeface="Calibri"/>
              </a:rPr>
              <a:t>الذين أنعمت عليهم غير المغضوب عليهم و لا الضالين </a:t>
            </a:r>
            <a:r>
              <a:rPr lang="fa-IR" dirty="0" smtClean="0">
                <a:solidFill>
                  <a:srgbClr val="00B0F0"/>
                </a:solidFill>
                <a:ea typeface="Calibri"/>
              </a:rPr>
              <a:t>.»</a:t>
            </a:r>
            <a:br>
              <a:rPr lang="fa-IR" dirty="0" smtClean="0">
                <a:solidFill>
                  <a:srgbClr val="00B0F0"/>
                </a:solidFill>
                <a:ea typeface="Calibri"/>
              </a:rPr>
            </a:br>
            <a:r>
              <a:rPr lang="fa-IR" dirty="0" smtClean="0">
                <a:ea typeface="Calibri"/>
              </a:rPr>
              <a:t> </a:t>
            </a:r>
            <a:r>
              <a:rPr lang="fa-IR" dirty="0" smtClean="0">
                <a:ea typeface="Calibri"/>
                <a:cs typeface="Arial"/>
              </a:rPr>
              <a:t> </a:t>
            </a:r>
            <a:r>
              <a:rPr lang="fa-IR" dirty="0" smtClean="0">
                <a:ea typeface="Calibri"/>
              </a:rPr>
              <a:t>درحقيقت </a:t>
            </a:r>
            <a:r>
              <a:rPr lang="fa-IR" dirty="0">
                <a:ea typeface="Calibri"/>
              </a:rPr>
              <a:t>چون ما با راه و رسم هدايت كاملا آشنا نيستيم، خدا به ما دستور مى دهد در اين </a:t>
            </a:r>
            <a:r>
              <a:rPr lang="fa-IR" dirty="0" smtClean="0">
                <a:ea typeface="Calibri"/>
              </a:rPr>
              <a:t>آيه </a:t>
            </a:r>
            <a:r>
              <a:rPr lang="fa-IR" dirty="0">
                <a:ea typeface="Calibri"/>
              </a:rPr>
              <a:t>طريق و خط پيامبران و نيكوكاران و آنها كه مشمول نعمت و الطاف او شده اند را </a:t>
            </a:r>
            <a:r>
              <a:rPr lang="fa-IR" dirty="0" smtClean="0">
                <a:ea typeface="Calibri"/>
              </a:rPr>
              <a:t>بخواهيم.نيز </a:t>
            </a:r>
            <a:r>
              <a:rPr lang="fa-IR" dirty="0">
                <a:ea typeface="Calibri"/>
              </a:rPr>
              <a:t>به ما هشدار مى دهد در برابر شما هميشه دو خط انحرافى قرار دارد خط «مغضوب عليهم» </a:t>
            </a:r>
            <a:r>
              <a:rPr lang="fa-IR" dirty="0" smtClean="0">
                <a:ea typeface="Calibri"/>
              </a:rPr>
              <a:t>و </a:t>
            </a:r>
            <a:r>
              <a:rPr lang="fa-IR" dirty="0">
                <a:ea typeface="Calibri"/>
              </a:rPr>
              <a:t>خط </a:t>
            </a:r>
            <a:r>
              <a:rPr lang="fa-IR" dirty="0">
                <a:solidFill>
                  <a:srgbClr val="00B0F0"/>
                </a:solidFill>
                <a:ea typeface="Calibri"/>
              </a:rPr>
              <a:t>«ضالين».</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نكته ها</a:t>
            </a:r>
            <a:endParaRPr lang="en-US" dirty="0">
              <a:ea typeface="Calibri"/>
              <a:cs typeface="Arial"/>
            </a:endParaRPr>
          </a:p>
          <a:p>
            <a:pPr marL="0" indent="0" algn="r" rtl="1">
              <a:lnSpc>
                <a:spcPct val="115000"/>
              </a:lnSpc>
              <a:spcAft>
                <a:spcPts val="1000"/>
              </a:spcAft>
              <a:buNone/>
            </a:pPr>
            <a:r>
              <a:rPr lang="fa-IR" dirty="0">
                <a:ea typeface="Calibri"/>
              </a:rPr>
              <a:t>1. </a:t>
            </a:r>
            <a:r>
              <a:rPr lang="fa-IR" dirty="0">
                <a:solidFill>
                  <a:srgbClr val="00B0F0"/>
                </a:solidFill>
                <a:ea typeface="Calibri"/>
              </a:rPr>
              <a:t>«الذين انعمت عليهم» </a:t>
            </a:r>
            <a:r>
              <a:rPr lang="fa-IR" dirty="0">
                <a:ea typeface="Calibri"/>
              </a:rPr>
              <a:t>كيان اند؟ </a:t>
            </a:r>
            <a:r>
              <a:rPr lang="fa-IR" dirty="0" smtClean="0">
                <a:ea typeface="Calibri"/>
              </a:rPr>
              <a:t>قرآن </a:t>
            </a:r>
            <a:r>
              <a:rPr lang="fa-IR" dirty="0">
                <a:ea typeface="Calibri"/>
              </a:rPr>
              <a:t>در معرفى اينها مى فرمايد:</a:t>
            </a:r>
            <a:endParaRPr lang="en-US" dirty="0">
              <a:ea typeface="Calibri"/>
              <a:cs typeface="Arial"/>
            </a:endParaRPr>
          </a:p>
          <a:p>
            <a:pPr marL="0" indent="0" algn="r" rtl="1">
              <a:lnSpc>
                <a:spcPct val="115000"/>
              </a:lnSpc>
              <a:spcAft>
                <a:spcPts val="1000"/>
              </a:spcAft>
              <a:buNone/>
            </a:pPr>
            <a:r>
              <a:rPr lang="fa-IR" dirty="0">
                <a:solidFill>
                  <a:srgbClr val="00B0F0"/>
                </a:solidFill>
                <a:ea typeface="Calibri"/>
              </a:rPr>
              <a:t>و من يطع الله و الرسول فأولئك مع الذين أنعم الله عليهم من النبيين و الصديقين و </a:t>
            </a:r>
            <a:r>
              <a:rPr lang="fa-IR" dirty="0" smtClean="0">
                <a:solidFill>
                  <a:srgbClr val="00B0F0"/>
                </a:solidFill>
                <a:ea typeface="Calibri"/>
              </a:rPr>
              <a:t>الشهداء </a:t>
            </a:r>
            <a:r>
              <a:rPr lang="fa-IR" dirty="0">
                <a:solidFill>
                  <a:srgbClr val="00B0F0"/>
                </a:solidFill>
                <a:ea typeface="Calibri"/>
              </a:rPr>
              <a:t>و الصالحين و حسن أولئك رفيقا</a:t>
            </a:r>
            <a:r>
              <a:rPr lang="fa-IR" dirty="0" smtClean="0">
                <a:solidFill>
                  <a:srgbClr val="00B0F0"/>
                </a:solidFill>
                <a:ea typeface="Calibri"/>
              </a:rPr>
              <a:t>. </a:t>
            </a:r>
            <a:r>
              <a:rPr lang="fa-IR" dirty="0" smtClean="0">
                <a:ea typeface="Calibri"/>
              </a:rPr>
              <a:t>كسانى </a:t>
            </a:r>
            <a:r>
              <a:rPr lang="fa-IR" dirty="0">
                <a:ea typeface="Calibri"/>
              </a:rPr>
              <a:t>كه دستورات خدا و پيامبر را اطاعت كنند، خدا آنها را با كسانى قرار مى دهد </a:t>
            </a:r>
            <a:r>
              <a:rPr lang="fa-IR" dirty="0" smtClean="0">
                <a:ea typeface="Calibri"/>
              </a:rPr>
              <a:t>كه </a:t>
            </a:r>
            <a:r>
              <a:rPr lang="fa-IR" dirty="0">
                <a:ea typeface="Calibri"/>
              </a:rPr>
              <a:t>مشمول نعمت خود ساخته، از پيامبران و رهبران صادق و راستين و جانبازان </a:t>
            </a:r>
            <a:r>
              <a:rPr lang="fa-IR" dirty="0" smtClean="0">
                <a:ea typeface="Calibri"/>
              </a:rPr>
              <a:t>و</a:t>
            </a:r>
            <a:r>
              <a:rPr lang="fa-IR" dirty="0">
                <a:ea typeface="Calibri"/>
                <a:cs typeface="Arial"/>
              </a:rPr>
              <a:t> </a:t>
            </a:r>
            <a:r>
              <a:rPr lang="fa-IR" dirty="0" smtClean="0">
                <a:ea typeface="Calibri"/>
              </a:rPr>
              <a:t>شهيدان </a:t>
            </a:r>
            <a:r>
              <a:rPr lang="fa-IR" dirty="0">
                <a:ea typeface="Calibri"/>
              </a:rPr>
              <a:t>راه خدا و افراد صالح، و اينان رفيقان خوبى </a:t>
            </a:r>
            <a:r>
              <a:rPr lang="fa-IR" dirty="0" smtClean="0">
                <a:ea typeface="Calibri"/>
              </a:rPr>
              <a:t>هستند.اين </a:t>
            </a:r>
            <a:r>
              <a:rPr lang="fa-IR" dirty="0">
                <a:ea typeface="Calibri"/>
              </a:rPr>
              <a:t>آيه افراد مورد نعمت خدا را چهار گروه معرفى مى كند: پيامبران، صديقان، شهدا و </a:t>
            </a:r>
            <a:r>
              <a:rPr lang="fa-IR" dirty="0" smtClean="0">
                <a:ea typeface="Calibri"/>
              </a:rPr>
              <a:t>صالحان.</a:t>
            </a:r>
            <a:endParaRPr lang="fa-IR" dirty="0">
              <a:ea typeface="Calibri"/>
              <a:cs typeface="Arial"/>
            </a:endParaRPr>
          </a:p>
          <a:p>
            <a:pPr marL="0" indent="0" algn="r" rtl="1">
              <a:lnSpc>
                <a:spcPct val="115000"/>
              </a:lnSpc>
              <a:spcAft>
                <a:spcPts val="1000"/>
              </a:spcAft>
              <a:buNone/>
            </a:pPr>
            <a:r>
              <a:rPr lang="fa-IR" dirty="0" smtClean="0">
                <a:ea typeface="Calibri"/>
              </a:rPr>
              <a:t>2</a:t>
            </a:r>
            <a:r>
              <a:rPr lang="fa-IR" dirty="0">
                <a:ea typeface="Calibri"/>
              </a:rPr>
              <a:t>. </a:t>
            </a:r>
            <a:r>
              <a:rPr lang="fa-IR" dirty="0">
                <a:solidFill>
                  <a:srgbClr val="00B0F0"/>
                </a:solidFill>
                <a:ea typeface="Calibri"/>
              </a:rPr>
              <a:t>«مغضوب عليهم» و «ضالين» </a:t>
            </a:r>
            <a:r>
              <a:rPr lang="fa-IR" dirty="0">
                <a:ea typeface="Calibri"/>
              </a:rPr>
              <a:t>كيان اند؟ </a:t>
            </a:r>
            <a:r>
              <a:rPr lang="fa-IR" dirty="0" smtClean="0">
                <a:ea typeface="Calibri"/>
              </a:rPr>
              <a:t>جدا </a:t>
            </a:r>
            <a:r>
              <a:rPr lang="fa-IR" dirty="0">
                <a:ea typeface="Calibri"/>
              </a:rPr>
              <a:t>كردن اين دو گروه از هم نشان مى دهد هركدام به گروه مشخصى اشاره دارد. در اينكه تفاوت </a:t>
            </a:r>
            <a:r>
              <a:rPr lang="fa-IR" dirty="0" smtClean="0">
                <a:ea typeface="Calibri"/>
              </a:rPr>
              <a:t>ميان </a:t>
            </a:r>
            <a:r>
              <a:rPr lang="fa-IR" dirty="0">
                <a:ea typeface="Calibri"/>
              </a:rPr>
              <a:t>اين دو چيست تفسيرهاى مختلفى وجود دارد. از جمله از موارد استعمال اين دو كلمه در </a:t>
            </a:r>
            <a:r>
              <a:rPr lang="fa-IR" dirty="0" smtClean="0">
                <a:ea typeface="Calibri"/>
              </a:rPr>
              <a:t>قرآن </a:t>
            </a:r>
            <a:r>
              <a:rPr lang="fa-IR" dirty="0">
                <a:ea typeface="Calibri"/>
              </a:rPr>
              <a:t>چنين استفاده مى شود كه </a:t>
            </a:r>
            <a:r>
              <a:rPr lang="fa-IR" dirty="0">
                <a:solidFill>
                  <a:srgbClr val="00B0F0"/>
                </a:solidFill>
                <a:ea typeface="Calibri"/>
              </a:rPr>
              <a:t>«مغضوب عليهم» </a:t>
            </a:r>
            <a:r>
              <a:rPr lang="fa-IR" dirty="0">
                <a:ea typeface="Calibri"/>
              </a:rPr>
              <a:t>مرحله اى سخت تر و بدتر از </a:t>
            </a:r>
            <a:r>
              <a:rPr lang="fa-IR" dirty="0">
                <a:solidFill>
                  <a:srgbClr val="00B0F0"/>
                </a:solidFill>
                <a:ea typeface="Calibri"/>
              </a:rPr>
              <a:t>«ضالين» </a:t>
            </a:r>
            <a:r>
              <a:rPr lang="fa-IR" dirty="0">
                <a:ea typeface="Calibri"/>
              </a:rPr>
              <a:t>است</a:t>
            </a:r>
            <a:r>
              <a:rPr lang="fa-IR" dirty="0" smtClean="0">
                <a:ea typeface="Calibri"/>
              </a:rPr>
              <a:t>.</a:t>
            </a:r>
            <a:endParaRPr lang="en-US" dirty="0">
              <a:ea typeface="Calibri"/>
              <a:cs typeface="Arial"/>
            </a:endParaRPr>
          </a:p>
        </p:txBody>
      </p:sp>
    </p:spTree>
    <p:extLst>
      <p:ext uri="{BB962C8B-B14F-4D97-AF65-F5344CB8AC3E}">
        <p14:creationId xmlns:p14="http://schemas.microsoft.com/office/powerpoint/2010/main" val="293038959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lnSpc>
                <a:spcPct val="115000"/>
              </a:lnSpc>
              <a:spcAft>
                <a:spcPts val="1000"/>
              </a:spcAft>
              <a:buNone/>
            </a:pPr>
            <a:r>
              <a:rPr lang="fa-IR" dirty="0">
                <a:ea typeface="Calibri"/>
              </a:rPr>
              <a:t>3) يكى ديگر از اسرار وجود متشابه در قرآن، به كار انداختن افكار و انديشه ها و به وجود </a:t>
            </a:r>
            <a:r>
              <a:rPr lang="fa-IR" dirty="0" smtClean="0">
                <a:ea typeface="Calibri"/>
              </a:rPr>
              <a:t>آوردن </a:t>
            </a:r>
            <a:r>
              <a:rPr lang="fa-IR" dirty="0">
                <a:ea typeface="Calibri"/>
              </a:rPr>
              <a:t>جنبش و نهضت فكرى در مردم است و اين درست به مسائل فكرى پيچيده اى </a:t>
            </a:r>
            <a:r>
              <a:rPr lang="fa-IR" dirty="0" smtClean="0">
                <a:ea typeface="Calibri"/>
              </a:rPr>
              <a:t>می ماند كه </a:t>
            </a:r>
            <a:r>
              <a:rPr lang="fa-IR" dirty="0">
                <a:ea typeface="Calibri"/>
              </a:rPr>
              <a:t>براى تقويت افكار انديشمندان طرح مى شود تا بيشتر به تفكر و انديشه و دقت و بررسى </a:t>
            </a:r>
            <a:r>
              <a:rPr lang="fa-IR" dirty="0" smtClean="0">
                <a:ea typeface="Calibri"/>
              </a:rPr>
              <a:t>در</a:t>
            </a:r>
            <a:r>
              <a:rPr lang="fa-IR" dirty="0">
                <a:ea typeface="Calibri"/>
              </a:rPr>
              <a:t>مسائل بپردازند.</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47422987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fa-IR" dirty="0">
                <a:solidFill>
                  <a:schemeClr val="bg1"/>
                </a:solidFill>
                <a:ea typeface="Calibri"/>
                <a:cs typeface="Arial"/>
              </a:rPr>
              <a:t>گفتار سوم</a:t>
            </a:r>
            <a:endParaRPr lang="fa-IR"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marL="0" indent="0" algn="ctr" rtl="1">
              <a:lnSpc>
                <a:spcPct val="115000"/>
              </a:lnSpc>
              <a:spcAft>
                <a:spcPts val="1000"/>
              </a:spcAft>
              <a:buNone/>
            </a:pPr>
            <a:r>
              <a:rPr lang="fa-IR" sz="4500" dirty="0">
                <a:ea typeface="Calibri"/>
              </a:rPr>
              <a:t>تفسير سوره توحيد</a:t>
            </a:r>
            <a:endParaRPr lang="en-US" sz="4500" dirty="0">
              <a:ea typeface="Calibri"/>
              <a:cs typeface="Arial"/>
            </a:endParaRPr>
          </a:p>
          <a:p>
            <a:pPr marL="0" indent="0" algn="r" rtl="1">
              <a:lnSpc>
                <a:spcPct val="115000"/>
              </a:lnSpc>
              <a:spcAft>
                <a:spcPts val="1000"/>
              </a:spcAft>
              <a:buNone/>
            </a:pPr>
            <a:r>
              <a:rPr lang="fa-IR" dirty="0">
                <a:ea typeface="Calibri"/>
              </a:rPr>
              <a:t>محتوای سوره </a:t>
            </a:r>
            <a:endParaRPr lang="en-US" dirty="0">
              <a:ea typeface="Calibri"/>
              <a:cs typeface="Arial"/>
            </a:endParaRPr>
          </a:p>
          <a:p>
            <a:pPr marL="0" indent="0" algn="r" rtl="1">
              <a:lnSpc>
                <a:spcPct val="115000"/>
              </a:lnSpc>
              <a:spcAft>
                <a:spcPts val="1000"/>
              </a:spcAft>
              <a:buNone/>
            </a:pPr>
            <a:r>
              <a:rPr lang="fa-IR" dirty="0">
                <a:ea typeface="Calibri"/>
              </a:rPr>
              <a:t>اين سوره چنانكه از نامش پيداست از توحيد و يگانگى پروردگار سخن مى گويد و در چهار </a:t>
            </a:r>
            <a:endParaRPr lang="en-US" dirty="0">
              <a:ea typeface="Calibri"/>
              <a:cs typeface="Arial"/>
            </a:endParaRPr>
          </a:p>
          <a:p>
            <a:pPr marL="0" indent="0" algn="r" rtl="1">
              <a:lnSpc>
                <a:spcPct val="115000"/>
              </a:lnSpc>
              <a:spcAft>
                <a:spcPts val="1000"/>
              </a:spcAft>
              <a:buNone/>
            </a:pPr>
            <a:r>
              <a:rPr lang="fa-IR" dirty="0">
                <a:ea typeface="Calibri"/>
              </a:rPr>
              <a:t>آيه كوتاه چنان يگانگى خداوند را توصيف كرده كه نياز به افزودن ندارد. در شأن نزول اين سوره </a:t>
            </a:r>
            <a:endParaRPr lang="en-US" dirty="0">
              <a:ea typeface="Calibri"/>
              <a:cs typeface="Arial"/>
            </a:endParaRPr>
          </a:p>
          <a:p>
            <a:pPr marL="0" indent="0" algn="r" rtl="1">
              <a:lnSpc>
                <a:spcPct val="115000"/>
              </a:lnSpc>
              <a:spcAft>
                <a:spcPts val="1000"/>
              </a:spcAft>
              <a:buNone/>
            </a:pPr>
            <a:r>
              <a:rPr lang="fa-IR" dirty="0">
                <a:ea typeface="Calibri"/>
              </a:rPr>
              <a:t>از امام </a:t>
            </a:r>
            <a:r>
              <a:rPr lang="fa-IR" dirty="0" smtClean="0">
                <a:ea typeface="Calibri"/>
              </a:rPr>
              <a:t>صادق(ع) </a:t>
            </a:r>
            <a:r>
              <a:rPr lang="fa-IR" dirty="0">
                <a:ea typeface="Calibri"/>
              </a:rPr>
              <a:t>نقل شده است:</a:t>
            </a:r>
            <a:endParaRPr lang="en-US" dirty="0">
              <a:ea typeface="Calibri"/>
              <a:cs typeface="Arial"/>
            </a:endParaRPr>
          </a:p>
          <a:p>
            <a:pPr marL="0" indent="0" algn="r" rtl="1">
              <a:lnSpc>
                <a:spcPct val="115000"/>
              </a:lnSpc>
              <a:spcAft>
                <a:spcPts val="1000"/>
              </a:spcAft>
              <a:buNone/>
            </a:pPr>
            <a:r>
              <a:rPr lang="fa-IR" dirty="0">
                <a:ea typeface="Calibri"/>
              </a:rPr>
              <a:t>يهود از رسول </a:t>
            </a:r>
            <a:r>
              <a:rPr lang="fa-IR" dirty="0" smtClean="0">
                <a:ea typeface="Calibri"/>
              </a:rPr>
              <a:t>الله(ص) </a:t>
            </a:r>
            <a:r>
              <a:rPr lang="fa-IR" dirty="0">
                <a:ea typeface="Calibri"/>
              </a:rPr>
              <a:t>تقاضا كردند خداوند را براى آنها توصيف كند. </a:t>
            </a:r>
            <a:endParaRPr lang="en-US" dirty="0">
              <a:ea typeface="Calibri"/>
              <a:cs typeface="Arial"/>
            </a:endParaRPr>
          </a:p>
          <a:p>
            <a:pPr marL="0" indent="0" algn="r" rtl="1">
              <a:lnSpc>
                <a:spcPct val="115000"/>
              </a:lnSpc>
              <a:spcAft>
                <a:spcPts val="1000"/>
              </a:spcAft>
              <a:buNone/>
            </a:pPr>
            <a:r>
              <a:rPr lang="fa-IR" dirty="0" smtClean="0">
                <a:ea typeface="Calibri"/>
              </a:rPr>
              <a:t>پيامبر(ص)سه </a:t>
            </a:r>
            <a:r>
              <a:rPr lang="fa-IR" dirty="0">
                <a:ea typeface="Calibri"/>
              </a:rPr>
              <a:t>روز سكوت كرد و پاسخى نگفت، تا اين سوره نازل شد </a:t>
            </a:r>
            <a:r>
              <a:rPr lang="fa-IR" dirty="0" smtClean="0">
                <a:ea typeface="Calibri"/>
              </a:rPr>
              <a:t>و </a:t>
            </a:r>
            <a:r>
              <a:rPr lang="fa-IR" dirty="0">
                <a:ea typeface="Calibri"/>
              </a:rPr>
              <a:t>پاسخ آنها را بيان كرد.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43661595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r" rtl="1">
              <a:lnSpc>
                <a:spcPct val="115000"/>
              </a:lnSpc>
              <a:spcAft>
                <a:spcPts val="1000"/>
              </a:spcAft>
              <a:buNone/>
            </a:pPr>
            <a:r>
              <a:rPr lang="fa-IR" sz="3400" b="1" dirty="0">
                <a:ea typeface="Calibri"/>
              </a:rPr>
              <a:t>فضيلت تلاوت سوره</a:t>
            </a:r>
            <a:endParaRPr lang="en-US" sz="3400" b="1" dirty="0">
              <a:ea typeface="Calibri"/>
              <a:cs typeface="Arial"/>
            </a:endParaRPr>
          </a:p>
          <a:p>
            <a:pPr marL="0" indent="0" algn="r" rtl="1">
              <a:lnSpc>
                <a:spcPct val="115000"/>
              </a:lnSpc>
              <a:spcAft>
                <a:spcPts val="1000"/>
              </a:spcAft>
              <a:buNone/>
            </a:pPr>
            <a:r>
              <a:rPr lang="fa-IR" dirty="0">
                <a:ea typeface="Calibri"/>
              </a:rPr>
              <a:t>در فضيلت تلاوت اين سوره روايات بسيارى در منابع اسلامى آمده كه بيانگر عظمت فوق </a:t>
            </a:r>
            <a:endParaRPr lang="en-US" dirty="0">
              <a:ea typeface="Calibri"/>
              <a:cs typeface="Arial"/>
            </a:endParaRPr>
          </a:p>
          <a:p>
            <a:pPr marL="0" indent="0" algn="r" rtl="1">
              <a:lnSpc>
                <a:spcPct val="115000"/>
              </a:lnSpc>
              <a:spcAft>
                <a:spcPts val="1000"/>
              </a:spcAft>
              <a:buNone/>
            </a:pPr>
            <a:r>
              <a:rPr lang="fa-IR" dirty="0">
                <a:ea typeface="Calibri"/>
              </a:rPr>
              <a:t>العاده آن است. حال به نمونه هايى از آن اشاره مى كنيم:</a:t>
            </a:r>
            <a:endParaRPr lang="en-US" dirty="0">
              <a:ea typeface="Calibri"/>
              <a:cs typeface="Arial"/>
            </a:endParaRPr>
          </a:p>
          <a:p>
            <a:pPr marL="0" indent="0" algn="r" rtl="1">
              <a:lnSpc>
                <a:spcPct val="115000"/>
              </a:lnSpc>
              <a:spcAft>
                <a:spcPts val="1000"/>
              </a:spcAft>
              <a:buNone/>
            </a:pPr>
            <a:r>
              <a:rPr lang="fa-IR" dirty="0">
                <a:ea typeface="Calibri"/>
              </a:rPr>
              <a:t>در حديثى از پيامبر </a:t>
            </a:r>
            <a:r>
              <a:rPr lang="fa-IR" dirty="0" smtClean="0">
                <a:ea typeface="Calibri"/>
              </a:rPr>
              <a:t>اكرم(ص) </a:t>
            </a:r>
            <a:r>
              <a:rPr lang="fa-IR" dirty="0">
                <a:ea typeface="Calibri"/>
              </a:rPr>
              <a:t>آمده است:</a:t>
            </a:r>
            <a:endParaRPr lang="en-US" dirty="0">
              <a:ea typeface="Calibri"/>
              <a:cs typeface="Arial"/>
            </a:endParaRPr>
          </a:p>
          <a:p>
            <a:pPr marL="0" indent="0" algn="r" rtl="1">
              <a:lnSpc>
                <a:spcPct val="115000"/>
              </a:lnSpc>
              <a:spcAft>
                <a:spcPts val="1000"/>
              </a:spcAft>
              <a:buNone/>
            </a:pPr>
            <a:r>
              <a:rPr lang="fa-IR" dirty="0">
                <a:ea typeface="Calibri"/>
              </a:rPr>
              <a:t>آيا كسى از شما عاجز است از اينكه يك سوم قرآن را در يك شب بخواند؟ يكى از </a:t>
            </a:r>
            <a:endParaRPr lang="en-US" dirty="0">
              <a:ea typeface="Calibri"/>
              <a:cs typeface="Arial"/>
            </a:endParaRPr>
          </a:p>
          <a:p>
            <a:pPr marL="0" indent="0" algn="r" rtl="1">
              <a:lnSpc>
                <a:spcPct val="115000"/>
              </a:lnSpc>
              <a:spcAft>
                <a:spcPts val="1000"/>
              </a:spcAft>
              <a:buNone/>
            </a:pPr>
            <a:r>
              <a:rPr lang="fa-IR" dirty="0">
                <a:ea typeface="Calibri"/>
              </a:rPr>
              <a:t>حاضران عرض كرد: اى رسول خدا، چه كسى توانايى بر اين كار دارد؟ پيامبر فرمود: </a:t>
            </a:r>
            <a:endParaRPr lang="en-US" dirty="0">
              <a:ea typeface="Calibri"/>
              <a:cs typeface="Arial"/>
            </a:endParaRPr>
          </a:p>
          <a:p>
            <a:pPr marL="0" indent="0" algn="r" rtl="1">
              <a:lnSpc>
                <a:spcPct val="115000"/>
              </a:lnSpc>
              <a:spcAft>
                <a:spcPts val="1000"/>
              </a:spcAft>
              <a:buNone/>
            </a:pPr>
            <a:r>
              <a:rPr lang="fa-IR" b="1" dirty="0">
                <a:ea typeface="Calibri"/>
              </a:rPr>
              <a:t>سوره قل هو الله </a:t>
            </a:r>
            <a:r>
              <a:rPr lang="fa-IR" dirty="0">
                <a:ea typeface="Calibri"/>
              </a:rPr>
              <a:t>را </a:t>
            </a:r>
            <a:r>
              <a:rPr lang="fa-IR" dirty="0" smtClean="0">
                <a:ea typeface="Calibri"/>
              </a:rPr>
              <a:t>بخوانيد.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41315368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9144000" cy="6172200"/>
          </a:xfrm>
        </p:spPr>
        <p:txBody>
          <a:bodyPr>
            <a:normAutofit fontScale="70000" lnSpcReduction="20000"/>
          </a:bodyPr>
          <a:lstStyle/>
          <a:p>
            <a:pPr marL="0" indent="0" algn="r" rtl="1">
              <a:lnSpc>
                <a:spcPct val="115000"/>
              </a:lnSpc>
              <a:spcAft>
                <a:spcPts val="1000"/>
              </a:spcAft>
              <a:buNone/>
            </a:pPr>
            <a:r>
              <a:rPr lang="fa-IR" dirty="0">
                <a:ea typeface="Calibri"/>
              </a:rPr>
              <a:t>در حديثى از امام </a:t>
            </a:r>
            <a:r>
              <a:rPr lang="fa-IR" dirty="0" smtClean="0">
                <a:ea typeface="Calibri"/>
              </a:rPr>
              <a:t>صادق(ع) </a:t>
            </a:r>
            <a:r>
              <a:rPr lang="fa-IR" dirty="0">
                <a:ea typeface="Calibri"/>
              </a:rPr>
              <a:t>نيز مى خوانيم:</a:t>
            </a:r>
            <a:endParaRPr lang="en-US" dirty="0">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r>
              <a:rPr lang="fa-IR" dirty="0">
                <a:ea typeface="Calibri"/>
              </a:rPr>
              <a:t>هنگامى كه رسول </a:t>
            </a:r>
            <a:r>
              <a:rPr lang="fa-IR" dirty="0" smtClean="0">
                <a:ea typeface="Calibri"/>
              </a:rPr>
              <a:t>خدا(ص) </a:t>
            </a:r>
            <a:r>
              <a:rPr lang="fa-IR" dirty="0">
                <a:ea typeface="Calibri"/>
              </a:rPr>
              <a:t>بر جنازه سعد بن معاذ نماز گزارد، فرمود: </a:t>
            </a:r>
            <a:r>
              <a:rPr lang="fa-IR" dirty="0" smtClean="0">
                <a:ea typeface="Calibri"/>
              </a:rPr>
              <a:t>هفتاد </a:t>
            </a:r>
            <a:r>
              <a:rPr lang="fa-IR" dirty="0">
                <a:ea typeface="Calibri"/>
              </a:rPr>
              <a:t>هزار ملك كه در ميان آنها «جبرئيل» نيز بود، بر جنازه او نماز گزاردند. من </a:t>
            </a:r>
            <a:r>
              <a:rPr lang="fa-IR" dirty="0" smtClean="0">
                <a:ea typeface="Calibri"/>
              </a:rPr>
              <a:t>از </a:t>
            </a:r>
            <a:r>
              <a:rPr lang="fa-IR" dirty="0">
                <a:ea typeface="Calibri"/>
              </a:rPr>
              <a:t>جبرئيل پرسيدم: او به خاطر كدام عمل مستحق نماز گزاردن شما شد؟ گفت: به </a:t>
            </a:r>
            <a:r>
              <a:rPr lang="fa-IR" dirty="0" smtClean="0">
                <a:ea typeface="Calibri"/>
              </a:rPr>
              <a:t>خاطر </a:t>
            </a:r>
            <a:r>
              <a:rPr lang="fa-IR" dirty="0">
                <a:ea typeface="Calibri"/>
              </a:rPr>
              <a:t>تلاوت «قل هو الله أحد» در حال نشستن، ايستادن، سوار شدن، پياده روى و </a:t>
            </a:r>
            <a:r>
              <a:rPr lang="fa-IR" dirty="0" smtClean="0">
                <a:ea typeface="Calibri"/>
              </a:rPr>
              <a:t>رفت </a:t>
            </a:r>
            <a:r>
              <a:rPr lang="fa-IR" dirty="0">
                <a:ea typeface="Calibri"/>
              </a:rPr>
              <a:t>وآمد</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كسى كه يك روز و شب بر او بگذرد و نمازهاى پنج گانه را بخواند و در آن قل هو الله </a:t>
            </a:r>
            <a:r>
              <a:rPr lang="fa-IR" dirty="0" smtClean="0">
                <a:ea typeface="Calibri"/>
              </a:rPr>
              <a:t>أحد</a:t>
            </a:r>
            <a:r>
              <a:rPr lang="fa-IR" dirty="0">
                <a:ea typeface="Calibri"/>
                <a:cs typeface="Arial"/>
              </a:rPr>
              <a:t> </a:t>
            </a:r>
            <a:r>
              <a:rPr lang="fa-IR" dirty="0" smtClean="0">
                <a:ea typeface="Calibri"/>
              </a:rPr>
              <a:t>را </a:t>
            </a:r>
            <a:r>
              <a:rPr lang="fa-IR" dirty="0">
                <a:ea typeface="Calibri"/>
              </a:rPr>
              <a:t>نخواند به او گفته مى شود: اى بنده خدا، تو از نماز گزاران نيستى</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در حديث ديگرى از پيامبر </a:t>
            </a:r>
            <a:r>
              <a:rPr lang="fa-IR" dirty="0" smtClean="0">
                <a:ea typeface="Calibri"/>
              </a:rPr>
              <a:t>اكرم(ص) </a:t>
            </a:r>
            <a:r>
              <a:rPr lang="fa-IR" dirty="0">
                <a:ea typeface="Calibri"/>
              </a:rPr>
              <a:t>آمده است:</a:t>
            </a:r>
            <a:endParaRPr lang="en-US" dirty="0">
              <a:ea typeface="Calibri"/>
              <a:cs typeface="Arial"/>
            </a:endParaRPr>
          </a:p>
          <a:p>
            <a:pPr marL="0" indent="0" algn="r" rtl="1">
              <a:lnSpc>
                <a:spcPct val="115000"/>
              </a:lnSpc>
              <a:spcAft>
                <a:spcPts val="1000"/>
              </a:spcAft>
              <a:buNone/>
            </a:pPr>
            <a:r>
              <a:rPr lang="fa-IR" dirty="0">
                <a:ea typeface="Calibri"/>
              </a:rPr>
              <a:t>كسى كه ايمان به خدا و روز قيامت دارد، خواندن سوره قل هو الله أحد را بعد از هر </a:t>
            </a:r>
            <a:r>
              <a:rPr lang="fa-IR" dirty="0" smtClean="0">
                <a:ea typeface="Calibri"/>
              </a:rPr>
              <a:t>نماز </a:t>
            </a:r>
            <a:r>
              <a:rPr lang="fa-IR" dirty="0">
                <a:ea typeface="Calibri"/>
              </a:rPr>
              <a:t>ترك نكند؛ چرا كه هركس آن را بخواند خداوند خير دنيا و آخرت را براى او جمع </a:t>
            </a:r>
            <a:r>
              <a:rPr lang="fa-IR" dirty="0" smtClean="0">
                <a:ea typeface="Calibri"/>
              </a:rPr>
              <a:t>مى </a:t>
            </a:r>
            <a:r>
              <a:rPr lang="fa-IR" dirty="0">
                <a:ea typeface="Calibri"/>
              </a:rPr>
              <a:t>كند و خودش و پدر و مادر و فرزندانش را مى </a:t>
            </a:r>
            <a:r>
              <a:rPr lang="fa-IR" dirty="0" smtClean="0">
                <a:ea typeface="Calibri"/>
              </a:rPr>
              <a:t>آمرزد.</a:t>
            </a:r>
            <a:endParaRPr lang="en-US" dirty="0">
              <a:ea typeface="Calibri"/>
              <a:cs typeface="Arial"/>
            </a:endParaRPr>
          </a:p>
          <a:p>
            <a:pPr marL="0" indent="0" algn="r" rtl="1">
              <a:lnSpc>
                <a:spcPct val="115000"/>
              </a:lnSpc>
              <a:spcAft>
                <a:spcPts val="1000"/>
              </a:spcAft>
              <a:buNone/>
            </a:pPr>
            <a:r>
              <a:rPr lang="fa-IR" dirty="0">
                <a:ea typeface="Calibri"/>
              </a:rPr>
              <a:t>از روايتى ديگر نيز استفاده مى شود كه خواندن اين سوره به هنگام ورود به خانه روزى </a:t>
            </a:r>
            <a:r>
              <a:rPr lang="fa-IR" dirty="0" smtClean="0">
                <a:ea typeface="Calibri"/>
              </a:rPr>
              <a:t>رافراوان </a:t>
            </a:r>
            <a:r>
              <a:rPr lang="fa-IR" dirty="0">
                <a:ea typeface="Calibri"/>
              </a:rPr>
              <a:t>مى كند و فقر را دور مى سازد</a:t>
            </a:r>
            <a:r>
              <a:rPr lang="fa-IR" dirty="0" smtClean="0">
                <a:ea typeface="Calibri"/>
              </a:rPr>
              <a:t>.</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48401976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7086600"/>
          </a:xfrm>
        </p:spPr>
        <p:txBody>
          <a:bodyPr>
            <a:normAutofit fontScale="70000" lnSpcReduction="20000"/>
          </a:bodyPr>
          <a:lstStyle/>
          <a:p>
            <a:pPr marL="0" indent="0" algn="r" rtl="1">
              <a:lnSpc>
                <a:spcPct val="115000"/>
              </a:lnSpc>
              <a:spcAft>
                <a:spcPts val="1000"/>
              </a:spcAft>
              <a:buNone/>
            </a:pPr>
            <a:r>
              <a:rPr lang="fa-IR" dirty="0">
                <a:ea typeface="Calibri"/>
              </a:rPr>
              <a:t>در اينكه چگونه سوره «قل هو الله» معادل يك سوم قرآن است، برخى گفته اند: به اين دليل </a:t>
            </a:r>
            <a:r>
              <a:rPr lang="fa-IR" dirty="0" smtClean="0">
                <a:ea typeface="Calibri"/>
              </a:rPr>
              <a:t>كه </a:t>
            </a:r>
            <a:r>
              <a:rPr lang="fa-IR" dirty="0">
                <a:ea typeface="Calibri"/>
              </a:rPr>
              <a:t>قرآن مشتمل بر احكام، عقايد و تاريخ است و اين سوره بخش «عقايد» را به طور فشرده بيان </a:t>
            </a:r>
            <a:r>
              <a:rPr lang="fa-IR" dirty="0" smtClean="0">
                <a:ea typeface="Calibri"/>
              </a:rPr>
              <a:t>مى </a:t>
            </a:r>
            <a:r>
              <a:rPr lang="fa-IR" dirty="0">
                <a:ea typeface="Calibri"/>
              </a:rPr>
              <a:t>كند.</a:t>
            </a:r>
            <a:endParaRPr lang="en-US" dirty="0">
              <a:ea typeface="Calibri"/>
              <a:cs typeface="Arial"/>
            </a:endParaRPr>
          </a:p>
          <a:p>
            <a:pPr marL="0" indent="0" algn="r" rtl="1">
              <a:lnSpc>
                <a:spcPct val="115000"/>
              </a:lnSpc>
              <a:spcAft>
                <a:spcPts val="1000"/>
              </a:spcAft>
              <a:buNone/>
            </a:pPr>
            <a:r>
              <a:rPr lang="fa-IR" dirty="0">
                <a:ea typeface="Calibri"/>
              </a:rPr>
              <a:t>اين سخن قابل قبول است كه تقريبا يك سوم قرآن درباره توحيد بحث مى كند و عصاره آن </a:t>
            </a:r>
            <a:r>
              <a:rPr lang="fa-IR" dirty="0" smtClean="0">
                <a:ea typeface="Calibri"/>
              </a:rPr>
              <a:t>در </a:t>
            </a:r>
            <a:r>
              <a:rPr lang="fa-IR" dirty="0">
                <a:ea typeface="Calibri"/>
              </a:rPr>
              <a:t>سوره توحيد آمده است.</a:t>
            </a:r>
            <a:endParaRPr lang="en-US" dirty="0">
              <a:ea typeface="Calibri"/>
              <a:cs typeface="Arial"/>
            </a:endParaRPr>
          </a:p>
          <a:p>
            <a:pPr marL="0" indent="0" algn="ctr" rtl="1">
              <a:lnSpc>
                <a:spcPct val="115000"/>
              </a:lnSpc>
              <a:spcAft>
                <a:spcPts val="1000"/>
              </a:spcAft>
              <a:buNone/>
            </a:pPr>
            <a:r>
              <a:rPr lang="fa-IR" dirty="0">
                <a:solidFill>
                  <a:srgbClr val="7030A0"/>
                </a:solidFill>
                <a:ea typeface="Calibri"/>
              </a:rPr>
              <a:t>يكتای يگانه </a:t>
            </a:r>
            <a:endParaRPr lang="en-US" dirty="0">
              <a:solidFill>
                <a:srgbClr val="7030A0"/>
              </a:solidFill>
              <a:ea typeface="Calibri"/>
              <a:cs typeface="Arial"/>
            </a:endParaRPr>
          </a:p>
          <a:p>
            <a:pPr marL="0" indent="0" algn="ctr" rtl="1">
              <a:lnSpc>
                <a:spcPct val="115000"/>
              </a:lnSpc>
              <a:spcAft>
                <a:spcPts val="1000"/>
              </a:spcAft>
              <a:buNone/>
            </a:pPr>
            <a:r>
              <a:rPr lang="fa-IR" dirty="0">
                <a:solidFill>
                  <a:srgbClr val="7030A0"/>
                </a:solidFill>
                <a:ea typeface="Calibri"/>
              </a:rPr>
              <a:t>بسم الله الرحمن الرحيم قل هو الله أحد . </a:t>
            </a:r>
            <a:endParaRPr lang="en-US" dirty="0">
              <a:solidFill>
                <a:srgbClr val="7030A0"/>
              </a:solidFill>
              <a:ea typeface="Calibri"/>
              <a:cs typeface="Arial"/>
            </a:endParaRPr>
          </a:p>
          <a:p>
            <a:pPr marL="0" indent="0" algn="r" rtl="1">
              <a:lnSpc>
                <a:spcPct val="115000"/>
              </a:lnSpc>
              <a:spcAft>
                <a:spcPts val="1000"/>
              </a:spcAft>
              <a:buNone/>
            </a:pPr>
            <a:r>
              <a:rPr lang="fa-IR" dirty="0">
                <a:ea typeface="Calibri"/>
              </a:rPr>
              <a:t>نخستين آيه پس از «بسم الله» در پاسخ سؤالات مكرر در زمينه اوصاف پروردگار مى </a:t>
            </a:r>
            <a:r>
              <a:rPr lang="fa-IR" dirty="0" smtClean="0">
                <a:ea typeface="Calibri"/>
              </a:rPr>
              <a:t>فرمايد:</a:t>
            </a:r>
            <a:endParaRPr lang="en-US" dirty="0">
              <a:ea typeface="Calibri"/>
              <a:cs typeface="Arial"/>
            </a:endParaRPr>
          </a:p>
          <a:p>
            <a:pPr marL="0" indent="0" algn="r" rtl="1">
              <a:lnSpc>
                <a:spcPct val="115000"/>
              </a:lnSpc>
              <a:spcAft>
                <a:spcPts val="1000"/>
              </a:spcAft>
              <a:buNone/>
            </a:pPr>
            <a:r>
              <a:rPr lang="fa-IR" dirty="0">
                <a:solidFill>
                  <a:srgbClr val="7030A0"/>
                </a:solidFill>
                <a:ea typeface="Calibri"/>
              </a:rPr>
              <a:t>«بگو او خداوند يكتا و يگانه است: قل هو الله أحد.» </a:t>
            </a:r>
            <a:endParaRPr lang="en-US" dirty="0">
              <a:solidFill>
                <a:srgbClr val="7030A0"/>
              </a:solidFill>
              <a:ea typeface="Calibri"/>
              <a:cs typeface="Arial"/>
            </a:endParaRPr>
          </a:p>
          <a:p>
            <a:pPr marL="0" indent="0" algn="r" rtl="1">
              <a:lnSpc>
                <a:spcPct val="115000"/>
              </a:lnSpc>
              <a:spcAft>
                <a:spcPts val="1000"/>
              </a:spcAft>
              <a:buNone/>
            </a:pPr>
            <a:r>
              <a:rPr lang="fa-IR" dirty="0">
                <a:ea typeface="Calibri"/>
              </a:rPr>
              <a:t>آغاز جمله با ضمير «هو» ـ كه ضمير مفرد غايب است و از مفهوم مبهمى حكايت مى كند </a:t>
            </a:r>
            <a:endParaRPr lang="en-US" dirty="0">
              <a:ea typeface="Calibri"/>
              <a:cs typeface="Arial"/>
            </a:endParaRPr>
          </a:p>
          <a:p>
            <a:pPr marL="0" indent="0" algn="r" rtl="1">
              <a:lnSpc>
                <a:spcPct val="115000"/>
              </a:lnSpc>
              <a:spcAft>
                <a:spcPts val="1000"/>
              </a:spcAft>
              <a:buNone/>
            </a:pPr>
            <a:r>
              <a:rPr lang="fa-IR" dirty="0">
                <a:ea typeface="Calibri"/>
              </a:rPr>
              <a:t>ـ در واقع رمز و اشاره اى است به اين واقعيت كه ذات مقدس او در نهايت خفاست و از دسترس </a:t>
            </a:r>
            <a:endParaRPr lang="en-US" dirty="0">
              <a:ea typeface="Calibri"/>
              <a:cs typeface="Arial"/>
            </a:endParaRPr>
          </a:p>
          <a:p>
            <a:pPr marL="0" indent="0" algn="r" rtl="1">
              <a:lnSpc>
                <a:spcPct val="115000"/>
              </a:lnSpc>
              <a:spcAft>
                <a:spcPts val="1000"/>
              </a:spcAft>
              <a:buNone/>
            </a:pPr>
            <a:r>
              <a:rPr lang="fa-IR" dirty="0">
                <a:ea typeface="Calibri"/>
              </a:rPr>
              <a:t>افكار محدود انسان ها بيرون، هر چند آثار او آن چنان جهان را پر كرده كه از همه چيز ظاهرتر </a:t>
            </a:r>
            <a:endParaRPr lang="en-US" dirty="0">
              <a:ea typeface="Calibri"/>
              <a:cs typeface="Arial"/>
            </a:endParaRPr>
          </a:p>
          <a:p>
            <a:pPr marL="0" indent="0" algn="r" rtl="1">
              <a:lnSpc>
                <a:spcPct val="115000"/>
              </a:lnSpc>
              <a:spcAft>
                <a:spcPts val="1000"/>
              </a:spcAft>
              <a:buNone/>
            </a:pPr>
            <a:r>
              <a:rPr lang="fa-IR" dirty="0">
                <a:ea typeface="Calibri"/>
              </a:rPr>
              <a:t>و آشكارتر است؛ چنانكه در سوره فصلت مى خوانيم: </a:t>
            </a:r>
            <a:r>
              <a:rPr lang="fa-IR" dirty="0">
                <a:solidFill>
                  <a:srgbClr val="7030A0"/>
                </a:solidFill>
                <a:ea typeface="Calibri"/>
              </a:rPr>
              <a:t>«سنريهم آياتنا فى الافاق و فى  أنفسهم </a:t>
            </a:r>
            <a:r>
              <a:rPr lang="fa-IR" dirty="0" smtClean="0">
                <a:solidFill>
                  <a:srgbClr val="7030A0"/>
                </a:solidFill>
                <a:ea typeface="Calibri"/>
              </a:rPr>
              <a:t>حتى </a:t>
            </a:r>
            <a:r>
              <a:rPr lang="fa-IR" dirty="0">
                <a:solidFill>
                  <a:srgbClr val="7030A0"/>
                </a:solidFill>
                <a:ea typeface="Calibri"/>
              </a:rPr>
              <a:t>يتبين لهم أنه الحق</a:t>
            </a:r>
            <a:r>
              <a:rPr lang="fa-IR" dirty="0" smtClean="0">
                <a:solidFill>
                  <a:srgbClr val="7030A0"/>
                </a:solidFill>
                <a:ea typeface="Calibri"/>
              </a:rPr>
              <a:t>: </a:t>
            </a:r>
            <a:r>
              <a:rPr lang="fa-IR" dirty="0">
                <a:solidFill>
                  <a:srgbClr val="7030A0"/>
                </a:solidFill>
                <a:ea typeface="Calibri"/>
              </a:rPr>
              <a:t>به زودى نشانه هاى خود را در اطراف جهان و در درون جانشان بهآنها نشان مى دهيم تا آشكار گردد كه او حق است.» سپس از اين حقيقت ناشناخته پرده برمى </a:t>
            </a:r>
            <a:r>
              <a:rPr lang="fa-IR" dirty="0" smtClean="0">
                <a:solidFill>
                  <a:srgbClr val="7030A0"/>
                </a:solidFill>
                <a:ea typeface="Calibri"/>
              </a:rPr>
              <a:t>دارد </a:t>
            </a:r>
            <a:r>
              <a:rPr lang="fa-IR" dirty="0">
                <a:solidFill>
                  <a:srgbClr val="7030A0"/>
                </a:solidFill>
                <a:ea typeface="Calibri"/>
              </a:rPr>
              <a:t>و مى گويد: «او خداوند يگانه و يكتاست.»</a:t>
            </a:r>
            <a:endParaRPr lang="en-US" dirty="0">
              <a:solidFill>
                <a:srgbClr val="7030A0"/>
              </a:solidFill>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74587715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7086600"/>
          </a:xfrm>
        </p:spPr>
        <p:txBody>
          <a:bodyPr>
            <a:normAutofit fontScale="47500" lnSpcReduction="20000"/>
          </a:bodyPr>
          <a:lstStyle/>
          <a:p>
            <a:pPr marL="0" indent="0" algn="r" rtl="1">
              <a:lnSpc>
                <a:spcPct val="115000"/>
              </a:lnSpc>
              <a:spcAft>
                <a:spcPts val="1000"/>
              </a:spcAft>
              <a:buNone/>
            </a:pPr>
            <a:r>
              <a:rPr lang="fa-IR" dirty="0" smtClean="0">
                <a:ea typeface="Calibri"/>
              </a:rPr>
              <a:t>معناى </a:t>
            </a:r>
            <a:r>
              <a:rPr lang="fa-IR" dirty="0">
                <a:ea typeface="Calibri"/>
              </a:rPr>
              <a:t>«قل» (بگو) در اينجا اين است كه اين حقيقت را اظهار كن. «الله» اسم خاص براى </a:t>
            </a:r>
            <a:r>
              <a:rPr lang="fa-IR" dirty="0" smtClean="0">
                <a:ea typeface="Calibri"/>
              </a:rPr>
              <a:t>خداوند </a:t>
            </a:r>
            <a:r>
              <a:rPr lang="fa-IR" dirty="0">
                <a:ea typeface="Calibri"/>
              </a:rPr>
              <a:t>است كه تفسير آن در سوره حمد گذشت. اما واژه «احد» از همان ماده «وحدت» است. از </a:t>
            </a:r>
            <a:r>
              <a:rPr lang="fa-IR" dirty="0" smtClean="0">
                <a:ea typeface="Calibri"/>
              </a:rPr>
              <a:t>اين </a:t>
            </a:r>
            <a:r>
              <a:rPr lang="fa-IR" dirty="0">
                <a:ea typeface="Calibri"/>
              </a:rPr>
              <a:t>رو، برخى «احد» و «واحد» را به يك معنا تفسير كرده اند و معتقدند هر دو اشاره به آن ذاتى </a:t>
            </a:r>
            <a:r>
              <a:rPr lang="fa-IR" dirty="0" smtClean="0">
                <a:ea typeface="Calibri"/>
              </a:rPr>
              <a:t>است </a:t>
            </a:r>
            <a:r>
              <a:rPr lang="fa-IR" dirty="0">
                <a:ea typeface="Calibri"/>
              </a:rPr>
              <a:t>كه از هر نظر بى نظير و منفرد مى باشد. او در علم يگانه، در قدرت بى مثال، در </a:t>
            </a:r>
            <a:r>
              <a:rPr lang="fa-IR" dirty="0" smtClean="0">
                <a:ea typeface="Calibri"/>
              </a:rPr>
              <a:t>رحمانيت</a:t>
            </a:r>
            <a:r>
              <a:rPr lang="fa-IR" dirty="0">
                <a:ea typeface="Calibri"/>
              </a:rPr>
              <a:t> </a:t>
            </a:r>
            <a:r>
              <a:rPr lang="fa-IR" dirty="0" smtClean="0">
                <a:ea typeface="Calibri"/>
              </a:rPr>
              <a:t>و </a:t>
            </a:r>
            <a:r>
              <a:rPr lang="fa-IR" dirty="0">
                <a:ea typeface="Calibri"/>
              </a:rPr>
              <a:t>رحيميت يكتاست، و خلاصه از هر نظر بى نظير است. در قرآن مجيد نيز «واحد» و «احد» هر </a:t>
            </a:r>
            <a:r>
              <a:rPr lang="fa-IR" dirty="0" smtClean="0">
                <a:ea typeface="Calibri"/>
              </a:rPr>
              <a:t>دو </a:t>
            </a:r>
            <a:r>
              <a:rPr lang="fa-IR" dirty="0">
                <a:ea typeface="Calibri"/>
              </a:rPr>
              <a:t>به ذات پاك خداوند اطلاق شده است.</a:t>
            </a:r>
            <a:endParaRPr lang="en-US" dirty="0">
              <a:ea typeface="Calibri"/>
              <a:cs typeface="Arial"/>
            </a:endParaRPr>
          </a:p>
          <a:p>
            <a:pPr marL="0" indent="0" algn="ctr" rtl="1">
              <a:lnSpc>
                <a:spcPct val="115000"/>
              </a:lnSpc>
              <a:spcAft>
                <a:spcPts val="1000"/>
              </a:spcAft>
              <a:buNone/>
            </a:pPr>
            <a:r>
              <a:rPr lang="fa-IR" b="1" dirty="0">
                <a:ea typeface="Calibri"/>
              </a:rPr>
              <a:t>يكتای بى نياز </a:t>
            </a:r>
            <a:endParaRPr lang="fa-IR" b="1" dirty="0">
              <a:ea typeface="Calibri"/>
              <a:cs typeface="Arial"/>
            </a:endParaRPr>
          </a:p>
          <a:p>
            <a:pPr marL="0" indent="0" algn="ctr" rtl="1">
              <a:lnSpc>
                <a:spcPct val="115000"/>
              </a:lnSpc>
              <a:spcAft>
                <a:spcPts val="1000"/>
              </a:spcAft>
              <a:buNone/>
            </a:pPr>
            <a:r>
              <a:rPr lang="fa-IR" dirty="0" smtClean="0">
                <a:solidFill>
                  <a:srgbClr val="7030A0"/>
                </a:solidFill>
                <a:ea typeface="Calibri"/>
              </a:rPr>
              <a:t>الله </a:t>
            </a:r>
            <a:r>
              <a:rPr lang="fa-IR" dirty="0">
                <a:solidFill>
                  <a:srgbClr val="7030A0"/>
                </a:solidFill>
                <a:ea typeface="Calibri"/>
              </a:rPr>
              <a:t>الصمد * لم يلد و لم يولد </a:t>
            </a:r>
            <a:r>
              <a:rPr lang="fa-IR" dirty="0">
                <a:ea typeface="Calibri"/>
              </a:rPr>
              <a:t>. </a:t>
            </a:r>
            <a:endParaRPr lang="en-US" dirty="0">
              <a:ea typeface="Calibri"/>
              <a:cs typeface="Arial"/>
            </a:endParaRPr>
          </a:p>
          <a:p>
            <a:pPr marL="0" indent="0" algn="r" rtl="1">
              <a:lnSpc>
                <a:spcPct val="115000"/>
              </a:lnSpc>
              <a:spcAft>
                <a:spcPts val="1000"/>
              </a:spcAft>
              <a:buNone/>
            </a:pPr>
            <a:r>
              <a:rPr lang="fa-IR" dirty="0">
                <a:ea typeface="Calibri"/>
              </a:rPr>
              <a:t>در آيه نخست در توصيف ديگرى از آن ذات مقدس يكتا مى فرمايد: </a:t>
            </a:r>
            <a:r>
              <a:rPr lang="fa-IR" dirty="0">
                <a:solidFill>
                  <a:srgbClr val="7030A0"/>
                </a:solidFill>
                <a:ea typeface="Calibri"/>
              </a:rPr>
              <a:t>«او خداوندى است كه </a:t>
            </a:r>
            <a:r>
              <a:rPr lang="fa-IR" dirty="0" smtClean="0">
                <a:solidFill>
                  <a:srgbClr val="7030A0"/>
                </a:solidFill>
                <a:ea typeface="Calibri"/>
              </a:rPr>
              <a:t>همه </a:t>
            </a:r>
            <a:r>
              <a:rPr lang="fa-IR" dirty="0">
                <a:solidFill>
                  <a:srgbClr val="7030A0"/>
                </a:solidFill>
                <a:ea typeface="Calibri"/>
              </a:rPr>
              <a:t>نيازمندان قصد او مى كنند: الله الصمد .» </a:t>
            </a:r>
            <a:endParaRPr lang="en-US" dirty="0">
              <a:solidFill>
                <a:srgbClr val="7030A0"/>
              </a:solidFill>
              <a:ea typeface="Calibri"/>
              <a:cs typeface="Arial"/>
            </a:endParaRPr>
          </a:p>
          <a:p>
            <a:pPr marL="0" indent="0" algn="r" rtl="1">
              <a:lnSpc>
                <a:spcPct val="115000"/>
              </a:lnSpc>
              <a:spcAft>
                <a:spcPts val="1000"/>
              </a:spcAft>
              <a:buNone/>
            </a:pPr>
            <a:r>
              <a:rPr lang="fa-IR" dirty="0">
                <a:ea typeface="Calibri"/>
              </a:rPr>
              <a:t>براى «صمد» در روايات و گفته هاى مفسران و واژه شناسان معانى بسيارى ذكر شده </a:t>
            </a:r>
            <a:r>
              <a:rPr lang="fa-IR" dirty="0" smtClean="0">
                <a:ea typeface="Calibri"/>
              </a:rPr>
              <a:t>كه</a:t>
            </a:r>
            <a:r>
              <a:rPr lang="fa-IR" dirty="0">
                <a:ea typeface="Calibri"/>
              </a:rPr>
              <a:t> </a:t>
            </a:r>
            <a:r>
              <a:rPr lang="fa-IR" dirty="0" smtClean="0">
                <a:ea typeface="Calibri"/>
              </a:rPr>
              <a:t>برخى </a:t>
            </a:r>
            <a:r>
              <a:rPr lang="fa-IR" dirty="0">
                <a:ea typeface="Calibri"/>
              </a:rPr>
              <a:t>از آنها از اين قرار </a:t>
            </a:r>
            <a:r>
              <a:rPr lang="fa-IR" dirty="0" smtClean="0">
                <a:ea typeface="Calibri"/>
              </a:rPr>
              <a:t>است:</a:t>
            </a:r>
            <a:br>
              <a:rPr lang="fa-IR" dirty="0" smtClean="0">
                <a:ea typeface="Calibri"/>
              </a:rPr>
            </a:br>
            <a:endParaRPr lang="fa-IR" dirty="0" smtClean="0">
              <a:ea typeface="Calibri"/>
            </a:endParaRPr>
          </a:p>
          <a:p>
            <a:pPr marL="0" indent="0" algn="r" rtl="1">
              <a:lnSpc>
                <a:spcPct val="115000"/>
              </a:lnSpc>
              <a:spcAft>
                <a:spcPts val="1000"/>
              </a:spcAft>
              <a:buNone/>
            </a:pPr>
            <a:r>
              <a:rPr lang="fa-IR" dirty="0" smtClean="0">
                <a:ea typeface="Calibri"/>
              </a:rPr>
              <a:t>1</a:t>
            </a:r>
            <a:r>
              <a:rPr lang="fa-IR" dirty="0">
                <a:ea typeface="Calibri"/>
              </a:rPr>
              <a:t>. صمد به معناى آقا و بزرگى است كه براى انجام كارها به سوى او مى </a:t>
            </a:r>
            <a:r>
              <a:rPr lang="fa-IR" dirty="0" smtClean="0">
                <a:ea typeface="Calibri"/>
              </a:rPr>
              <a:t>روند.</a:t>
            </a:r>
            <a:endParaRPr lang="en-US" dirty="0">
              <a:ea typeface="Calibri"/>
              <a:cs typeface="Arial"/>
            </a:endParaRPr>
          </a:p>
          <a:p>
            <a:pPr marL="0" indent="0" algn="r" rtl="1">
              <a:lnSpc>
                <a:spcPct val="115000"/>
              </a:lnSpc>
              <a:spcAft>
                <a:spcPts val="1000"/>
              </a:spcAft>
              <a:buNone/>
            </a:pPr>
            <a:r>
              <a:rPr lang="fa-IR" dirty="0">
                <a:ea typeface="Calibri"/>
              </a:rPr>
              <a:t>2. صمد به معناى چيزى است كه تو خالى نيست، بلكه پر است.</a:t>
            </a:r>
            <a:endParaRPr lang="en-US" dirty="0">
              <a:ea typeface="Calibri"/>
              <a:cs typeface="Arial"/>
            </a:endParaRPr>
          </a:p>
          <a:p>
            <a:pPr marL="0" indent="0" algn="r" rtl="1">
              <a:lnSpc>
                <a:spcPct val="115000"/>
              </a:lnSpc>
              <a:spcAft>
                <a:spcPts val="1000"/>
              </a:spcAft>
              <a:buNone/>
            </a:pPr>
            <a:r>
              <a:rPr lang="fa-IR" dirty="0">
                <a:ea typeface="Calibri"/>
              </a:rPr>
              <a:t>3. صمد دو ريشه اصلى دارد: يكى در معناى «قصد» است و ديگرى به معناى «صلابت و </a:t>
            </a:r>
            <a:r>
              <a:rPr lang="fa-IR" dirty="0" smtClean="0">
                <a:ea typeface="Calibri"/>
              </a:rPr>
              <a:t>استحكام</a:t>
            </a:r>
            <a:r>
              <a:rPr lang="fa-IR" dirty="0">
                <a:ea typeface="Calibri"/>
              </a:rPr>
              <a:t>» و اينكه به خداوند صمد گفته مى شود، از اين روست كه بندگانش قصد درگاه او مى </a:t>
            </a:r>
            <a:r>
              <a:rPr lang="fa-IR" dirty="0" smtClean="0">
                <a:ea typeface="Calibri"/>
              </a:rPr>
              <a:t>كنند.</a:t>
            </a:r>
            <a:endParaRPr lang="en-US" dirty="0">
              <a:ea typeface="Calibri"/>
              <a:cs typeface="Arial"/>
            </a:endParaRPr>
          </a:p>
          <a:p>
            <a:pPr marL="0" indent="0" algn="r" rtl="1">
              <a:lnSpc>
                <a:spcPct val="115000"/>
              </a:lnSpc>
              <a:spcAft>
                <a:spcPts val="1000"/>
              </a:spcAft>
              <a:buNone/>
            </a:pPr>
            <a:r>
              <a:rPr lang="fa-IR" dirty="0" smtClean="0">
                <a:ea typeface="Calibri"/>
              </a:rPr>
              <a:t>امام حسين(ع) </a:t>
            </a:r>
            <a:r>
              <a:rPr lang="fa-IR" dirty="0">
                <a:ea typeface="Calibri"/>
              </a:rPr>
              <a:t>در حديثى براى «صمد» پنج معنا برشمرده </a:t>
            </a:r>
            <a:r>
              <a:rPr lang="fa-IR" dirty="0" smtClean="0">
                <a:ea typeface="Calibri"/>
              </a:rPr>
              <a:t>است:صمد </a:t>
            </a:r>
            <a:r>
              <a:rPr lang="fa-IR" dirty="0">
                <a:ea typeface="Calibri"/>
              </a:rPr>
              <a:t>كسى است كه در منتهاى سيادت و آقايى است؛ صمد ذاتى است دائم ازلى و </a:t>
            </a:r>
            <a:endParaRPr lang="en-US" dirty="0">
              <a:ea typeface="Calibri"/>
              <a:cs typeface="Arial"/>
            </a:endParaRPr>
          </a:p>
          <a:p>
            <a:pPr marL="0" indent="0" algn="r" rtl="1">
              <a:lnSpc>
                <a:spcPct val="115000"/>
              </a:lnSpc>
              <a:spcAft>
                <a:spcPts val="1000"/>
              </a:spcAft>
              <a:buNone/>
            </a:pPr>
            <a:r>
              <a:rPr lang="fa-IR" dirty="0">
                <a:ea typeface="Calibri"/>
              </a:rPr>
              <a:t>جاودانى؛ صمد وجودى است كه جوف ندارد؛ صمد كسى است كه نمى خورد و نمى </a:t>
            </a:r>
            <a:r>
              <a:rPr lang="fa-IR" dirty="0" smtClean="0">
                <a:ea typeface="Calibri"/>
              </a:rPr>
              <a:t>آشامد</a:t>
            </a:r>
            <a:r>
              <a:rPr lang="fa-IR" dirty="0">
                <a:ea typeface="Calibri"/>
              </a:rPr>
              <a:t>؛ صمد كسى است كه نمى </a:t>
            </a:r>
            <a:r>
              <a:rPr lang="fa-IR" dirty="0" smtClean="0">
                <a:ea typeface="Calibri"/>
              </a:rPr>
              <a:t>خوابد.</a:t>
            </a:r>
            <a:endParaRPr lang="en-US" dirty="0">
              <a:ea typeface="Calibri"/>
              <a:cs typeface="Arial"/>
            </a:endParaRPr>
          </a:p>
          <a:p>
            <a:pPr marL="0" indent="0" algn="r" rtl="1">
              <a:lnSpc>
                <a:spcPct val="115000"/>
              </a:lnSpc>
              <a:spcAft>
                <a:spcPts val="1000"/>
              </a:spcAft>
              <a:buNone/>
            </a:pPr>
            <a:r>
              <a:rPr lang="fa-IR" dirty="0">
                <a:ea typeface="Calibri"/>
              </a:rPr>
              <a:t>آن حضرت در پاسخ مردم بصره كه از معناى صمد پرسيده بودند، فرمود:</a:t>
            </a:r>
            <a:endParaRPr lang="en-US" dirty="0">
              <a:ea typeface="Calibri"/>
              <a:cs typeface="Arial"/>
            </a:endParaRPr>
          </a:p>
          <a:p>
            <a:pPr marL="0" indent="0" algn="r" rtl="1">
              <a:lnSpc>
                <a:spcPct val="115000"/>
              </a:lnSpc>
              <a:spcAft>
                <a:spcPts val="1000"/>
              </a:spcAft>
              <a:buNone/>
            </a:pPr>
            <a:r>
              <a:rPr lang="fa-IR" dirty="0">
                <a:ea typeface="Calibri"/>
              </a:rPr>
              <a:t>خداوند خودش «صمد» را تفسير فرموده است به </a:t>
            </a:r>
            <a:r>
              <a:rPr lang="fa-IR" dirty="0">
                <a:solidFill>
                  <a:srgbClr val="7030A0"/>
                </a:solidFill>
                <a:ea typeface="Calibri"/>
              </a:rPr>
              <a:t>«لم يلد و لم يولد و لم يكن له كفوا </a:t>
            </a:r>
            <a:r>
              <a:rPr lang="fa-IR" dirty="0" smtClean="0">
                <a:solidFill>
                  <a:srgbClr val="7030A0"/>
                </a:solidFill>
                <a:ea typeface="Calibri"/>
              </a:rPr>
              <a:t>أحد</a:t>
            </a:r>
            <a:r>
              <a:rPr lang="fa-IR" dirty="0">
                <a:solidFill>
                  <a:srgbClr val="7030A0"/>
                </a:solidFill>
                <a:ea typeface="Calibri"/>
              </a:rPr>
              <a:t>: نه زاد، و نه زاده شد و احدى مانند او نيست</a:t>
            </a:r>
            <a:r>
              <a:rPr lang="fa-IR" dirty="0" smtClean="0">
                <a:solidFill>
                  <a:srgbClr val="7030A0"/>
                </a:solidFill>
                <a:ea typeface="Calibri"/>
              </a:rPr>
              <a:t>.»</a:t>
            </a:r>
            <a:endParaRPr lang="fa-IR" dirty="0">
              <a:solidFill>
                <a:srgbClr val="7030A0"/>
              </a:solidFil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46525744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553200"/>
          </a:xfrm>
        </p:spPr>
        <p:txBody>
          <a:bodyPr>
            <a:normAutofit fontScale="92500" lnSpcReduction="10000"/>
          </a:bodyPr>
          <a:lstStyle/>
          <a:p>
            <a:pPr marL="0" indent="0" algn="r" rtl="1">
              <a:buNone/>
            </a:pPr>
            <a:r>
              <a:rPr lang="fa-IR" dirty="0"/>
              <a:t>در اكتشافات اخير آمده است كه تمام اشياى جهان ماده، از ذرات بسيار كوچكى به نام «اتم» </a:t>
            </a:r>
            <a:r>
              <a:rPr lang="fa-IR" dirty="0" smtClean="0"/>
              <a:t>تشكيل </a:t>
            </a:r>
            <a:r>
              <a:rPr lang="fa-IR" dirty="0"/>
              <a:t>يافته و «اتم» خود نيز مركب از دو قسمت است: هسته مركزى و الكترون هايى كه به دور </a:t>
            </a:r>
            <a:r>
              <a:rPr lang="fa-IR" dirty="0" smtClean="0"/>
              <a:t>آن </a:t>
            </a:r>
            <a:r>
              <a:rPr lang="fa-IR" dirty="0"/>
              <a:t>در گردش اند و عجب اينكه در ميان آن هسته و الكترون ها فاصله زيادى وجود دارد (</a:t>
            </a:r>
            <a:r>
              <a:rPr lang="fa-IR" dirty="0" smtClean="0"/>
              <a:t>البته</a:t>
            </a:r>
            <a:r>
              <a:rPr lang="fa-IR" dirty="0"/>
              <a:t> </a:t>
            </a:r>
            <a:r>
              <a:rPr lang="fa-IR" dirty="0" smtClean="0"/>
              <a:t>زياد </a:t>
            </a:r>
            <a:r>
              <a:rPr lang="fa-IR" dirty="0"/>
              <a:t>در مقايسه با حجم اتم)؛ به طورى كه اگر اين فاصله برداشته شود، اجسام به قدرى كوچك </a:t>
            </a:r>
            <a:r>
              <a:rPr lang="fa-IR" dirty="0" smtClean="0"/>
              <a:t>مى </a:t>
            </a:r>
            <a:r>
              <a:rPr lang="fa-IR" dirty="0"/>
              <a:t>شوند كه براى ما حيرت آور است. مثلا اگر فاصله هاى اتمى ذرات وجود انسان را بردارند و </a:t>
            </a:r>
            <a:r>
              <a:rPr lang="fa-IR" dirty="0" smtClean="0"/>
              <a:t>او </a:t>
            </a:r>
            <a:r>
              <a:rPr lang="fa-IR" dirty="0"/>
              <a:t>را كاملا فشرده كنند، ممكن است به صورت ذره اى درآيد كه ديدنش با چشم مشكل باشد </a:t>
            </a:r>
            <a:r>
              <a:rPr lang="fa-IR" dirty="0" smtClean="0"/>
              <a:t>ولى </a:t>
            </a:r>
            <a:r>
              <a:rPr lang="fa-IR" dirty="0"/>
              <a:t>با اين حال تمام وزن بدن يك انسان را داراست (مثلا همين ذره ناچيز </a:t>
            </a:r>
            <a:r>
              <a:rPr lang="fa-IR" dirty="0" smtClean="0"/>
              <a:t>60 </a:t>
            </a:r>
            <a:r>
              <a:rPr lang="fa-IR" dirty="0"/>
              <a:t>كيلو وزن دارد). </a:t>
            </a:r>
            <a:endParaRPr lang="en-US" dirty="0"/>
          </a:p>
          <a:p>
            <a:pPr marL="0" indent="0" algn="r" rtl="1">
              <a:buNone/>
            </a:pPr>
            <a:r>
              <a:rPr lang="fa-IR" dirty="0"/>
              <a:t>برخى با استفاده از اين اكتشاف علمى و با توجه به اينكه يكى از معانى «صمد» </a:t>
            </a:r>
            <a:r>
              <a:rPr lang="fa-IR" dirty="0" smtClean="0"/>
              <a:t>وجودى</a:t>
            </a:r>
            <a:r>
              <a:rPr lang="fa-IR" dirty="0"/>
              <a:t> </a:t>
            </a:r>
            <a:r>
              <a:rPr lang="fa-IR" dirty="0" smtClean="0"/>
              <a:t>است </a:t>
            </a:r>
            <a:r>
              <a:rPr lang="fa-IR" dirty="0"/>
              <a:t>كه توخالى و اجوف نيست، چنين نتيجه گرفته اند كه قرآن مى خواهد با اين تعبير هرگونه </a:t>
            </a:r>
            <a:r>
              <a:rPr lang="fa-IR" dirty="0" smtClean="0"/>
              <a:t>جسمانيتى </a:t>
            </a:r>
            <a:r>
              <a:rPr lang="fa-IR" dirty="0"/>
              <a:t>را از خدا نفى كند؛ چرا كه تمام اجسام از اتم تشكيل يافته اند و اتم نيز توخالى است. </a:t>
            </a:r>
            <a:endParaRPr lang="en-US" dirty="0"/>
          </a:p>
          <a:p>
            <a:pPr marL="0" indent="0" algn="r" rtl="1">
              <a:buNone/>
            </a:pPr>
            <a:r>
              <a:rPr lang="fa-IR" dirty="0"/>
              <a:t>بدين ترتيب اين آيه مى تواند يكى از معجزات علمى قرآن باشد.</a:t>
            </a:r>
            <a:endParaRPr lang="en-US" dirty="0"/>
          </a:p>
          <a:p>
            <a:pPr marL="0" indent="0" algn="r">
              <a:buNone/>
            </a:pPr>
            <a:endParaRPr lang="fa-IR" dirty="0"/>
          </a:p>
        </p:txBody>
      </p:sp>
    </p:spTree>
    <p:extLst>
      <p:ext uri="{BB962C8B-B14F-4D97-AF65-F5344CB8AC3E}">
        <p14:creationId xmlns:p14="http://schemas.microsoft.com/office/powerpoint/2010/main" val="83991977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58200" cy="6126163"/>
          </a:xfrm>
        </p:spPr>
        <p:txBody>
          <a:bodyPr>
            <a:normAutofit lnSpcReduction="10000"/>
          </a:bodyPr>
          <a:lstStyle/>
          <a:p>
            <a:pPr marL="0" indent="0" algn="r" rtl="1">
              <a:buNone/>
            </a:pPr>
            <a:r>
              <a:rPr lang="fa-IR" dirty="0"/>
              <a:t>اما نبايد فراموش كرد كه </a:t>
            </a:r>
            <a:r>
              <a:rPr lang="fa-IR" dirty="0">
                <a:solidFill>
                  <a:schemeClr val="accent6">
                    <a:lumMod val="50000"/>
                  </a:schemeClr>
                </a:solidFill>
              </a:rPr>
              <a:t>«صمد» </a:t>
            </a:r>
            <a:r>
              <a:rPr lang="fa-IR" dirty="0"/>
              <a:t>در اصل لغت به معناى </a:t>
            </a:r>
            <a:r>
              <a:rPr lang="fa-IR" dirty="0">
                <a:solidFill>
                  <a:schemeClr val="accent6">
                    <a:lumMod val="50000"/>
                  </a:schemeClr>
                </a:solidFill>
              </a:rPr>
              <a:t>شخص بزرگى است كه </a:t>
            </a:r>
            <a:r>
              <a:rPr lang="fa-IR" dirty="0" smtClean="0">
                <a:solidFill>
                  <a:schemeClr val="accent6">
                    <a:lumMod val="50000"/>
                  </a:schemeClr>
                </a:solidFill>
              </a:rPr>
              <a:t>همه</a:t>
            </a:r>
            <a:r>
              <a:rPr lang="fa-IR" dirty="0">
                <a:solidFill>
                  <a:schemeClr val="accent6">
                    <a:lumMod val="50000"/>
                  </a:schemeClr>
                </a:solidFill>
              </a:rPr>
              <a:t> </a:t>
            </a:r>
            <a:r>
              <a:rPr lang="fa-IR" dirty="0" smtClean="0">
                <a:solidFill>
                  <a:schemeClr val="accent6">
                    <a:lumMod val="50000"/>
                  </a:schemeClr>
                </a:solidFill>
              </a:rPr>
              <a:t>نيازمندان </a:t>
            </a:r>
            <a:r>
              <a:rPr lang="fa-IR" dirty="0">
                <a:solidFill>
                  <a:schemeClr val="accent6">
                    <a:lumMod val="50000"/>
                  </a:schemeClr>
                </a:solidFill>
              </a:rPr>
              <a:t>به سوى او مى روند و از هر نظر پر و كامل اس</a:t>
            </a:r>
            <a:r>
              <a:rPr lang="fa-IR" dirty="0"/>
              <a:t>ت و ظاهرا بقيه معانى و تفسيرهاى </a:t>
            </a:r>
            <a:r>
              <a:rPr lang="fa-IR" dirty="0" smtClean="0"/>
              <a:t>ديگرى </a:t>
            </a:r>
            <a:r>
              <a:rPr lang="fa-IR" dirty="0"/>
              <a:t>كه براى آن ذكر شده، به همين ريشه بازمى گردد.</a:t>
            </a:r>
            <a:endParaRPr lang="en-US" dirty="0"/>
          </a:p>
          <a:p>
            <a:pPr marL="0" indent="0" algn="r" rtl="1">
              <a:buNone/>
            </a:pPr>
            <a:r>
              <a:rPr lang="fa-IR" dirty="0"/>
              <a:t>سپس در آيه بعد به رد عقايد نصارى، يهود و مشركان عرب كه براى خداوند فرزند، يا پدرى </a:t>
            </a:r>
            <a:r>
              <a:rPr lang="fa-IR" dirty="0" smtClean="0"/>
              <a:t>قائل </a:t>
            </a:r>
            <a:r>
              <a:rPr lang="fa-IR" dirty="0"/>
              <a:t>بودند، پرداخته، مى فرمايد: </a:t>
            </a:r>
            <a:r>
              <a:rPr lang="fa-IR" dirty="0">
                <a:solidFill>
                  <a:schemeClr val="accent6">
                    <a:lumMod val="50000"/>
                  </a:schemeClr>
                </a:solidFill>
              </a:rPr>
              <a:t>«نزاد و زاده نشده: لم يلد و لم يولد .» </a:t>
            </a:r>
            <a:endParaRPr lang="en-US" dirty="0">
              <a:solidFill>
                <a:schemeClr val="accent6">
                  <a:lumMod val="50000"/>
                </a:schemeClr>
              </a:solidFill>
            </a:endParaRPr>
          </a:p>
          <a:p>
            <a:pPr marL="0" indent="0" algn="r" rtl="1">
              <a:buNone/>
            </a:pPr>
            <a:r>
              <a:rPr lang="fa-IR" dirty="0"/>
              <a:t>در مقابل اين بيان، سخن كسانى قرار دارد كه معتقد به تثليث </a:t>
            </a:r>
            <a:r>
              <a:rPr lang="fa-IR" dirty="0" smtClean="0"/>
              <a:t>(خدايان </a:t>
            </a:r>
            <a:r>
              <a:rPr lang="fa-IR" dirty="0"/>
              <a:t>سه گانه) بودند: </a:t>
            </a:r>
            <a:endParaRPr lang="en-US" dirty="0"/>
          </a:p>
          <a:p>
            <a:pPr marL="0" indent="0" algn="r" rtl="1">
              <a:buNone/>
            </a:pPr>
            <a:r>
              <a:rPr lang="fa-IR" dirty="0">
                <a:solidFill>
                  <a:schemeClr val="accent6">
                    <a:lumMod val="50000"/>
                  </a:schemeClr>
                </a:solidFill>
              </a:rPr>
              <a:t>خداى پدر، خداى پسر و روح القدس. نصارى «مسيح» را پسر خدا و يهود نيز «عزير» را پسر </a:t>
            </a:r>
            <a:r>
              <a:rPr lang="fa-IR" dirty="0" smtClean="0">
                <a:solidFill>
                  <a:schemeClr val="accent6">
                    <a:lumMod val="50000"/>
                  </a:schemeClr>
                </a:solidFill>
              </a:rPr>
              <a:t>اومى </a:t>
            </a:r>
            <a:r>
              <a:rPr lang="fa-IR" dirty="0">
                <a:solidFill>
                  <a:schemeClr val="accent6">
                    <a:lumMod val="50000"/>
                  </a:schemeClr>
                </a:solidFill>
              </a:rPr>
              <a:t>دانستند </a:t>
            </a:r>
            <a:r>
              <a:rPr lang="fa-IR" dirty="0" smtClean="0">
                <a:solidFill>
                  <a:schemeClr val="accent6">
                    <a:lumMod val="50000"/>
                  </a:schemeClr>
                </a:solidFill>
              </a:rPr>
              <a:t>و </a:t>
            </a:r>
            <a:r>
              <a:rPr lang="fa-IR" dirty="0">
                <a:solidFill>
                  <a:schemeClr val="accent6">
                    <a:lumMod val="50000"/>
                  </a:schemeClr>
                </a:solidFill>
              </a:rPr>
              <a:t>مشركان عرب نيز معتقد بودند ملائكه دختران خدا هستند</a:t>
            </a:r>
            <a:r>
              <a:rPr lang="fa-IR" dirty="0"/>
              <a:t>.</a:t>
            </a:r>
            <a:endParaRPr lang="en-US" dirty="0"/>
          </a:p>
          <a:p>
            <a:pPr marL="0" indent="0" algn="r">
              <a:buNone/>
            </a:pPr>
            <a:endParaRPr lang="fa-IR" dirty="0"/>
          </a:p>
        </p:txBody>
      </p:sp>
    </p:spTree>
    <p:extLst>
      <p:ext uri="{BB962C8B-B14F-4D97-AF65-F5344CB8AC3E}">
        <p14:creationId xmlns:p14="http://schemas.microsoft.com/office/powerpoint/2010/main" val="195587055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534400" cy="5364163"/>
          </a:xfrm>
        </p:spPr>
        <p:txBody>
          <a:bodyPr>
            <a:normAutofit fontScale="77500" lnSpcReduction="20000"/>
          </a:bodyPr>
          <a:lstStyle/>
          <a:p>
            <a:pPr marL="0" indent="0" algn="r" rtl="1">
              <a:buNone/>
            </a:pPr>
            <a:r>
              <a:rPr lang="fa-IR" dirty="0"/>
              <a:t>از برخى روايات استفاده مى شود كه تولد در آيه </a:t>
            </a:r>
            <a:r>
              <a:rPr lang="fa-IR" dirty="0">
                <a:solidFill>
                  <a:schemeClr val="accent6">
                    <a:lumMod val="50000"/>
                  </a:schemeClr>
                </a:solidFill>
              </a:rPr>
              <a:t>«لم يلد و لم يولد»</a:t>
            </a:r>
            <a:r>
              <a:rPr lang="fa-IR" dirty="0"/>
              <a:t> معناى وسيع ترى دارد </a:t>
            </a:r>
            <a:r>
              <a:rPr lang="fa-IR" dirty="0" smtClean="0"/>
              <a:t>و </a:t>
            </a:r>
            <a:r>
              <a:rPr lang="fa-IR" dirty="0"/>
              <a:t>هرگونه خروج اشياى مادى و لطيف را از او و يا خروج آن ذات مقدس از اشياى مادى و لطيف </a:t>
            </a:r>
            <a:r>
              <a:rPr lang="fa-IR" dirty="0" smtClean="0"/>
              <a:t>ديگر </a:t>
            </a:r>
            <a:r>
              <a:rPr lang="fa-IR" dirty="0"/>
              <a:t>را نفى مى كند؛ چنانكه امام </a:t>
            </a:r>
            <a:r>
              <a:rPr lang="fa-IR" dirty="0" smtClean="0"/>
              <a:t>حسين(ع) </a:t>
            </a:r>
            <a:r>
              <a:rPr lang="fa-IR" dirty="0"/>
              <a:t>در تفسير اين آيه مى فرمايد: </a:t>
            </a:r>
            <a:r>
              <a:rPr lang="fa-IR" dirty="0">
                <a:solidFill>
                  <a:schemeClr val="accent6">
                    <a:lumMod val="50000"/>
                  </a:schemeClr>
                </a:solidFill>
              </a:rPr>
              <a:t>«لم يلد»، </a:t>
            </a:r>
            <a:r>
              <a:rPr lang="fa-IR" dirty="0" smtClean="0">
                <a:solidFill>
                  <a:schemeClr val="accent6">
                    <a:lumMod val="50000"/>
                  </a:schemeClr>
                </a:solidFill>
              </a:rPr>
              <a:t>يعنى </a:t>
            </a:r>
            <a:r>
              <a:rPr lang="fa-IR" dirty="0">
                <a:solidFill>
                  <a:schemeClr val="accent6">
                    <a:lumMod val="50000"/>
                  </a:schemeClr>
                </a:solidFill>
              </a:rPr>
              <a:t>چيزى از او خارج نشد، نه اشياى مادى مانند فرزند، نه ساير اشيايى كه از مخلوقات </a:t>
            </a:r>
            <a:r>
              <a:rPr lang="fa-IR" dirty="0" smtClean="0">
                <a:solidFill>
                  <a:schemeClr val="accent6">
                    <a:lumMod val="50000"/>
                  </a:schemeClr>
                </a:solidFill>
              </a:rPr>
              <a:t>خارج مى </a:t>
            </a:r>
            <a:r>
              <a:rPr lang="fa-IR" dirty="0">
                <a:solidFill>
                  <a:schemeClr val="accent6">
                    <a:lumMod val="50000"/>
                  </a:schemeClr>
                </a:solidFill>
              </a:rPr>
              <a:t>شود (مانند شير از پستان مادر)، نه چيز لطيف مانند نفس و نه عوارض گوناگون مانند خواب </a:t>
            </a:r>
            <a:r>
              <a:rPr lang="fa-IR" dirty="0" smtClean="0">
                <a:solidFill>
                  <a:schemeClr val="accent6">
                    <a:lumMod val="50000"/>
                  </a:schemeClr>
                </a:solidFill>
              </a:rPr>
              <a:t>و </a:t>
            </a:r>
            <a:r>
              <a:rPr lang="fa-IR" dirty="0">
                <a:solidFill>
                  <a:schemeClr val="accent6">
                    <a:lumMod val="50000"/>
                  </a:schemeClr>
                </a:solidFill>
              </a:rPr>
              <a:t>خيال، اندوه و خوشحالى، خنده و گريه، خوف و رجا، شوق و ملالت و گرسنگى و سيرى.</a:t>
            </a:r>
            <a:r>
              <a:rPr lang="fa-IR" dirty="0"/>
              <a:t> خداوند </a:t>
            </a:r>
            <a:r>
              <a:rPr lang="fa-IR" dirty="0" smtClean="0"/>
              <a:t>برتر </a:t>
            </a:r>
            <a:r>
              <a:rPr lang="fa-IR" dirty="0"/>
              <a:t>از اين است كه چيزى از او خارج شود. نيز برتر از آن است كه از شىء مادى و لطيف متولد </a:t>
            </a:r>
            <a:r>
              <a:rPr lang="fa-IR" dirty="0" smtClean="0"/>
              <a:t>گردد</a:t>
            </a:r>
            <a:r>
              <a:rPr lang="fa-IR" dirty="0"/>
              <a:t>؛ مانند خارج شدن موجود زنده اى از موجود ديگر، گياه از زمين، آب از چشمه و ميوه از </a:t>
            </a:r>
            <a:r>
              <a:rPr lang="fa-IR" dirty="0" smtClean="0"/>
              <a:t>درختان </a:t>
            </a:r>
            <a:r>
              <a:rPr lang="fa-IR" dirty="0"/>
              <a:t>و يا خارج شدن اشياى لطيف از منابعش مانند ديدن از چشم، شنيدن از گوش، استشمام از بينى، چشيدن از دهان، سخن از زبان، معرفت و تشخيص از دل و جرقه آتش از سنگ.</a:t>
            </a:r>
            <a:endParaRPr lang="en-US" dirty="0"/>
          </a:p>
          <a:p>
            <a:pPr marL="0" indent="0" algn="r" rtl="1">
              <a:buNone/>
            </a:pPr>
            <a:r>
              <a:rPr lang="fa-IR" dirty="0"/>
              <a:t>براساس اين حديث، تولد معناى گسترده اى دارد كه هرگونه خروج و نتيجه گيرى چيزى </a:t>
            </a:r>
            <a:r>
              <a:rPr lang="fa-IR" dirty="0" smtClean="0"/>
              <a:t>از </a:t>
            </a:r>
            <a:r>
              <a:rPr lang="fa-IR" dirty="0"/>
              <a:t>چيز ديگر را شامل مى شود و اين درحقيقت معناى دوم آيه است و معناى اول و ظاهر آن نيز </a:t>
            </a:r>
            <a:r>
              <a:rPr lang="fa-IR" dirty="0" smtClean="0"/>
              <a:t>همان </a:t>
            </a:r>
            <a:r>
              <a:rPr lang="fa-IR" dirty="0"/>
              <a:t>بود كه در آغاز گفته شد. </a:t>
            </a:r>
            <a:endParaRPr lang="en-US" dirty="0"/>
          </a:p>
          <a:p>
            <a:pPr marL="0" indent="0" algn="r">
              <a:buNone/>
            </a:pPr>
            <a:endParaRPr lang="fa-IR" dirty="0"/>
          </a:p>
        </p:txBody>
      </p:sp>
    </p:spTree>
    <p:extLst>
      <p:ext uri="{BB962C8B-B14F-4D97-AF65-F5344CB8AC3E}">
        <p14:creationId xmlns:p14="http://schemas.microsoft.com/office/powerpoint/2010/main" val="78361572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5745163"/>
          </a:xfrm>
        </p:spPr>
        <p:txBody>
          <a:bodyPr>
            <a:normAutofit fontScale="92500" lnSpcReduction="20000"/>
          </a:bodyPr>
          <a:lstStyle/>
          <a:p>
            <a:pPr marL="0" indent="0" algn="r" rtl="1">
              <a:buNone/>
            </a:pPr>
            <a:r>
              <a:rPr lang="fa-IR" dirty="0" smtClean="0"/>
              <a:t>ضمن </a:t>
            </a:r>
            <a:r>
              <a:rPr lang="fa-IR" dirty="0"/>
              <a:t>اينكه معناى دوم با تحليل معناى اول كاملا قابل درك </a:t>
            </a:r>
            <a:r>
              <a:rPr lang="fa-IR" dirty="0" smtClean="0"/>
              <a:t>است</a:t>
            </a:r>
            <a:r>
              <a:rPr lang="fa-IR" dirty="0"/>
              <a:t>؛ زيرا اگر خداوند فرزند ندارد، به اين دليل است كه از عوارض ماده بركنار مى باشد. همين </a:t>
            </a:r>
            <a:endParaRPr lang="en-US" dirty="0"/>
          </a:p>
          <a:p>
            <a:pPr marL="0" indent="0" algn="r" rtl="1">
              <a:buNone/>
            </a:pPr>
            <a:r>
              <a:rPr lang="fa-IR" dirty="0"/>
              <a:t>معنا درباره ساير عوارض ماده صادق </a:t>
            </a:r>
            <a:r>
              <a:rPr lang="fa-IR" dirty="0" smtClean="0"/>
              <a:t>است.</a:t>
            </a:r>
            <a:endParaRPr lang="en-US" dirty="0"/>
          </a:p>
          <a:p>
            <a:pPr marL="0" indent="0" algn="ctr" rtl="1">
              <a:buNone/>
            </a:pPr>
            <a:r>
              <a:rPr lang="fa-IR" b="1" dirty="0">
                <a:solidFill>
                  <a:schemeClr val="accent6">
                    <a:lumMod val="50000"/>
                  </a:schemeClr>
                </a:solidFill>
              </a:rPr>
              <a:t>يكتای بى همتا </a:t>
            </a:r>
            <a:endParaRPr lang="en-US" b="1" dirty="0">
              <a:solidFill>
                <a:schemeClr val="accent6">
                  <a:lumMod val="50000"/>
                </a:schemeClr>
              </a:solidFill>
            </a:endParaRPr>
          </a:p>
          <a:p>
            <a:pPr marL="0" indent="0" algn="ctr" rtl="1">
              <a:buNone/>
            </a:pPr>
            <a:r>
              <a:rPr lang="fa-IR" b="1" dirty="0" smtClean="0">
                <a:solidFill>
                  <a:schemeClr val="accent6">
                    <a:lumMod val="50000"/>
                  </a:schemeClr>
                </a:solidFill>
              </a:rPr>
              <a:t>و </a:t>
            </a:r>
            <a:r>
              <a:rPr lang="fa-IR" b="1" dirty="0">
                <a:solidFill>
                  <a:schemeClr val="accent6">
                    <a:lumMod val="50000"/>
                  </a:schemeClr>
                </a:solidFill>
              </a:rPr>
              <a:t>لم يكن له كفوا أحد </a:t>
            </a:r>
            <a:endParaRPr lang="en-US" b="1" dirty="0">
              <a:solidFill>
                <a:schemeClr val="accent6">
                  <a:lumMod val="50000"/>
                </a:schemeClr>
              </a:solidFill>
            </a:endParaRPr>
          </a:p>
          <a:p>
            <a:pPr marL="0" indent="0" algn="r" rtl="1">
              <a:buNone/>
            </a:pPr>
            <a:r>
              <a:rPr lang="fa-IR" dirty="0"/>
              <a:t>در آخرين آيه، مطلب را درباره اوصاف خدا به مرحله كمال </a:t>
            </a:r>
            <a:r>
              <a:rPr lang="fa-IR" dirty="0" smtClean="0"/>
              <a:t>رسانده</a:t>
            </a:r>
            <a:r>
              <a:rPr lang="fa-IR" dirty="0"/>
              <a:t>، مى فرمايد: </a:t>
            </a:r>
            <a:r>
              <a:rPr lang="fa-IR" dirty="0" smtClean="0"/>
              <a:t>{ و هرگز برای او احد شبیه و مانند نبوده است}</a:t>
            </a:r>
            <a:br>
              <a:rPr lang="fa-IR" dirty="0" smtClean="0"/>
            </a:br>
            <a:r>
              <a:rPr lang="fa-IR" u="sng" dirty="0" smtClean="0">
                <a:effectLst>
                  <a:outerShdw blurRad="38100" dist="38100" dir="2700000" algn="tl">
                    <a:srgbClr val="000000">
                      <a:alpha val="43137"/>
                    </a:srgbClr>
                  </a:outerShdw>
                </a:effectLst>
              </a:rPr>
              <a:t>«</a:t>
            </a:r>
            <a:r>
              <a:rPr lang="fa-IR" u="sng" dirty="0">
                <a:effectLst>
                  <a:outerShdw blurRad="38100" dist="38100" dir="2700000" algn="tl">
                    <a:srgbClr val="000000">
                      <a:alpha val="43137"/>
                    </a:srgbClr>
                  </a:outerShdw>
                </a:effectLst>
              </a:rPr>
              <a:t>كفو» در اصل به معناى هم طراز در مقام و منزلت مى باشد</a:t>
            </a:r>
            <a:r>
              <a:rPr lang="fa-IR" dirty="0"/>
              <a:t>، و سپس به هرگونه شبيه و </a:t>
            </a:r>
            <a:r>
              <a:rPr lang="fa-IR" dirty="0" smtClean="0"/>
              <a:t>مانند </a:t>
            </a:r>
            <a:r>
              <a:rPr lang="fa-IR" dirty="0"/>
              <a:t>اطلاق شده است.</a:t>
            </a:r>
            <a:endParaRPr lang="en-US" dirty="0"/>
          </a:p>
          <a:p>
            <a:pPr marL="0" indent="0" algn="r" rtl="1">
              <a:buNone/>
            </a:pPr>
            <a:r>
              <a:rPr lang="fa-IR" dirty="0"/>
              <a:t>مطابق اين آيه، تمام عوارض مخلوقات و صفات آنها و هرگونه نقص و محدوديت، از ذات پاك </a:t>
            </a:r>
            <a:r>
              <a:rPr lang="fa-IR" dirty="0" smtClean="0"/>
              <a:t>او </a:t>
            </a:r>
            <a:r>
              <a:rPr lang="fa-IR" dirty="0"/>
              <a:t>مبراست و اين همان توحيد ذاتى و صفاتى است كه در مقابل توحيد عددى و نوعى قرار دارد.</a:t>
            </a:r>
            <a:endParaRPr lang="en-US" dirty="0"/>
          </a:p>
          <a:p>
            <a:pPr marL="0" indent="0" algn="r">
              <a:buNone/>
            </a:pPr>
            <a:endParaRPr lang="fa-IR" dirty="0"/>
          </a:p>
        </p:txBody>
      </p:sp>
    </p:spTree>
    <p:extLst>
      <p:ext uri="{BB962C8B-B14F-4D97-AF65-F5344CB8AC3E}">
        <p14:creationId xmlns:p14="http://schemas.microsoft.com/office/powerpoint/2010/main" val="302313666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58200" cy="5440363"/>
          </a:xfrm>
        </p:spPr>
        <p:txBody>
          <a:bodyPr>
            <a:normAutofit lnSpcReduction="10000"/>
          </a:bodyPr>
          <a:lstStyle/>
          <a:p>
            <a:pPr marL="0" indent="0" algn="ctr" rtl="1">
              <a:buNone/>
            </a:pPr>
            <a:r>
              <a:rPr lang="fa-IR" dirty="0" smtClean="0">
                <a:solidFill>
                  <a:schemeClr val="accent6">
                    <a:lumMod val="50000"/>
                  </a:schemeClr>
                </a:solidFill>
              </a:rPr>
              <a:t>گفتار </a:t>
            </a:r>
            <a:r>
              <a:rPr lang="fa-IR" dirty="0">
                <a:solidFill>
                  <a:schemeClr val="accent6">
                    <a:lumMod val="50000"/>
                  </a:schemeClr>
                </a:solidFill>
              </a:rPr>
              <a:t>چهارم</a:t>
            </a:r>
            <a:endParaRPr lang="en-US" dirty="0">
              <a:solidFill>
                <a:schemeClr val="accent6">
                  <a:lumMod val="50000"/>
                </a:schemeClr>
              </a:solidFill>
            </a:endParaRPr>
          </a:p>
          <a:p>
            <a:pPr marL="0" indent="0" algn="ctr" rtl="1">
              <a:buNone/>
            </a:pPr>
            <a:r>
              <a:rPr lang="fa-IR" dirty="0">
                <a:solidFill>
                  <a:schemeClr val="accent6">
                    <a:lumMod val="50000"/>
                  </a:schemeClr>
                </a:solidFill>
              </a:rPr>
              <a:t>فسير سوره قدر</a:t>
            </a:r>
            <a:endParaRPr lang="en-US" dirty="0">
              <a:solidFill>
                <a:schemeClr val="accent6">
                  <a:lumMod val="50000"/>
                </a:schemeClr>
              </a:solidFill>
            </a:endParaRPr>
          </a:p>
          <a:p>
            <a:pPr marL="0" indent="0" algn="r" rtl="1">
              <a:buNone/>
            </a:pPr>
            <a:r>
              <a:rPr lang="fa-IR" dirty="0"/>
              <a:t>محتوای سوره </a:t>
            </a:r>
            <a:endParaRPr lang="en-US" dirty="0"/>
          </a:p>
          <a:p>
            <a:pPr marL="0" indent="0" algn="r" rtl="1">
              <a:buNone/>
            </a:pPr>
            <a:r>
              <a:rPr lang="fa-IR" dirty="0"/>
              <a:t>محتواى اين سوره بيان نزول قرآن مجيد در «شب قدر»، اهميت «شب قدر»، و بركات </a:t>
            </a:r>
            <a:r>
              <a:rPr lang="fa-IR" dirty="0" smtClean="0"/>
              <a:t>وآثار </a:t>
            </a:r>
            <a:r>
              <a:rPr lang="fa-IR" dirty="0"/>
              <a:t>آن است.</a:t>
            </a:r>
            <a:endParaRPr lang="en-US" dirty="0"/>
          </a:p>
          <a:p>
            <a:pPr marL="0" indent="0" algn="r" rtl="1">
              <a:buNone/>
            </a:pPr>
            <a:r>
              <a:rPr lang="fa-IR" dirty="0"/>
              <a:t>فضيلت تلاوت سوره</a:t>
            </a:r>
            <a:endParaRPr lang="en-US" dirty="0"/>
          </a:p>
          <a:p>
            <a:pPr marL="0" indent="0" algn="r" rtl="1">
              <a:buNone/>
            </a:pPr>
            <a:r>
              <a:rPr lang="fa-IR" dirty="0"/>
              <a:t>در فضيلت تلاوت اين سوره همين بس كه از پيامبر </a:t>
            </a:r>
            <a:r>
              <a:rPr lang="fa-IR" dirty="0" smtClean="0"/>
              <a:t>اكرم(ص) </a:t>
            </a:r>
            <a:r>
              <a:rPr lang="fa-IR" dirty="0"/>
              <a:t>نقل شده:</a:t>
            </a:r>
            <a:endParaRPr lang="en-US" dirty="0"/>
          </a:p>
          <a:p>
            <a:pPr marL="0" indent="0" algn="r" rtl="1">
              <a:buNone/>
            </a:pPr>
            <a:r>
              <a:rPr lang="fa-IR" dirty="0"/>
              <a:t>هركس آن را تلاوت كند، مانند كسى است كه ماه رمضان را روزه گرفته و شب قدر </a:t>
            </a:r>
            <a:r>
              <a:rPr lang="fa-IR" dirty="0" smtClean="0"/>
              <a:t>را </a:t>
            </a:r>
            <a:r>
              <a:rPr lang="fa-IR" dirty="0"/>
              <a:t>احيا داشته </a:t>
            </a:r>
            <a:r>
              <a:rPr lang="fa-IR" dirty="0" smtClean="0"/>
              <a:t>است.</a:t>
            </a:r>
            <a:endParaRPr lang="fa-IR" dirty="0"/>
          </a:p>
        </p:txBody>
      </p:sp>
    </p:spTree>
    <p:extLst>
      <p:ext uri="{BB962C8B-B14F-4D97-AF65-F5344CB8AC3E}">
        <p14:creationId xmlns:p14="http://schemas.microsoft.com/office/powerpoint/2010/main" val="277707341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fontScale="77500" lnSpcReduction="20000"/>
          </a:bodyPr>
          <a:lstStyle/>
          <a:p>
            <a:pPr marL="0" indent="0" algn="r" rtl="1">
              <a:lnSpc>
                <a:spcPct val="115000"/>
              </a:lnSpc>
              <a:spcAft>
                <a:spcPts val="1000"/>
              </a:spcAft>
              <a:buNone/>
            </a:pPr>
            <a:r>
              <a:rPr lang="fa-IR" dirty="0">
                <a:ea typeface="Calibri"/>
              </a:rPr>
              <a:t>4 ) نكته ديگرى كه اخبار اهل </a:t>
            </a:r>
            <a:r>
              <a:rPr lang="fa-IR" dirty="0" smtClean="0">
                <a:ea typeface="Calibri"/>
              </a:rPr>
              <a:t>بيت(ع) </a:t>
            </a:r>
            <a:r>
              <a:rPr lang="fa-IR" dirty="0">
                <a:ea typeface="Calibri"/>
              </a:rPr>
              <a:t>نيز آن را تأييد مى كند، اين است كه </a:t>
            </a:r>
            <a:r>
              <a:rPr lang="fa-IR" dirty="0" smtClean="0">
                <a:ea typeface="Calibri"/>
              </a:rPr>
              <a:t>وجود </a:t>
            </a:r>
            <a:r>
              <a:rPr lang="fa-IR" dirty="0">
                <a:ea typeface="Calibri"/>
              </a:rPr>
              <a:t>اين گونه آيات در قرآن، نياز شديد مردم را به پيشوايان الهى و </a:t>
            </a:r>
            <a:r>
              <a:rPr lang="fa-IR" dirty="0" smtClean="0">
                <a:ea typeface="Calibri"/>
              </a:rPr>
              <a:t>پيامبر(ص) </a:t>
            </a:r>
            <a:r>
              <a:rPr lang="fa-IR" dirty="0">
                <a:ea typeface="Calibri"/>
              </a:rPr>
              <a:t>و </a:t>
            </a:r>
            <a:r>
              <a:rPr lang="fa-IR" dirty="0" smtClean="0">
                <a:ea typeface="Calibri"/>
              </a:rPr>
              <a:t>وصياى </a:t>
            </a:r>
            <a:r>
              <a:rPr lang="fa-IR" dirty="0">
                <a:ea typeface="Calibri"/>
              </a:rPr>
              <a:t>او روشن مى سازد و سبب مى شود مردم به حكم نياز علمى به سراغ آنها روند و رهبرى </a:t>
            </a:r>
            <a:r>
              <a:rPr lang="fa-IR" dirty="0" smtClean="0">
                <a:ea typeface="Calibri"/>
              </a:rPr>
              <a:t>آنها </a:t>
            </a:r>
            <a:r>
              <a:rPr lang="fa-IR" dirty="0">
                <a:ea typeface="Calibri"/>
              </a:rPr>
              <a:t>را عملا به رسميت شناسند و از علوم ديگر و راهنمايى هاى مختلف آنان نيز بهره برند؛ و </a:t>
            </a:r>
            <a:r>
              <a:rPr lang="fa-IR" dirty="0" smtClean="0">
                <a:ea typeface="Calibri"/>
              </a:rPr>
              <a:t>اين </a:t>
            </a:r>
            <a:r>
              <a:rPr lang="fa-IR" dirty="0">
                <a:ea typeface="Calibri"/>
              </a:rPr>
              <a:t>درست به آن مى ماند كه در پاره اى از كتب درسى، شرح بعضى از مسائل بر عهده معلم </a:t>
            </a:r>
            <a:r>
              <a:rPr lang="fa-IR" dirty="0" smtClean="0">
                <a:ea typeface="Calibri"/>
              </a:rPr>
              <a:t>و استاد گذارده </a:t>
            </a:r>
            <a:r>
              <a:rPr lang="fa-IR" dirty="0">
                <a:ea typeface="Calibri"/>
              </a:rPr>
              <a:t>مى شود تا شاگردان رابطه خود را با استاد قطع نكنند و بر اثر اين نياز، در همه </a:t>
            </a:r>
            <a:r>
              <a:rPr lang="fa-IR" dirty="0" smtClean="0">
                <a:ea typeface="Calibri"/>
              </a:rPr>
              <a:t>چيز </a:t>
            </a:r>
            <a:r>
              <a:rPr lang="fa-IR" dirty="0">
                <a:ea typeface="Calibri"/>
              </a:rPr>
              <a:t>از افكار او الهام گيرند. در واقع قرآن مصداق وصيت معروف </a:t>
            </a:r>
            <a:r>
              <a:rPr lang="fa-IR" dirty="0" smtClean="0">
                <a:ea typeface="Calibri"/>
              </a:rPr>
              <a:t>پيامبر(ص)است كه </a:t>
            </a:r>
            <a:r>
              <a:rPr lang="fa-IR" dirty="0">
                <a:ea typeface="Calibri"/>
              </a:rPr>
              <a:t>فرمود:</a:t>
            </a:r>
            <a:endParaRPr lang="en-US" dirty="0">
              <a:ea typeface="Calibri"/>
              <a:cs typeface="Arial"/>
            </a:endParaRPr>
          </a:p>
          <a:p>
            <a:pPr marL="0" indent="0" algn="r" rtl="1">
              <a:lnSpc>
                <a:spcPct val="115000"/>
              </a:lnSpc>
              <a:spcAft>
                <a:spcPts val="1000"/>
              </a:spcAft>
              <a:buNone/>
            </a:pPr>
            <a:r>
              <a:rPr lang="fa-IR" dirty="0">
                <a:solidFill>
                  <a:srgbClr val="009900"/>
                </a:solidFill>
                <a:ea typeface="Calibri"/>
              </a:rPr>
              <a:t>إنى تارك فيكم الثقلين كتاب الله و أهل بيتى و إنهما لن يتفرقا حتى يردا على </a:t>
            </a:r>
            <a:endParaRPr lang="en-US" dirty="0">
              <a:solidFill>
                <a:srgbClr val="009900"/>
              </a:solidFill>
              <a:ea typeface="Calibri"/>
              <a:cs typeface="Arial"/>
            </a:endParaRPr>
          </a:p>
          <a:p>
            <a:pPr marL="0" indent="0" algn="r" rtl="1">
              <a:lnSpc>
                <a:spcPct val="115000"/>
              </a:lnSpc>
              <a:spcAft>
                <a:spcPts val="1000"/>
              </a:spcAft>
              <a:buNone/>
            </a:pPr>
            <a:r>
              <a:rPr lang="fa-IR" dirty="0">
                <a:solidFill>
                  <a:srgbClr val="009900"/>
                </a:solidFill>
                <a:ea typeface="Calibri"/>
              </a:rPr>
              <a:t>الحوض </a:t>
            </a:r>
            <a:r>
              <a:rPr lang="fa-IR" dirty="0" smtClean="0">
                <a:solidFill>
                  <a:srgbClr val="009900"/>
                </a:solidFill>
                <a:ea typeface="Calibri"/>
              </a:rPr>
              <a:t>.</a:t>
            </a:r>
            <a:r>
              <a:rPr lang="fa-IR" dirty="0" smtClean="0">
                <a:ea typeface="Calibri"/>
              </a:rPr>
              <a:t> </a:t>
            </a:r>
            <a:endParaRPr lang="en-US" dirty="0">
              <a:ea typeface="Calibri"/>
              <a:cs typeface="Arial"/>
            </a:endParaRPr>
          </a:p>
          <a:p>
            <a:pPr marL="0" indent="0" algn="r" rtl="1">
              <a:lnSpc>
                <a:spcPct val="115000"/>
              </a:lnSpc>
              <a:spcAft>
                <a:spcPts val="1000"/>
              </a:spcAft>
              <a:buNone/>
            </a:pPr>
            <a:r>
              <a:rPr lang="fa-IR" dirty="0">
                <a:ea typeface="Calibri"/>
              </a:rPr>
              <a:t>دو چيز گرانمايه را در ميان شما به يادگار مى گذارم: </a:t>
            </a:r>
            <a:r>
              <a:rPr lang="fa-IR" dirty="0">
                <a:solidFill>
                  <a:schemeClr val="tx2"/>
                </a:solidFill>
                <a:ea typeface="Calibri"/>
              </a:rPr>
              <a:t>كتاب خدا </a:t>
            </a:r>
            <a:r>
              <a:rPr lang="fa-IR" dirty="0">
                <a:ea typeface="Calibri"/>
              </a:rPr>
              <a:t>و </a:t>
            </a:r>
            <a:r>
              <a:rPr lang="fa-IR" dirty="0">
                <a:solidFill>
                  <a:schemeClr val="tx2"/>
                </a:solidFill>
                <a:ea typeface="Calibri"/>
              </a:rPr>
              <a:t>خاندانم</a:t>
            </a:r>
            <a:r>
              <a:rPr lang="fa-IR" dirty="0">
                <a:ea typeface="Calibri"/>
              </a:rPr>
              <a:t>، و اين دو </a:t>
            </a:r>
            <a:endParaRPr lang="en-US" dirty="0">
              <a:ea typeface="Calibri"/>
              <a:cs typeface="Arial"/>
            </a:endParaRPr>
          </a:p>
          <a:p>
            <a:pPr marL="0" indent="0" algn="r" rtl="1">
              <a:lnSpc>
                <a:spcPct val="115000"/>
              </a:lnSpc>
              <a:spcAft>
                <a:spcPts val="1000"/>
              </a:spcAft>
              <a:buNone/>
            </a:pPr>
            <a:r>
              <a:rPr lang="fa-IR" dirty="0">
                <a:ea typeface="Calibri"/>
              </a:rPr>
              <a:t>هرگز از هم جدا نمى شوند تا در قيامت در كنار كوثر به من رسند.</a:t>
            </a:r>
            <a:endParaRPr lang="en-US" dirty="0">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42104659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8686800" cy="6629400"/>
          </a:xfrm>
        </p:spPr>
        <p:txBody>
          <a:bodyPr>
            <a:normAutofit fontScale="70000" lnSpcReduction="20000"/>
          </a:bodyPr>
          <a:lstStyle/>
          <a:p>
            <a:pPr marL="0" indent="0" algn="r" rtl="1">
              <a:buNone/>
            </a:pPr>
            <a:r>
              <a:rPr lang="fa-IR" dirty="0"/>
              <a:t>در حديث ديگرى از امام </a:t>
            </a:r>
            <a:r>
              <a:rPr lang="fa-IR" dirty="0" smtClean="0"/>
              <a:t>باقر(ع) </a:t>
            </a:r>
            <a:r>
              <a:rPr lang="fa-IR" dirty="0"/>
              <a:t>مى خوانيم:</a:t>
            </a:r>
            <a:endParaRPr lang="en-US" dirty="0"/>
          </a:p>
          <a:p>
            <a:pPr marL="0" indent="0" algn="r" rtl="1">
              <a:buNone/>
            </a:pPr>
            <a:r>
              <a:rPr lang="fa-IR" dirty="0"/>
              <a:t>كسى كه سوره «إنا أنزلناه» را بلند و آشكار بخواند، مانند كسى است كه در راه خدا </a:t>
            </a:r>
            <a:endParaRPr lang="en-US" dirty="0"/>
          </a:p>
          <a:p>
            <a:pPr marL="0" indent="0" algn="r" rtl="1">
              <a:buNone/>
            </a:pPr>
            <a:r>
              <a:rPr lang="fa-IR" dirty="0"/>
              <a:t>شمشير كشيده و جهاد مى كند و كسى كه به طور پنهان بخواند، مانند كسى است </a:t>
            </a:r>
            <a:r>
              <a:rPr lang="fa-IR" dirty="0" smtClean="0"/>
              <a:t>كه </a:t>
            </a:r>
            <a:r>
              <a:rPr lang="fa-IR" dirty="0"/>
              <a:t>در راه خدا به خون آغشته شده است</a:t>
            </a:r>
            <a:r>
              <a:rPr lang="fa-IR" dirty="0" smtClean="0"/>
              <a:t>.</a:t>
            </a:r>
            <a:endParaRPr lang="en-US" dirty="0"/>
          </a:p>
          <a:p>
            <a:pPr marL="0" indent="0" algn="r" rtl="1">
              <a:buNone/>
            </a:pPr>
            <a:r>
              <a:rPr lang="fa-IR" dirty="0"/>
              <a:t>روشن است اين همه فضيلت از آن كسى نيست كه آن را مى خواند و حقيقتش را درك نمى </a:t>
            </a:r>
            <a:endParaRPr lang="en-US" dirty="0"/>
          </a:p>
          <a:p>
            <a:pPr marL="0" indent="0" algn="r" rtl="1">
              <a:buNone/>
            </a:pPr>
            <a:r>
              <a:rPr lang="fa-IR" dirty="0"/>
              <a:t>كند، بلكه از آن كسى است كه مى خواند، مى فهمد و به محتوايش جامه عمل مى پوشاند، قرآن </a:t>
            </a:r>
            <a:endParaRPr lang="en-US" dirty="0"/>
          </a:p>
          <a:p>
            <a:pPr marL="0" indent="0" algn="r" rtl="1">
              <a:buNone/>
            </a:pPr>
            <a:r>
              <a:rPr lang="fa-IR" dirty="0"/>
              <a:t>را بزرگ مى شمارد و آياتش را در زندگى پياده مى كند.</a:t>
            </a:r>
            <a:endParaRPr lang="en-US" dirty="0"/>
          </a:p>
          <a:p>
            <a:pPr marL="0" indent="0" algn="ctr" rtl="1">
              <a:buNone/>
            </a:pPr>
            <a:r>
              <a:rPr lang="fa-IR" dirty="0" smtClean="0"/>
              <a:t/>
            </a:r>
            <a:br>
              <a:rPr lang="fa-IR" dirty="0" smtClean="0"/>
            </a:br>
            <a:r>
              <a:rPr lang="fa-IR" dirty="0" smtClean="0">
                <a:solidFill>
                  <a:schemeClr val="accent6">
                    <a:lumMod val="50000"/>
                  </a:schemeClr>
                </a:solidFill>
              </a:rPr>
              <a:t>شب </a:t>
            </a:r>
            <a:r>
              <a:rPr lang="fa-IR" dirty="0">
                <a:solidFill>
                  <a:schemeClr val="accent6">
                    <a:lumMod val="50000"/>
                  </a:schemeClr>
                </a:solidFill>
              </a:rPr>
              <a:t>نزول قرآن</a:t>
            </a:r>
            <a:endParaRPr lang="en-US" dirty="0">
              <a:solidFill>
                <a:schemeClr val="accent6">
                  <a:lumMod val="50000"/>
                </a:schemeClr>
              </a:solidFill>
            </a:endParaRPr>
          </a:p>
          <a:p>
            <a:pPr marL="0" indent="0" algn="ctr" rtl="1">
              <a:buNone/>
            </a:pPr>
            <a:r>
              <a:rPr lang="fa-IR" dirty="0">
                <a:solidFill>
                  <a:schemeClr val="accent6">
                    <a:lumMod val="50000"/>
                  </a:schemeClr>
                </a:solidFill>
              </a:rPr>
              <a:t>بسم الله الرحمن الرحيم إنا أنزلناه فى ليلة القدر </a:t>
            </a:r>
            <a:r>
              <a:rPr lang="fa-IR" dirty="0"/>
              <a:t>. </a:t>
            </a:r>
            <a:endParaRPr lang="en-US" dirty="0"/>
          </a:p>
          <a:p>
            <a:pPr marL="0" indent="0" algn="r" rtl="1">
              <a:buNone/>
            </a:pPr>
            <a:r>
              <a:rPr lang="fa-IR" dirty="0"/>
              <a:t>در نخستين آيه پس از «بسم الله» مى فرمايد: «</a:t>
            </a:r>
            <a:r>
              <a:rPr lang="fa-IR" dirty="0">
                <a:solidFill>
                  <a:srgbClr val="00B050"/>
                </a:solidFill>
              </a:rPr>
              <a:t>ما آن را در شب قدر نازل كرديم: إنا أنزلناه </a:t>
            </a:r>
            <a:endParaRPr lang="en-US" dirty="0">
              <a:solidFill>
                <a:srgbClr val="00B050"/>
              </a:solidFill>
            </a:endParaRPr>
          </a:p>
          <a:p>
            <a:pPr marL="0" indent="0" algn="r" rtl="1">
              <a:buNone/>
            </a:pPr>
            <a:r>
              <a:rPr lang="fa-IR" dirty="0">
                <a:solidFill>
                  <a:srgbClr val="00B050"/>
                </a:solidFill>
              </a:rPr>
              <a:t>فى ليلة القدر.» </a:t>
            </a:r>
            <a:endParaRPr lang="en-US" dirty="0">
              <a:solidFill>
                <a:srgbClr val="00B050"/>
              </a:solidFill>
            </a:endParaRPr>
          </a:p>
          <a:p>
            <a:pPr marL="0" indent="0" algn="r" rtl="1">
              <a:buNone/>
            </a:pPr>
            <a:r>
              <a:rPr lang="fa-IR" dirty="0"/>
              <a:t>گرچه در اين آيه به صراحت نام قرآن ذكر نشده، بى گمان ضمير «</a:t>
            </a:r>
            <a:r>
              <a:rPr lang="fa-IR" dirty="0">
                <a:solidFill>
                  <a:srgbClr val="00B050"/>
                </a:solidFill>
              </a:rPr>
              <a:t>إنا أنزلناه</a:t>
            </a:r>
            <a:r>
              <a:rPr lang="fa-IR" dirty="0"/>
              <a:t>» به قرآن </a:t>
            </a:r>
            <a:endParaRPr lang="en-US" dirty="0"/>
          </a:p>
          <a:p>
            <a:pPr marL="0" indent="0" algn="r" rtl="1">
              <a:buNone/>
            </a:pPr>
            <a:r>
              <a:rPr lang="fa-IR" dirty="0"/>
              <a:t>بازمى گردد و اين ابهام ظاهرى براى بيان عظمت و اهميت آن است.</a:t>
            </a:r>
            <a:endParaRPr lang="en-US" dirty="0"/>
          </a:p>
          <a:p>
            <a:pPr marL="0" indent="0" algn="r" rtl="1">
              <a:buNone/>
            </a:pPr>
            <a:r>
              <a:rPr lang="fa-IR" dirty="0"/>
              <a:t>تعبير به «إنا أنزلناه» (ما آن را نازل كرديم) نيز اشاره ديگرى به عظمت اين كتاب </a:t>
            </a:r>
            <a:r>
              <a:rPr lang="fa-IR" dirty="0" smtClean="0"/>
              <a:t>آسمانى.</a:t>
            </a:r>
            <a:endParaRPr lang="en-US" dirty="0"/>
          </a:p>
          <a:p>
            <a:pPr marL="0" indent="0" algn="r">
              <a:buNone/>
            </a:pPr>
            <a:endParaRPr lang="fa-IR" dirty="0"/>
          </a:p>
        </p:txBody>
      </p:sp>
    </p:spTree>
    <p:extLst>
      <p:ext uri="{BB962C8B-B14F-4D97-AF65-F5344CB8AC3E}">
        <p14:creationId xmlns:p14="http://schemas.microsoft.com/office/powerpoint/2010/main" val="242786438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534400" cy="6400800"/>
          </a:xfrm>
        </p:spPr>
        <p:txBody>
          <a:bodyPr>
            <a:normAutofit fontScale="92500" lnSpcReduction="20000"/>
          </a:bodyPr>
          <a:lstStyle/>
          <a:p>
            <a:pPr marL="0" indent="0" algn="r" rtl="1">
              <a:buNone/>
            </a:pPr>
            <a:r>
              <a:rPr lang="fa-IR" dirty="0"/>
              <a:t>درباره نازل شدن قرآن، در برخى آيات تعبير به «انزال» و در پاره اى ديگر تعبير به «تنزيل» </a:t>
            </a:r>
            <a:r>
              <a:rPr lang="fa-IR" dirty="0" smtClean="0"/>
              <a:t>شده </a:t>
            </a:r>
            <a:r>
              <a:rPr lang="fa-IR" dirty="0"/>
              <a:t>است. بر پايه برخى متون لغوى تنزيل معمولا در جايى گفته مى شود كه چيزى به تدريج </a:t>
            </a:r>
            <a:r>
              <a:rPr lang="fa-IR" dirty="0" smtClean="0"/>
              <a:t>نازل </a:t>
            </a:r>
            <a:r>
              <a:rPr lang="fa-IR" dirty="0"/>
              <a:t>گردد، ولى انزال مفهوم وسيع ترى دارد كه نزول دفعى را نيز شامل مى گردد. اين تفاوت </a:t>
            </a:r>
            <a:r>
              <a:rPr lang="fa-IR" dirty="0" smtClean="0"/>
              <a:t>تعبير </a:t>
            </a:r>
            <a:r>
              <a:rPr lang="fa-IR" dirty="0"/>
              <a:t>كه در آيات قرآن آمده مى تواند اشاره به اين دو نزول </a:t>
            </a:r>
            <a:r>
              <a:rPr lang="fa-IR" dirty="0" smtClean="0"/>
              <a:t>باشد.</a:t>
            </a:r>
            <a:endParaRPr lang="en-US" dirty="0"/>
          </a:p>
          <a:p>
            <a:pPr marL="0" indent="0" algn="ctr" rtl="1">
              <a:buNone/>
            </a:pPr>
            <a:r>
              <a:rPr lang="fa-IR" dirty="0">
                <a:solidFill>
                  <a:srgbClr val="0070C0"/>
                </a:solidFill>
              </a:rPr>
              <a:t>شبى برتر از هزار ماه</a:t>
            </a:r>
            <a:endParaRPr lang="en-US" dirty="0">
              <a:solidFill>
                <a:srgbClr val="0070C0"/>
              </a:solidFill>
            </a:endParaRPr>
          </a:p>
          <a:p>
            <a:pPr marL="0" indent="0" algn="ctr" rtl="1">
              <a:buNone/>
            </a:pPr>
            <a:r>
              <a:rPr lang="fa-IR" dirty="0">
                <a:solidFill>
                  <a:srgbClr val="0070C0"/>
                </a:solidFill>
              </a:rPr>
              <a:t>و ما أدراك ما ليلة القدر * ليلة القدر خير من ألف شهر. </a:t>
            </a:r>
            <a:endParaRPr lang="en-US" dirty="0">
              <a:solidFill>
                <a:srgbClr val="0070C0"/>
              </a:solidFill>
            </a:endParaRPr>
          </a:p>
          <a:p>
            <a:pPr marL="0" indent="0" algn="r" rtl="1">
              <a:buNone/>
            </a:pPr>
            <a:r>
              <a:rPr lang="fa-IR" dirty="0"/>
              <a:t>در آيه نخست براى بيان عظمت شب قدر مى فرمايد: </a:t>
            </a:r>
            <a:r>
              <a:rPr lang="fa-IR" dirty="0">
                <a:solidFill>
                  <a:srgbClr val="0070C0"/>
                </a:solidFill>
              </a:rPr>
              <a:t>«تو چه مى دانى شب قدر چيست؟: </a:t>
            </a:r>
            <a:r>
              <a:rPr lang="fa-IR" dirty="0" smtClean="0">
                <a:solidFill>
                  <a:srgbClr val="0070C0"/>
                </a:solidFill>
              </a:rPr>
              <a:t>و </a:t>
            </a:r>
            <a:r>
              <a:rPr lang="fa-IR" dirty="0">
                <a:solidFill>
                  <a:srgbClr val="0070C0"/>
                </a:solidFill>
              </a:rPr>
              <a:t>ما أدراك ما ليلة القدر.» </a:t>
            </a:r>
            <a:endParaRPr lang="en-US" dirty="0">
              <a:solidFill>
                <a:srgbClr val="0070C0"/>
              </a:solidFill>
            </a:endParaRPr>
          </a:p>
          <a:p>
            <a:pPr marL="0" indent="0" algn="r" rtl="1">
              <a:buNone/>
            </a:pPr>
            <a:r>
              <a:rPr lang="fa-IR" dirty="0"/>
              <a:t>بلافاصله مى گويد: </a:t>
            </a:r>
            <a:r>
              <a:rPr lang="fa-IR" dirty="0">
                <a:solidFill>
                  <a:srgbClr val="0070C0"/>
                </a:solidFill>
              </a:rPr>
              <a:t>«شب قدر شبى است كه از هزار ماه بهتر است: ليلة القدر خير من ألف </a:t>
            </a:r>
            <a:r>
              <a:rPr lang="fa-IR" dirty="0" smtClean="0">
                <a:solidFill>
                  <a:srgbClr val="0070C0"/>
                </a:solidFill>
              </a:rPr>
              <a:t>شهر</a:t>
            </a:r>
            <a:r>
              <a:rPr lang="fa-IR" dirty="0">
                <a:solidFill>
                  <a:srgbClr val="0070C0"/>
                </a:solidFill>
              </a:rPr>
              <a:t>.» </a:t>
            </a:r>
            <a:endParaRPr lang="en-US" dirty="0">
              <a:solidFill>
                <a:srgbClr val="0070C0"/>
              </a:solidFill>
            </a:endParaRPr>
          </a:p>
          <a:p>
            <a:pPr marL="0" indent="0" algn="r" rtl="1">
              <a:buNone/>
            </a:pPr>
            <a:r>
              <a:rPr lang="fa-IR" dirty="0"/>
              <a:t>اين تعبير نشان مى دهد عظمت اين شب به قدرى است كه حتى پيامبر </a:t>
            </a:r>
            <a:r>
              <a:rPr lang="fa-IR" dirty="0" smtClean="0"/>
              <a:t>اكرم(ص) </a:t>
            </a:r>
            <a:r>
              <a:rPr lang="fa-IR" dirty="0"/>
              <a:t>با آن علم وسيع خود، پيش از نزول اين آيات بدان آگاهى نداشته است.</a:t>
            </a:r>
            <a:endParaRPr lang="en-US" dirty="0"/>
          </a:p>
          <a:p>
            <a:pPr marL="0" indent="0" algn="r">
              <a:buNone/>
            </a:pPr>
            <a:endParaRPr lang="fa-IR" dirty="0"/>
          </a:p>
        </p:txBody>
      </p:sp>
    </p:spTree>
    <p:extLst>
      <p:ext uri="{BB962C8B-B14F-4D97-AF65-F5344CB8AC3E}">
        <p14:creationId xmlns:p14="http://schemas.microsoft.com/office/powerpoint/2010/main" val="81149356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592763"/>
          </a:xfrm>
        </p:spPr>
        <p:txBody>
          <a:bodyPr>
            <a:normAutofit fontScale="77500" lnSpcReduction="20000"/>
          </a:bodyPr>
          <a:lstStyle/>
          <a:p>
            <a:pPr marL="0" indent="0" algn="r" rtl="1">
              <a:buNone/>
            </a:pPr>
            <a:r>
              <a:rPr lang="fa-IR" dirty="0"/>
              <a:t>چنانكه مى دانيم، </a:t>
            </a:r>
            <a:r>
              <a:rPr lang="fa-IR" u="sng" dirty="0"/>
              <a:t>هزار ماه برابر با بيش از هشتاد سال است.</a:t>
            </a:r>
            <a:r>
              <a:rPr lang="fa-IR" dirty="0"/>
              <a:t> به راستى اين چه شب باعظمتى </a:t>
            </a:r>
            <a:r>
              <a:rPr lang="fa-IR" dirty="0" smtClean="0"/>
              <a:t>است </a:t>
            </a:r>
            <a:r>
              <a:rPr lang="fa-IR" dirty="0"/>
              <a:t>كه به اندازه يك عمر طولانى پر بركت، ارزش دارد. </a:t>
            </a:r>
            <a:endParaRPr lang="en-US" dirty="0"/>
          </a:p>
          <a:p>
            <a:pPr marL="0" indent="0" algn="r" rtl="1">
              <a:buNone/>
            </a:pPr>
            <a:r>
              <a:rPr lang="fa-IR" dirty="0"/>
              <a:t>در برخى از تفاسير آمده است كه پيامبر </a:t>
            </a:r>
            <a:r>
              <a:rPr lang="fa-IR" dirty="0" smtClean="0"/>
              <a:t>اكرم(ص)فرمود</a:t>
            </a:r>
            <a:r>
              <a:rPr lang="fa-IR" dirty="0"/>
              <a:t>: </a:t>
            </a:r>
            <a:r>
              <a:rPr lang="fa-IR" dirty="0">
                <a:solidFill>
                  <a:srgbClr val="0070C0"/>
                </a:solidFill>
              </a:rPr>
              <a:t>يكى از بنى </a:t>
            </a:r>
            <a:r>
              <a:rPr lang="fa-IR" dirty="0" smtClean="0">
                <a:solidFill>
                  <a:srgbClr val="0070C0"/>
                </a:solidFill>
              </a:rPr>
              <a:t>اسرائيل لباس </a:t>
            </a:r>
            <a:r>
              <a:rPr lang="fa-IR" dirty="0">
                <a:solidFill>
                  <a:srgbClr val="0070C0"/>
                </a:solidFill>
              </a:rPr>
              <a:t>جنگ در تن كرده بود و هزار ماه از تن بيرون نياورد و پيوسته مشغول (يا آماده) جهاد فى </a:t>
            </a:r>
            <a:r>
              <a:rPr lang="fa-IR" dirty="0" smtClean="0">
                <a:solidFill>
                  <a:srgbClr val="0070C0"/>
                </a:solidFill>
              </a:rPr>
              <a:t>سبيل </a:t>
            </a:r>
            <a:r>
              <a:rPr lang="fa-IR" dirty="0">
                <a:solidFill>
                  <a:srgbClr val="0070C0"/>
                </a:solidFill>
              </a:rPr>
              <a:t>الله بود. اصحاب و ياران تعجب كردند و آرزو داشتند چنان فضيلت و افتخارى نيز نصيب </a:t>
            </a:r>
            <a:r>
              <a:rPr lang="fa-IR" dirty="0" smtClean="0">
                <a:solidFill>
                  <a:srgbClr val="0070C0"/>
                </a:solidFill>
              </a:rPr>
              <a:t>آنان </a:t>
            </a:r>
            <a:r>
              <a:rPr lang="fa-IR" dirty="0">
                <a:solidFill>
                  <a:srgbClr val="0070C0"/>
                </a:solidFill>
              </a:rPr>
              <a:t>مى شد، آيه فوق نازل شد و بيان كرد كه شب قدر از هزار ماه برتر است.</a:t>
            </a:r>
            <a:endParaRPr lang="en-US" dirty="0">
              <a:solidFill>
                <a:srgbClr val="0070C0"/>
              </a:solidFill>
            </a:endParaRPr>
          </a:p>
          <a:p>
            <a:pPr marL="0" indent="0" algn="r" rtl="1">
              <a:buNone/>
            </a:pPr>
            <a:r>
              <a:rPr lang="fa-IR" dirty="0"/>
              <a:t>در حديث ديگرى نيز آمده است كه پيامبر </a:t>
            </a:r>
            <a:r>
              <a:rPr lang="fa-IR" dirty="0" smtClean="0"/>
              <a:t>اكرم(ص) </a:t>
            </a:r>
            <a:r>
              <a:rPr lang="fa-IR" dirty="0"/>
              <a:t>از چهار نفر از بنى </a:t>
            </a:r>
            <a:r>
              <a:rPr lang="fa-IR" dirty="0" smtClean="0"/>
              <a:t>اسرائيل </a:t>
            </a:r>
            <a:r>
              <a:rPr lang="fa-IR" dirty="0"/>
              <a:t>كه هشتاد سال بدون هيچ عصيانى عبادت خدا را كرده بودند، سخن به ميان آورد. </a:t>
            </a:r>
            <a:r>
              <a:rPr lang="fa-IR" dirty="0" smtClean="0"/>
              <a:t>اصحاب </a:t>
            </a:r>
            <a:r>
              <a:rPr lang="fa-IR" dirty="0"/>
              <a:t>آرزو كردند كه اى كاش آنها نيز چنين توفيقى مى يافتند. آيه فوق در اين زمينه نازل شد.</a:t>
            </a:r>
            <a:endParaRPr lang="en-US" dirty="0"/>
          </a:p>
          <a:p>
            <a:pPr marL="0" indent="0" algn="r" rtl="1">
              <a:buNone/>
            </a:pPr>
            <a:r>
              <a:rPr lang="fa-IR" dirty="0"/>
              <a:t>در اينكه عدد هزار در اينجا براى تعداد است يا تكثير، برخى گفته اند براى تكثير است، و </a:t>
            </a:r>
            <a:r>
              <a:rPr lang="fa-IR" dirty="0" smtClean="0"/>
              <a:t>ارزش </a:t>
            </a:r>
            <a:r>
              <a:rPr lang="fa-IR" dirty="0"/>
              <a:t>شب قدر از هزاران ماه نيز برتر مى باشد. اما رواياتى كه پيش تر نقل كرديم، نشان مى دهد عدد مزبور براى تعداد است و اصولا عدد هميشه براى تعداد است، مگر اينكه قرينه روشنى </a:t>
            </a:r>
            <a:r>
              <a:rPr lang="fa-IR" dirty="0" smtClean="0"/>
              <a:t>بر </a:t>
            </a:r>
            <a:r>
              <a:rPr lang="fa-IR" dirty="0"/>
              <a:t>تكثير باشد.</a:t>
            </a:r>
            <a:endParaRPr lang="en-US"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278777950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553200"/>
          </a:xfrm>
        </p:spPr>
        <p:txBody>
          <a:bodyPr>
            <a:normAutofit fontScale="62500" lnSpcReduction="20000"/>
          </a:bodyPr>
          <a:lstStyle/>
          <a:p>
            <a:pPr marL="0" indent="0" algn="r" rtl="1">
              <a:buNone/>
            </a:pPr>
            <a:r>
              <a:rPr lang="fa-IR" dirty="0" smtClean="0">
                <a:solidFill>
                  <a:schemeClr val="accent2"/>
                </a:solidFill>
              </a:rPr>
              <a:t>شب </a:t>
            </a:r>
            <a:r>
              <a:rPr lang="fa-IR" dirty="0">
                <a:solidFill>
                  <a:schemeClr val="accent2"/>
                </a:solidFill>
              </a:rPr>
              <a:t>نزول فرشتگان و روح</a:t>
            </a:r>
            <a:endParaRPr lang="en-US" dirty="0">
              <a:solidFill>
                <a:schemeClr val="accent2"/>
              </a:solidFill>
            </a:endParaRPr>
          </a:p>
          <a:p>
            <a:pPr marL="0" indent="0" algn="r" rtl="1">
              <a:buNone/>
            </a:pPr>
            <a:r>
              <a:rPr lang="fa-IR" dirty="0">
                <a:solidFill>
                  <a:schemeClr val="accent2"/>
                </a:solidFill>
              </a:rPr>
              <a:t>تنزل الملائكة و الروح فيها بإذن ربهم من كل أمر. </a:t>
            </a:r>
            <a:endParaRPr lang="en-US" dirty="0">
              <a:solidFill>
                <a:schemeClr val="accent2"/>
              </a:solidFill>
            </a:endParaRPr>
          </a:p>
          <a:p>
            <a:pPr marL="0" indent="0" algn="r" rtl="1">
              <a:buNone/>
            </a:pPr>
            <a:r>
              <a:rPr lang="fa-IR" dirty="0"/>
              <a:t>سپس در توصيف بيشتر از آن شب بزرگ مى افزايد: </a:t>
            </a:r>
            <a:r>
              <a:rPr lang="fa-IR" dirty="0">
                <a:solidFill>
                  <a:srgbClr val="0070C0"/>
                </a:solidFill>
              </a:rPr>
              <a:t>«فرشتگان و روح در آن شب به اذن </a:t>
            </a:r>
            <a:r>
              <a:rPr lang="fa-IR" dirty="0" smtClean="0">
                <a:solidFill>
                  <a:srgbClr val="0070C0"/>
                </a:solidFill>
              </a:rPr>
              <a:t>پروردگارشان </a:t>
            </a:r>
            <a:r>
              <a:rPr lang="fa-IR" dirty="0">
                <a:solidFill>
                  <a:srgbClr val="0070C0"/>
                </a:solidFill>
              </a:rPr>
              <a:t>براى تقدير هر كار نازل مى شوند: تنزل الملائكة و الروح فيها بإذن ربهم من كل أمر.»</a:t>
            </a:r>
            <a:endParaRPr lang="en-US" dirty="0">
              <a:solidFill>
                <a:srgbClr val="0070C0"/>
              </a:solidFill>
            </a:endParaRPr>
          </a:p>
          <a:p>
            <a:pPr marL="0" indent="0" algn="r" rtl="1">
              <a:buNone/>
            </a:pPr>
            <a:r>
              <a:rPr lang="fa-IR" dirty="0"/>
              <a:t>از آنجا كه «تنزل» فعل مضارع است و دلالت بر استمرار دارد</a:t>
            </a:r>
            <a:r>
              <a:rPr lang="fa-IR" dirty="0" smtClean="0"/>
              <a:t>، </a:t>
            </a:r>
            <a:r>
              <a:rPr lang="fa-IR" dirty="0"/>
              <a:t>روشن مى شود كه شب قدر </a:t>
            </a:r>
            <a:r>
              <a:rPr lang="fa-IR" dirty="0" smtClean="0"/>
              <a:t>به </a:t>
            </a:r>
            <a:r>
              <a:rPr lang="fa-IR" dirty="0"/>
              <a:t>زمان پيامبر </a:t>
            </a:r>
            <a:r>
              <a:rPr lang="fa-IR" dirty="0" smtClean="0"/>
              <a:t>اكرم(ص) </a:t>
            </a:r>
            <a:r>
              <a:rPr lang="fa-IR" dirty="0"/>
              <a:t>و نزول قرآن مجيد اختصاص نداشته، بلكه امرى است </a:t>
            </a:r>
            <a:r>
              <a:rPr lang="fa-IR" dirty="0" smtClean="0"/>
              <a:t>مستمر </a:t>
            </a:r>
            <a:r>
              <a:rPr lang="fa-IR" dirty="0"/>
              <a:t>و شبى است مداوم كه در هر سال تكرار مى </a:t>
            </a:r>
            <a:r>
              <a:rPr lang="fa-IR" dirty="0" smtClean="0"/>
              <a:t>شود.</a:t>
            </a:r>
            <a:r>
              <a:rPr lang="fa-IR" dirty="0"/>
              <a:t> </a:t>
            </a:r>
            <a:r>
              <a:rPr lang="fa-IR" dirty="0" smtClean="0"/>
              <a:t>در </a:t>
            </a:r>
            <a:r>
              <a:rPr lang="fa-IR" dirty="0"/>
              <a:t>اينكه منظور از «</a:t>
            </a:r>
            <a:r>
              <a:rPr lang="fa-IR" dirty="0">
                <a:solidFill>
                  <a:srgbClr val="00B0F0"/>
                </a:solidFill>
              </a:rPr>
              <a:t>روح</a:t>
            </a:r>
            <a:r>
              <a:rPr lang="fa-IR" dirty="0"/>
              <a:t>» كيست، نظرات مختلفى وجود دارد. برخى گفته اند جبرئيل امين </a:t>
            </a:r>
            <a:r>
              <a:rPr lang="fa-IR" dirty="0" smtClean="0"/>
              <a:t>است </a:t>
            </a:r>
            <a:r>
              <a:rPr lang="fa-IR" dirty="0"/>
              <a:t>كه «روح الأمين» نيز ناميده مى شود. پاره اى نيز روح را به قرينه آيه </a:t>
            </a:r>
            <a:r>
              <a:rPr lang="fa-IR" dirty="0">
                <a:solidFill>
                  <a:srgbClr val="00B0F0"/>
                </a:solidFill>
              </a:rPr>
              <a:t>«و كذلك أوحينا </a:t>
            </a:r>
            <a:r>
              <a:rPr lang="fa-IR" dirty="0" smtClean="0">
                <a:solidFill>
                  <a:srgbClr val="00B0F0"/>
                </a:solidFill>
              </a:rPr>
              <a:t>إليك </a:t>
            </a:r>
            <a:r>
              <a:rPr lang="fa-IR" dirty="0">
                <a:solidFill>
                  <a:srgbClr val="00B0F0"/>
                </a:solidFill>
              </a:rPr>
              <a:t>روحا من أمرنا</a:t>
            </a:r>
            <a:r>
              <a:rPr lang="fa-IR" dirty="0" smtClean="0">
                <a:solidFill>
                  <a:srgbClr val="00B0F0"/>
                </a:solidFill>
              </a:rPr>
              <a:t>: </a:t>
            </a:r>
            <a:r>
              <a:rPr lang="fa-IR" dirty="0">
                <a:solidFill>
                  <a:srgbClr val="00B0F0"/>
                </a:solidFill>
              </a:rPr>
              <a:t>همان گونه كه بر پيامبران پيش وحى فرستاديم، بر تو نيز به فرمان </a:t>
            </a:r>
            <a:r>
              <a:rPr lang="fa-IR" dirty="0" smtClean="0">
                <a:solidFill>
                  <a:srgbClr val="00B0F0"/>
                </a:solidFill>
              </a:rPr>
              <a:t>خود وحى </a:t>
            </a:r>
            <a:r>
              <a:rPr lang="fa-IR" dirty="0">
                <a:solidFill>
                  <a:srgbClr val="00B0F0"/>
                </a:solidFill>
              </a:rPr>
              <a:t>كرديم.» </a:t>
            </a:r>
            <a:r>
              <a:rPr lang="fa-IR" dirty="0"/>
              <a:t>به معناى وحى تفسير كرده اند. بنابراين مفهوم آيه چنين مى شود: فرشتگان با </a:t>
            </a:r>
            <a:r>
              <a:rPr lang="fa-IR" dirty="0" smtClean="0"/>
              <a:t>وحى </a:t>
            </a:r>
            <a:r>
              <a:rPr lang="fa-IR" dirty="0"/>
              <a:t>الهى براى تعيين مقدرات در آن شب نازل مى شوند.</a:t>
            </a:r>
            <a:endParaRPr lang="en-US" dirty="0"/>
          </a:p>
          <a:p>
            <a:pPr marL="0" indent="0" algn="r" rtl="1">
              <a:buNone/>
            </a:pPr>
            <a:r>
              <a:rPr lang="fa-IR" dirty="0"/>
              <a:t>در اينجا تفسير سومى نيز وجود دارد كه از همه نزديك تر به نظر مى رسد و آن اينكه روح </a:t>
            </a:r>
            <a:r>
              <a:rPr lang="fa-IR" dirty="0" smtClean="0"/>
              <a:t>مخلوق </a:t>
            </a:r>
            <a:r>
              <a:rPr lang="fa-IR" dirty="0"/>
              <a:t>عظيمى است كه فوق فرشتگان است؛ چنانكه در حديثى از امام </a:t>
            </a:r>
            <a:r>
              <a:rPr lang="fa-IR" dirty="0" smtClean="0"/>
              <a:t>صادق(ع) </a:t>
            </a:r>
            <a:r>
              <a:rPr lang="fa-IR" dirty="0"/>
              <a:t>نقل </a:t>
            </a:r>
            <a:r>
              <a:rPr lang="fa-IR" dirty="0" smtClean="0"/>
              <a:t>شده </a:t>
            </a:r>
            <a:r>
              <a:rPr lang="fa-IR" dirty="0"/>
              <a:t>كه شخصى از آن حضرت پرسيد: آيا روح همان جبرئيل است؟ </a:t>
            </a:r>
            <a:r>
              <a:rPr lang="fa-IR" dirty="0" smtClean="0"/>
              <a:t>امام(ع) </a:t>
            </a:r>
            <a:r>
              <a:rPr lang="fa-IR" dirty="0"/>
              <a:t>در پاسخ </a:t>
            </a:r>
            <a:r>
              <a:rPr lang="fa-IR" dirty="0" smtClean="0"/>
              <a:t>فرمود</a:t>
            </a:r>
            <a:r>
              <a:rPr lang="fa-IR" dirty="0"/>
              <a:t>:</a:t>
            </a:r>
            <a:endParaRPr lang="en-US" dirty="0"/>
          </a:p>
          <a:p>
            <a:pPr marL="0" indent="0" algn="r" rtl="1">
              <a:buNone/>
            </a:pPr>
            <a:r>
              <a:rPr lang="fa-IR" dirty="0"/>
              <a:t>جبرئيل از ملائكه است و روح، اعظم از ملائكه است. مگر خداوند متعال نمى </a:t>
            </a:r>
            <a:r>
              <a:rPr lang="fa-IR" dirty="0" smtClean="0"/>
              <a:t>فرمايد ملائكه </a:t>
            </a:r>
            <a:r>
              <a:rPr lang="fa-IR" dirty="0"/>
              <a:t>و روح نازل مى </a:t>
            </a:r>
            <a:r>
              <a:rPr lang="fa-IR" dirty="0" smtClean="0"/>
              <a:t>شوند؟</a:t>
            </a:r>
            <a:endParaRPr lang="en-US" dirty="0"/>
          </a:p>
          <a:p>
            <a:pPr marL="0" indent="0" algn="r" rtl="1">
              <a:buNone/>
            </a:pPr>
            <a:r>
              <a:rPr lang="fa-IR" dirty="0"/>
              <a:t>بنابراين به قرينه مقابله، اين دو با هم متفاوت اند.</a:t>
            </a:r>
            <a:endParaRPr lang="en-US" dirty="0"/>
          </a:p>
          <a:p>
            <a:pPr marL="0" indent="0" algn="r" rtl="1">
              <a:buNone/>
            </a:pPr>
            <a:r>
              <a:rPr lang="fa-IR" dirty="0"/>
              <a:t>منظور از </a:t>
            </a:r>
            <a:r>
              <a:rPr lang="fa-IR" dirty="0">
                <a:solidFill>
                  <a:srgbClr val="00B0F0"/>
                </a:solidFill>
              </a:rPr>
              <a:t>«من كل أمر» </a:t>
            </a:r>
            <a:r>
              <a:rPr lang="fa-IR" dirty="0"/>
              <a:t>اين است كه فرشتگان براى تقدير و تعيين سرنوشت ها و آوردن هر </a:t>
            </a:r>
            <a:r>
              <a:rPr lang="fa-IR" dirty="0" smtClean="0"/>
              <a:t>خير </a:t>
            </a:r>
            <a:r>
              <a:rPr lang="fa-IR" dirty="0"/>
              <a:t>و بركتى در آن شب نازل مى شوند و هدف از نزول آنها انجام اين امورست يا اينكه هر امر </a:t>
            </a:r>
            <a:r>
              <a:rPr lang="fa-IR" dirty="0" smtClean="0"/>
              <a:t>خير </a:t>
            </a:r>
            <a:r>
              <a:rPr lang="fa-IR" dirty="0"/>
              <a:t>و هر سرنوشت و تقديرى را با خود مى آورند.</a:t>
            </a:r>
            <a:endParaRPr lang="en-US" dirty="0"/>
          </a:p>
          <a:p>
            <a:pPr marL="0" indent="0" algn="r" rtl="1">
              <a:buNone/>
            </a:pPr>
            <a:r>
              <a:rPr lang="fa-IR" dirty="0"/>
              <a:t>تعبير به </a:t>
            </a:r>
            <a:r>
              <a:rPr lang="fa-IR" dirty="0">
                <a:solidFill>
                  <a:srgbClr val="00B0F0"/>
                </a:solidFill>
              </a:rPr>
              <a:t>«ربهم» </a:t>
            </a:r>
            <a:r>
              <a:rPr lang="fa-IR" dirty="0"/>
              <a:t>كه در آن </a:t>
            </a:r>
            <a:r>
              <a:rPr lang="fa-IR" dirty="0">
                <a:solidFill>
                  <a:srgbClr val="00B0F0"/>
                </a:solidFill>
              </a:rPr>
              <a:t>بر مسئله ربوبيت و تدبير جهان تكيه شده</a:t>
            </a:r>
            <a:r>
              <a:rPr lang="fa-IR" dirty="0"/>
              <a:t>، با كار اين فرشتگان </a:t>
            </a:r>
            <a:r>
              <a:rPr lang="fa-IR" dirty="0" smtClean="0"/>
              <a:t>تناسب </a:t>
            </a:r>
            <a:r>
              <a:rPr lang="fa-IR" dirty="0"/>
              <a:t>نزديكى دارد كه آنها براى تدبير و تقدير امور نازل مى شوند و كار آنها نيز گوشه اى </a:t>
            </a:r>
            <a:r>
              <a:rPr lang="fa-IR" dirty="0" smtClean="0"/>
              <a:t>ازتناسب </a:t>
            </a:r>
            <a:r>
              <a:rPr lang="fa-IR" dirty="0"/>
              <a:t>نزديكى دارد كه آنها براى تدبير و تقدير امور نازل مى شوند و كار آنها نيز گوشه اى از </a:t>
            </a:r>
            <a:r>
              <a:rPr lang="fa-IR" dirty="0" smtClean="0"/>
              <a:t>ربوبيت </a:t>
            </a:r>
            <a:r>
              <a:rPr lang="fa-IR" dirty="0"/>
              <a:t>پروردگار است.</a:t>
            </a:r>
            <a:endParaRPr lang="en-US"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414468023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buNone/>
            </a:pPr>
            <a:r>
              <a:rPr lang="fa-IR" dirty="0"/>
              <a:t>شب سلامت و رحمت</a:t>
            </a:r>
            <a:endParaRPr lang="en-US" dirty="0"/>
          </a:p>
          <a:p>
            <a:pPr marL="0" indent="0" algn="r" rtl="1">
              <a:buNone/>
            </a:pPr>
            <a:r>
              <a:rPr lang="fa-IR" dirty="0"/>
              <a:t>سلام هى حتى مطلع الفجر .</a:t>
            </a:r>
            <a:endParaRPr lang="en-US" dirty="0"/>
          </a:p>
          <a:p>
            <a:pPr marL="0" indent="0" algn="r" rtl="1">
              <a:buNone/>
            </a:pPr>
            <a:r>
              <a:rPr lang="fa-IR" dirty="0"/>
              <a:t>در آخرين آيه مى فرمايد: </a:t>
            </a:r>
            <a:r>
              <a:rPr lang="fa-IR" dirty="0">
                <a:solidFill>
                  <a:srgbClr val="00B0F0"/>
                </a:solidFill>
              </a:rPr>
              <a:t>«شبى است آكنده از سلامت، خير و رحمت تا طلوع صبح: سلام </a:t>
            </a:r>
            <a:r>
              <a:rPr lang="fa-IR" dirty="0" smtClean="0">
                <a:solidFill>
                  <a:srgbClr val="00B0F0"/>
                </a:solidFill>
              </a:rPr>
              <a:t>هى </a:t>
            </a:r>
            <a:r>
              <a:rPr lang="fa-IR" dirty="0">
                <a:solidFill>
                  <a:srgbClr val="00B0F0"/>
                </a:solidFill>
              </a:rPr>
              <a:t>حتى مطلع الفجر .» </a:t>
            </a:r>
            <a:endParaRPr lang="en-US" dirty="0">
              <a:solidFill>
                <a:srgbClr val="00B0F0"/>
              </a:solidFill>
            </a:endParaRPr>
          </a:p>
          <a:p>
            <a:pPr marL="0" indent="0" algn="r" rtl="1">
              <a:buNone/>
            </a:pPr>
            <a:r>
              <a:rPr lang="fa-IR" dirty="0"/>
              <a:t>در اين شب قرآن نازل گرديده و عبادت و احياى آن معادل هزار ماه دانسته شده و خيرات و </a:t>
            </a:r>
            <a:r>
              <a:rPr lang="fa-IR" dirty="0" smtClean="0"/>
              <a:t>بركات </a:t>
            </a:r>
            <a:r>
              <a:rPr lang="fa-IR" dirty="0"/>
              <a:t>الهى در آن شب نازل مى شود. رحمت خاصش شامل حال بندگان مى گردد و همچنين </a:t>
            </a:r>
            <a:r>
              <a:rPr lang="fa-IR" dirty="0" smtClean="0"/>
              <a:t>فرشتگان </a:t>
            </a:r>
            <a:r>
              <a:rPr lang="fa-IR" dirty="0"/>
              <a:t>و روح در آن شب نازل مى شوند. بنابراين شبى است سراسر سلامت ـ از آغاز تا پايان ـ </a:t>
            </a:r>
            <a:r>
              <a:rPr lang="fa-IR" dirty="0" smtClean="0"/>
              <a:t>حتى </a:t>
            </a:r>
            <a:r>
              <a:rPr lang="fa-IR" dirty="0"/>
              <a:t>براساس برخى روايات در آن شب شيطان در زنجير است و از اين نظر نيز شبى است سالم </a:t>
            </a:r>
            <a:r>
              <a:rPr lang="fa-IR" dirty="0" smtClean="0"/>
              <a:t>و </a:t>
            </a:r>
            <a:r>
              <a:rPr lang="fa-IR" dirty="0"/>
              <a:t>توأم با سلامت وحى كرديم.» به معناى وحى تفسير كرده اند. بنابراين مفهوم آيه چنين مى شود: فرشتگان با </a:t>
            </a:r>
            <a:r>
              <a:rPr lang="fa-IR" dirty="0" smtClean="0"/>
              <a:t>وحى </a:t>
            </a:r>
            <a:r>
              <a:rPr lang="fa-IR" dirty="0"/>
              <a:t>الهى براى تعيين مقدرات در آن شب نازل مى شوند.</a:t>
            </a:r>
            <a:endParaRPr lang="en-US" dirty="0"/>
          </a:p>
          <a:p>
            <a:pPr marL="0" indent="0" algn="r" rtl="1">
              <a:buNone/>
            </a:pPr>
            <a:r>
              <a:rPr lang="fa-IR" dirty="0"/>
              <a:t>در اينجا تفسير سومى نيز وجود دارد كه از همه نزديك تر به نظر مى رسد و آن اينكه روح </a:t>
            </a:r>
            <a:r>
              <a:rPr lang="fa-IR" dirty="0" smtClean="0"/>
              <a:t>مخلوق </a:t>
            </a:r>
            <a:r>
              <a:rPr lang="fa-IR" dirty="0"/>
              <a:t>عظيمى است كه فوق فرشتگان است؛ چنانكه در حديثى از امام </a:t>
            </a:r>
            <a:r>
              <a:rPr lang="fa-IR" dirty="0" smtClean="0"/>
              <a:t>صادق(ع) </a:t>
            </a:r>
            <a:r>
              <a:rPr lang="fa-IR" dirty="0"/>
              <a:t>نقل </a:t>
            </a:r>
            <a:r>
              <a:rPr lang="fa-IR" dirty="0" smtClean="0"/>
              <a:t>شده </a:t>
            </a:r>
            <a:r>
              <a:rPr lang="fa-IR" dirty="0"/>
              <a:t>كه شخصى از آن حضرت پرسيد: آيا روح همان جبرئيل است؟ </a:t>
            </a:r>
            <a:r>
              <a:rPr lang="fa-IR" dirty="0" smtClean="0"/>
              <a:t>امام(ع) </a:t>
            </a:r>
            <a:r>
              <a:rPr lang="fa-IR" dirty="0"/>
              <a:t>در پاسخ </a:t>
            </a:r>
            <a:r>
              <a:rPr lang="fa-IR" b="1" dirty="0" smtClean="0">
                <a:solidFill>
                  <a:srgbClr val="00B0F0"/>
                </a:solidFill>
              </a:rPr>
              <a:t>فرمود:جبرئيل </a:t>
            </a:r>
            <a:r>
              <a:rPr lang="fa-IR" b="1" dirty="0">
                <a:solidFill>
                  <a:srgbClr val="00B0F0"/>
                </a:solidFill>
              </a:rPr>
              <a:t>از ملائكه است و روح، اعظم از ملائكه است. </a:t>
            </a:r>
            <a:r>
              <a:rPr lang="fa-IR" dirty="0"/>
              <a:t>مگر خداوند متعال نمى </a:t>
            </a:r>
            <a:r>
              <a:rPr lang="fa-IR" dirty="0" smtClean="0"/>
              <a:t>فرمايد ملائكه </a:t>
            </a:r>
            <a:r>
              <a:rPr lang="fa-IR" dirty="0"/>
              <a:t>و روح نازل مى </a:t>
            </a:r>
            <a:r>
              <a:rPr lang="fa-IR" dirty="0" smtClean="0"/>
              <a:t>شوند</a:t>
            </a:r>
            <a:r>
              <a:rPr lang="fa-IR" dirty="0"/>
              <a:t>؟</a:t>
            </a:r>
            <a:endParaRPr lang="en-US" dirty="0"/>
          </a:p>
          <a:p>
            <a:pPr marL="0" indent="0" algn="r" rtl="1">
              <a:buNone/>
            </a:pPr>
            <a:r>
              <a:rPr lang="fa-IR" dirty="0"/>
              <a:t>بنابراين به قرينه مقابله، اين دو با هم متفاوت اند.</a:t>
            </a:r>
            <a:endParaRPr lang="en-US" dirty="0"/>
          </a:p>
          <a:p>
            <a:pPr marL="0" indent="0" algn="r" rtl="1">
              <a:buNone/>
            </a:pPr>
            <a:r>
              <a:rPr lang="fa-IR" dirty="0"/>
              <a:t>منظور از </a:t>
            </a:r>
            <a:r>
              <a:rPr lang="fa-IR" dirty="0">
                <a:solidFill>
                  <a:schemeClr val="accent6">
                    <a:lumMod val="50000"/>
                  </a:schemeClr>
                </a:solidFill>
              </a:rPr>
              <a:t>«من كل أمر» </a:t>
            </a:r>
            <a:r>
              <a:rPr lang="fa-IR" dirty="0"/>
              <a:t>اين است كه </a:t>
            </a:r>
            <a:r>
              <a:rPr lang="fa-IR" dirty="0">
                <a:solidFill>
                  <a:schemeClr val="accent6">
                    <a:lumMod val="50000"/>
                  </a:schemeClr>
                </a:solidFill>
              </a:rPr>
              <a:t>فرشتگان براى تقدير و تعيين سرنوشت ها و آوردن هر </a:t>
            </a:r>
            <a:r>
              <a:rPr lang="fa-IR" dirty="0" smtClean="0">
                <a:solidFill>
                  <a:schemeClr val="accent6">
                    <a:lumMod val="50000"/>
                  </a:schemeClr>
                </a:solidFill>
              </a:rPr>
              <a:t>خير </a:t>
            </a:r>
            <a:r>
              <a:rPr lang="fa-IR" dirty="0">
                <a:solidFill>
                  <a:schemeClr val="accent6">
                    <a:lumMod val="50000"/>
                  </a:schemeClr>
                </a:solidFill>
              </a:rPr>
              <a:t>و بركتى در آن شب نازل مى شوند و هدف از نزول آنها انجام اين امورست يا اينكه هر امر </a:t>
            </a:r>
            <a:r>
              <a:rPr lang="fa-IR" dirty="0" smtClean="0">
                <a:solidFill>
                  <a:schemeClr val="accent6">
                    <a:lumMod val="50000"/>
                  </a:schemeClr>
                </a:solidFill>
              </a:rPr>
              <a:t>خير </a:t>
            </a:r>
            <a:r>
              <a:rPr lang="fa-IR" dirty="0">
                <a:solidFill>
                  <a:schemeClr val="accent6">
                    <a:lumMod val="50000"/>
                  </a:schemeClr>
                </a:solidFill>
              </a:rPr>
              <a:t>و هر سرنوشت و تقديرى را با خود مى آورند.</a:t>
            </a:r>
            <a:endParaRPr lang="en-US" dirty="0">
              <a:solidFill>
                <a:schemeClr val="accent6">
                  <a:lumMod val="50000"/>
                </a:schemeClr>
              </a:solidFill>
            </a:endParaRPr>
          </a:p>
          <a:p>
            <a:pPr marL="0" indent="0" algn="r" rtl="1">
              <a:buNone/>
            </a:pPr>
            <a:r>
              <a:rPr lang="fa-IR" dirty="0"/>
              <a:t>تعبير به </a:t>
            </a:r>
            <a:r>
              <a:rPr lang="fa-IR" dirty="0">
                <a:solidFill>
                  <a:schemeClr val="accent6">
                    <a:lumMod val="50000"/>
                  </a:schemeClr>
                </a:solidFill>
              </a:rPr>
              <a:t>«ربهم» </a:t>
            </a:r>
            <a:r>
              <a:rPr lang="fa-IR" dirty="0"/>
              <a:t>كه در آن بر مسئله ربوبيت و تدبير جهان تكيه شده، با كار اين فرشتگان </a:t>
            </a:r>
            <a:r>
              <a:rPr lang="fa-IR" dirty="0" smtClean="0"/>
              <a:t>تناسب </a:t>
            </a:r>
            <a:r>
              <a:rPr lang="fa-IR" dirty="0"/>
              <a:t>نزديكى دارد كه آنها براى تدبير و تقدير امور نازل مى شوند و كار آنها نيز گوشه اى </a:t>
            </a:r>
            <a:r>
              <a:rPr lang="fa-IR" dirty="0" smtClean="0"/>
              <a:t>ازتناسب ربوبيت </a:t>
            </a:r>
            <a:r>
              <a:rPr lang="fa-IR" dirty="0"/>
              <a:t>پروردگار است.</a:t>
            </a:r>
            <a:endParaRPr lang="en-US"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279022611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5897563"/>
          </a:xfrm>
        </p:spPr>
        <p:txBody>
          <a:bodyPr>
            <a:normAutofit lnSpcReduction="10000"/>
          </a:bodyPr>
          <a:lstStyle/>
          <a:p>
            <a:pPr marL="0" indent="0" algn="r" rtl="1">
              <a:buNone/>
            </a:pPr>
            <a:r>
              <a:rPr lang="fa-IR" dirty="0"/>
              <a:t>بنابراين اطلاق «سلام» كه به معناى سلامت است بر آن شب (به جاى اطلاق سالم) </a:t>
            </a:r>
            <a:r>
              <a:rPr lang="fa-IR" dirty="0" smtClean="0"/>
              <a:t>درحقيقت</a:t>
            </a:r>
            <a:r>
              <a:rPr lang="fa-IR" dirty="0"/>
              <a:t> </a:t>
            </a:r>
            <a:r>
              <a:rPr lang="fa-IR" dirty="0" smtClean="0"/>
              <a:t>نوعى </a:t>
            </a:r>
            <a:r>
              <a:rPr lang="fa-IR" dirty="0"/>
              <a:t>تأكيد است؛ همان گونه كه گاه مى گوييم: فلان شخص عين عدالت است. برخى نيز گفته </a:t>
            </a:r>
            <a:r>
              <a:rPr lang="fa-IR" dirty="0" smtClean="0"/>
              <a:t>اند </a:t>
            </a:r>
            <a:r>
              <a:rPr lang="fa-IR" dirty="0"/>
              <a:t>اطلاق سلام بر آن شب از اين روست كه فرشتگان پيوسته به يكديگر يا به مؤمنان سلام مى </a:t>
            </a:r>
            <a:r>
              <a:rPr lang="fa-IR" dirty="0" smtClean="0"/>
              <a:t>كنند </a:t>
            </a:r>
            <a:r>
              <a:rPr lang="fa-IR" dirty="0"/>
              <a:t>يا به حضور </a:t>
            </a:r>
            <a:r>
              <a:rPr lang="fa-IR" dirty="0" smtClean="0"/>
              <a:t>پيامبر(ص)و </a:t>
            </a:r>
            <a:r>
              <a:rPr lang="fa-IR" dirty="0"/>
              <a:t>جانشين معصومش مى رسند و سلام عرضه مى </a:t>
            </a:r>
            <a:r>
              <a:rPr lang="fa-IR" dirty="0" smtClean="0"/>
              <a:t>دارند</a:t>
            </a:r>
            <a:r>
              <a:rPr lang="fa-IR" dirty="0"/>
              <a:t>. جمع ميان اين تفسيرها نيز امكان پذير است. به هر حال شبى است سراسر نور، رحمت، </a:t>
            </a:r>
            <a:r>
              <a:rPr lang="fa-IR" dirty="0" smtClean="0"/>
              <a:t>خير</a:t>
            </a:r>
            <a:r>
              <a:rPr lang="fa-IR" dirty="0"/>
              <a:t>، بركت، سلامت، سعادت و بى نظير از هر جهت.</a:t>
            </a:r>
            <a:endParaRPr lang="en-US" dirty="0"/>
          </a:p>
          <a:p>
            <a:pPr marL="0" indent="0" algn="r" rtl="1">
              <a:buNone/>
            </a:pPr>
            <a:r>
              <a:rPr lang="fa-IR" dirty="0"/>
              <a:t>از امام </a:t>
            </a:r>
            <a:r>
              <a:rPr lang="fa-IR" dirty="0" smtClean="0"/>
              <a:t>باقر(ع) </a:t>
            </a:r>
            <a:r>
              <a:rPr lang="fa-IR" dirty="0"/>
              <a:t>پرسيدند: آيا مى دانيد شب قدر كدام شب است؟ فرمود: </a:t>
            </a:r>
            <a:r>
              <a:rPr lang="fa-IR" dirty="0">
                <a:solidFill>
                  <a:schemeClr val="accent6">
                    <a:lumMod val="50000"/>
                  </a:schemeClr>
                </a:solidFill>
              </a:rPr>
              <a:t>چگونه نمى </a:t>
            </a:r>
            <a:r>
              <a:rPr lang="fa-IR" dirty="0" smtClean="0">
                <a:solidFill>
                  <a:schemeClr val="accent6">
                    <a:lumMod val="50000"/>
                  </a:schemeClr>
                </a:solidFill>
              </a:rPr>
              <a:t>دانيم</a:t>
            </a:r>
            <a:r>
              <a:rPr lang="fa-IR" dirty="0">
                <a:solidFill>
                  <a:schemeClr val="accent6">
                    <a:lumMod val="50000"/>
                  </a:schemeClr>
                </a:solidFill>
              </a:rPr>
              <a:t>، درحالى كه فرشتگان در آن شب در گرد ما دور مى </a:t>
            </a:r>
            <a:r>
              <a:rPr lang="fa-IR" dirty="0" smtClean="0">
                <a:solidFill>
                  <a:schemeClr val="accent6">
                    <a:lumMod val="50000"/>
                  </a:schemeClr>
                </a:solidFill>
              </a:rPr>
              <a:t>زنند.</a:t>
            </a:r>
            <a:endParaRPr lang="en-US" dirty="0">
              <a:solidFill>
                <a:schemeClr val="accent6">
                  <a:lumMod val="50000"/>
                </a:schemeClr>
              </a:solidFill>
            </a:endParaRPr>
          </a:p>
        </p:txBody>
      </p:sp>
    </p:spTree>
    <p:extLst>
      <p:ext uri="{BB962C8B-B14F-4D97-AF65-F5344CB8AC3E}">
        <p14:creationId xmlns:p14="http://schemas.microsoft.com/office/powerpoint/2010/main" val="75332711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610600" cy="6324600"/>
          </a:xfrm>
        </p:spPr>
        <p:txBody>
          <a:bodyPr>
            <a:normAutofit fontScale="85000" lnSpcReduction="10000"/>
          </a:bodyPr>
          <a:lstStyle/>
          <a:p>
            <a:pPr marL="0" indent="0" algn="r" rtl="1">
              <a:buNone/>
            </a:pPr>
            <a:r>
              <a:rPr lang="fa-IR" dirty="0" smtClean="0"/>
              <a:t>نكته </a:t>
            </a:r>
            <a:r>
              <a:rPr lang="fa-IR" dirty="0"/>
              <a:t>ها</a:t>
            </a:r>
            <a:endParaRPr lang="en-US" dirty="0"/>
          </a:p>
          <a:p>
            <a:pPr marL="0" indent="0" algn="r" rtl="1">
              <a:buNone/>
            </a:pPr>
            <a:r>
              <a:rPr lang="fa-IR" dirty="0"/>
              <a:t>1. چرا اين شب را قدر ناميده اند؟ </a:t>
            </a:r>
            <a:endParaRPr lang="en-US" dirty="0"/>
          </a:p>
          <a:p>
            <a:pPr marL="0" indent="0" algn="r" rtl="1">
              <a:buNone/>
            </a:pPr>
            <a:r>
              <a:rPr lang="fa-IR" dirty="0"/>
              <a:t>در پاسخ اين سؤال بسيار سخن گفته اند؛ از جمله اينكه جميع مقدرات بندگان در تمام سال در </a:t>
            </a:r>
            <a:r>
              <a:rPr lang="fa-IR" dirty="0" smtClean="0"/>
              <a:t>آن </a:t>
            </a:r>
            <a:r>
              <a:rPr lang="fa-IR" dirty="0"/>
              <a:t>شب تعيين مى شود. شاهد اين معنا آيه اى است كه مى فرمايد: </a:t>
            </a:r>
            <a:r>
              <a:rPr lang="fa-IR" dirty="0">
                <a:solidFill>
                  <a:schemeClr val="accent6">
                    <a:lumMod val="50000"/>
                  </a:schemeClr>
                </a:solidFill>
              </a:rPr>
              <a:t>«إنا أنزلناه فى ليلة مباركة </a:t>
            </a:r>
            <a:r>
              <a:rPr lang="fa-IR" dirty="0" smtClean="0">
                <a:solidFill>
                  <a:schemeClr val="accent6">
                    <a:lumMod val="50000"/>
                  </a:schemeClr>
                </a:solidFill>
              </a:rPr>
              <a:t>إنا</a:t>
            </a:r>
            <a:r>
              <a:rPr lang="fa-IR" dirty="0">
                <a:solidFill>
                  <a:schemeClr val="accent6">
                    <a:lumMod val="50000"/>
                  </a:schemeClr>
                </a:solidFill>
              </a:rPr>
              <a:t> </a:t>
            </a:r>
            <a:r>
              <a:rPr lang="fa-IR" dirty="0" smtClean="0">
                <a:solidFill>
                  <a:schemeClr val="accent6">
                    <a:lumMod val="50000"/>
                  </a:schemeClr>
                </a:solidFill>
              </a:rPr>
              <a:t>كنا </a:t>
            </a:r>
            <a:r>
              <a:rPr lang="fa-IR" dirty="0">
                <a:solidFill>
                  <a:schemeClr val="accent6">
                    <a:lumMod val="50000"/>
                  </a:schemeClr>
                </a:solidFill>
              </a:rPr>
              <a:t>منذرين * فيها يفرق كل أمر </a:t>
            </a:r>
            <a:r>
              <a:rPr lang="fa-IR" dirty="0" smtClean="0">
                <a:solidFill>
                  <a:schemeClr val="accent6">
                    <a:lumMod val="50000"/>
                  </a:schemeClr>
                </a:solidFill>
              </a:rPr>
              <a:t>حكيم: </a:t>
            </a:r>
            <a:r>
              <a:rPr lang="fa-IR" dirty="0">
                <a:solidFill>
                  <a:schemeClr val="accent6">
                    <a:lumMod val="50000"/>
                  </a:schemeClr>
                </a:solidFill>
              </a:rPr>
              <a:t>ما اين كتاب مبين را در شبى پر بركت نازل كرديم، و </a:t>
            </a:r>
            <a:r>
              <a:rPr lang="fa-IR" dirty="0" smtClean="0">
                <a:solidFill>
                  <a:schemeClr val="accent6">
                    <a:lumMod val="50000"/>
                  </a:schemeClr>
                </a:solidFill>
              </a:rPr>
              <a:t>ما </a:t>
            </a:r>
            <a:r>
              <a:rPr lang="fa-IR" dirty="0">
                <a:solidFill>
                  <a:schemeClr val="accent6">
                    <a:lumMod val="50000"/>
                  </a:schemeClr>
                </a:solidFill>
              </a:rPr>
              <a:t>همواره انذار كننده بوده ايم، در آن شب كه هر امرى بر طبق حكمت خداوند تنظيم و تعيين </a:t>
            </a:r>
            <a:r>
              <a:rPr lang="fa-IR" dirty="0" smtClean="0">
                <a:solidFill>
                  <a:schemeClr val="accent6">
                    <a:lumMod val="50000"/>
                  </a:schemeClr>
                </a:solidFill>
              </a:rPr>
              <a:t>مى </a:t>
            </a:r>
            <a:r>
              <a:rPr lang="fa-IR" dirty="0">
                <a:solidFill>
                  <a:schemeClr val="accent6">
                    <a:lumMod val="50000"/>
                  </a:schemeClr>
                </a:solidFill>
              </a:rPr>
              <a:t>گردد.»</a:t>
            </a:r>
            <a:r>
              <a:rPr lang="fa-IR" dirty="0"/>
              <a:t> اين بيان، با روايات متعددى هماهنگ است كه مى گويد: در آن شب، مقدرات يك </a:t>
            </a:r>
            <a:r>
              <a:rPr lang="fa-IR" dirty="0" smtClean="0"/>
              <a:t>سال </a:t>
            </a:r>
            <a:r>
              <a:rPr lang="fa-IR" dirty="0"/>
              <a:t>انسان ها تعيين مى گردد و ارزاق و سرآمد عمرها و امور ديگر نيز در آن شب مبارك تفريق </a:t>
            </a:r>
            <a:r>
              <a:rPr lang="fa-IR" dirty="0" smtClean="0"/>
              <a:t>و </a:t>
            </a:r>
            <a:r>
              <a:rPr lang="fa-IR" dirty="0"/>
              <a:t>تبيين مى شود.</a:t>
            </a:r>
            <a:endParaRPr lang="en-US" dirty="0"/>
          </a:p>
          <a:p>
            <a:pPr marL="0" indent="0" algn="r" rtl="1">
              <a:buNone/>
            </a:pPr>
            <a:r>
              <a:rPr lang="fa-IR" dirty="0"/>
              <a:t>البته اين امر هيچ گونه تضادى با آزادى اراده انسان و مسئله اختيار ندارد؛ چرا كه تقدير </a:t>
            </a:r>
            <a:r>
              <a:rPr lang="fa-IR" dirty="0" smtClean="0"/>
              <a:t>الهى</a:t>
            </a:r>
            <a:r>
              <a:rPr lang="fa-IR" dirty="0"/>
              <a:t> </a:t>
            </a:r>
            <a:r>
              <a:rPr lang="fa-IR" dirty="0" smtClean="0"/>
              <a:t>به وسيله </a:t>
            </a:r>
            <a:r>
              <a:rPr lang="fa-IR" dirty="0"/>
              <a:t>فرشتگان براساس شايستگى ها و لياقت افراد و ميزان ايمان و پاكى نيت و اعمال آنهاست، </a:t>
            </a:r>
            <a:r>
              <a:rPr lang="fa-IR" dirty="0" smtClean="0"/>
              <a:t>بدين </a:t>
            </a:r>
            <a:r>
              <a:rPr lang="fa-IR" dirty="0"/>
              <a:t>معنا كه براى هركس چيزى را مقدر مى كنند كه لايق آن است، يا به تعبير ديگر، زمينه هايش </a:t>
            </a:r>
            <a:r>
              <a:rPr lang="fa-IR" dirty="0" smtClean="0"/>
              <a:t>از </a:t>
            </a:r>
            <a:r>
              <a:rPr lang="fa-IR" dirty="0"/>
              <a:t>سوى خود او فراهم شده و اين نه تنها با اختيار منافاتى ندارد، بلكه تأكيدى بر آن است.</a:t>
            </a:r>
            <a:endParaRPr lang="en-US" dirty="0"/>
          </a:p>
          <a:p>
            <a:pPr marL="0" indent="0" algn="r">
              <a:buNone/>
            </a:pPr>
            <a:endParaRPr lang="fa-IR" dirty="0"/>
          </a:p>
        </p:txBody>
      </p:sp>
    </p:spTree>
    <p:extLst>
      <p:ext uri="{BB962C8B-B14F-4D97-AF65-F5344CB8AC3E}">
        <p14:creationId xmlns:p14="http://schemas.microsoft.com/office/powerpoint/2010/main" val="295858849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20000"/>
          </a:bodyPr>
          <a:lstStyle/>
          <a:p>
            <a:pPr marL="0" indent="0" algn="r" rtl="1">
              <a:buNone/>
            </a:pPr>
            <a:r>
              <a:rPr lang="fa-IR" dirty="0"/>
              <a:t>. شب قدر كدام شب است؟ </a:t>
            </a:r>
            <a:endParaRPr lang="en-US" dirty="0"/>
          </a:p>
          <a:p>
            <a:pPr marL="0" indent="0" algn="r" rtl="1">
              <a:buNone/>
            </a:pPr>
            <a:r>
              <a:rPr lang="fa-IR" dirty="0"/>
              <a:t>در اينكه «ليلة القدر» در ماه رمضان است، ترديدى نيست؛ چرا كه جمع ميان آيات قرآن </a:t>
            </a:r>
            <a:r>
              <a:rPr lang="fa-IR" dirty="0" smtClean="0"/>
              <a:t>همين </a:t>
            </a:r>
            <a:r>
              <a:rPr lang="fa-IR" dirty="0"/>
              <a:t>معنا را اقتضا مى كند، از يك سو مى گويد: قرآن در ماه رمضان نازل </a:t>
            </a:r>
            <a:r>
              <a:rPr lang="fa-IR" dirty="0" smtClean="0"/>
              <a:t>شده و </a:t>
            </a:r>
            <a:r>
              <a:rPr lang="fa-IR" dirty="0"/>
              <a:t>از </a:t>
            </a:r>
            <a:r>
              <a:rPr lang="fa-IR" dirty="0" smtClean="0"/>
              <a:t>سوى</a:t>
            </a:r>
            <a:r>
              <a:rPr lang="fa-IR" dirty="0"/>
              <a:t> </a:t>
            </a:r>
            <a:r>
              <a:rPr lang="fa-IR" dirty="0" smtClean="0"/>
              <a:t>ديگر </a:t>
            </a:r>
            <a:r>
              <a:rPr lang="fa-IR" dirty="0"/>
              <a:t>مى فرمايد: در شب قدر نازل گرديده است (آيات مورد بحث).</a:t>
            </a:r>
            <a:endParaRPr lang="en-US" dirty="0"/>
          </a:p>
          <a:p>
            <a:pPr marL="0" indent="0" algn="r" rtl="1">
              <a:buNone/>
            </a:pPr>
            <a:r>
              <a:rPr lang="fa-IR" dirty="0"/>
              <a:t>در اينكه شب قدر كدام يك از شب هاى ماه رمضان است، گفتوگو بسيار است و در اين </a:t>
            </a:r>
            <a:r>
              <a:rPr lang="fa-IR" dirty="0" smtClean="0"/>
              <a:t>زمينه </a:t>
            </a:r>
            <a:r>
              <a:rPr lang="fa-IR" dirty="0"/>
              <a:t>تفسيرهاى بسيارى شده است، از جمله شب اول، هفدهم، نوزدهم، بيستويكم، </a:t>
            </a:r>
            <a:r>
              <a:rPr lang="fa-IR" dirty="0" smtClean="0"/>
              <a:t>بيست وسوم</a:t>
            </a:r>
            <a:r>
              <a:rPr lang="fa-IR" dirty="0"/>
              <a:t>، </a:t>
            </a:r>
            <a:r>
              <a:rPr lang="fa-IR" dirty="0" smtClean="0"/>
              <a:t>بيستوهفتم</a:t>
            </a:r>
            <a:r>
              <a:rPr lang="fa-IR" dirty="0"/>
              <a:t>، و شب بيستونهم.</a:t>
            </a:r>
            <a:endParaRPr lang="en-US" dirty="0"/>
          </a:p>
          <a:p>
            <a:pPr marL="0" indent="0" algn="r" rtl="1">
              <a:buNone/>
            </a:pPr>
            <a:r>
              <a:rPr lang="fa-IR" dirty="0"/>
              <a:t>اما مشهور و معروف در روايات اين است كه در دهه آخر ماه رمضان و شب بيستويكم يا </a:t>
            </a:r>
            <a:r>
              <a:rPr lang="fa-IR" dirty="0" smtClean="0"/>
              <a:t>بيستوسوم </a:t>
            </a:r>
            <a:r>
              <a:rPr lang="fa-IR" dirty="0"/>
              <a:t>است. از اين رو در روايتى مى خوانيم كه در دهه آخر ماه مبارك پيامبر </a:t>
            </a:r>
            <a:r>
              <a:rPr lang="fa-IR" dirty="0" smtClean="0"/>
              <a:t>اكرم(ص)تمام </a:t>
            </a:r>
            <a:r>
              <a:rPr lang="fa-IR" dirty="0"/>
              <a:t>شب ها را احيا مى داشت و مشغول عبادت بود</a:t>
            </a:r>
            <a:endParaRPr lang="en-US" dirty="0"/>
          </a:p>
          <a:p>
            <a:pPr marL="0" indent="0" algn="r">
              <a:buNone/>
            </a:pPr>
            <a:endParaRPr lang="fa-IR" dirty="0"/>
          </a:p>
        </p:txBody>
      </p:sp>
    </p:spTree>
    <p:extLst>
      <p:ext uri="{BB962C8B-B14F-4D97-AF65-F5344CB8AC3E}">
        <p14:creationId xmlns:p14="http://schemas.microsoft.com/office/powerpoint/2010/main" val="215944794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534400" cy="5897563"/>
          </a:xfrm>
        </p:spPr>
        <p:txBody>
          <a:bodyPr>
            <a:normAutofit/>
          </a:bodyPr>
          <a:lstStyle/>
          <a:p>
            <a:pPr marL="0" indent="0" algn="r" rtl="1">
              <a:buNone/>
            </a:pPr>
            <a:r>
              <a:rPr lang="fa-IR" dirty="0"/>
              <a:t>در روايتى از امام </a:t>
            </a:r>
            <a:r>
              <a:rPr lang="fa-IR" dirty="0" smtClean="0"/>
              <a:t>صادق(ع) </a:t>
            </a:r>
            <a:r>
              <a:rPr lang="fa-IR" dirty="0"/>
              <a:t>آمده است كه شب قدر شب بيستويكم يا بيستوسوم </a:t>
            </a:r>
            <a:r>
              <a:rPr lang="fa-IR" dirty="0" smtClean="0"/>
              <a:t>است</a:t>
            </a:r>
            <a:r>
              <a:rPr lang="fa-IR" dirty="0"/>
              <a:t>. حتى هنگامى كه راوى اصرار كرد كدام يك از اين دو شب است و گفت اگر من نتوانم هر </a:t>
            </a:r>
            <a:r>
              <a:rPr lang="fa-IR" dirty="0" smtClean="0"/>
              <a:t>دو </a:t>
            </a:r>
            <a:r>
              <a:rPr lang="fa-IR" dirty="0"/>
              <a:t>شب را عبادت كنم، كدام يك را انتخاب نمايم، </a:t>
            </a:r>
            <a:r>
              <a:rPr lang="fa-IR" dirty="0" smtClean="0"/>
              <a:t>امام(ع) </a:t>
            </a:r>
            <a:r>
              <a:rPr lang="fa-IR" dirty="0"/>
              <a:t>تعيين نفرمود و افزود: چه </a:t>
            </a:r>
            <a:r>
              <a:rPr lang="fa-IR" dirty="0" smtClean="0"/>
              <a:t>آسان </a:t>
            </a:r>
            <a:r>
              <a:rPr lang="fa-IR" dirty="0"/>
              <a:t>است دو شب براى آنچه مى </a:t>
            </a:r>
            <a:r>
              <a:rPr lang="fa-IR" dirty="0" smtClean="0"/>
              <a:t>خواهى</a:t>
            </a:r>
            <a:r>
              <a:rPr lang="fa-IR" dirty="0"/>
              <a:t> </a:t>
            </a:r>
            <a:r>
              <a:rPr lang="fa-IR" dirty="0" smtClean="0"/>
              <a:t>در </a:t>
            </a:r>
            <a:r>
              <a:rPr lang="fa-IR" dirty="0"/>
              <a:t>روايات متعددى كه از اهل </a:t>
            </a:r>
            <a:r>
              <a:rPr lang="fa-IR" dirty="0" smtClean="0"/>
              <a:t>بيت(ع) </a:t>
            </a:r>
            <a:r>
              <a:rPr lang="fa-IR" dirty="0"/>
              <a:t>رسيده است بيشتر بر شب بيستوسوم تكيه </a:t>
            </a:r>
            <a:r>
              <a:rPr lang="fa-IR" dirty="0" smtClean="0"/>
              <a:t>شده</a:t>
            </a:r>
            <a:r>
              <a:rPr lang="fa-IR" dirty="0"/>
              <a:t>، درحالى كه روايات اهل سنت بيشتر بر شب بيستوهفتم دور مى زند.</a:t>
            </a:r>
            <a:endParaRPr lang="en-US" dirty="0"/>
          </a:p>
          <a:p>
            <a:pPr marL="0" indent="0" algn="r" rtl="1">
              <a:buNone/>
            </a:pPr>
            <a:r>
              <a:rPr lang="fa-IR" dirty="0"/>
              <a:t>در روايتى از امام </a:t>
            </a:r>
            <a:r>
              <a:rPr lang="fa-IR" dirty="0" smtClean="0"/>
              <a:t>صادق(ع) </a:t>
            </a:r>
            <a:r>
              <a:rPr lang="fa-IR" dirty="0"/>
              <a:t>نيز آمده است: </a:t>
            </a:r>
            <a:r>
              <a:rPr lang="fa-IR" dirty="0">
                <a:solidFill>
                  <a:schemeClr val="accent6">
                    <a:lumMod val="50000"/>
                  </a:schemeClr>
                </a:solidFill>
              </a:rPr>
              <a:t>«تقدير مقدرات در شب نوزدهم </a:t>
            </a:r>
            <a:r>
              <a:rPr lang="fa-IR" dirty="0" smtClean="0">
                <a:solidFill>
                  <a:schemeClr val="accent6">
                    <a:lumMod val="50000"/>
                  </a:schemeClr>
                </a:solidFill>
              </a:rPr>
              <a:t>وتحكيم </a:t>
            </a:r>
            <a:r>
              <a:rPr lang="fa-IR" dirty="0">
                <a:solidFill>
                  <a:schemeClr val="accent6">
                    <a:lumMod val="50000"/>
                  </a:schemeClr>
                </a:solidFill>
              </a:rPr>
              <a:t>آن در شب بيستويكم، و امضا در شب بيستوسوم است</a:t>
            </a:r>
            <a:r>
              <a:rPr lang="fa-IR" dirty="0" smtClean="0">
                <a:solidFill>
                  <a:schemeClr val="accent6">
                    <a:lumMod val="50000"/>
                  </a:schemeClr>
                </a:solidFill>
              </a:rPr>
              <a:t>.»</a:t>
            </a:r>
            <a:r>
              <a:rPr lang="fa-IR" dirty="0" smtClean="0"/>
              <a:t>  </a:t>
            </a:r>
            <a:r>
              <a:rPr lang="fa-IR" dirty="0"/>
              <a:t>بدين ترتيب بين روايات نيز </a:t>
            </a:r>
            <a:r>
              <a:rPr lang="fa-IR" dirty="0" smtClean="0"/>
              <a:t>جمع </a:t>
            </a:r>
            <a:r>
              <a:rPr lang="fa-IR" dirty="0"/>
              <a:t>مى </a:t>
            </a:r>
            <a:r>
              <a:rPr lang="fa-IR" dirty="0" smtClean="0"/>
              <a:t>شود.</a:t>
            </a:r>
            <a:endParaRPr lang="en-US" dirty="0"/>
          </a:p>
          <a:p>
            <a:pPr marL="0" indent="0" algn="r">
              <a:buNone/>
            </a:pPr>
            <a:endParaRPr lang="fa-IR" dirty="0"/>
          </a:p>
        </p:txBody>
      </p:sp>
    </p:spTree>
    <p:extLst>
      <p:ext uri="{BB962C8B-B14F-4D97-AF65-F5344CB8AC3E}">
        <p14:creationId xmlns:p14="http://schemas.microsoft.com/office/powerpoint/2010/main" val="213793859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r" rtl="1">
              <a:buNone/>
            </a:pPr>
            <a:r>
              <a:rPr lang="fa-IR" dirty="0"/>
              <a:t>. چرا شب قدر مخفى است؟ </a:t>
            </a:r>
            <a:endParaRPr lang="en-US" dirty="0"/>
          </a:p>
          <a:p>
            <a:pPr marL="0" indent="0" algn="r" rtl="1">
              <a:buNone/>
            </a:pPr>
            <a:r>
              <a:rPr lang="fa-IR" dirty="0"/>
              <a:t>بسيارى معتقدند مخفى بودن شب قدر در ميان شب هاى سال يا در ميان شب هاى ماه </a:t>
            </a:r>
            <a:r>
              <a:rPr lang="fa-IR" dirty="0" smtClean="0"/>
              <a:t>مبارك رمضان </a:t>
            </a:r>
            <a:r>
              <a:rPr lang="fa-IR" dirty="0"/>
              <a:t>براى اين است كه مردم به همه اين شب ها اهميت دهند؛ همان گونه كه خداوند رضاى </a:t>
            </a:r>
            <a:r>
              <a:rPr lang="fa-IR" dirty="0" smtClean="0"/>
              <a:t>خود </a:t>
            </a:r>
            <a:r>
              <a:rPr lang="fa-IR" dirty="0"/>
              <a:t>را در ميان انواع طاعات پنهان كرده تا مردم به همه طاعات روى آورند و غضبش را نيز در </a:t>
            </a:r>
            <a:r>
              <a:rPr lang="fa-IR" dirty="0" smtClean="0"/>
              <a:t>ميان </a:t>
            </a:r>
            <a:r>
              <a:rPr lang="fa-IR" dirty="0"/>
              <a:t>معاصى پنهان نموده تا از همه بپرهيزند. دوستانش را در ميان </a:t>
            </a:r>
            <a:r>
              <a:rPr lang="fa-IR" dirty="0" smtClean="0"/>
              <a:t>مردم مخفى </a:t>
            </a:r>
            <a:r>
              <a:rPr lang="fa-IR" dirty="0"/>
              <a:t>كرده تا همه </a:t>
            </a:r>
            <a:r>
              <a:rPr lang="fa-IR" dirty="0" smtClean="0"/>
              <a:t>را </a:t>
            </a:r>
            <a:r>
              <a:rPr lang="fa-IR" dirty="0"/>
              <a:t>احترام كنند؛ اجابت را در ميان دعاها پنهان كرده تا به همه دعاها رو آورند؛ اسم اعظم را در </a:t>
            </a:r>
            <a:r>
              <a:rPr lang="fa-IR" dirty="0" smtClean="0"/>
              <a:t>ميان </a:t>
            </a:r>
            <a:r>
              <a:rPr lang="fa-IR" dirty="0"/>
              <a:t>اسمائش مخفى ساخته تا همه را بزرگ دارند و وقت مرگ را نيز مخفى ساخته تا در همه </a:t>
            </a:r>
            <a:r>
              <a:rPr lang="fa-IR" dirty="0" smtClean="0"/>
              <a:t>حال </a:t>
            </a:r>
            <a:r>
              <a:rPr lang="fa-IR" dirty="0"/>
              <a:t>آماده باشند.</a:t>
            </a:r>
            <a:endParaRPr lang="en-US" dirty="0"/>
          </a:p>
          <a:p>
            <a:pPr marL="0" indent="0" algn="r">
              <a:buNone/>
            </a:pPr>
            <a:endParaRPr lang="fa-IR" dirty="0"/>
          </a:p>
        </p:txBody>
      </p:sp>
    </p:spTree>
    <p:extLst>
      <p:ext uri="{BB962C8B-B14F-4D97-AF65-F5344CB8AC3E}">
        <p14:creationId xmlns:p14="http://schemas.microsoft.com/office/powerpoint/2010/main" val="354986567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001000" cy="971550"/>
          </a:xfrm>
          <a:blipFill>
            <a:blip r:embed="rId2"/>
            <a:tile tx="0" ty="0" sx="100000" sy="100000" flip="none" algn="tl"/>
          </a:blipFill>
        </p:spPr>
        <p:txBody>
          <a:bodyPr anchor="b">
            <a:normAutofit fontScale="90000"/>
          </a:bodyPr>
          <a:lstStyle/>
          <a:p>
            <a:r>
              <a:rPr lang="en-US" dirty="0" smtClean="0"/>
              <a:t/>
            </a:r>
            <a:br>
              <a:rPr lang="en-US" dirty="0" smtClean="0"/>
            </a:br>
            <a:r>
              <a:rPr lang="fa-IR" dirty="0">
                <a:solidFill>
                  <a:schemeClr val="bg1">
                    <a:lumMod val="95000"/>
                  </a:schemeClr>
                </a:solidFill>
              </a:rPr>
              <a:t>بخش </a:t>
            </a:r>
            <a:r>
              <a:rPr lang="fa-IR" dirty="0" smtClean="0">
                <a:solidFill>
                  <a:schemeClr val="bg1">
                    <a:lumMod val="95000"/>
                  </a:schemeClr>
                </a:solidFill>
              </a:rPr>
              <a:t>اول</a:t>
            </a:r>
            <a:endParaRPr lang="fa-IR" dirty="0"/>
          </a:p>
        </p:txBody>
      </p:sp>
      <p:sp>
        <p:nvSpPr>
          <p:cNvPr id="3" name="Content Placeholder 2"/>
          <p:cNvSpPr>
            <a:spLocks noGrp="1"/>
          </p:cNvSpPr>
          <p:nvPr>
            <p:ph idx="1"/>
          </p:nvPr>
        </p:nvSpPr>
        <p:spPr>
          <a:xfrm>
            <a:off x="0" y="990600"/>
            <a:ext cx="9144000" cy="6248400"/>
          </a:xfrm>
          <a:noFill/>
        </p:spPr>
        <p:txBody>
          <a:bodyPr>
            <a:normAutofit fontScale="77500" lnSpcReduction="20000"/>
          </a:bodyPr>
          <a:lstStyle/>
          <a:p>
            <a:pPr marL="0" indent="0" algn="r" rtl="1">
              <a:buNone/>
            </a:pPr>
            <a:r>
              <a:rPr lang="fa-IR" dirty="0" smtClean="0"/>
              <a:t>قرآن كريم داراى نام ها و اوصافى است كه در آيات قرآن و احاديث اسلامى بدان تصريح شده است؛ از جمله: </a:t>
            </a:r>
            <a:endParaRPr lang="en-US" dirty="0" smtClean="0"/>
          </a:p>
          <a:p>
            <a:pPr marL="0" indent="0" algn="r" rtl="1">
              <a:buNone/>
            </a:pPr>
            <a:r>
              <a:rPr lang="fa-IR" dirty="0" smtClean="0">
                <a:solidFill>
                  <a:srgbClr val="FF0000"/>
                </a:solidFill>
              </a:rPr>
              <a:t>كتاب، فرقان، ذكر، كلام، مبين، نور، هادى، هدى، رحمت، بشرى، شفا، موعظه، حكمت، مهيمن، بيان، برهان، بلاغ، بصائر، مثانى، متشابه، روح، عزيز، بشير، نظير، تنزيل، مجيد، كريم، مبارك، على و عظيم</a:t>
            </a:r>
            <a:r>
              <a:rPr lang="fa-IR" dirty="0" smtClean="0"/>
              <a:t>. </a:t>
            </a:r>
          </a:p>
          <a:p>
            <a:pPr marL="0" indent="0" algn="r" rtl="1">
              <a:buNone/>
            </a:pPr>
            <a:r>
              <a:rPr lang="fa-IR" dirty="0" smtClean="0"/>
              <a:t>عظمت قرآن در كتب پيشين</a:t>
            </a:r>
            <a:r>
              <a:rPr lang="fa-IR" dirty="0" smtClean="0">
                <a:solidFill>
                  <a:schemeClr val="tx2"/>
                </a:solidFill>
              </a:rPr>
              <a:t>:::  وإنه لتنزيل رب العالمين * نزل به الروح الأمين * على قلبك لتكون من المنذرين * بلسان عربى مبين * و إنه لفى زبر الأولين * أ و لم يكن لهم ءاية أن يعلمه علماء بنى إسرائيل </a:t>
            </a:r>
            <a:r>
              <a:rPr lang="fa-IR" dirty="0" smtClean="0"/>
              <a:t>. اين آيات به عظمت قرآن و حقانيت كلام مبين الهى اشاره مى كند. در آيه نخست مى گويد: </a:t>
            </a:r>
            <a:endParaRPr lang="en-US" dirty="0" smtClean="0"/>
          </a:p>
          <a:p>
            <a:pPr marL="0" indent="0" algn="r" rtl="1">
              <a:buNone/>
            </a:pPr>
            <a:r>
              <a:rPr lang="fa-IR" dirty="0" smtClean="0"/>
              <a:t>«</a:t>
            </a:r>
            <a:r>
              <a:rPr lang="fa-IR" dirty="0" smtClean="0">
                <a:solidFill>
                  <a:srgbClr val="009900"/>
                </a:solidFill>
              </a:rPr>
              <a:t>اين از سوى پروردگار عالميان نازل شده است: و إنه لتنزيل رب العالمين </a:t>
            </a:r>
            <a:r>
              <a:rPr lang="fa-IR" dirty="0" smtClean="0"/>
              <a:t>.»</a:t>
            </a:r>
          </a:p>
          <a:p>
            <a:pPr marL="0" indent="0" algn="r" rtl="1">
              <a:buNone/>
            </a:pPr>
            <a:r>
              <a:rPr lang="fa-IR" dirty="0" smtClean="0"/>
              <a:t> بيان قسمت هاى گوناگون سرگذشت پيامبران با تمام دقت و ظرافت و خالى بودن از هرگونه خرافه و افسانه هاى دروغين ـ در محيطى كه محيط افسانه ها و اساطير بود ـ از سوى كسى كه هرگز درسى نخوانده خود دليلى است كه اين كتاب از سوى رب العالمين نازل شده، و اين </a:t>
            </a:r>
            <a:r>
              <a:rPr lang="fa-IR" dirty="0" smtClean="0">
                <a:solidFill>
                  <a:schemeClr val="accent2">
                    <a:lumMod val="50000"/>
                  </a:schemeClr>
                </a:solidFill>
              </a:rPr>
              <a:t>خود شانه اعجاز قرآن است</a:t>
            </a:r>
            <a:r>
              <a:rPr lang="fa-IR" dirty="0" smtClean="0"/>
              <a:t>. از اين رو مى افزايد: «</a:t>
            </a:r>
            <a:r>
              <a:rPr lang="fa-IR" dirty="0" smtClean="0">
                <a:solidFill>
                  <a:srgbClr val="00B0F0"/>
                </a:solidFill>
              </a:rPr>
              <a:t>آن را روح الامين از سوى خداوند آورده است: نزل به الروح الأمين .</a:t>
            </a:r>
            <a:r>
              <a:rPr lang="fa-IR" dirty="0" smtClean="0"/>
              <a:t>» اگر آن فرشته وحى و آن روح امين پروردگار، آن را از سوى خداوند نياورده بود، اين چنين درخشان، پاك و خالى از آلوگى به خرافات و اباطيل نبود. فرشته وحى در اينجا با دو عنوان توصيف شده: روح و امين؛ روحى كه سرچشمه حيات، و امانتى كه شرط اصلى هدايت و رهبرى است.</a:t>
            </a:r>
            <a:endParaRPr lang="en-US" dirty="0" smtClean="0"/>
          </a:p>
          <a:p>
            <a:pPr marL="0" indent="0" algn="r" rtl="1">
              <a:buNone/>
            </a:pPr>
            <a:endParaRPr lang="en-US" dirty="0" smtClean="0"/>
          </a:p>
          <a:p>
            <a:pPr marL="0" indent="0" algn="r" rtl="1">
              <a:buNone/>
            </a:pPr>
            <a:endParaRPr lang="fa-IR" dirty="0"/>
          </a:p>
        </p:txBody>
      </p:sp>
    </p:spTree>
    <p:extLst>
      <p:ext uri="{BB962C8B-B14F-4D97-AF65-F5344CB8AC3E}">
        <p14:creationId xmlns:p14="http://schemas.microsoft.com/office/powerpoint/2010/main" val="313067996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5973763"/>
          </a:xfrm>
        </p:spPr>
        <p:txBody>
          <a:bodyPr>
            <a:normAutofit/>
          </a:bodyPr>
          <a:lstStyle/>
          <a:p>
            <a:pPr marL="0" indent="0" algn="r" rtl="1">
              <a:buNone/>
            </a:pPr>
            <a:r>
              <a:rPr lang="fa-IR" dirty="0"/>
              <a:t>. </a:t>
            </a:r>
            <a:r>
              <a:rPr lang="fa-IR" dirty="0">
                <a:solidFill>
                  <a:srgbClr val="00B0F0"/>
                </a:solidFill>
              </a:rPr>
              <a:t>آيا شب قدر در امت های پيشين نيز بوده است</a:t>
            </a:r>
            <a:r>
              <a:rPr lang="fa-IR" dirty="0">
                <a:solidFill>
                  <a:srgbClr val="FF0000"/>
                </a:solidFill>
              </a:rPr>
              <a:t>؟</a:t>
            </a:r>
            <a:r>
              <a:rPr lang="fa-IR" dirty="0"/>
              <a:t> </a:t>
            </a:r>
            <a:endParaRPr lang="en-US" dirty="0"/>
          </a:p>
          <a:p>
            <a:pPr marL="0" indent="0" algn="r" rtl="1">
              <a:buNone/>
            </a:pPr>
            <a:r>
              <a:rPr lang="fa-IR" dirty="0"/>
              <a:t>ظاهر آيات اين سوره نشان مى دهد شب قدر مخصوص زمان نزول قرآن و عصر </a:t>
            </a:r>
            <a:r>
              <a:rPr lang="fa-IR" dirty="0" smtClean="0"/>
              <a:t>پيامبراسلام(ص)نبوده</a:t>
            </a:r>
            <a:r>
              <a:rPr lang="fa-IR" dirty="0"/>
              <a:t>، بلكه هر </a:t>
            </a:r>
            <a:r>
              <a:rPr lang="fa-IR" dirty="0" smtClean="0"/>
              <a:t>سال </a:t>
            </a:r>
            <a:r>
              <a:rPr lang="fa-IR" dirty="0"/>
              <a:t>تا پايان جهان تكرار مى شود.روايات بسيارى ـ كه شايد در حد </a:t>
            </a:r>
            <a:r>
              <a:rPr lang="fa-IR" dirty="0" smtClean="0"/>
              <a:t>تواتر </a:t>
            </a:r>
            <a:r>
              <a:rPr lang="fa-IR" dirty="0"/>
              <a:t>باشد ـ اين معنا را تأييد مى كند. اما اينكه در امت هاى پيشين نيز بوده است يا خير، روايات </a:t>
            </a:r>
            <a:r>
              <a:rPr lang="fa-IR" dirty="0" smtClean="0"/>
              <a:t>متعددى </a:t>
            </a:r>
            <a:r>
              <a:rPr lang="fa-IR" dirty="0"/>
              <a:t>صراحت دارد كه اين امر تنها براى اين امت است، چنانكه در حديثى از پيامبر </a:t>
            </a:r>
            <a:r>
              <a:rPr lang="fa-IR" dirty="0" smtClean="0"/>
              <a:t>اكرم(ص) </a:t>
            </a:r>
            <a:r>
              <a:rPr lang="fa-IR" dirty="0"/>
              <a:t>آمده: إن  الله وهب لامتى ليلة القدر لم يعطها من كان قبلهم: خداوند به امت </a:t>
            </a:r>
            <a:r>
              <a:rPr lang="fa-IR" dirty="0" smtClean="0"/>
              <a:t>من</a:t>
            </a:r>
            <a:r>
              <a:rPr lang="fa-IR" dirty="0"/>
              <a:t> </a:t>
            </a:r>
            <a:r>
              <a:rPr lang="fa-IR" dirty="0" smtClean="0"/>
              <a:t>شب </a:t>
            </a:r>
            <a:r>
              <a:rPr lang="fa-IR" dirty="0"/>
              <a:t>قدر را بخشيده و احدى از امت هاى پيشين از اين موهبت برخوردار </a:t>
            </a:r>
            <a:r>
              <a:rPr lang="fa-IR" dirty="0" smtClean="0"/>
              <a:t>نبودند.</a:t>
            </a:r>
            <a:endParaRPr lang="en-US" dirty="0"/>
          </a:p>
          <a:p>
            <a:pPr marL="0" indent="0" algn="r">
              <a:buNone/>
            </a:pPr>
            <a:endParaRPr lang="fa-IR" dirty="0"/>
          </a:p>
        </p:txBody>
      </p:sp>
    </p:spTree>
    <p:extLst>
      <p:ext uri="{BB962C8B-B14F-4D97-AF65-F5344CB8AC3E}">
        <p14:creationId xmlns:p14="http://schemas.microsoft.com/office/powerpoint/2010/main" val="8377816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r" rtl="1">
              <a:buNone/>
            </a:pPr>
            <a:r>
              <a:rPr lang="fa-IR" dirty="0"/>
              <a:t>5 . چگونه شب قدر برتر از هزار ماه است؟ </a:t>
            </a:r>
            <a:endParaRPr lang="en-US" dirty="0"/>
          </a:p>
          <a:p>
            <a:pPr marL="0" indent="0" algn="r" rtl="1">
              <a:buNone/>
            </a:pPr>
            <a:r>
              <a:rPr lang="fa-IR" dirty="0"/>
              <a:t>ظاهر اين است كه بهتر بودن اين شب از هزار ماه، به خاطر ارزش عبادت و احياى آن شب است. </a:t>
            </a:r>
            <a:endParaRPr lang="en-US" dirty="0"/>
          </a:p>
          <a:p>
            <a:pPr marL="0" indent="0" algn="r" rtl="1">
              <a:buNone/>
            </a:pPr>
            <a:r>
              <a:rPr lang="fa-IR" dirty="0"/>
              <a:t>روايات فضيلت ليلة القدر و فضيلت عبادت آن ـ كه در كتب شيعه و اهل سنت  فراوان است ـ </a:t>
            </a:r>
            <a:r>
              <a:rPr lang="fa-IR" dirty="0" smtClean="0"/>
              <a:t>گواه </a:t>
            </a:r>
            <a:r>
              <a:rPr lang="fa-IR" dirty="0"/>
              <a:t>اين مدعاست. افزون بر اين، نزول قرآن در اين شب و نزول بركات و رحمت الهى در آن، </a:t>
            </a:r>
            <a:r>
              <a:rPr lang="fa-IR" dirty="0" smtClean="0"/>
              <a:t>سبب</a:t>
            </a:r>
            <a:r>
              <a:rPr lang="fa-IR" dirty="0"/>
              <a:t> </a:t>
            </a:r>
            <a:r>
              <a:rPr lang="fa-IR" dirty="0" smtClean="0"/>
              <a:t>مى </a:t>
            </a:r>
            <a:r>
              <a:rPr lang="fa-IR" dirty="0"/>
              <a:t>شود از هزار ماه برتر و بالاتر باشد. امام </a:t>
            </a:r>
            <a:r>
              <a:rPr lang="fa-IR" dirty="0" smtClean="0"/>
              <a:t>صادق(ع) </a:t>
            </a:r>
            <a:r>
              <a:rPr lang="fa-IR" dirty="0"/>
              <a:t>به ابوحمزه ثمالى فرمود: فضيلت </a:t>
            </a:r>
            <a:r>
              <a:rPr lang="fa-IR" dirty="0" smtClean="0"/>
              <a:t>شب </a:t>
            </a:r>
            <a:r>
              <a:rPr lang="fa-IR" dirty="0"/>
              <a:t>قدر را در شب بيستويكم و بيستوسوم طلب نما، و در هر يك از اين دو يكصد ركعت نماز </a:t>
            </a:r>
            <a:r>
              <a:rPr lang="fa-IR" dirty="0" smtClean="0"/>
              <a:t>به </a:t>
            </a:r>
            <a:r>
              <a:rPr lang="fa-IR" dirty="0"/>
              <a:t>جاى آور و اگر بتوانى هر دو شب را تا طلوع صبح احيا بدار و در آن شب غسل كن. ابوحمزه </a:t>
            </a:r>
            <a:r>
              <a:rPr lang="fa-IR" dirty="0" smtClean="0"/>
              <a:t>مى </a:t>
            </a:r>
            <a:r>
              <a:rPr lang="fa-IR" dirty="0"/>
              <a:t>گويد كه عرض كردم: اگر نتوانم ايستاده اين همه نماز بخوانم؟ فرمود: نشسته بخوان. عرض </a:t>
            </a:r>
            <a:r>
              <a:rPr lang="fa-IR" dirty="0" smtClean="0"/>
              <a:t>كردم</a:t>
            </a:r>
            <a:r>
              <a:rPr lang="fa-IR" dirty="0"/>
              <a:t>: اگر نتوانم؟ فرمود: در بستر بخوان و مانعى ندارد در آغاز شب خواب مختصرى كنى و </a:t>
            </a:r>
            <a:r>
              <a:rPr lang="fa-IR" dirty="0" smtClean="0"/>
              <a:t>بعد</a:t>
            </a:r>
            <a:r>
              <a:rPr lang="fa-IR" dirty="0"/>
              <a:t> </a:t>
            </a:r>
            <a:r>
              <a:rPr lang="fa-IR" dirty="0" smtClean="0"/>
              <a:t>مشغول </a:t>
            </a:r>
            <a:r>
              <a:rPr lang="fa-IR" dirty="0"/>
              <a:t>عبادت شوى. درهاى آسمان در ماه رمضان گشوده است و شياطين در غل و زنجيرند و </a:t>
            </a:r>
            <a:r>
              <a:rPr lang="fa-IR" dirty="0" smtClean="0"/>
              <a:t>اعمال </a:t>
            </a:r>
            <a:r>
              <a:rPr lang="fa-IR" dirty="0"/>
              <a:t>مؤمنان نيز مقبول است</a:t>
            </a:r>
            <a:r>
              <a:rPr lang="fa-IR" dirty="0" smtClean="0"/>
              <a:t>.</a:t>
            </a:r>
            <a:endParaRPr lang="fa-IR" dirty="0"/>
          </a:p>
        </p:txBody>
      </p:sp>
    </p:spTree>
    <p:extLst>
      <p:ext uri="{BB962C8B-B14F-4D97-AF65-F5344CB8AC3E}">
        <p14:creationId xmlns:p14="http://schemas.microsoft.com/office/powerpoint/2010/main" val="422425448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668963"/>
          </a:xfrm>
        </p:spPr>
        <p:txBody>
          <a:bodyPr>
            <a:normAutofit fontScale="85000" lnSpcReduction="10000"/>
          </a:bodyPr>
          <a:lstStyle/>
          <a:p>
            <a:pPr marL="0" indent="0" algn="r" rtl="1">
              <a:buNone/>
            </a:pPr>
            <a:r>
              <a:rPr lang="fa-IR" dirty="0"/>
              <a:t>6 . آيا شب قدر در مناطق مختلف يكى است؟ </a:t>
            </a:r>
            <a:endParaRPr lang="en-US" dirty="0"/>
          </a:p>
          <a:p>
            <a:pPr marL="0" indent="0" algn="r" rtl="1">
              <a:buNone/>
            </a:pPr>
            <a:r>
              <a:rPr lang="fa-IR" dirty="0"/>
              <a:t>چنانكه مى دانيم، آغاز ماه هاى قمرى در همه كشورها يكسان نيست و ممكن است در منطقه </a:t>
            </a:r>
            <a:r>
              <a:rPr lang="fa-IR" dirty="0" smtClean="0"/>
              <a:t>اى </a:t>
            </a:r>
            <a:r>
              <a:rPr lang="fa-IR" dirty="0"/>
              <a:t>امروز اول ماه باشد و در منطقه ديگر دوم ماه. بنابراين شب قدر نمى تواند يك شب معين در </a:t>
            </a:r>
            <a:r>
              <a:rPr lang="fa-IR" dirty="0" smtClean="0"/>
              <a:t>سال </a:t>
            </a:r>
            <a:r>
              <a:rPr lang="fa-IR" dirty="0"/>
              <a:t>باشد؛ چرا كه به عنوان مثال شب بيستوسوم در مكه ممكن است شب بيستودوم در ايران و </a:t>
            </a:r>
            <a:r>
              <a:rPr lang="fa-IR" dirty="0" smtClean="0"/>
              <a:t>عراق </a:t>
            </a:r>
            <a:r>
              <a:rPr lang="fa-IR" dirty="0"/>
              <a:t>باشد. بدين ترتيب هركدام بايد براى خود شب قدرى داشته باشند. آيا اين با آنچه از </a:t>
            </a:r>
            <a:r>
              <a:rPr lang="fa-IR" dirty="0" smtClean="0"/>
              <a:t>آيات</a:t>
            </a:r>
            <a:r>
              <a:rPr lang="fa-IR" dirty="0"/>
              <a:t> </a:t>
            </a:r>
            <a:r>
              <a:rPr lang="fa-IR" dirty="0" smtClean="0"/>
              <a:t>و </a:t>
            </a:r>
            <a:r>
              <a:rPr lang="fa-IR" dirty="0"/>
              <a:t>روايات استفاده مى شود كه شب قدر يك شب معين است، سازگار است؟ براى پاسخ به اين </a:t>
            </a:r>
            <a:r>
              <a:rPr lang="fa-IR" dirty="0" smtClean="0"/>
              <a:t>سؤال </a:t>
            </a:r>
            <a:r>
              <a:rPr lang="fa-IR" dirty="0"/>
              <a:t>بايد به اين نكته توجه داشت كه شب همان سايه نيم كره زمين است كه بر نيم كره ديگر </a:t>
            </a:r>
            <a:r>
              <a:rPr lang="fa-IR" dirty="0" smtClean="0"/>
              <a:t>مى </a:t>
            </a:r>
            <a:r>
              <a:rPr lang="fa-IR" dirty="0"/>
              <a:t>افتد و مى دانيم كه اين سايه همراه گردش زمين در حركت است و يك دوره كامل آن در </a:t>
            </a:r>
            <a:r>
              <a:rPr lang="fa-IR" dirty="0" smtClean="0"/>
              <a:t>بيستوچهار </a:t>
            </a:r>
            <a:r>
              <a:rPr lang="fa-IR" dirty="0"/>
              <a:t>ساعت انجام مى شود. بنابراين ممكن است شب قدر يك دوره كامل شب به دور زمين </a:t>
            </a:r>
            <a:r>
              <a:rPr lang="fa-IR" dirty="0" smtClean="0"/>
              <a:t>باشد</a:t>
            </a:r>
            <a:r>
              <a:rPr lang="fa-IR" dirty="0"/>
              <a:t>؛ يعنى مدت بيستوچهار ساعت تاريكى كه تمام نقاط زمين را زير پوشش خود قرار مى دهد، </a:t>
            </a:r>
            <a:r>
              <a:rPr lang="fa-IR" dirty="0" smtClean="0"/>
              <a:t>شب </a:t>
            </a:r>
            <a:r>
              <a:rPr lang="fa-IR" dirty="0"/>
              <a:t>قدر است كه آغاز آن از يك نقطه شروع مى شود و در نقطه ديگر پايان مى </a:t>
            </a:r>
            <a:r>
              <a:rPr lang="fa-IR" dirty="0" smtClean="0"/>
              <a:t>يابد.</a:t>
            </a:r>
            <a:endParaRPr lang="en-US" dirty="0"/>
          </a:p>
          <a:p>
            <a:pPr marL="0" indent="0" algn="r">
              <a:buNone/>
            </a:pPr>
            <a:endParaRPr lang="fa-IR" dirty="0"/>
          </a:p>
        </p:txBody>
      </p:sp>
    </p:spTree>
    <p:extLst>
      <p:ext uri="{BB962C8B-B14F-4D97-AF65-F5344CB8AC3E}">
        <p14:creationId xmlns:p14="http://schemas.microsoft.com/office/powerpoint/2010/main" val="239008393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8229600" cy="4525963"/>
          </a:xfrm>
        </p:spPr>
        <p:txBody>
          <a:bodyPr>
            <a:normAutofit lnSpcReduction="10000"/>
          </a:bodyPr>
          <a:lstStyle/>
          <a:p>
            <a:pPr marL="0" indent="0" algn="r">
              <a:buNone/>
            </a:pPr>
            <a:endParaRPr lang="fa-IR" dirty="0"/>
          </a:p>
          <a:p>
            <a:pPr marL="0" indent="0" algn="r" rtl="1">
              <a:buNone/>
            </a:pPr>
            <a:r>
              <a:rPr lang="fa-IR" dirty="0"/>
              <a:t>رعايت حقوق اسلامى</a:t>
            </a:r>
            <a:endParaRPr lang="en-US" dirty="0"/>
          </a:p>
          <a:p>
            <a:pPr marL="0" indent="0" algn="r" rtl="1">
              <a:buNone/>
            </a:pPr>
            <a:r>
              <a:rPr lang="fa-IR" dirty="0">
                <a:solidFill>
                  <a:srgbClr val="0070C0"/>
                </a:solidFill>
              </a:rPr>
              <a:t>و اعبدوا الله و لاتشركوا به شيئا و بالوالدين إحسانا و بذى القربى و اليتامى و المساكين </a:t>
            </a:r>
            <a:r>
              <a:rPr lang="fa-IR" dirty="0" smtClean="0">
                <a:solidFill>
                  <a:srgbClr val="0070C0"/>
                </a:solidFill>
              </a:rPr>
              <a:t>و </a:t>
            </a:r>
            <a:r>
              <a:rPr lang="fa-IR" dirty="0">
                <a:solidFill>
                  <a:srgbClr val="0070C0"/>
                </a:solidFill>
              </a:rPr>
              <a:t>الجار ذى القربى و الجار الجنب و الصاحب بالجنب و </a:t>
            </a:r>
            <a:r>
              <a:rPr lang="fa-IR" dirty="0" smtClean="0">
                <a:solidFill>
                  <a:srgbClr val="0070C0"/>
                </a:solidFill>
              </a:rPr>
              <a:t>ابن </a:t>
            </a:r>
            <a:r>
              <a:rPr lang="fa-IR" dirty="0">
                <a:solidFill>
                  <a:srgbClr val="0070C0"/>
                </a:solidFill>
              </a:rPr>
              <a:t>السبيل و ما ملكت أيمانكم </a:t>
            </a:r>
            <a:r>
              <a:rPr lang="fa-IR" dirty="0" smtClean="0">
                <a:solidFill>
                  <a:srgbClr val="0070C0"/>
                </a:solidFill>
              </a:rPr>
              <a:t>إن </a:t>
            </a:r>
            <a:r>
              <a:rPr lang="fa-IR" dirty="0">
                <a:solidFill>
                  <a:srgbClr val="0070C0"/>
                </a:solidFill>
              </a:rPr>
              <a:t>الله لايحب من كان مختالا </a:t>
            </a:r>
            <a:r>
              <a:rPr lang="fa-IR" dirty="0" smtClean="0">
                <a:solidFill>
                  <a:srgbClr val="0070C0"/>
                </a:solidFill>
              </a:rPr>
              <a:t>فخورا.</a:t>
            </a:r>
            <a:endParaRPr lang="en-US" dirty="0">
              <a:solidFill>
                <a:srgbClr val="0070C0"/>
              </a:solidFill>
            </a:endParaRPr>
          </a:p>
          <a:p>
            <a:pPr marL="0" indent="0" algn="r" rtl="1">
              <a:buNone/>
            </a:pPr>
            <a:r>
              <a:rPr lang="fa-IR" dirty="0"/>
              <a:t>اين آيه يك سلسله حقوق اسلامى اعم از حق خدا، حقوق بندگان و آداب معاشرت با مردم </a:t>
            </a:r>
            <a:r>
              <a:rPr lang="fa-IR" dirty="0" smtClean="0"/>
              <a:t>را </a:t>
            </a:r>
            <a:r>
              <a:rPr lang="fa-IR" dirty="0"/>
              <a:t>بيان داشته كه روى هم رفته، ده دستور از آن استفاده مى شود:</a:t>
            </a:r>
            <a:endParaRPr lang="en-US" dirty="0"/>
          </a:p>
          <a:p>
            <a:pPr marL="0" indent="0" algn="r">
              <a:buNone/>
            </a:pPr>
            <a:endParaRPr lang="fa-IR" dirty="0"/>
          </a:p>
        </p:txBody>
      </p:sp>
      <p:sp>
        <p:nvSpPr>
          <p:cNvPr id="2" name="Rectangle 1"/>
          <p:cNvSpPr/>
          <p:nvPr/>
        </p:nvSpPr>
        <p:spPr>
          <a:xfrm>
            <a:off x="2819400" y="304800"/>
            <a:ext cx="4114800" cy="1143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بخش چهارم</a:t>
            </a:r>
            <a:endParaRPr lang="fa-I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1710864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05800" cy="5592763"/>
          </a:xfrm>
        </p:spPr>
        <p:txBody>
          <a:bodyPr>
            <a:normAutofit fontScale="62500" lnSpcReduction="20000"/>
          </a:bodyPr>
          <a:lstStyle/>
          <a:p>
            <a:pPr marL="0" indent="0" algn="r" rtl="1">
              <a:buNone/>
            </a:pPr>
            <a:r>
              <a:rPr lang="fa-IR" b="1" dirty="0" smtClean="0"/>
              <a:t>1. </a:t>
            </a:r>
            <a:r>
              <a:rPr lang="fa-IR" b="1" dirty="0"/>
              <a:t>پرستش خدا و شريك قرار ندادن برای </a:t>
            </a:r>
            <a:r>
              <a:rPr lang="fa-IR" b="1" dirty="0" smtClean="0"/>
              <a:t>او:</a:t>
            </a:r>
          </a:p>
          <a:p>
            <a:pPr marL="0" indent="0" algn="r" rtl="1">
              <a:buNone/>
            </a:pPr>
            <a:r>
              <a:rPr lang="fa-IR" dirty="0" smtClean="0"/>
              <a:t> نخست </a:t>
            </a:r>
            <a:r>
              <a:rPr lang="fa-IR" dirty="0"/>
              <a:t>مردم را به عبادت و بندگى پروردگار و ترك شرك و بت پرستى كه ريشه اصلى </a:t>
            </a:r>
            <a:r>
              <a:rPr lang="fa-IR" dirty="0" smtClean="0"/>
              <a:t>تمام</a:t>
            </a:r>
            <a:r>
              <a:rPr lang="fa-IR" dirty="0"/>
              <a:t> </a:t>
            </a:r>
            <a:r>
              <a:rPr lang="fa-IR" dirty="0" smtClean="0"/>
              <a:t>برنامه </a:t>
            </a:r>
            <a:r>
              <a:rPr lang="fa-IR" dirty="0"/>
              <a:t>هاى اسلامى است، دعوت مى كند. دعوت به توحيد و يگانه پرستى، روح را پاك، نيت را </a:t>
            </a:r>
            <a:r>
              <a:rPr lang="fa-IR" dirty="0" smtClean="0"/>
              <a:t>خالص</a:t>
            </a:r>
            <a:r>
              <a:rPr lang="fa-IR" dirty="0"/>
              <a:t>، اراده را قوى و تصميم را براى انجام هر برنامه مفيدى محكم مى سازد و از آنجاكه آيه به </a:t>
            </a:r>
            <a:r>
              <a:rPr lang="fa-IR" dirty="0" smtClean="0"/>
              <a:t>بيان </a:t>
            </a:r>
            <a:r>
              <a:rPr lang="fa-IR" dirty="0"/>
              <a:t>يك رشته از حقوق اسلامى پرداخته، پيش از هر چيز به حق خداوند بر مردم اشاره كرده و </a:t>
            </a:r>
            <a:r>
              <a:rPr lang="fa-IR" dirty="0" smtClean="0"/>
              <a:t>مى </a:t>
            </a:r>
            <a:r>
              <a:rPr lang="fa-IR" dirty="0"/>
              <a:t>گويد: </a:t>
            </a:r>
            <a:r>
              <a:rPr lang="fa-IR" dirty="0">
                <a:solidFill>
                  <a:srgbClr val="0070C0"/>
                </a:solidFill>
              </a:rPr>
              <a:t>«خدا را بپرستيد و هيچ چيز را شريك او قرار ندهيد: و اعبدوا الله و لاتشركوا به شيئا.» </a:t>
            </a:r>
            <a:endParaRPr lang="en-US" dirty="0">
              <a:solidFill>
                <a:srgbClr val="0070C0"/>
              </a:solidFill>
            </a:endParaRPr>
          </a:p>
          <a:p>
            <a:pPr marL="0" indent="0" algn="r" rtl="1">
              <a:buNone/>
            </a:pPr>
            <a:r>
              <a:rPr lang="fa-IR" b="1" dirty="0"/>
              <a:t>2. احسان به والدين </a:t>
            </a:r>
            <a:r>
              <a:rPr lang="fa-IR" b="1" dirty="0" smtClean="0"/>
              <a:t>:</a:t>
            </a:r>
            <a:endParaRPr lang="en-US" b="1" dirty="0"/>
          </a:p>
          <a:p>
            <a:pPr marL="0" indent="0" algn="r" rtl="1">
              <a:buNone/>
            </a:pPr>
            <a:r>
              <a:rPr lang="fa-IR" dirty="0"/>
              <a:t>سپس به حق پدر و مادر اشاره كرده، توصيه مى كند كه </a:t>
            </a:r>
            <a:r>
              <a:rPr lang="fa-IR" dirty="0">
                <a:solidFill>
                  <a:srgbClr val="0070C0"/>
                </a:solidFill>
              </a:rPr>
              <a:t>«نسبت به آنها نيكى كنيد: و بالوالدين</a:t>
            </a:r>
            <a:endParaRPr lang="en-US" dirty="0">
              <a:solidFill>
                <a:srgbClr val="0070C0"/>
              </a:solidFill>
            </a:endParaRPr>
          </a:p>
          <a:p>
            <a:pPr marL="0" indent="0" algn="r" rtl="1">
              <a:buNone/>
            </a:pPr>
            <a:r>
              <a:rPr lang="fa-IR" dirty="0">
                <a:solidFill>
                  <a:srgbClr val="0070C0"/>
                </a:solidFill>
              </a:rPr>
              <a:t>إحسانا.» </a:t>
            </a:r>
            <a:r>
              <a:rPr lang="fa-IR" dirty="0"/>
              <a:t>حق پدر و مادر از مسائلى است كه در قرآن مجيد بر آن تأكيد بسيار رفته و كمتر </a:t>
            </a:r>
            <a:endParaRPr lang="en-US" dirty="0"/>
          </a:p>
          <a:p>
            <a:pPr marL="0" indent="0" algn="r" rtl="1">
              <a:buNone/>
            </a:pPr>
            <a:r>
              <a:rPr lang="fa-IR" dirty="0"/>
              <a:t>موضوعى است كه تا اين حد بدان نظر شده باشد. اين مسئله در چهار مورد از آيات قرآن، بعد </a:t>
            </a:r>
            <a:endParaRPr lang="en-US" dirty="0"/>
          </a:p>
          <a:p>
            <a:pPr marL="0" indent="0" algn="r" rtl="1">
              <a:buNone/>
            </a:pPr>
            <a:r>
              <a:rPr lang="fa-IR" dirty="0"/>
              <a:t>از توحيد قرار گرفته </a:t>
            </a:r>
            <a:r>
              <a:rPr lang="fa-IR" dirty="0" smtClean="0"/>
              <a:t>است. از </a:t>
            </a:r>
            <a:r>
              <a:rPr lang="fa-IR" dirty="0"/>
              <a:t>اين تعبيرهاى مكرر استفاده مى شود كه ميان اين دو، ارتباط و </a:t>
            </a:r>
            <a:endParaRPr lang="en-US" dirty="0"/>
          </a:p>
          <a:p>
            <a:pPr marL="0" indent="0" algn="r" rtl="1">
              <a:buNone/>
            </a:pPr>
            <a:r>
              <a:rPr lang="fa-IR" dirty="0"/>
              <a:t>پيوندى وثيق است و درحقيقت نيز چنين است؛ چرا كه بزرگ ترين نعمت، نعمت هستى و حيات </a:t>
            </a:r>
            <a:endParaRPr lang="en-US" dirty="0"/>
          </a:p>
          <a:p>
            <a:pPr marL="0" indent="0" algn="r" rtl="1">
              <a:buNone/>
            </a:pPr>
            <a:r>
              <a:rPr lang="fa-IR" dirty="0"/>
              <a:t>است. كه در درجه اول از ناحيه خداست و در مراحل بعد به پدر و مادر بازمى گردد؛ چرا كه </a:t>
            </a:r>
            <a:r>
              <a:rPr lang="fa-IR" dirty="0" smtClean="0"/>
              <a:t>فرزند،</a:t>
            </a:r>
            <a:r>
              <a:rPr lang="fa-IR" dirty="0"/>
              <a:t> </a:t>
            </a:r>
            <a:r>
              <a:rPr lang="fa-IR" dirty="0" smtClean="0"/>
              <a:t>بخشى </a:t>
            </a:r>
            <a:r>
              <a:rPr lang="fa-IR" dirty="0"/>
              <a:t>از وجود پدر و مادر است. بنابراين ترك حقوق پدر و مادر، هم دوش شرك به خداست.</a:t>
            </a:r>
            <a:endParaRPr lang="en-US" dirty="0"/>
          </a:p>
          <a:p>
            <a:pPr marL="0" indent="0" algn="r">
              <a:buNone/>
            </a:pPr>
            <a:endParaRPr lang="fa-IR" dirty="0"/>
          </a:p>
        </p:txBody>
      </p:sp>
    </p:spTree>
    <p:extLst>
      <p:ext uri="{BB962C8B-B14F-4D97-AF65-F5344CB8AC3E}">
        <p14:creationId xmlns:p14="http://schemas.microsoft.com/office/powerpoint/2010/main" val="193766515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4038599"/>
          </a:xfrm>
        </p:spPr>
        <p:txBody>
          <a:bodyPr>
            <a:normAutofit fontScale="92500" lnSpcReduction="20000"/>
          </a:bodyPr>
          <a:lstStyle/>
          <a:p>
            <a:pPr marL="0" indent="0" algn="r" rtl="1">
              <a:buNone/>
            </a:pPr>
            <a:r>
              <a:rPr lang="fa-IR" b="1" dirty="0" smtClean="0"/>
              <a:t>3. </a:t>
            </a:r>
            <a:r>
              <a:rPr lang="fa-IR" b="1" dirty="0"/>
              <a:t>نيكى به خويشاوندان </a:t>
            </a:r>
            <a:endParaRPr lang="en-US" b="1" dirty="0"/>
          </a:p>
          <a:p>
            <a:pPr marL="0" indent="0" algn="r" rtl="1">
              <a:buNone/>
            </a:pPr>
            <a:r>
              <a:rPr lang="fa-IR" dirty="0"/>
              <a:t>سپس دستور مى دهد به همه خويشاوندان نيكى كنيد: </a:t>
            </a:r>
            <a:r>
              <a:rPr lang="fa-IR" dirty="0">
                <a:solidFill>
                  <a:srgbClr val="0070C0"/>
                </a:solidFill>
              </a:rPr>
              <a:t>«و بذى القربى». </a:t>
            </a:r>
            <a:r>
              <a:rPr lang="fa-IR" dirty="0"/>
              <a:t>اين موضوع نيز از </a:t>
            </a:r>
            <a:r>
              <a:rPr lang="fa-IR" dirty="0" smtClean="0"/>
              <a:t>مسائلى </a:t>
            </a:r>
            <a:r>
              <a:rPr lang="fa-IR" dirty="0"/>
              <a:t>است كه در قرآن تأكيد فراوان درباره آن شده است، گاه از آن به عنوان </a:t>
            </a:r>
            <a:r>
              <a:rPr lang="fa-IR" dirty="0">
                <a:solidFill>
                  <a:srgbClr val="0070C0"/>
                </a:solidFill>
              </a:rPr>
              <a:t>«صله رحم»، </a:t>
            </a:r>
            <a:r>
              <a:rPr lang="fa-IR" dirty="0"/>
              <a:t>و </a:t>
            </a:r>
            <a:r>
              <a:rPr lang="fa-IR" dirty="0" smtClean="0"/>
              <a:t>گاه </a:t>
            </a:r>
            <a:r>
              <a:rPr lang="fa-IR" dirty="0"/>
              <a:t>نيز به عنوان </a:t>
            </a:r>
            <a:r>
              <a:rPr lang="fa-IR" dirty="0">
                <a:solidFill>
                  <a:srgbClr val="0070C0"/>
                </a:solidFill>
              </a:rPr>
              <a:t>«احسان و نيكى» </a:t>
            </a:r>
            <a:r>
              <a:rPr lang="fa-IR" dirty="0"/>
              <a:t>به آنها. در واقع اسلام به اين وسيله مى خواهد علاوه بر پيوند </a:t>
            </a:r>
            <a:r>
              <a:rPr lang="fa-IR" dirty="0" smtClean="0"/>
              <a:t>وسيعى </a:t>
            </a:r>
            <a:r>
              <a:rPr lang="fa-IR" dirty="0"/>
              <a:t>كه ميان تمام افراد بشر به وجود آورده، در ميان واحدهاى كوچك تر و متشكل تر، به </a:t>
            </a:r>
            <a:r>
              <a:rPr lang="fa-IR" dirty="0" smtClean="0"/>
              <a:t>نام</a:t>
            </a:r>
            <a:r>
              <a:rPr lang="fa-IR" dirty="0" smtClean="0">
                <a:solidFill>
                  <a:srgbClr val="0070C0"/>
                </a:solidFill>
              </a:rPr>
              <a:t>«فاميل </a:t>
            </a:r>
            <a:r>
              <a:rPr lang="fa-IR" dirty="0">
                <a:solidFill>
                  <a:srgbClr val="0070C0"/>
                </a:solidFill>
              </a:rPr>
              <a:t>و خانواده» </a:t>
            </a:r>
            <a:r>
              <a:rPr lang="fa-IR" dirty="0"/>
              <a:t>نيز پيوندهاى محكم ترى ايجاد كند تا در برابر مشكلات و حوادث، يكديگر را </a:t>
            </a:r>
            <a:r>
              <a:rPr lang="fa-IR" dirty="0" smtClean="0"/>
              <a:t>يارى </a:t>
            </a:r>
            <a:r>
              <a:rPr lang="fa-IR" dirty="0"/>
              <a:t>دهند و از حقوق هم دفاع كنند.</a:t>
            </a:r>
            <a:endParaRPr lang="en-US" dirty="0"/>
          </a:p>
          <a:p>
            <a:pPr marL="0" indent="0" algn="r">
              <a:buNone/>
            </a:pPr>
            <a:endParaRPr lang="fa-IR" dirty="0"/>
          </a:p>
        </p:txBody>
      </p:sp>
    </p:spTree>
    <p:extLst>
      <p:ext uri="{BB962C8B-B14F-4D97-AF65-F5344CB8AC3E}">
        <p14:creationId xmlns:p14="http://schemas.microsoft.com/office/powerpoint/2010/main" val="88810304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364163"/>
          </a:xfrm>
        </p:spPr>
        <p:txBody>
          <a:bodyPr>
            <a:normAutofit fontScale="62500" lnSpcReduction="20000"/>
          </a:bodyPr>
          <a:lstStyle/>
          <a:p>
            <a:pPr marL="0" indent="0" algn="r" rtl="1">
              <a:buNone/>
            </a:pPr>
            <a:r>
              <a:rPr lang="fa-IR" b="1" dirty="0"/>
              <a:t>4. نيكى به </a:t>
            </a:r>
            <a:r>
              <a:rPr lang="fa-IR" b="1" dirty="0" smtClean="0"/>
              <a:t>يتيمان</a:t>
            </a:r>
            <a:endParaRPr lang="en-US" b="1" dirty="0"/>
          </a:p>
          <a:p>
            <a:pPr marL="0" indent="0" algn="r" rtl="1">
              <a:buNone/>
            </a:pPr>
            <a:r>
              <a:rPr lang="fa-IR" dirty="0"/>
              <a:t>سپس ضمن اشاره به حقوق ايتام </a:t>
            </a:r>
            <a:r>
              <a:rPr lang="fa-IR" dirty="0">
                <a:solidFill>
                  <a:srgbClr val="0070C0"/>
                </a:solidFill>
              </a:rPr>
              <a:t>«و اليتامى»، </a:t>
            </a:r>
            <a:r>
              <a:rPr lang="fa-IR" dirty="0"/>
              <a:t>به افراد باايمان توصيه مى كند كه در حق يتيمان </a:t>
            </a:r>
            <a:endParaRPr lang="en-US" dirty="0"/>
          </a:p>
          <a:p>
            <a:pPr marL="0" indent="0" algn="r" rtl="1">
              <a:buNone/>
            </a:pPr>
            <a:r>
              <a:rPr lang="fa-IR" dirty="0"/>
              <a:t>نيكى كنند؛ زيرا در هر اجتماعى بر اثر حوادث گوناگون هميشه كودكان يتيمى وجود دارند كه</a:t>
            </a:r>
            <a:endParaRPr lang="en-US" dirty="0"/>
          </a:p>
          <a:p>
            <a:pPr marL="0" indent="0" algn="r" rtl="1">
              <a:buNone/>
            </a:pPr>
            <a:r>
              <a:rPr lang="fa-IR" dirty="0"/>
              <a:t>فراموش كردن آنها نه فقط وضع آنان را به خطر مى افكند، بلكه وضع اجتماع را نيز به مخاطره </a:t>
            </a:r>
            <a:endParaRPr lang="en-US" dirty="0"/>
          </a:p>
          <a:p>
            <a:pPr marL="0" indent="0" algn="r" rtl="1">
              <a:buNone/>
            </a:pPr>
            <a:r>
              <a:rPr lang="fa-IR" dirty="0"/>
              <a:t>مى اندازد؛ زيرا كودكان يتيم اگر بى سرپرست بمانند و يا به اندازه كافى از محبت اشباع نشوند، </a:t>
            </a:r>
            <a:endParaRPr lang="en-US" dirty="0"/>
          </a:p>
          <a:p>
            <a:pPr marL="0" indent="0" algn="r" rtl="1">
              <a:buNone/>
            </a:pPr>
            <a:r>
              <a:rPr lang="fa-IR" dirty="0"/>
              <a:t>افرادى هرزه، خطرناك و جنايتكار بار مى آيند، بنابراين نيكى در حق يتيمان نيكى به فرد و </a:t>
            </a:r>
            <a:endParaRPr lang="en-US" dirty="0"/>
          </a:p>
          <a:p>
            <a:pPr marL="0" indent="0" algn="r" rtl="1">
              <a:buNone/>
            </a:pPr>
            <a:r>
              <a:rPr lang="fa-IR" dirty="0"/>
              <a:t>اجتماع است.</a:t>
            </a:r>
            <a:endParaRPr lang="en-US" dirty="0"/>
          </a:p>
          <a:p>
            <a:pPr marL="0" indent="0" algn="r" rtl="1">
              <a:buNone/>
            </a:pPr>
            <a:r>
              <a:rPr lang="fa-IR" b="1" dirty="0"/>
              <a:t>5 . دستگيری از مستمندان </a:t>
            </a:r>
            <a:endParaRPr lang="en-US" b="1" dirty="0"/>
          </a:p>
          <a:p>
            <a:pPr marL="0" indent="0" algn="r" rtl="1">
              <a:buNone/>
            </a:pPr>
            <a:r>
              <a:rPr lang="fa-IR" dirty="0"/>
              <a:t>پس از آن حقوق مستمندان را يادآور مى شود: </a:t>
            </a:r>
            <a:r>
              <a:rPr lang="fa-IR" dirty="0">
                <a:solidFill>
                  <a:srgbClr val="0070C0"/>
                </a:solidFill>
              </a:rPr>
              <a:t>«و المساكين»؛ </a:t>
            </a:r>
            <a:r>
              <a:rPr lang="fa-IR" dirty="0"/>
              <a:t>زيرا در يك اجتماع سالم كه </a:t>
            </a:r>
            <a:endParaRPr lang="en-US" dirty="0"/>
          </a:p>
          <a:p>
            <a:pPr marL="0" indent="0" algn="r" rtl="1">
              <a:buNone/>
            </a:pPr>
            <a:r>
              <a:rPr lang="fa-IR" dirty="0"/>
              <a:t>عدالت در آن برقرار است نيز افرادى معلول و از كار افتاده و مانند آن وجود خواهند داشت كه</a:t>
            </a:r>
            <a:endParaRPr lang="en-US" dirty="0"/>
          </a:p>
          <a:p>
            <a:pPr marL="0" indent="0" algn="r" rtl="1">
              <a:buNone/>
            </a:pPr>
            <a:r>
              <a:rPr lang="fa-IR" dirty="0"/>
              <a:t>راموش كردن آنها برخلاف اصول انسانى است. اگر فقر و محروميت به خاطر انحراف از اصول </a:t>
            </a:r>
            <a:endParaRPr lang="en-US" dirty="0"/>
          </a:p>
          <a:p>
            <a:pPr marL="0" indent="0" algn="r" rtl="1">
              <a:buNone/>
            </a:pPr>
            <a:r>
              <a:rPr lang="fa-IR" dirty="0"/>
              <a:t>عدالت اجتماعى دامن گير افراد سالم گردد نيز بايد با آن به مبارزه برخاست.</a:t>
            </a:r>
            <a:endParaRPr lang="en-US" dirty="0"/>
          </a:p>
          <a:p>
            <a:pPr marL="0" indent="0" algn="r">
              <a:buNone/>
            </a:pPr>
            <a:endParaRPr lang="fa-IR" dirty="0"/>
          </a:p>
        </p:txBody>
      </p:sp>
    </p:spTree>
    <p:extLst>
      <p:ext uri="{BB962C8B-B14F-4D97-AF65-F5344CB8AC3E}">
        <p14:creationId xmlns:p14="http://schemas.microsoft.com/office/powerpoint/2010/main" val="307374458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r" rtl="1">
              <a:buNone/>
            </a:pPr>
            <a:r>
              <a:rPr lang="fa-IR" b="1" dirty="0"/>
              <a:t>6 . رعايت حقوق همسايگان نزديك </a:t>
            </a:r>
            <a:endParaRPr lang="en-US" b="1" dirty="0"/>
          </a:p>
          <a:p>
            <a:pPr marL="0" indent="0" algn="r" rtl="1">
              <a:buNone/>
            </a:pPr>
            <a:r>
              <a:rPr lang="fa-IR" dirty="0"/>
              <a:t>سپس به نيكى در حق همسايگان نزديك توصيه مى كند: </a:t>
            </a:r>
            <a:r>
              <a:rPr lang="fa-IR" dirty="0">
                <a:solidFill>
                  <a:srgbClr val="0070C0"/>
                </a:solidFill>
              </a:rPr>
              <a:t>«و الجار ذى القربى.»</a:t>
            </a:r>
            <a:r>
              <a:rPr lang="fa-IR" dirty="0"/>
              <a:t> در اينكه منظور </a:t>
            </a:r>
            <a:endParaRPr lang="en-US" dirty="0"/>
          </a:p>
          <a:p>
            <a:pPr marL="0" indent="0" algn="r" rtl="1">
              <a:buNone/>
            </a:pPr>
            <a:r>
              <a:rPr lang="fa-IR" dirty="0"/>
              <a:t>از همسايه نزديك چيست، مفسران احتمالات مختلفى داده اند: برخى معناى آن را همسايگانى </a:t>
            </a:r>
            <a:endParaRPr lang="en-US" dirty="0"/>
          </a:p>
          <a:p>
            <a:pPr marL="0" indent="0" algn="r" rtl="1">
              <a:buNone/>
            </a:pPr>
            <a:r>
              <a:rPr lang="fa-IR" dirty="0"/>
              <a:t>دانسته اند كه جنبه خويشاوندى دارند، اما اين تفسير با توجه به اينكه در جمله هاى قبل</a:t>
            </a:r>
            <a:endParaRPr lang="en-US" dirty="0"/>
          </a:p>
          <a:p>
            <a:pPr marL="0" indent="0" algn="r" rtl="1">
              <a:buNone/>
            </a:pPr>
            <a:r>
              <a:rPr lang="fa-IR" dirty="0"/>
              <a:t>از همين آيه كه به حقوق خويشاوندان اشاره كرده، بعيد به نظر مى رسد، بلكه منظور همان </a:t>
            </a:r>
            <a:endParaRPr lang="en-US" dirty="0"/>
          </a:p>
          <a:p>
            <a:pPr marL="0" indent="0" algn="r" rtl="1">
              <a:buNone/>
            </a:pPr>
            <a:r>
              <a:rPr lang="fa-IR" dirty="0"/>
              <a:t>نزديكى مكانى است؛ زيرا همسايگان نزديك تر حقوق و احترام بيشترى دارند و يا اينكه منظور </a:t>
            </a:r>
            <a:endParaRPr lang="en-US" dirty="0"/>
          </a:p>
          <a:p>
            <a:pPr marL="0" indent="0" algn="r" rtl="1">
              <a:buNone/>
            </a:pPr>
            <a:r>
              <a:rPr lang="fa-IR" dirty="0"/>
              <a:t>همسايگانى است كه از نظر مذهبى و دينى با انسان نزديك باشند.</a:t>
            </a:r>
            <a:endParaRPr lang="en-US" dirty="0"/>
          </a:p>
          <a:p>
            <a:pPr marL="0" indent="0" algn="r" rtl="1">
              <a:buNone/>
            </a:pPr>
            <a:r>
              <a:rPr lang="fa-IR" b="1" dirty="0"/>
              <a:t>7. رعايت حقوق همسايگان دور </a:t>
            </a:r>
            <a:endParaRPr lang="en-US" b="1" dirty="0"/>
          </a:p>
          <a:p>
            <a:pPr marL="0" indent="0" algn="r" rtl="1">
              <a:buNone/>
            </a:pPr>
            <a:r>
              <a:rPr lang="fa-IR" dirty="0"/>
              <a:t>پس از آن درباره همسايگان دور سفارش مى كند: </a:t>
            </a:r>
            <a:r>
              <a:rPr lang="fa-IR" dirty="0">
                <a:solidFill>
                  <a:srgbClr val="0070C0"/>
                </a:solidFill>
              </a:rPr>
              <a:t>«و الجار الجنب.» </a:t>
            </a:r>
            <a:r>
              <a:rPr lang="fa-IR" dirty="0"/>
              <a:t>چنانكه گفتيم، منظور همان </a:t>
            </a:r>
            <a:endParaRPr lang="en-US" dirty="0"/>
          </a:p>
          <a:p>
            <a:pPr marL="0" indent="0" algn="r" rtl="1">
              <a:buNone/>
            </a:pPr>
            <a:r>
              <a:rPr lang="fa-IR" dirty="0"/>
              <a:t>دورى مكانى است؛ چه آنكه طبق پاره اى از روايات تا چهل خانه از چهار طرف، همسايه محسوب</a:t>
            </a:r>
            <a:endParaRPr lang="en-US" dirty="0"/>
          </a:p>
          <a:p>
            <a:pPr marL="0" indent="0" algn="r" rtl="1">
              <a:buNone/>
            </a:pPr>
            <a:r>
              <a:rPr lang="fa-IR" dirty="0" smtClean="0"/>
              <a:t>مى </a:t>
            </a:r>
            <a:r>
              <a:rPr lang="fa-IR" dirty="0"/>
              <a:t>شوند</a:t>
            </a:r>
            <a:r>
              <a:rPr lang="fa-IR" dirty="0" smtClean="0"/>
              <a:t>.</a:t>
            </a:r>
            <a:endParaRPr lang="en-US" dirty="0"/>
          </a:p>
          <a:p>
            <a:pPr marL="0" indent="0" algn="r">
              <a:buNone/>
            </a:pPr>
            <a:endParaRPr lang="fa-IR" dirty="0"/>
          </a:p>
        </p:txBody>
      </p:sp>
    </p:spTree>
    <p:extLst>
      <p:ext uri="{BB962C8B-B14F-4D97-AF65-F5344CB8AC3E}">
        <p14:creationId xmlns:p14="http://schemas.microsoft.com/office/powerpoint/2010/main" val="55710522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534400" cy="5516563"/>
          </a:xfrm>
        </p:spPr>
        <p:txBody>
          <a:bodyPr>
            <a:normAutofit fontScale="70000" lnSpcReduction="20000"/>
          </a:bodyPr>
          <a:lstStyle/>
          <a:p>
            <a:pPr marL="0" indent="0" algn="r" rtl="1">
              <a:buNone/>
            </a:pPr>
            <a:r>
              <a:rPr lang="fa-IR" dirty="0" smtClean="0"/>
              <a:t>حق جوار در اسلام به قدری اهمیت دارد که در وصایای  معروف اميرمؤمنان(عليه </a:t>
            </a:r>
            <a:r>
              <a:rPr lang="fa-IR" dirty="0"/>
              <a:t>السلام)مى خوانيم:</a:t>
            </a:r>
            <a:endParaRPr lang="en-US" dirty="0"/>
          </a:p>
          <a:p>
            <a:pPr marL="0" indent="0" algn="r" rtl="1">
              <a:buNone/>
            </a:pPr>
            <a:r>
              <a:rPr lang="fa-IR" dirty="0">
                <a:solidFill>
                  <a:srgbClr val="0070C0"/>
                </a:solidFill>
              </a:rPr>
              <a:t>آن قدر </a:t>
            </a:r>
            <a:r>
              <a:rPr lang="fa-IR" dirty="0" smtClean="0">
                <a:solidFill>
                  <a:srgbClr val="0070C0"/>
                </a:solidFill>
              </a:rPr>
              <a:t>پيامبر(ص) </a:t>
            </a:r>
            <a:r>
              <a:rPr lang="fa-IR" dirty="0">
                <a:solidFill>
                  <a:srgbClr val="0070C0"/>
                </a:solidFill>
              </a:rPr>
              <a:t>درباره آنها سفارش كرد كه ما فكر كرديم شايد </a:t>
            </a:r>
            <a:r>
              <a:rPr lang="fa-IR" dirty="0" smtClean="0">
                <a:solidFill>
                  <a:srgbClr val="0070C0"/>
                </a:solidFill>
              </a:rPr>
              <a:t>دستور </a:t>
            </a:r>
            <a:r>
              <a:rPr lang="fa-IR" dirty="0">
                <a:solidFill>
                  <a:srgbClr val="0070C0"/>
                </a:solidFill>
              </a:rPr>
              <a:t>دهد </a:t>
            </a:r>
            <a:r>
              <a:rPr lang="fa-IR" dirty="0" smtClean="0">
                <a:solidFill>
                  <a:srgbClr val="0070C0"/>
                </a:solidFill>
              </a:rPr>
              <a:t>همسايگان </a:t>
            </a:r>
            <a:r>
              <a:rPr lang="fa-IR" dirty="0">
                <a:solidFill>
                  <a:srgbClr val="0070C0"/>
                </a:solidFill>
              </a:rPr>
              <a:t>از يكديگر ارث </a:t>
            </a:r>
            <a:r>
              <a:rPr lang="fa-IR" dirty="0" smtClean="0">
                <a:solidFill>
                  <a:srgbClr val="0070C0"/>
                </a:solidFill>
              </a:rPr>
              <a:t>ببرند</a:t>
            </a:r>
            <a:r>
              <a:rPr lang="fa-IR" dirty="0" smtClean="0"/>
              <a:t>.</a:t>
            </a:r>
            <a:endParaRPr lang="en-US" dirty="0"/>
          </a:p>
          <a:p>
            <a:pPr marL="0" indent="0" algn="r" rtl="1">
              <a:buNone/>
            </a:pPr>
            <a:r>
              <a:rPr lang="fa-IR" dirty="0"/>
              <a:t>در حديث ديگرى از </a:t>
            </a:r>
            <a:r>
              <a:rPr lang="fa-IR" dirty="0" smtClean="0"/>
              <a:t>پيامبر(ص) </a:t>
            </a:r>
            <a:r>
              <a:rPr lang="fa-IR" dirty="0"/>
              <a:t>نقل شده كه در يكى از روزها سه بار فرمود:</a:t>
            </a:r>
            <a:endParaRPr lang="en-US" dirty="0"/>
          </a:p>
          <a:p>
            <a:pPr marL="0" indent="0" algn="r" rtl="1">
              <a:buNone/>
            </a:pPr>
            <a:r>
              <a:rPr lang="fa-IR" dirty="0"/>
              <a:t>به خدا سوگند! چنين كسى ايمان ندارد ... . يكى پرسيد: چه كسى؟ </a:t>
            </a:r>
            <a:r>
              <a:rPr lang="fa-IR" dirty="0" smtClean="0"/>
              <a:t>پيامبر(ص)فرمود</a:t>
            </a:r>
            <a:r>
              <a:rPr lang="fa-IR" dirty="0"/>
              <a:t>: </a:t>
            </a:r>
            <a:r>
              <a:rPr lang="fa-IR" dirty="0">
                <a:solidFill>
                  <a:srgbClr val="0070C0"/>
                </a:solidFill>
              </a:rPr>
              <a:t>«كسى كه همسايه او از مزاحمت او در امان نيست</a:t>
            </a:r>
            <a:r>
              <a:rPr lang="fa-IR" dirty="0" smtClean="0">
                <a:solidFill>
                  <a:srgbClr val="0070C0"/>
                </a:solidFill>
              </a:rPr>
              <a:t>.»</a:t>
            </a:r>
            <a:endParaRPr lang="en-US" dirty="0">
              <a:solidFill>
                <a:srgbClr val="0070C0"/>
              </a:solidFill>
            </a:endParaRPr>
          </a:p>
          <a:p>
            <a:pPr marL="0" indent="0" algn="r" rtl="1">
              <a:buNone/>
            </a:pPr>
            <a:r>
              <a:rPr lang="fa-IR" dirty="0"/>
              <a:t>كسى كه ايمان به خدا و روز رستاخيز دارد، بايد به همسايگان خود نيكى كند.</a:t>
            </a:r>
            <a:br>
              <a:rPr lang="fa-IR" dirty="0"/>
            </a:br>
            <a:r>
              <a:rPr lang="fa-IR" dirty="0"/>
              <a:t>امام صادق(عليه السلام) نيز مى فرمايد:</a:t>
            </a:r>
            <a:endParaRPr lang="en-US" dirty="0"/>
          </a:p>
          <a:p>
            <a:pPr marL="0" indent="0" algn="r" rtl="1">
              <a:buNone/>
            </a:pPr>
            <a:r>
              <a:rPr lang="fa-IR" dirty="0">
                <a:solidFill>
                  <a:srgbClr val="0070C0"/>
                </a:solidFill>
              </a:rPr>
              <a:t>نيكى كردن همسايگان به يكديگر، خانه ها را آباد و عمرها را طولانى مى كند</a:t>
            </a:r>
            <a:r>
              <a:rPr lang="fa-IR" dirty="0"/>
              <a:t>.</a:t>
            </a:r>
            <a:endParaRPr lang="en-US" dirty="0"/>
          </a:p>
          <a:p>
            <a:pPr marL="0" indent="0" algn="r" rtl="1">
              <a:buNone/>
            </a:pPr>
            <a:r>
              <a:rPr lang="fa-IR" dirty="0"/>
              <a:t>در جهان ماشينى كه همسايگان كوچك ترين خبرى از يكديگر ندارند و گاه دو همسايه </a:t>
            </a:r>
            <a:endParaRPr lang="en-US" dirty="0"/>
          </a:p>
          <a:p>
            <a:pPr marL="0" indent="0" algn="r" rtl="1">
              <a:buNone/>
            </a:pPr>
            <a:r>
              <a:rPr lang="fa-IR" dirty="0"/>
              <a:t>حتى پس از گذشتن بيست سال نام يكديگر را نمى دانند، اين دستور بزرگ اسلامى درخشندگى</a:t>
            </a:r>
            <a:endParaRPr lang="en-US" dirty="0"/>
          </a:p>
          <a:p>
            <a:pPr marL="0" indent="0" algn="r" rtl="1">
              <a:buNone/>
            </a:pPr>
            <a:r>
              <a:rPr lang="fa-IR" dirty="0"/>
              <a:t> </a:t>
            </a:r>
            <a:r>
              <a:rPr lang="fa-IR" dirty="0" smtClean="0"/>
              <a:t>خاصى </a:t>
            </a:r>
            <a:r>
              <a:rPr lang="fa-IR" dirty="0"/>
              <a:t>دارد. اسلام اهميت بسيارى براى مسائل عاطفى و تعاون انسانى قائل شده؛ درحالى كه </a:t>
            </a:r>
            <a:r>
              <a:rPr lang="fa-IR" dirty="0" smtClean="0"/>
              <a:t>در زندگى </a:t>
            </a:r>
            <a:r>
              <a:rPr lang="fa-IR" dirty="0"/>
              <a:t>ماشينى عواطف روزبه روز تحليل مى روند و جاى خود را به سنگدلى مى دهند.</a:t>
            </a:r>
            <a:endParaRPr lang="en-US" dirty="0"/>
          </a:p>
          <a:p>
            <a:pPr marL="0" indent="0" algn="r">
              <a:buNone/>
            </a:pPr>
            <a:endParaRPr lang="fa-IR"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275630782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r" rtl="1">
              <a:buNone/>
            </a:pPr>
            <a:r>
              <a:rPr lang="fa-IR" b="1" dirty="0"/>
              <a:t>8 . حسن معاشرت با دوستان و ديگران </a:t>
            </a:r>
            <a:endParaRPr lang="en-US" b="1" dirty="0"/>
          </a:p>
          <a:p>
            <a:pPr marL="0" indent="0" algn="r" rtl="1">
              <a:buNone/>
            </a:pPr>
            <a:r>
              <a:rPr lang="fa-IR" dirty="0"/>
              <a:t>سپس درباره كسانى كه با انسان رابطه دوستى و مصاحبت دارند، توصيه مى كند: </a:t>
            </a:r>
            <a:r>
              <a:rPr lang="fa-IR" dirty="0">
                <a:solidFill>
                  <a:srgbClr val="0070C0"/>
                </a:solidFill>
              </a:rPr>
              <a:t>«و الصاحب </a:t>
            </a:r>
            <a:endParaRPr lang="en-US" dirty="0">
              <a:solidFill>
                <a:srgbClr val="0070C0"/>
              </a:solidFill>
            </a:endParaRPr>
          </a:p>
          <a:p>
            <a:pPr marL="0" indent="0" algn="r" rtl="1">
              <a:buNone/>
            </a:pPr>
            <a:r>
              <a:rPr lang="fa-IR" dirty="0">
                <a:solidFill>
                  <a:srgbClr val="0070C0"/>
                </a:solidFill>
              </a:rPr>
              <a:t>بالجنب.» </a:t>
            </a:r>
            <a:r>
              <a:rPr lang="fa-IR" dirty="0"/>
              <a:t>البته بايد دانست </a:t>
            </a:r>
            <a:r>
              <a:rPr lang="fa-IR" dirty="0">
                <a:solidFill>
                  <a:srgbClr val="0070C0"/>
                </a:solidFill>
              </a:rPr>
              <a:t>«صاحب بالجنب»</a:t>
            </a:r>
            <a:r>
              <a:rPr lang="fa-IR" dirty="0"/>
              <a:t> معنايى وسيع تر از دوست و رفيق دارد و در واقع </a:t>
            </a:r>
            <a:endParaRPr lang="en-US" dirty="0"/>
          </a:p>
          <a:p>
            <a:pPr marL="0" indent="0" algn="r" rtl="1">
              <a:buNone/>
            </a:pPr>
            <a:r>
              <a:rPr lang="fa-IR" dirty="0"/>
              <a:t>هركسى را كه به نوعى با انسان نشست و برخاست داشته باشد، در بر مى گيرد، خواه دوست </a:t>
            </a:r>
            <a:endParaRPr lang="en-US" dirty="0"/>
          </a:p>
          <a:p>
            <a:pPr marL="0" indent="0" algn="r" rtl="1">
              <a:buNone/>
            </a:pPr>
            <a:r>
              <a:rPr lang="fa-IR" dirty="0"/>
              <a:t>دائمى باشد يا دوست موقت ـ همانند كسى كه در اثناى سفر با انسان همنشين مى گردد ـ و اگر </a:t>
            </a:r>
            <a:endParaRPr lang="en-US" dirty="0"/>
          </a:p>
          <a:p>
            <a:pPr marL="0" indent="0" algn="r" rtl="1">
              <a:buNone/>
            </a:pPr>
            <a:r>
              <a:rPr lang="fa-IR" dirty="0"/>
              <a:t>مى بينيم در پاره اى از روايات «صاحب بالجنب» به رفيق سفر و يا به كسى تفسير شده كه به</a:t>
            </a:r>
            <a:endParaRPr lang="en-US" dirty="0"/>
          </a:p>
          <a:p>
            <a:pPr marL="0" indent="0" algn="r" rtl="1">
              <a:buNone/>
            </a:pPr>
            <a:r>
              <a:rPr lang="fa-IR" dirty="0"/>
              <a:t>اميد نفعى سراغ انسان مى آيد، منظور اختصاص به آنها نيست، بلكه بيان توسعه مفهوم اين تعبير </a:t>
            </a:r>
            <a:endParaRPr lang="en-US" dirty="0"/>
          </a:p>
          <a:p>
            <a:pPr marL="0" indent="0" algn="r" rtl="1">
              <a:buNone/>
            </a:pPr>
            <a:r>
              <a:rPr lang="fa-IR" dirty="0"/>
              <a:t>است كه همه اين موارد را نيز در بر مى گيرد. به اين ترتيب آيه دستورى جامع و كلى براى حسن </a:t>
            </a:r>
            <a:endParaRPr lang="en-US" dirty="0"/>
          </a:p>
          <a:p>
            <a:pPr marL="0" indent="0" algn="r" rtl="1">
              <a:buNone/>
            </a:pPr>
            <a:r>
              <a:rPr lang="fa-IR" dirty="0"/>
              <a:t>معاشرت نسبت به تمام كسانى است كه با انسان ارتباط دارند، اعم از دوستان واقعى، همكاران، </a:t>
            </a:r>
            <a:endParaRPr lang="en-US" dirty="0"/>
          </a:p>
          <a:p>
            <a:pPr marL="0" indent="0" algn="r" rtl="1">
              <a:buNone/>
            </a:pPr>
            <a:r>
              <a:rPr lang="fa-IR" dirty="0"/>
              <a:t>همسفران، مراجعان، شاگردان، مشاوران و خدمتگزاران.</a:t>
            </a:r>
            <a:endParaRPr lang="en-US" dirty="0"/>
          </a:p>
          <a:p>
            <a:pPr marL="0" indent="0" algn="r">
              <a:buNone/>
            </a:pPr>
            <a:endParaRPr lang="fa-IR" dirty="0"/>
          </a:p>
        </p:txBody>
      </p:sp>
    </p:spTree>
    <p:extLst>
      <p:ext uri="{BB962C8B-B14F-4D97-AF65-F5344CB8AC3E}">
        <p14:creationId xmlns:p14="http://schemas.microsoft.com/office/powerpoint/2010/main" val="1045831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fontScale="70000" lnSpcReduction="20000"/>
          </a:bodyPr>
          <a:lstStyle/>
          <a:p>
            <a:pPr marL="0" indent="0" algn="r" rtl="1">
              <a:lnSpc>
                <a:spcPct val="115000"/>
              </a:lnSpc>
              <a:spcAft>
                <a:spcPts val="1000"/>
              </a:spcAft>
              <a:buNone/>
            </a:pPr>
            <a:r>
              <a:rPr lang="fa-IR" dirty="0">
                <a:ea typeface="Calibri"/>
              </a:rPr>
              <a:t>در آيه بعد مى فرمايد: اين روح الامين </a:t>
            </a:r>
            <a:r>
              <a:rPr lang="fa-IR" dirty="0">
                <a:solidFill>
                  <a:srgbClr val="00B0F0"/>
                </a:solidFill>
                <a:ea typeface="Calibri"/>
              </a:rPr>
              <a:t>«قرآن را از سوى پروردگار بر قلب تو نازل كرد تا مردم </a:t>
            </a:r>
            <a:endParaRPr lang="en-US" dirty="0">
              <a:solidFill>
                <a:srgbClr val="00B0F0"/>
              </a:solidFill>
              <a:ea typeface="Calibri"/>
              <a:cs typeface="Arial"/>
            </a:endParaRPr>
          </a:p>
          <a:p>
            <a:pPr marL="0" indent="0" algn="r" rtl="1">
              <a:lnSpc>
                <a:spcPct val="115000"/>
              </a:lnSpc>
              <a:spcAft>
                <a:spcPts val="1000"/>
              </a:spcAft>
              <a:buNone/>
            </a:pPr>
            <a:r>
              <a:rPr lang="fa-IR" dirty="0">
                <a:solidFill>
                  <a:srgbClr val="00B0F0"/>
                </a:solidFill>
                <a:ea typeface="Calibri"/>
              </a:rPr>
              <a:t>را انذار كنى: على قلبك لتكون من المنذرين .» </a:t>
            </a:r>
            <a:endParaRPr lang="en-US" dirty="0">
              <a:solidFill>
                <a:srgbClr val="00B0F0"/>
              </a:solidFill>
              <a:ea typeface="Calibri"/>
              <a:cs typeface="Arial"/>
            </a:endParaRPr>
          </a:p>
          <a:p>
            <a:pPr marL="0" indent="0" algn="r" rtl="1">
              <a:lnSpc>
                <a:spcPct val="115000"/>
              </a:lnSpc>
              <a:spcAft>
                <a:spcPts val="1000"/>
              </a:spcAft>
              <a:buNone/>
            </a:pPr>
            <a:r>
              <a:rPr lang="fa-IR" dirty="0">
                <a:solidFill>
                  <a:srgbClr val="00B050"/>
                </a:solidFill>
                <a:ea typeface="Calibri"/>
              </a:rPr>
              <a:t>هدف اين است كه تو مردم را انذار كنى و از سرنوشت شوم آنها كه بر اثر انحراف از توحيد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دامانشان را مى گيرد، آگاه سازى</a:t>
            </a:r>
            <a:r>
              <a:rPr lang="fa-IR" dirty="0">
                <a:ea typeface="Calibri"/>
              </a:rPr>
              <a:t>. هدف، بيان تاريخ گذشتگان براى سرگرمى و داستان سرايى </a:t>
            </a:r>
            <a:endParaRPr lang="en-US" dirty="0">
              <a:ea typeface="Calibri"/>
              <a:cs typeface="Arial"/>
            </a:endParaRPr>
          </a:p>
          <a:p>
            <a:pPr marL="0" indent="0" algn="r" rtl="1">
              <a:lnSpc>
                <a:spcPct val="115000"/>
              </a:lnSpc>
              <a:spcAft>
                <a:spcPts val="1000"/>
              </a:spcAft>
              <a:buNone/>
            </a:pPr>
            <a:r>
              <a:rPr lang="fa-IR" dirty="0">
                <a:ea typeface="Calibri"/>
              </a:rPr>
              <a:t>نبوده، بلكه براى ايجاد احساس مسئوليت، بيدارى، تربيت و انسان سازى است.</a:t>
            </a:r>
            <a:endParaRPr lang="en-US" dirty="0">
              <a:ea typeface="Calibri"/>
              <a:cs typeface="Arial"/>
            </a:endParaRPr>
          </a:p>
          <a:p>
            <a:pPr marL="0" indent="0" algn="r" rtl="1">
              <a:lnSpc>
                <a:spcPct val="115000"/>
              </a:lnSpc>
              <a:spcAft>
                <a:spcPts val="1000"/>
              </a:spcAft>
              <a:buNone/>
            </a:pPr>
            <a:r>
              <a:rPr lang="fa-IR" dirty="0">
                <a:ea typeface="Calibri"/>
              </a:rPr>
              <a:t>اما براى اينكه جاى هيچ گونه عذر و بهانه اى باقى نماند، آن را «به زبان عربى آشكار نازل </a:t>
            </a:r>
            <a:endParaRPr lang="en-US" dirty="0">
              <a:ea typeface="Calibri"/>
              <a:cs typeface="Arial"/>
            </a:endParaRPr>
          </a:p>
          <a:p>
            <a:pPr marL="0" indent="0" algn="r" rtl="1">
              <a:lnSpc>
                <a:spcPct val="115000"/>
              </a:lnSpc>
              <a:spcAft>
                <a:spcPts val="1000"/>
              </a:spcAft>
              <a:buNone/>
            </a:pPr>
            <a:r>
              <a:rPr lang="fa-IR" dirty="0">
                <a:ea typeface="Calibri"/>
              </a:rPr>
              <a:t>كرد: بلسان عربى مبين</a:t>
            </a:r>
            <a:r>
              <a:rPr lang="fa-IR" dirty="0" smtClean="0">
                <a:ea typeface="Calibri"/>
              </a:rPr>
              <a:t>.</a:t>
            </a:r>
            <a:r>
              <a:rPr lang="fa-IR" dirty="0">
                <a:ea typeface="Calibri"/>
              </a:rPr>
              <a:t> اين قرآن به زبان عربى فصيح و خالى از هرگونه ابهام نازل شد تا براى انذار و بيدار ساختن </a:t>
            </a:r>
            <a:r>
              <a:rPr lang="fa-IR" dirty="0" smtClean="0">
                <a:ea typeface="Calibri"/>
              </a:rPr>
              <a:t> به ويژه </a:t>
            </a:r>
            <a:r>
              <a:rPr lang="fa-IR" dirty="0">
                <a:ea typeface="Calibri"/>
              </a:rPr>
              <a:t>در آن محيط كه مردمى بسيار بهانه جو و لجوج داشت ـ به قدر كافى گويا باشد؛ همان </a:t>
            </a:r>
            <a:r>
              <a:rPr lang="fa-IR" dirty="0" smtClean="0">
                <a:ea typeface="Calibri"/>
              </a:rPr>
              <a:t>زبانى </a:t>
            </a:r>
            <a:r>
              <a:rPr lang="fa-IR" dirty="0">
                <a:ea typeface="Calibri"/>
              </a:rPr>
              <a:t>كه كامل ترين زبان هاست و از پربارترين و غنى ترين ادبيات مايه مى گيرد.</a:t>
            </a:r>
            <a:endParaRPr lang="en-US" dirty="0">
              <a:ea typeface="Calibri"/>
              <a:cs typeface="Arial"/>
            </a:endParaRPr>
          </a:p>
          <a:p>
            <a:pPr marL="0" indent="0" algn="r" rtl="1">
              <a:lnSpc>
                <a:spcPct val="115000"/>
              </a:lnSpc>
              <a:spcAft>
                <a:spcPts val="1000"/>
              </a:spcAft>
              <a:buNone/>
            </a:pPr>
            <a:r>
              <a:rPr lang="fa-IR" dirty="0">
                <a:ea typeface="Calibri"/>
              </a:rPr>
              <a:t>شايان ذكر است كه يكى از </a:t>
            </a:r>
            <a:r>
              <a:rPr lang="fa-IR" u="sng" dirty="0">
                <a:solidFill>
                  <a:schemeClr val="accent6">
                    <a:lumMod val="50000"/>
                  </a:schemeClr>
                </a:solidFill>
                <a:ea typeface="Calibri"/>
              </a:rPr>
              <a:t>معانى «عربى» فصاحت و بلاغت</a:t>
            </a:r>
            <a:r>
              <a:rPr lang="fa-IR" dirty="0">
                <a:ea typeface="Calibri"/>
              </a:rPr>
              <a:t> است؛ چنانكه راغب اصفهانى مى </a:t>
            </a:r>
            <a:endParaRPr lang="en-US" dirty="0">
              <a:ea typeface="Calibri"/>
              <a:cs typeface="Arial"/>
            </a:endParaRPr>
          </a:p>
          <a:p>
            <a:pPr marL="0" indent="0" algn="r" rtl="1">
              <a:lnSpc>
                <a:spcPct val="115000"/>
              </a:lnSpc>
              <a:spcAft>
                <a:spcPts val="1000"/>
              </a:spcAft>
              <a:buNone/>
            </a:pPr>
            <a:r>
              <a:rPr lang="fa-IR" dirty="0">
                <a:ea typeface="Calibri"/>
              </a:rPr>
              <a:t>نويسد: </a:t>
            </a:r>
            <a:r>
              <a:rPr lang="fa-IR" dirty="0">
                <a:solidFill>
                  <a:schemeClr val="accent2">
                    <a:lumMod val="50000"/>
                  </a:schemeClr>
                </a:solidFill>
                <a:ea typeface="Calibri"/>
              </a:rPr>
              <a:t>«عربى سخن فصيح و آشكار را گويند</a:t>
            </a:r>
            <a:r>
              <a:rPr lang="fa-IR" dirty="0" smtClean="0">
                <a:solidFill>
                  <a:schemeClr val="accent2">
                    <a:lumMod val="50000"/>
                  </a:schemeClr>
                </a:solidFill>
                <a:ea typeface="Calibri"/>
              </a:rPr>
              <a:t>.»</a:t>
            </a:r>
            <a:r>
              <a:rPr lang="fa-IR" dirty="0" smtClean="0">
                <a:ea typeface="Calibri"/>
              </a:rPr>
              <a:t> </a:t>
            </a:r>
            <a:r>
              <a:rPr lang="fa-IR" dirty="0">
                <a:ea typeface="Calibri"/>
              </a:rPr>
              <a:t>در اين صورت هدف، تكيه بر زبان عرب نيست،</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416141179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001000" cy="4068763"/>
          </a:xfrm>
        </p:spPr>
        <p:txBody>
          <a:bodyPr>
            <a:normAutofit fontScale="92500" lnSpcReduction="10000"/>
          </a:bodyPr>
          <a:lstStyle/>
          <a:p>
            <a:pPr marL="0" indent="0" algn="r" rtl="1">
              <a:buNone/>
            </a:pPr>
            <a:r>
              <a:rPr lang="fa-IR" b="1" dirty="0"/>
              <a:t>9. حمايت از در راه ماندگان </a:t>
            </a:r>
            <a:endParaRPr lang="en-US" b="1" dirty="0"/>
          </a:p>
          <a:p>
            <a:pPr marL="0" indent="0" algn="r" rtl="1">
              <a:buNone/>
            </a:pPr>
            <a:r>
              <a:rPr lang="fa-IR" dirty="0"/>
              <a:t>دسته ديگرى كه درباره آنها سفارش شده، كسانى اند كه در سفر و بلاد غربت به ديگران </a:t>
            </a:r>
            <a:r>
              <a:rPr lang="fa-IR" dirty="0" smtClean="0"/>
              <a:t>احتياج</a:t>
            </a:r>
            <a:r>
              <a:rPr lang="fa-IR" dirty="0"/>
              <a:t> </a:t>
            </a:r>
            <a:r>
              <a:rPr lang="fa-IR" dirty="0" smtClean="0"/>
              <a:t>مى </a:t>
            </a:r>
            <a:r>
              <a:rPr lang="fa-IR" dirty="0"/>
              <a:t>يابند و با اينكه ممكن است در شهر خود افراد متمكنى باشند، در سفر به علتى وامى مانند: </a:t>
            </a:r>
            <a:endParaRPr lang="en-US" dirty="0"/>
          </a:p>
          <a:p>
            <a:pPr marL="0" indent="0" algn="r" rtl="1">
              <a:buNone/>
            </a:pPr>
            <a:r>
              <a:rPr lang="fa-IR" dirty="0">
                <a:solidFill>
                  <a:srgbClr val="0070C0"/>
                </a:solidFill>
              </a:rPr>
              <a:t>«و ابن السبيل». </a:t>
            </a:r>
            <a:r>
              <a:rPr lang="fa-IR" dirty="0"/>
              <a:t>تعبير جالب </a:t>
            </a:r>
            <a:r>
              <a:rPr lang="fa-IR" dirty="0">
                <a:solidFill>
                  <a:srgbClr val="0070C0"/>
                </a:solidFill>
              </a:rPr>
              <a:t>«ابن السبيل» </a:t>
            </a:r>
            <a:r>
              <a:rPr lang="fa-IR" dirty="0"/>
              <a:t>(فرزند راه) نيز از اين نظرست كه ما نسبت به آنها </a:t>
            </a:r>
            <a:r>
              <a:rPr lang="fa-IR" dirty="0" smtClean="0"/>
              <a:t>هيچ </a:t>
            </a:r>
            <a:r>
              <a:rPr lang="fa-IR" dirty="0"/>
              <a:t>گونه آشنايى نداريم تا بتوانيم آنها را به قبيله يا فاميل يا شخصى نسبت دهيم و تنها به حكم </a:t>
            </a:r>
            <a:r>
              <a:rPr lang="fa-IR" dirty="0" smtClean="0"/>
              <a:t>اينكه </a:t>
            </a:r>
            <a:r>
              <a:rPr lang="fa-IR" dirty="0"/>
              <a:t>مسافرانى نيازمند هستند، بايد مورد حمايت قرار گيرند.</a:t>
            </a:r>
            <a:endParaRPr lang="en-US" dirty="0"/>
          </a:p>
          <a:p>
            <a:pPr marL="0" indent="0" algn="r">
              <a:buNone/>
            </a:pPr>
            <a:endParaRPr lang="fa-IR" dirty="0"/>
          </a:p>
        </p:txBody>
      </p:sp>
    </p:spTree>
    <p:extLst>
      <p:ext uri="{BB962C8B-B14F-4D97-AF65-F5344CB8AC3E}">
        <p14:creationId xmlns:p14="http://schemas.microsoft.com/office/powerpoint/2010/main" val="406262257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382000" cy="6126163"/>
          </a:xfrm>
          <a:ln>
            <a:solidFill>
              <a:schemeClr val="accent1"/>
            </a:solidFill>
          </a:ln>
        </p:spPr>
        <p:txBody>
          <a:bodyPr>
            <a:normAutofit fontScale="62500" lnSpcReduction="20000"/>
          </a:bodyPr>
          <a:lstStyle/>
          <a:p>
            <a:pPr marL="0" indent="0" algn="r" rtl="1">
              <a:lnSpc>
                <a:spcPct val="115000"/>
              </a:lnSpc>
              <a:spcAft>
                <a:spcPts val="1000"/>
              </a:spcAft>
              <a:buNone/>
            </a:pPr>
            <a:r>
              <a:rPr lang="fa-IR" b="1" dirty="0" smtClean="0">
                <a:ea typeface="Calibri"/>
              </a:rPr>
              <a:t>10. </a:t>
            </a:r>
            <a:r>
              <a:rPr lang="fa-IR" b="1" dirty="0">
                <a:ea typeface="Calibri"/>
              </a:rPr>
              <a:t>نيكى به بردگان </a:t>
            </a:r>
            <a:endParaRPr lang="en-US" b="1" dirty="0">
              <a:ea typeface="Calibri"/>
              <a:cs typeface="Arial"/>
            </a:endParaRPr>
          </a:p>
          <a:p>
            <a:pPr marL="0" indent="0" algn="r" rtl="1">
              <a:lnSpc>
                <a:spcPct val="115000"/>
              </a:lnSpc>
              <a:spcAft>
                <a:spcPts val="1000"/>
              </a:spcAft>
              <a:buNone/>
            </a:pPr>
            <a:r>
              <a:rPr lang="fa-IR" dirty="0">
                <a:ea typeface="Calibri"/>
              </a:rPr>
              <a:t>در آخرين مرحله نيز توصيه مى كند به بردگان نيكى كنيد: </a:t>
            </a:r>
            <a:r>
              <a:rPr lang="fa-IR" dirty="0">
                <a:solidFill>
                  <a:srgbClr val="0070C0"/>
                </a:solidFill>
                <a:ea typeface="Calibri"/>
              </a:rPr>
              <a:t>«و ما ملكت أيمانكم». </a:t>
            </a:r>
            <a:r>
              <a:rPr lang="fa-IR" dirty="0">
                <a:ea typeface="Calibri"/>
              </a:rPr>
              <a:t>درحقيقت </a:t>
            </a:r>
            <a:r>
              <a:rPr lang="fa-IR" dirty="0" smtClean="0">
                <a:ea typeface="Calibri"/>
              </a:rPr>
              <a:t>آيه</a:t>
            </a:r>
            <a:r>
              <a:rPr lang="fa-IR" dirty="0">
                <a:ea typeface="Calibri"/>
                <a:cs typeface="Arial"/>
              </a:rPr>
              <a:t> </a:t>
            </a:r>
            <a:r>
              <a:rPr lang="fa-IR" dirty="0" smtClean="0">
                <a:ea typeface="Calibri"/>
              </a:rPr>
              <a:t>با </a:t>
            </a:r>
            <a:r>
              <a:rPr lang="fa-IR" dirty="0">
                <a:ea typeface="Calibri"/>
              </a:rPr>
              <a:t>حق خدا شروع شده و با حقوق بردگان پايان مى يابد؛ زيرا اين حقوق از يكديگر جدا نيستند. </a:t>
            </a:r>
            <a:endParaRPr lang="en-US" dirty="0">
              <a:ea typeface="Calibri"/>
              <a:cs typeface="Arial"/>
            </a:endParaRPr>
          </a:p>
          <a:p>
            <a:pPr marL="0" indent="0" algn="r" rtl="1">
              <a:lnSpc>
                <a:spcPct val="115000"/>
              </a:lnSpc>
              <a:spcAft>
                <a:spcPts val="1000"/>
              </a:spcAft>
              <a:buNone/>
            </a:pPr>
            <a:r>
              <a:rPr lang="fa-IR" dirty="0">
                <a:ea typeface="Calibri"/>
              </a:rPr>
              <a:t>البته تنها اين آيه نيست كه درباره بردگان توصيه كرده، بلكه در آيات مختلف ديگر نيز در اين </a:t>
            </a:r>
            <a:r>
              <a:rPr lang="fa-IR" dirty="0" smtClean="0">
                <a:ea typeface="Calibri"/>
              </a:rPr>
              <a:t>زمينه </a:t>
            </a:r>
            <a:r>
              <a:rPr lang="fa-IR" dirty="0">
                <a:ea typeface="Calibri"/>
              </a:rPr>
              <a:t>بحث شده است. در ضمن اسلام برنامه دقيقى براى آزادى تدريجى بردگان تنظيم كرده </a:t>
            </a:r>
            <a:r>
              <a:rPr lang="fa-IR" dirty="0" smtClean="0">
                <a:ea typeface="Calibri"/>
              </a:rPr>
              <a:t>كه </a:t>
            </a:r>
            <a:r>
              <a:rPr lang="fa-IR" dirty="0">
                <a:ea typeface="Calibri"/>
              </a:rPr>
              <a:t>به </a:t>
            </a:r>
            <a:r>
              <a:rPr lang="fa-IR" dirty="0">
                <a:solidFill>
                  <a:srgbClr val="0070C0"/>
                </a:solidFill>
                <a:ea typeface="Calibri"/>
              </a:rPr>
              <a:t>«آزادى مطلق» </a:t>
            </a:r>
            <a:r>
              <a:rPr lang="fa-IR" dirty="0">
                <a:ea typeface="Calibri"/>
              </a:rPr>
              <a:t>آنها مى انجامد.</a:t>
            </a:r>
            <a:endParaRPr lang="en-US" dirty="0">
              <a:ea typeface="Calibri"/>
              <a:cs typeface="Arial"/>
            </a:endParaRPr>
          </a:p>
          <a:p>
            <a:pPr marL="0" indent="0" algn="r" rtl="1">
              <a:lnSpc>
                <a:spcPct val="115000"/>
              </a:lnSpc>
              <a:spcAft>
                <a:spcPts val="1000"/>
              </a:spcAft>
              <a:buNone/>
            </a:pPr>
            <a:r>
              <a:rPr lang="fa-IR" dirty="0">
                <a:ea typeface="Calibri"/>
              </a:rPr>
              <a:t>در پايان آيه با اين جمله كه </a:t>
            </a:r>
            <a:r>
              <a:rPr lang="fa-IR" dirty="0">
                <a:solidFill>
                  <a:srgbClr val="0070C0"/>
                </a:solidFill>
                <a:ea typeface="Calibri"/>
              </a:rPr>
              <a:t>«خداوند افراد متكبر و فخرفروش را دوست نمى دارد: إن الله </a:t>
            </a:r>
            <a:r>
              <a:rPr lang="fa-IR" dirty="0" smtClean="0">
                <a:solidFill>
                  <a:srgbClr val="0070C0"/>
                </a:solidFill>
                <a:ea typeface="Calibri"/>
              </a:rPr>
              <a:t>لايحب </a:t>
            </a:r>
            <a:r>
              <a:rPr lang="fa-IR" dirty="0">
                <a:solidFill>
                  <a:srgbClr val="0070C0"/>
                </a:solidFill>
                <a:ea typeface="Calibri"/>
              </a:rPr>
              <a:t>من كان مختالا  فخورا»</a:t>
            </a:r>
            <a:r>
              <a:rPr lang="fa-IR" dirty="0">
                <a:ea typeface="Calibri"/>
              </a:rPr>
              <a:t>، هشدار مى دهد كه هركس از فرمان خدا سرپيچى كند و </a:t>
            </a:r>
            <a:r>
              <a:rPr lang="fa-IR" dirty="0" smtClean="0">
                <a:ea typeface="Calibri"/>
              </a:rPr>
              <a:t>به</a:t>
            </a:r>
            <a:r>
              <a:rPr lang="fa-IR" dirty="0">
                <a:ea typeface="Calibri"/>
                <a:cs typeface="Arial"/>
              </a:rPr>
              <a:t> </a:t>
            </a:r>
            <a:r>
              <a:rPr lang="fa-IR" dirty="0" smtClean="0">
                <a:ea typeface="Calibri"/>
              </a:rPr>
              <a:t>خاطر </a:t>
            </a:r>
            <a:r>
              <a:rPr lang="fa-IR" dirty="0">
                <a:ea typeface="Calibri"/>
              </a:rPr>
              <a:t>تكبر از رعايت حقوق خويشاوندان، پدر و مادر، يتيمان، مسكينان، ابن السبيل و </a:t>
            </a:r>
            <a:r>
              <a:rPr lang="fa-IR" dirty="0" smtClean="0">
                <a:ea typeface="Calibri"/>
              </a:rPr>
              <a:t>دوستان</a:t>
            </a:r>
            <a:r>
              <a:rPr lang="fa-IR" dirty="0">
                <a:ea typeface="Calibri"/>
                <a:cs typeface="Arial"/>
              </a:rPr>
              <a:t> </a:t>
            </a:r>
            <a:r>
              <a:rPr lang="fa-IR" dirty="0" smtClean="0">
                <a:ea typeface="Calibri"/>
              </a:rPr>
              <a:t>سر </a:t>
            </a:r>
            <a:r>
              <a:rPr lang="fa-IR" dirty="0">
                <a:ea typeface="Calibri"/>
              </a:rPr>
              <a:t>باز زند، محبوب خدا و مورد لطف او نيست و آن كس كه مشمول لطف او نباشد، از هر خير </a:t>
            </a:r>
            <a:r>
              <a:rPr lang="fa-IR" dirty="0" smtClean="0">
                <a:ea typeface="Calibri"/>
              </a:rPr>
              <a:t>و </a:t>
            </a:r>
            <a:r>
              <a:rPr lang="fa-IR" dirty="0">
                <a:ea typeface="Calibri"/>
              </a:rPr>
              <a:t>سعادتى محروم است.</a:t>
            </a:r>
            <a:endParaRPr lang="en-US" dirty="0">
              <a:ea typeface="Calibri"/>
              <a:cs typeface="Arial"/>
            </a:endParaRPr>
          </a:p>
          <a:p>
            <a:pPr marL="0" indent="0" algn="r" rtl="1">
              <a:lnSpc>
                <a:spcPct val="115000"/>
              </a:lnSpc>
              <a:spcAft>
                <a:spcPts val="1000"/>
              </a:spcAft>
              <a:buNone/>
            </a:pPr>
            <a:r>
              <a:rPr lang="fa-IR" dirty="0">
                <a:ea typeface="Calibri"/>
              </a:rPr>
              <a:t>گواه اين معنا روايتى است كه در ذيل اين آيه وارد شده: يكى از ياران </a:t>
            </a:r>
            <a:r>
              <a:rPr lang="fa-IR" dirty="0" smtClean="0">
                <a:ea typeface="Calibri"/>
              </a:rPr>
              <a:t>پيامبر(ص) </a:t>
            </a:r>
            <a:r>
              <a:rPr lang="fa-IR" dirty="0">
                <a:ea typeface="Calibri"/>
              </a:rPr>
              <a:t>مى گويد: </a:t>
            </a:r>
            <a:r>
              <a:rPr lang="fa-IR" dirty="0">
                <a:solidFill>
                  <a:srgbClr val="0070C0"/>
                </a:solidFill>
                <a:ea typeface="Calibri"/>
              </a:rPr>
              <a:t>«در محضرش اين آيه را خواندم. </a:t>
            </a:r>
            <a:r>
              <a:rPr lang="fa-IR" dirty="0" smtClean="0">
                <a:solidFill>
                  <a:srgbClr val="0070C0"/>
                </a:solidFill>
                <a:ea typeface="Calibri"/>
              </a:rPr>
              <a:t>پيامبر(ص) </a:t>
            </a:r>
            <a:r>
              <a:rPr lang="fa-IR" dirty="0">
                <a:solidFill>
                  <a:srgbClr val="0070C0"/>
                </a:solidFill>
                <a:ea typeface="Calibri"/>
              </a:rPr>
              <a:t>زشتى تكبر و نتايج </a:t>
            </a:r>
            <a:r>
              <a:rPr lang="fa-IR" dirty="0">
                <a:solidFill>
                  <a:srgbClr val="0070C0"/>
                </a:solidFill>
                <a:ea typeface="Calibri"/>
                <a:cs typeface="Arial"/>
              </a:rPr>
              <a:t> </a:t>
            </a:r>
            <a:r>
              <a:rPr lang="fa-IR" dirty="0" smtClean="0">
                <a:solidFill>
                  <a:srgbClr val="0070C0"/>
                </a:solidFill>
                <a:ea typeface="Calibri"/>
              </a:rPr>
              <a:t>سوء </a:t>
            </a:r>
            <a:r>
              <a:rPr lang="fa-IR" dirty="0">
                <a:solidFill>
                  <a:srgbClr val="0070C0"/>
                </a:solidFill>
                <a:ea typeface="Calibri"/>
              </a:rPr>
              <a:t>آن را برشمرد، به حدى كه من گريه كردم. فرمود: چرا گريه مى كنى؟ گفتم: من دوست </a:t>
            </a:r>
            <a:r>
              <a:rPr lang="fa-IR" dirty="0" smtClean="0">
                <a:solidFill>
                  <a:srgbClr val="0070C0"/>
                </a:solidFill>
                <a:ea typeface="Calibri"/>
              </a:rPr>
              <a:t>دارم </a:t>
            </a:r>
            <a:r>
              <a:rPr lang="fa-IR" dirty="0">
                <a:solidFill>
                  <a:srgbClr val="0070C0"/>
                </a:solidFill>
                <a:ea typeface="Calibri"/>
              </a:rPr>
              <a:t>لباسم جالب و زيبا باشد و مى ترسم با همين عمل جزء متكبران باشم. فرمود: نه، تو </a:t>
            </a:r>
            <a:r>
              <a:rPr lang="fa-IR" dirty="0" smtClean="0">
                <a:solidFill>
                  <a:srgbClr val="0070C0"/>
                </a:solidFill>
                <a:ea typeface="Calibri"/>
              </a:rPr>
              <a:t>اهل</a:t>
            </a:r>
            <a:r>
              <a:rPr lang="fa-IR" dirty="0">
                <a:solidFill>
                  <a:srgbClr val="0070C0"/>
                </a:solidFill>
                <a:ea typeface="Calibri"/>
                <a:cs typeface="Arial"/>
              </a:rPr>
              <a:t> </a:t>
            </a:r>
            <a:r>
              <a:rPr lang="fa-IR" dirty="0" smtClean="0">
                <a:solidFill>
                  <a:srgbClr val="0070C0"/>
                </a:solidFill>
                <a:ea typeface="Calibri"/>
              </a:rPr>
              <a:t>بهشتى </a:t>
            </a:r>
            <a:r>
              <a:rPr lang="fa-IR" dirty="0">
                <a:solidFill>
                  <a:srgbClr val="0070C0"/>
                </a:solidFill>
                <a:ea typeface="Calibri"/>
              </a:rPr>
              <a:t>و اينها علامت تكبر نيست. تكبر آن است كه انسان در مقابل حق، خاضع نباشد و خود را </a:t>
            </a:r>
            <a:r>
              <a:rPr lang="fa-IR" dirty="0" smtClean="0">
                <a:solidFill>
                  <a:srgbClr val="0070C0"/>
                </a:solidFill>
                <a:ea typeface="Calibri"/>
              </a:rPr>
              <a:t>بالاتر </a:t>
            </a:r>
            <a:r>
              <a:rPr lang="fa-IR" dirty="0">
                <a:solidFill>
                  <a:srgbClr val="0070C0"/>
                </a:solidFill>
                <a:ea typeface="Calibri"/>
              </a:rPr>
              <a:t>از مردم بداند و آنها را تحقير كند (و از اداى حقوق آنها سر باز زند).»</a:t>
            </a:r>
            <a:endParaRPr lang="en-US" dirty="0">
              <a:solidFill>
                <a:srgbClr val="0070C0"/>
              </a:solidFill>
              <a:ea typeface="Calibri"/>
              <a:cs typeface="Arial"/>
            </a:endParaRPr>
          </a:p>
          <a:p>
            <a:pPr marL="0" indent="0">
              <a:buNone/>
            </a:pPr>
            <a:endParaRPr lang="fa-IR" dirty="0"/>
          </a:p>
        </p:txBody>
      </p:sp>
    </p:spTree>
    <p:extLst>
      <p:ext uri="{BB962C8B-B14F-4D97-AF65-F5344CB8AC3E}">
        <p14:creationId xmlns:p14="http://schemas.microsoft.com/office/powerpoint/2010/main" val="100274468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a typeface="Calibri"/>
                <a:cs typeface="Arial"/>
              </a:rPr>
              <a:t>جامع ترين برنامه اجتماعى</a:t>
            </a:r>
            <a:endParaRPr lang="fa-IR" dirty="0"/>
          </a:p>
        </p:txBody>
      </p:sp>
      <p:sp>
        <p:nvSpPr>
          <p:cNvPr id="3" name="Content Placeholder 2"/>
          <p:cNvSpPr>
            <a:spLocks noGrp="1"/>
          </p:cNvSpPr>
          <p:nvPr>
            <p:ph idx="1"/>
          </p:nvPr>
        </p:nvSpPr>
        <p:spPr>
          <a:xfrm>
            <a:off x="0" y="1371600"/>
            <a:ext cx="9067800" cy="5486400"/>
          </a:xfrm>
        </p:spPr>
        <p:txBody>
          <a:bodyPr>
            <a:normAutofit fontScale="62500" lnSpcReduction="20000"/>
          </a:bodyPr>
          <a:lstStyle/>
          <a:p>
            <a:pPr marL="0" indent="0" algn="r" rtl="1">
              <a:lnSpc>
                <a:spcPct val="115000"/>
              </a:lnSpc>
              <a:spcAft>
                <a:spcPts val="1000"/>
              </a:spcAft>
              <a:buNone/>
            </a:pPr>
            <a:r>
              <a:rPr lang="fa-IR" dirty="0" smtClean="0">
                <a:solidFill>
                  <a:srgbClr val="00B050"/>
                </a:solidFill>
                <a:ea typeface="Calibri"/>
              </a:rPr>
              <a:t>(إن </a:t>
            </a:r>
            <a:r>
              <a:rPr lang="fa-IR" dirty="0">
                <a:solidFill>
                  <a:srgbClr val="00B050"/>
                </a:solidFill>
                <a:ea typeface="Calibri"/>
              </a:rPr>
              <a:t>الله يأمر بالعدل و الاحسان و إيتاء ذى </a:t>
            </a:r>
            <a:r>
              <a:rPr lang="fa-IR" dirty="0" smtClean="0">
                <a:solidFill>
                  <a:srgbClr val="00B050"/>
                </a:solidFill>
                <a:ea typeface="Calibri"/>
              </a:rPr>
              <a:t>القربى</a:t>
            </a:r>
            <a:r>
              <a:rPr lang="fa-IR" dirty="0" smtClean="0">
                <a:solidFill>
                  <a:srgbClr val="00B050"/>
                </a:solidFill>
                <a:ea typeface="Calibri"/>
                <a:cs typeface="Arial"/>
              </a:rPr>
              <a:t> </a:t>
            </a:r>
            <a:r>
              <a:rPr lang="fa-IR" dirty="0" smtClean="0">
                <a:solidFill>
                  <a:srgbClr val="00B050"/>
                </a:solidFill>
                <a:ea typeface="Calibri"/>
              </a:rPr>
              <a:t>و </a:t>
            </a:r>
            <a:r>
              <a:rPr lang="fa-IR" dirty="0">
                <a:solidFill>
                  <a:srgbClr val="00B050"/>
                </a:solidFill>
                <a:ea typeface="Calibri"/>
              </a:rPr>
              <a:t>ينهى عن الفحشاء و المنكر و البغى يعظكم لعلكم تذكرون </a:t>
            </a:r>
            <a:r>
              <a:rPr lang="fa-IR" dirty="0" smtClean="0">
                <a:solidFill>
                  <a:srgbClr val="00B050"/>
                </a:solidFill>
                <a:ea typeface="Calibri"/>
              </a:rPr>
              <a:t>)</a:t>
            </a:r>
            <a:r>
              <a:rPr lang="fa-IR" dirty="0">
                <a:ea typeface="Calibri"/>
                <a:cs typeface="Arial"/>
              </a:rPr>
              <a:t> </a:t>
            </a:r>
            <a:r>
              <a:rPr lang="fa-IR" dirty="0" smtClean="0">
                <a:ea typeface="Calibri"/>
                <a:cs typeface="Arial"/>
              </a:rPr>
              <a:t/>
            </a:r>
            <a:br>
              <a:rPr lang="fa-IR" dirty="0" smtClean="0">
                <a:ea typeface="Calibri"/>
                <a:cs typeface="Arial"/>
              </a:rPr>
            </a:br>
            <a:r>
              <a:rPr lang="fa-IR" dirty="0" smtClean="0">
                <a:ea typeface="Calibri"/>
                <a:cs typeface="Arial"/>
              </a:rPr>
              <a:t/>
            </a:r>
            <a:br>
              <a:rPr lang="fa-IR" dirty="0" smtClean="0">
                <a:ea typeface="Calibri"/>
                <a:cs typeface="Arial"/>
              </a:rPr>
            </a:br>
            <a:r>
              <a:rPr lang="fa-IR" dirty="0" smtClean="0">
                <a:ea typeface="Calibri"/>
              </a:rPr>
              <a:t>در </a:t>
            </a:r>
            <a:r>
              <a:rPr lang="fa-IR" dirty="0">
                <a:ea typeface="Calibri"/>
              </a:rPr>
              <a:t>اين آيه نمونه اى از </a:t>
            </a:r>
            <a:r>
              <a:rPr lang="fa-IR" dirty="0">
                <a:solidFill>
                  <a:srgbClr val="0070C0"/>
                </a:solidFill>
                <a:ea typeface="Calibri"/>
              </a:rPr>
              <a:t>جامع ترين تعليمات اسلام در زمينه مسائل اجتماعى، انسانى و </a:t>
            </a:r>
            <a:r>
              <a:rPr lang="fa-IR" dirty="0" smtClean="0">
                <a:solidFill>
                  <a:srgbClr val="0070C0"/>
                </a:solidFill>
                <a:ea typeface="Calibri"/>
              </a:rPr>
              <a:t>اخلاقى</a:t>
            </a:r>
            <a:r>
              <a:rPr lang="fa-IR" dirty="0" smtClean="0">
                <a:ea typeface="Calibri"/>
              </a:rPr>
              <a:t> </a:t>
            </a:r>
            <a:r>
              <a:rPr lang="fa-IR" dirty="0">
                <a:ea typeface="Calibri"/>
              </a:rPr>
              <a:t>بيان شده كه در آن شش اصل مهم ـ كه سه اصل جنبه مثبت و مأمور به و سه اصل </a:t>
            </a:r>
            <a:r>
              <a:rPr lang="fa-IR" dirty="0" smtClean="0">
                <a:ea typeface="Calibri"/>
              </a:rPr>
              <a:t>جنبه </a:t>
            </a:r>
            <a:r>
              <a:rPr lang="fa-IR" dirty="0">
                <a:ea typeface="Calibri"/>
              </a:rPr>
              <a:t>منفى و منهى عنه دارد ـ ديده مى شود. </a:t>
            </a:r>
            <a:endParaRPr lang="en-US" dirty="0">
              <a:ea typeface="Calibri"/>
              <a:cs typeface="Arial"/>
            </a:endParaRPr>
          </a:p>
          <a:p>
            <a:pPr marL="0" indent="0" algn="r" rtl="1">
              <a:lnSpc>
                <a:spcPct val="115000"/>
              </a:lnSpc>
              <a:spcAft>
                <a:spcPts val="1000"/>
              </a:spcAft>
              <a:buNone/>
            </a:pPr>
            <a:r>
              <a:rPr lang="fa-IR" dirty="0">
                <a:ea typeface="Calibri"/>
              </a:rPr>
              <a:t>در آغاز مى گويد: </a:t>
            </a:r>
            <a:r>
              <a:rPr lang="fa-IR" dirty="0">
                <a:solidFill>
                  <a:srgbClr val="00B050"/>
                </a:solidFill>
                <a:ea typeface="Calibri"/>
              </a:rPr>
              <a:t>«خداوند به عدل و احسان فرمان مى دهد و (همچنين) بخشش به </a:t>
            </a:r>
            <a:r>
              <a:rPr lang="fa-IR" dirty="0" smtClean="0">
                <a:solidFill>
                  <a:srgbClr val="00B050"/>
                </a:solidFill>
                <a:ea typeface="Calibri"/>
              </a:rPr>
              <a:t>نزديكان</a:t>
            </a:r>
            <a:r>
              <a:rPr lang="fa-IR" dirty="0">
                <a:solidFill>
                  <a:srgbClr val="00B050"/>
                </a:solidFill>
                <a:ea typeface="Calibri"/>
              </a:rPr>
              <a:t>: إن الله يأمر بالعدل و الاحسان و إيتاء ذى القربى.» </a:t>
            </a:r>
            <a:endParaRPr lang="en-US" dirty="0">
              <a:solidFill>
                <a:srgbClr val="00B050"/>
              </a:solidFill>
              <a:ea typeface="Calibri"/>
              <a:cs typeface="Arial"/>
            </a:endParaRPr>
          </a:p>
          <a:p>
            <a:pPr marL="0" indent="0" algn="r" rtl="1">
              <a:lnSpc>
                <a:spcPct val="115000"/>
              </a:lnSpc>
              <a:spcAft>
                <a:spcPts val="1000"/>
              </a:spcAft>
              <a:buNone/>
            </a:pPr>
            <a:r>
              <a:rPr lang="fa-IR" dirty="0" smtClean="0">
                <a:ea typeface="Calibri"/>
              </a:rPr>
              <a:t>عدل </a:t>
            </a:r>
            <a:r>
              <a:rPr lang="fa-IR" dirty="0">
                <a:ea typeface="Calibri"/>
              </a:rPr>
              <a:t>همان قانونى </a:t>
            </a:r>
            <a:r>
              <a:rPr lang="fa-IR" dirty="0" smtClean="0">
                <a:ea typeface="Calibri"/>
              </a:rPr>
              <a:t>اس</a:t>
            </a:r>
            <a:r>
              <a:rPr lang="fa-IR" dirty="0">
                <a:ea typeface="Calibri"/>
                <a:cs typeface="Arial"/>
              </a:rPr>
              <a:t> </a:t>
            </a:r>
            <a:r>
              <a:rPr lang="fa-IR" dirty="0" smtClean="0">
                <a:ea typeface="Calibri"/>
              </a:rPr>
              <a:t>كه </a:t>
            </a:r>
            <a:r>
              <a:rPr lang="fa-IR" dirty="0">
                <a:ea typeface="Calibri"/>
              </a:rPr>
              <a:t>تمام نظام هستى بر محور آن مى گردد؛ آن سان كه </a:t>
            </a:r>
            <a:r>
              <a:rPr lang="fa-IR" dirty="0">
                <a:solidFill>
                  <a:srgbClr val="0070C0"/>
                </a:solidFill>
                <a:ea typeface="Calibri"/>
              </a:rPr>
              <a:t>«آسمان ها و زمين و همه موجودات با </a:t>
            </a:r>
            <a:r>
              <a:rPr lang="fa-IR" dirty="0" smtClean="0">
                <a:solidFill>
                  <a:srgbClr val="0070C0"/>
                </a:solidFill>
                <a:ea typeface="Calibri"/>
              </a:rPr>
              <a:t>عدالت </a:t>
            </a:r>
            <a:r>
              <a:rPr lang="fa-IR" dirty="0">
                <a:solidFill>
                  <a:srgbClr val="0070C0"/>
                </a:solidFill>
                <a:ea typeface="Calibri"/>
              </a:rPr>
              <a:t>بر </a:t>
            </a:r>
            <a:r>
              <a:rPr lang="fa-IR" dirty="0" smtClean="0">
                <a:solidFill>
                  <a:srgbClr val="0070C0"/>
                </a:solidFill>
                <a:ea typeface="Calibri"/>
              </a:rPr>
              <a:t>پايند.»</a:t>
            </a:r>
            <a:r>
              <a:rPr lang="fa-IR" dirty="0" smtClean="0">
                <a:ea typeface="Calibri"/>
              </a:rPr>
              <a:t> جامعه </a:t>
            </a:r>
            <a:r>
              <a:rPr lang="fa-IR" dirty="0">
                <a:ea typeface="Calibri"/>
              </a:rPr>
              <a:t>انسانى كه گوشه اى از اين عالم پهناورست نيز نمى تواند از اين قانون </a:t>
            </a:r>
            <a:r>
              <a:rPr lang="fa-IR" dirty="0" smtClean="0">
                <a:ea typeface="Calibri"/>
              </a:rPr>
              <a:t>عالم </a:t>
            </a:r>
            <a:r>
              <a:rPr lang="fa-IR" dirty="0">
                <a:ea typeface="Calibri"/>
              </a:rPr>
              <a:t>شمول بر كنار باشد و بدون عدل به حيات سالم خود ادامه دهد. مى دانيم كه عدل ـ به </a:t>
            </a:r>
            <a:r>
              <a:rPr lang="fa-IR" dirty="0" smtClean="0">
                <a:ea typeface="Calibri"/>
              </a:rPr>
              <a:t>معناى </a:t>
            </a:r>
            <a:r>
              <a:rPr lang="fa-IR" dirty="0">
                <a:ea typeface="Calibri"/>
              </a:rPr>
              <a:t>واقعى كلمه ـ آن است كه هر چيزى در جاى خود باشد. بنابراين هرگونه انحراف، افراط، </a:t>
            </a:r>
            <a:r>
              <a:rPr lang="fa-IR" dirty="0" smtClean="0">
                <a:ea typeface="Calibri"/>
              </a:rPr>
              <a:t>تفريط</a:t>
            </a:r>
            <a:r>
              <a:rPr lang="fa-IR" dirty="0">
                <a:ea typeface="Calibri"/>
              </a:rPr>
              <a:t>، تجاوز از حد و تجاوز به حقوق ديگران برخلاف اصل عدالت است. انسان سالم نيز </a:t>
            </a:r>
            <a:r>
              <a:rPr lang="fa-IR" dirty="0" smtClean="0">
                <a:ea typeface="Calibri"/>
              </a:rPr>
              <a:t>كسى</a:t>
            </a:r>
            <a:r>
              <a:rPr lang="fa-IR" dirty="0">
                <a:ea typeface="Calibri"/>
                <a:cs typeface="Arial"/>
              </a:rPr>
              <a:t> </a:t>
            </a:r>
            <a:r>
              <a:rPr lang="fa-IR" dirty="0" smtClean="0">
                <a:ea typeface="Calibri"/>
              </a:rPr>
              <a:t>است </a:t>
            </a:r>
            <a:r>
              <a:rPr lang="fa-IR" dirty="0">
                <a:ea typeface="Calibri"/>
              </a:rPr>
              <a:t>كه تمام دستگاه هاى بدن او هريك كار خودش را بى كم و كاست انجام دهد، اما به مجرد </a:t>
            </a:r>
            <a:r>
              <a:rPr lang="fa-IR" dirty="0" smtClean="0">
                <a:ea typeface="Calibri"/>
              </a:rPr>
              <a:t>اينكه </a:t>
            </a:r>
            <a:r>
              <a:rPr lang="fa-IR" dirty="0">
                <a:ea typeface="Calibri"/>
              </a:rPr>
              <a:t>يك يا چند دستگاه در انجام وظيفه كوتاهى كرد يا در مسير تجاوز گام نهاد، آثار اختلال </a:t>
            </a:r>
            <a:r>
              <a:rPr lang="fa-IR" dirty="0" smtClean="0">
                <a:ea typeface="Calibri"/>
              </a:rPr>
              <a:t>در </a:t>
            </a:r>
            <a:r>
              <a:rPr lang="fa-IR" dirty="0">
                <a:ea typeface="Calibri"/>
              </a:rPr>
              <a:t>بدن نمايان مى شود و بيمارى حتمى است. كل جامعه انسانى نيز همانند بدن انسان است كه </a:t>
            </a:r>
            <a:r>
              <a:rPr lang="fa-IR" dirty="0" smtClean="0">
                <a:ea typeface="Calibri"/>
              </a:rPr>
              <a:t>بدون </a:t>
            </a:r>
            <a:r>
              <a:rPr lang="fa-IR" dirty="0">
                <a:ea typeface="Calibri"/>
              </a:rPr>
              <a:t>رعايت اصل عدالت بيمار خواهد بود.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78141643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668963"/>
          </a:xfrm>
        </p:spPr>
        <p:txBody>
          <a:bodyPr>
            <a:normAutofit fontScale="85000" lnSpcReduction="10000"/>
          </a:bodyPr>
          <a:lstStyle/>
          <a:p>
            <a:pPr marL="0" indent="0" algn="r" rtl="1">
              <a:buNone/>
            </a:pPr>
            <a:r>
              <a:rPr lang="fa-IR" dirty="0"/>
              <a:t>اما از آنجاكه عدالت با همه قدرت و شكوه و تأثير عميقش ـ در مواقع بحرانى و استثنايى ـ </a:t>
            </a:r>
            <a:r>
              <a:rPr lang="fa-IR" dirty="0" smtClean="0"/>
              <a:t>به </a:t>
            </a:r>
            <a:r>
              <a:rPr lang="fa-IR" dirty="0"/>
              <a:t>تنهايى كارساز نيست، بلافاصله </a:t>
            </a:r>
            <a:r>
              <a:rPr lang="fa-IR" u="sng" dirty="0"/>
              <a:t>دستور به احسان </a:t>
            </a:r>
            <a:r>
              <a:rPr lang="fa-IR" dirty="0"/>
              <a:t>را در پى آن مى آورد. به تعبير </a:t>
            </a:r>
            <a:r>
              <a:rPr lang="fa-IR" dirty="0" smtClean="0"/>
              <a:t>روشن تردر </a:t>
            </a:r>
            <a:r>
              <a:rPr lang="fa-IR" dirty="0"/>
              <a:t>اينجا بايد همه كسانى كه از نظر نيروى فكرى، جسمانى و مالى امكانات بيشترى دارند، در </a:t>
            </a:r>
            <a:r>
              <a:rPr lang="fa-IR" dirty="0" smtClean="0"/>
              <a:t>حد </a:t>
            </a:r>
            <a:r>
              <a:rPr lang="fa-IR" dirty="0"/>
              <a:t>توان فداكارى و ايثار كنند، و گرنه دشمن جبار ممكن است كل جامعه آنها را از بين ببرد و </a:t>
            </a:r>
            <a:r>
              <a:rPr lang="fa-IR" dirty="0" smtClean="0"/>
              <a:t>يا </a:t>
            </a:r>
            <a:r>
              <a:rPr lang="fa-IR" dirty="0"/>
              <a:t>حوادث دردناك طبيعى، جمع كثيرى را به كلى فلج كند.</a:t>
            </a:r>
          </a:p>
          <a:p>
            <a:pPr marL="0" indent="0" algn="r" rtl="1">
              <a:buNone/>
            </a:pPr>
            <a:r>
              <a:rPr lang="fa-IR" dirty="0"/>
              <a:t>طول زندگى انسان ها موقعيت هاى حساسى پيش مى آيد كه حل مشكلات آن به كمك اصل </a:t>
            </a:r>
            <a:r>
              <a:rPr lang="fa-IR" dirty="0" smtClean="0"/>
              <a:t>عدالت </a:t>
            </a:r>
            <a:r>
              <a:rPr lang="fa-IR" dirty="0"/>
              <a:t>به تنهايى امكان پذير نيست، بلكه به ايثار و فداكارى نياز دارد كه بايد با استفاده از </a:t>
            </a:r>
            <a:r>
              <a:rPr lang="fa-IR" dirty="0">
                <a:solidFill>
                  <a:srgbClr val="0070C0"/>
                </a:solidFill>
              </a:rPr>
              <a:t>اصل </a:t>
            </a:r>
            <a:r>
              <a:rPr lang="fa-IR" dirty="0" smtClean="0">
                <a:solidFill>
                  <a:srgbClr val="0070C0"/>
                </a:solidFill>
              </a:rPr>
              <a:t>«</a:t>
            </a:r>
            <a:r>
              <a:rPr lang="fa-IR" dirty="0">
                <a:solidFill>
                  <a:srgbClr val="0070C0"/>
                </a:solidFill>
              </a:rPr>
              <a:t>احسان» </a:t>
            </a:r>
            <a:r>
              <a:rPr lang="fa-IR" dirty="0"/>
              <a:t>تحقق يابد. براى مثال، وقتى دشمن غدارى به جامعه اى حمله نمايد و يا طوفان و </a:t>
            </a:r>
            <a:r>
              <a:rPr lang="fa-IR" dirty="0" smtClean="0"/>
              <a:t>سيل </a:t>
            </a:r>
            <a:r>
              <a:rPr lang="fa-IR" dirty="0"/>
              <a:t>و زلزله، بخشى از كشورى را ويران كند، اگر مردم در چنين شرايطى بخواهند در انتظار آن </a:t>
            </a:r>
            <a:r>
              <a:rPr lang="fa-IR" dirty="0" smtClean="0"/>
              <a:t>بنشينند </a:t>
            </a:r>
            <a:r>
              <a:rPr lang="fa-IR" dirty="0"/>
              <a:t>كه مثلا ماليات هاى عادلانه و ساير قوانين عادى مشكل را حل كند، امكان پذير نيست.</a:t>
            </a:r>
          </a:p>
        </p:txBody>
      </p:sp>
    </p:spTree>
    <p:extLst>
      <p:ext uri="{BB962C8B-B14F-4D97-AF65-F5344CB8AC3E}">
        <p14:creationId xmlns:p14="http://schemas.microsoft.com/office/powerpoint/2010/main" val="245543409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7010400"/>
          </a:xfrm>
        </p:spPr>
        <p:txBody>
          <a:bodyPr>
            <a:normAutofit fontScale="70000" lnSpcReduction="20000"/>
          </a:bodyPr>
          <a:lstStyle/>
          <a:p>
            <a:pPr marL="0" indent="0" algn="r" rtl="1">
              <a:lnSpc>
                <a:spcPct val="115000"/>
              </a:lnSpc>
              <a:spcAft>
                <a:spcPts val="1000"/>
              </a:spcAft>
              <a:buNone/>
            </a:pPr>
            <a:r>
              <a:rPr lang="fa-IR" dirty="0">
                <a:ea typeface="Calibri"/>
              </a:rPr>
              <a:t>در اينجا بايد همه كسانى كه از نظر نيروى فكرى، جسمانى و مالى امكانات بيشترى دارند، در </a:t>
            </a:r>
            <a:r>
              <a:rPr lang="fa-IR" dirty="0" smtClean="0">
                <a:ea typeface="Calibri"/>
              </a:rPr>
              <a:t>حد </a:t>
            </a:r>
            <a:r>
              <a:rPr lang="fa-IR" dirty="0">
                <a:ea typeface="Calibri"/>
              </a:rPr>
              <a:t>توان فداكارى و ايثار كنند، و گرنه دشمن جبار ممكن است كل جامعه آنها را از بين ببرد و </a:t>
            </a:r>
            <a:r>
              <a:rPr lang="fa-IR" dirty="0" smtClean="0">
                <a:ea typeface="Calibri"/>
              </a:rPr>
              <a:t>يا </a:t>
            </a:r>
            <a:r>
              <a:rPr lang="fa-IR" dirty="0">
                <a:ea typeface="Calibri"/>
              </a:rPr>
              <a:t>حوادث دردناك طبيعى، جمع كثيرى را به كلى فلج </a:t>
            </a:r>
            <a:r>
              <a:rPr lang="fa-IR" dirty="0" smtClean="0">
                <a:ea typeface="Calibri"/>
              </a:rPr>
              <a:t>كند.اين </a:t>
            </a:r>
            <a:r>
              <a:rPr lang="fa-IR" dirty="0">
                <a:ea typeface="Calibri"/>
              </a:rPr>
              <a:t>دو اصل در سازمان بدن انسان نيز به طور طبيعى حكومت مى كند. در حال عادى تمام </a:t>
            </a:r>
            <a:r>
              <a:rPr lang="fa-IR" dirty="0" smtClean="0">
                <a:ea typeface="Calibri"/>
              </a:rPr>
              <a:t>دستگاه </a:t>
            </a:r>
            <a:r>
              <a:rPr lang="fa-IR" dirty="0">
                <a:ea typeface="Calibri"/>
              </a:rPr>
              <a:t>هاى بدن نسبت به يكديگر خدمت متقابل دارند و هر عضوى براى كل بدن كار مى كند </a:t>
            </a:r>
            <a:r>
              <a:rPr lang="fa-IR" dirty="0" smtClean="0">
                <a:ea typeface="Calibri"/>
              </a:rPr>
              <a:t>و </a:t>
            </a:r>
            <a:r>
              <a:rPr lang="fa-IR" dirty="0">
                <a:ea typeface="Calibri"/>
              </a:rPr>
              <a:t>از خدمات اعضاى ديگر نيز بهره مند است و اين همان اصل عدالت مى باشد. اما گاه </a:t>
            </a:r>
            <a:r>
              <a:rPr lang="fa-IR" dirty="0" smtClean="0">
                <a:ea typeface="Calibri"/>
              </a:rPr>
              <a:t>عضوى مجروح </a:t>
            </a:r>
            <a:r>
              <a:rPr lang="fa-IR" dirty="0">
                <a:ea typeface="Calibri"/>
              </a:rPr>
              <a:t>مى شود و توان متقابل را از دست مى </a:t>
            </a:r>
            <a:r>
              <a:rPr lang="fa-IR" dirty="0" smtClean="0">
                <a:ea typeface="Calibri"/>
              </a:rPr>
              <a:t>دهد </a:t>
            </a:r>
            <a:r>
              <a:rPr lang="fa-IR" dirty="0">
                <a:ea typeface="Calibri"/>
              </a:rPr>
              <a:t>آيا ممكن است در اين حال، ديگر اعضا عضو </a:t>
            </a:r>
            <a:r>
              <a:rPr lang="fa-IR" dirty="0" smtClean="0">
                <a:ea typeface="Calibri"/>
              </a:rPr>
              <a:t>از </a:t>
            </a:r>
            <a:r>
              <a:rPr lang="fa-IR" dirty="0">
                <a:ea typeface="Calibri"/>
              </a:rPr>
              <a:t>كار افتاده را فراموش كنند و از حمايت و تغذيه عضو مجروح دست بردارند؟ مسلما چنين </a:t>
            </a:r>
            <a:r>
              <a:rPr lang="fa-IR" dirty="0" smtClean="0">
                <a:ea typeface="Calibri"/>
              </a:rPr>
              <a:t>نيست </a:t>
            </a:r>
            <a:r>
              <a:rPr lang="fa-IR" dirty="0">
                <a:ea typeface="Calibri"/>
              </a:rPr>
              <a:t>و اين همان احسان است. در كل جامعه انسانى نيز اين دو حالت بايد حاكم باشد، </a:t>
            </a:r>
            <a:r>
              <a:rPr lang="fa-IR" dirty="0" smtClean="0">
                <a:ea typeface="Calibri"/>
              </a:rPr>
              <a:t>وگرنه</a:t>
            </a:r>
            <a:r>
              <a:rPr lang="fa-IR" dirty="0">
                <a:ea typeface="Calibri"/>
                <a:cs typeface="Arial"/>
              </a:rPr>
              <a:t> </a:t>
            </a:r>
            <a:r>
              <a:rPr lang="fa-IR" dirty="0" smtClean="0">
                <a:ea typeface="Calibri"/>
              </a:rPr>
              <a:t>جامعه </a:t>
            </a:r>
            <a:r>
              <a:rPr lang="fa-IR" dirty="0">
                <a:ea typeface="Calibri"/>
              </a:rPr>
              <a:t>سالمى نخواهيم داشت.</a:t>
            </a:r>
            <a:endParaRPr lang="en-US" dirty="0">
              <a:ea typeface="Calibri"/>
              <a:cs typeface="Arial"/>
            </a:endParaRPr>
          </a:p>
          <a:p>
            <a:pPr marL="0" indent="0" algn="r" rtl="1">
              <a:lnSpc>
                <a:spcPct val="115000"/>
              </a:lnSpc>
              <a:spcAft>
                <a:spcPts val="1000"/>
              </a:spcAft>
              <a:buNone/>
            </a:pPr>
            <a:r>
              <a:rPr lang="fa-IR" dirty="0">
                <a:ea typeface="Calibri"/>
              </a:rPr>
              <a:t>در اخبار اسلامى و همچنين گفتار مفسران در تفاوت ميان عدل و احسان، بيانات مختلفى </a:t>
            </a:r>
            <a:r>
              <a:rPr lang="fa-IR" dirty="0" smtClean="0">
                <a:ea typeface="Calibri"/>
              </a:rPr>
              <a:t>ديده </a:t>
            </a:r>
            <a:r>
              <a:rPr lang="fa-IR" dirty="0">
                <a:ea typeface="Calibri"/>
              </a:rPr>
              <a:t>مى شود كه شايد غالبا به آنچه در بالا گفتيم باز مى گردد. </a:t>
            </a:r>
            <a:r>
              <a:rPr lang="fa-IR" dirty="0" smtClean="0">
                <a:ea typeface="Calibri"/>
              </a:rPr>
              <a:t>در </a:t>
            </a:r>
            <a:r>
              <a:rPr lang="fa-IR" dirty="0">
                <a:ea typeface="Calibri"/>
              </a:rPr>
              <a:t>حديثى از امام </a:t>
            </a:r>
            <a:r>
              <a:rPr lang="fa-IR" dirty="0" smtClean="0">
                <a:ea typeface="Calibri"/>
              </a:rPr>
              <a:t>على(ع) </a:t>
            </a:r>
            <a:r>
              <a:rPr lang="fa-IR" dirty="0">
                <a:ea typeface="Calibri"/>
              </a:rPr>
              <a:t>مى خوانيم: العدل الإنصاف، و الإحسان التفضل: عدل آن </a:t>
            </a:r>
            <a:r>
              <a:rPr lang="fa-IR" dirty="0" smtClean="0">
                <a:ea typeface="Calibri"/>
              </a:rPr>
              <a:t>است </a:t>
            </a:r>
            <a:r>
              <a:rPr lang="fa-IR" dirty="0">
                <a:ea typeface="Calibri"/>
              </a:rPr>
              <a:t>كه حق مردم را به آنها برسانى، و احسان آن است كه بر آنها تفضل </a:t>
            </a:r>
            <a:r>
              <a:rPr lang="fa-IR" dirty="0" smtClean="0">
                <a:ea typeface="Calibri"/>
              </a:rPr>
              <a:t>كنى.</a:t>
            </a:r>
            <a:r>
              <a:rPr lang="fa-IR" dirty="0">
                <a:ea typeface="Calibri"/>
                <a:cs typeface="Arial"/>
              </a:rPr>
              <a:t> </a:t>
            </a:r>
            <a:r>
              <a:rPr lang="fa-IR" dirty="0" smtClean="0">
                <a:ea typeface="Calibri"/>
              </a:rPr>
              <a:t>برخى </a:t>
            </a:r>
            <a:r>
              <a:rPr lang="fa-IR" dirty="0">
                <a:ea typeface="Calibri"/>
              </a:rPr>
              <a:t>گفته اند: عدل، اداى واجبات و احسان نيز انجام مستحبات است. پاره اى ديگر </a:t>
            </a:r>
            <a:r>
              <a:rPr lang="fa-IR" dirty="0" smtClean="0">
                <a:ea typeface="Calibri"/>
              </a:rPr>
              <a:t>نيز</a:t>
            </a:r>
            <a:r>
              <a:rPr lang="fa-IR" dirty="0">
                <a:ea typeface="Calibri"/>
                <a:cs typeface="Arial"/>
              </a:rPr>
              <a:t> </a:t>
            </a:r>
            <a:r>
              <a:rPr lang="fa-IR" dirty="0" smtClean="0">
                <a:ea typeface="Calibri"/>
              </a:rPr>
              <a:t>گفته </a:t>
            </a:r>
            <a:r>
              <a:rPr lang="fa-IR" dirty="0">
                <a:ea typeface="Calibri"/>
              </a:rPr>
              <a:t>اند: عدل، توحيد است و احسان اداى واجبات. (برپايه اين تفسير عدل به اعتقاد اشاره مى </a:t>
            </a:r>
            <a:r>
              <a:rPr lang="fa-IR" dirty="0" smtClean="0">
                <a:ea typeface="Calibri"/>
              </a:rPr>
              <a:t>كند </a:t>
            </a:r>
            <a:r>
              <a:rPr lang="fa-IR" dirty="0">
                <a:ea typeface="Calibri"/>
              </a:rPr>
              <a:t>و احسان به عمل). برخى نيز گفته اند: عدالت، هماهنگى ظاهر و باطن است و احسان آن </a:t>
            </a:r>
            <a:r>
              <a:rPr lang="fa-IR" dirty="0" smtClean="0">
                <a:ea typeface="Calibri"/>
              </a:rPr>
              <a:t>است </a:t>
            </a:r>
            <a:r>
              <a:rPr lang="fa-IR" dirty="0">
                <a:ea typeface="Calibri"/>
              </a:rPr>
              <a:t>كه باطن انسان از ظاهر او بهتر باشد. گروهى نيز عدالت را مربوط به جنبه هاى عملى دانسته </a:t>
            </a:r>
            <a:r>
              <a:rPr lang="fa-IR" dirty="0" smtClean="0">
                <a:ea typeface="Calibri"/>
              </a:rPr>
              <a:t>اند </a:t>
            </a:r>
            <a:r>
              <a:rPr lang="fa-IR" dirty="0">
                <a:ea typeface="Calibri"/>
              </a:rPr>
              <a:t>و احسان را مربوط به </a:t>
            </a:r>
            <a:r>
              <a:rPr lang="fa-IR" dirty="0" smtClean="0">
                <a:ea typeface="Calibri"/>
              </a:rPr>
              <a:t>گفتار.</a:t>
            </a:r>
            <a:r>
              <a:rPr lang="fa-IR" dirty="0">
                <a:ea typeface="Calibri"/>
                <a:cs typeface="Arial"/>
              </a:rPr>
              <a:t> </a:t>
            </a:r>
            <a:r>
              <a:rPr lang="fa-IR" dirty="0" smtClean="0">
                <a:ea typeface="Calibri"/>
              </a:rPr>
              <a:t>اما </a:t>
            </a:r>
            <a:r>
              <a:rPr lang="fa-IR" dirty="0">
                <a:ea typeface="Calibri"/>
              </a:rPr>
              <a:t>همان گونه كه گفتيم، برخى از اين تفسيرها با تفسيرى كه در بالا آورديم، هماهنگ است </a:t>
            </a:r>
            <a:r>
              <a:rPr lang="fa-IR" dirty="0" smtClean="0">
                <a:ea typeface="Calibri"/>
              </a:rPr>
              <a:t>و </a:t>
            </a:r>
            <a:r>
              <a:rPr lang="fa-IR" dirty="0">
                <a:ea typeface="Calibri"/>
              </a:rPr>
              <a:t>بعضى ديگر نيز منافات با آن نداشته و قابل جمع 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66049424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686800" cy="5821363"/>
          </a:xfrm>
        </p:spPr>
        <p:txBody>
          <a:bodyPr>
            <a:normAutofit fontScale="70000" lnSpcReduction="20000"/>
          </a:bodyPr>
          <a:lstStyle/>
          <a:p>
            <a:pPr marL="0" indent="0" algn="r" rtl="1">
              <a:lnSpc>
                <a:spcPct val="115000"/>
              </a:lnSpc>
              <a:spcAft>
                <a:spcPts val="1000"/>
              </a:spcAft>
              <a:buNone/>
            </a:pPr>
            <a:r>
              <a:rPr lang="fa-IR" dirty="0" smtClean="0">
                <a:ea typeface="Calibri"/>
              </a:rPr>
              <a:t>اما </a:t>
            </a:r>
            <a:r>
              <a:rPr lang="fa-IR" dirty="0">
                <a:ea typeface="Calibri"/>
              </a:rPr>
              <a:t>مسئله نيكى به نزديكان </a:t>
            </a:r>
            <a:r>
              <a:rPr lang="fa-IR" dirty="0">
                <a:solidFill>
                  <a:srgbClr val="0070C0"/>
                </a:solidFill>
                <a:ea typeface="Calibri"/>
              </a:rPr>
              <a:t>«إيتاء ذى القربى» </a:t>
            </a:r>
            <a:r>
              <a:rPr lang="fa-IR" dirty="0">
                <a:ea typeface="Calibri"/>
              </a:rPr>
              <a:t>در واقع بخشى از مسئله احسان است؛ با اين </a:t>
            </a:r>
            <a:r>
              <a:rPr lang="fa-IR" dirty="0" smtClean="0">
                <a:ea typeface="Calibri"/>
              </a:rPr>
              <a:t>تفاوت </a:t>
            </a:r>
            <a:r>
              <a:rPr lang="fa-IR" dirty="0">
                <a:ea typeface="Calibri"/>
              </a:rPr>
              <a:t>كه احسان در كل جامعه است و «إيتاء ذى القربى» در </a:t>
            </a:r>
            <a:r>
              <a:rPr lang="fa-IR" u="sng" dirty="0">
                <a:ea typeface="Calibri"/>
              </a:rPr>
              <a:t>خصوص خويشاوندان و بستگان </a:t>
            </a:r>
            <a:r>
              <a:rPr lang="fa-IR" u="sng" dirty="0" smtClean="0">
                <a:ea typeface="Calibri"/>
              </a:rPr>
              <a:t>كه </a:t>
            </a:r>
            <a:r>
              <a:rPr lang="fa-IR" u="sng" dirty="0">
                <a:ea typeface="Calibri"/>
              </a:rPr>
              <a:t>جامعه كوچك </a:t>
            </a:r>
            <a:r>
              <a:rPr lang="fa-IR" dirty="0">
                <a:ea typeface="Calibri"/>
              </a:rPr>
              <a:t>به شمار مى رود. از آنجا كه جامعه بزرگ از جامعه كوچك تر، يعنى جامعه </a:t>
            </a:r>
            <a:r>
              <a:rPr lang="fa-IR" dirty="0" smtClean="0">
                <a:ea typeface="Calibri"/>
              </a:rPr>
              <a:t>فاميلى </a:t>
            </a:r>
            <a:r>
              <a:rPr lang="fa-IR" dirty="0">
                <a:ea typeface="Calibri"/>
              </a:rPr>
              <a:t>ايجاد شده، هرگاه اين واحدهاى كوچك تر از انسجام بيشترى برخوردار گردند، اثر آن در </a:t>
            </a:r>
            <a:r>
              <a:rPr lang="fa-IR" dirty="0" smtClean="0">
                <a:ea typeface="Calibri"/>
              </a:rPr>
              <a:t>كل </a:t>
            </a:r>
            <a:r>
              <a:rPr lang="fa-IR" dirty="0">
                <a:ea typeface="Calibri"/>
              </a:rPr>
              <a:t>جامعه ظاهر مى شود و در واقع وظايف و مسئوليت ها به درستى در ميان مردم تقسيم </a:t>
            </a:r>
            <a:r>
              <a:rPr lang="fa-IR" dirty="0" smtClean="0">
                <a:ea typeface="Calibri"/>
              </a:rPr>
              <a:t>مى</a:t>
            </a:r>
            <a:r>
              <a:rPr lang="fa-IR" dirty="0" smtClean="0">
                <a:ea typeface="Calibri"/>
                <a:cs typeface="Arial"/>
              </a:rPr>
              <a:t> </a:t>
            </a:r>
            <a:r>
              <a:rPr lang="fa-IR" dirty="0" smtClean="0">
                <a:ea typeface="Calibri"/>
              </a:rPr>
              <a:t>گردد</a:t>
            </a:r>
            <a:r>
              <a:rPr lang="fa-IR" dirty="0">
                <a:ea typeface="Calibri"/>
              </a:rPr>
              <a:t>؛ چرا كه هر گروه در درجه اول به بستگان ضعيف خود مى پردازد و از اين طريق همه اين </a:t>
            </a:r>
            <a:r>
              <a:rPr lang="fa-IR" dirty="0" smtClean="0">
                <a:ea typeface="Calibri"/>
              </a:rPr>
              <a:t>افراد </a:t>
            </a:r>
            <a:r>
              <a:rPr lang="fa-IR" dirty="0">
                <a:ea typeface="Calibri"/>
              </a:rPr>
              <a:t>تحت حمايت نزديكان خود قرار مى </a:t>
            </a:r>
            <a:r>
              <a:rPr lang="fa-IR" dirty="0" smtClean="0">
                <a:ea typeface="Calibri"/>
              </a:rPr>
              <a:t>گيرند.</a:t>
            </a:r>
            <a:r>
              <a:rPr lang="fa-IR" dirty="0" smtClean="0">
                <a:ea typeface="Calibri"/>
                <a:cs typeface="Arial"/>
              </a:rPr>
              <a:t/>
            </a:r>
            <a:br>
              <a:rPr lang="fa-IR" dirty="0" smtClean="0">
                <a:ea typeface="Calibri"/>
                <a:cs typeface="Arial"/>
              </a:rPr>
            </a:br>
            <a:r>
              <a:rPr lang="fa-IR" dirty="0" smtClean="0">
                <a:ea typeface="Calibri"/>
              </a:rPr>
              <a:t>پس </a:t>
            </a:r>
            <a:r>
              <a:rPr lang="fa-IR" dirty="0">
                <a:ea typeface="Calibri"/>
              </a:rPr>
              <a:t>از تكميل اين سه اصل مثبت، به سه اصل منفى و منهى مى پردازد و مى گويد: </a:t>
            </a:r>
            <a:r>
              <a:rPr lang="fa-IR" dirty="0">
                <a:solidFill>
                  <a:srgbClr val="0070C0"/>
                </a:solidFill>
                <a:ea typeface="Calibri"/>
              </a:rPr>
              <a:t>«خداوند </a:t>
            </a:r>
            <a:r>
              <a:rPr lang="fa-IR" dirty="0" smtClean="0">
                <a:solidFill>
                  <a:srgbClr val="0070C0"/>
                </a:solidFill>
                <a:ea typeface="Calibri"/>
              </a:rPr>
              <a:t>از </a:t>
            </a:r>
            <a:r>
              <a:rPr lang="fa-IR" dirty="0">
                <a:solidFill>
                  <a:srgbClr val="0070C0"/>
                </a:solidFill>
                <a:ea typeface="Calibri"/>
              </a:rPr>
              <a:t>فحشا و منكر و بغى، نهى مى كند: و ينهى عن الفحشاء و المنكر و البغى .» </a:t>
            </a:r>
            <a:endParaRPr lang="en-US" dirty="0">
              <a:solidFill>
                <a:srgbClr val="0070C0"/>
              </a:solidFill>
              <a:ea typeface="Calibri"/>
              <a:cs typeface="Arial"/>
            </a:endParaRPr>
          </a:p>
          <a:p>
            <a:pPr marL="0" indent="0" algn="r" rtl="1">
              <a:lnSpc>
                <a:spcPct val="115000"/>
              </a:lnSpc>
              <a:spcAft>
                <a:spcPts val="1000"/>
              </a:spcAft>
              <a:buNone/>
            </a:pPr>
            <a:r>
              <a:rPr lang="fa-IR" dirty="0">
                <a:ea typeface="Calibri"/>
              </a:rPr>
              <a:t>درباره تعبيرات سه گانه </a:t>
            </a:r>
            <a:r>
              <a:rPr lang="fa-IR" dirty="0">
                <a:solidFill>
                  <a:srgbClr val="0070C0"/>
                </a:solidFill>
                <a:ea typeface="Calibri"/>
              </a:rPr>
              <a:t>«فحشا، منكر و بغى» </a:t>
            </a:r>
            <a:r>
              <a:rPr lang="fa-IR" dirty="0">
                <a:ea typeface="Calibri"/>
              </a:rPr>
              <a:t>نيز مفسران سخن بسيار گفته اند، اما آنچه </a:t>
            </a:r>
            <a:r>
              <a:rPr lang="fa-IR" dirty="0" smtClean="0">
                <a:ea typeface="Calibri"/>
              </a:rPr>
              <a:t>با </a:t>
            </a:r>
            <a:r>
              <a:rPr lang="fa-IR" dirty="0">
                <a:ea typeface="Calibri"/>
              </a:rPr>
              <a:t>معناى لغوى و قرينه مقابله اين صفات با يكديگر، مناسب تر به نظر مى رسد آن است كه «فحشا» </a:t>
            </a:r>
            <a:r>
              <a:rPr lang="fa-IR" dirty="0" smtClean="0">
                <a:ea typeface="Calibri"/>
              </a:rPr>
              <a:t>به </a:t>
            </a:r>
            <a:r>
              <a:rPr lang="fa-IR" dirty="0">
                <a:ea typeface="Calibri"/>
              </a:rPr>
              <a:t>گناهان پنهانى و «منكر» به گناهان آشكار اشاره دارد و «بغى» نيز هرگونه تجاوز از حق خويش </a:t>
            </a:r>
            <a:r>
              <a:rPr lang="fa-IR" dirty="0" smtClean="0">
                <a:ea typeface="Calibri"/>
              </a:rPr>
              <a:t>و </a:t>
            </a:r>
            <a:r>
              <a:rPr lang="fa-IR" dirty="0">
                <a:ea typeface="Calibri"/>
              </a:rPr>
              <a:t>ظلم و خودبرتربينى نسبت به ديگران است.</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a:p>
            <a:pPr marL="0" indent="0" algn="r" rtl="1">
              <a:lnSpc>
                <a:spcPct val="115000"/>
              </a:lnSpc>
              <a:spcAft>
                <a:spcPts val="1000"/>
              </a:spcAft>
              <a:buNone/>
            </a:pPr>
            <a:endParaRPr lang="en-US" dirty="0">
              <a:ea typeface="Calibri"/>
              <a:cs typeface="Arial"/>
            </a:endParaRPr>
          </a:p>
        </p:txBody>
      </p:sp>
    </p:spTree>
    <p:extLst>
      <p:ext uri="{BB962C8B-B14F-4D97-AF65-F5344CB8AC3E}">
        <p14:creationId xmlns:p14="http://schemas.microsoft.com/office/powerpoint/2010/main" val="57383512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62500" lnSpcReduction="20000"/>
          </a:bodyPr>
          <a:lstStyle/>
          <a:p>
            <a:pPr marL="0" indent="0" algn="r" rtl="1">
              <a:lnSpc>
                <a:spcPct val="115000"/>
              </a:lnSpc>
              <a:spcAft>
                <a:spcPts val="1000"/>
              </a:spcAft>
              <a:buNone/>
            </a:pPr>
            <a:r>
              <a:rPr lang="fa-IR" dirty="0" smtClean="0">
                <a:ea typeface="Calibri"/>
              </a:rPr>
              <a:t>برخى </a:t>
            </a:r>
            <a:r>
              <a:rPr lang="fa-IR" dirty="0">
                <a:ea typeface="Calibri"/>
              </a:rPr>
              <a:t>مفسران گفته اند: سرچشمه انحرافات اخلاقى، سه قوه است</a:t>
            </a:r>
            <a:r>
              <a:rPr lang="fa-IR" dirty="0">
                <a:solidFill>
                  <a:srgbClr val="0070C0"/>
                </a:solidFill>
                <a:ea typeface="Calibri"/>
              </a:rPr>
              <a:t>: شهوانى، غضبى و نيروى </a:t>
            </a:r>
            <a:endParaRPr lang="en-US" dirty="0">
              <a:solidFill>
                <a:srgbClr val="0070C0"/>
              </a:solidFill>
              <a:ea typeface="Calibri"/>
              <a:cs typeface="Arial"/>
            </a:endParaRPr>
          </a:p>
          <a:p>
            <a:pPr marL="0" indent="0" algn="r" rtl="1">
              <a:lnSpc>
                <a:spcPct val="115000"/>
              </a:lnSpc>
              <a:spcAft>
                <a:spcPts val="1000"/>
              </a:spcAft>
              <a:buNone/>
            </a:pPr>
            <a:r>
              <a:rPr lang="fa-IR" dirty="0">
                <a:solidFill>
                  <a:srgbClr val="0070C0"/>
                </a:solidFill>
                <a:ea typeface="Calibri"/>
              </a:rPr>
              <a:t>وهمى شيطانى</a:t>
            </a:r>
            <a:r>
              <a:rPr lang="fa-IR" dirty="0" smtClean="0">
                <a:solidFill>
                  <a:srgbClr val="0070C0"/>
                </a:solidFill>
                <a:ea typeface="Calibri"/>
              </a:rPr>
              <a:t>. </a:t>
            </a:r>
            <a:r>
              <a:rPr lang="fa-IR" dirty="0">
                <a:ea typeface="Calibri"/>
              </a:rPr>
              <a:t>اما </a:t>
            </a:r>
            <a:r>
              <a:rPr lang="fa-IR" dirty="0">
                <a:solidFill>
                  <a:srgbClr val="7030A0"/>
                </a:solidFill>
                <a:ea typeface="Calibri"/>
              </a:rPr>
              <a:t>قوه شهوانى، انسان را به لذت گيرى هر چه بيشتر مى خواند و در «فحشا» </a:t>
            </a:r>
            <a:endParaRPr lang="en-US" dirty="0">
              <a:solidFill>
                <a:srgbClr val="7030A0"/>
              </a:solidFill>
              <a:ea typeface="Calibri"/>
              <a:cs typeface="Arial"/>
            </a:endParaRPr>
          </a:p>
          <a:p>
            <a:pPr marL="0" indent="0" algn="r" rtl="1">
              <a:lnSpc>
                <a:spcPct val="115000"/>
              </a:lnSpc>
              <a:spcAft>
                <a:spcPts val="1000"/>
              </a:spcAft>
              <a:buNone/>
            </a:pPr>
            <a:r>
              <a:rPr lang="fa-IR" dirty="0">
                <a:solidFill>
                  <a:srgbClr val="7030A0"/>
                </a:solidFill>
                <a:ea typeface="Calibri"/>
              </a:rPr>
              <a:t>و زشتى ها غرق مى كند. قوه غضبيه، آدمى را به انجام «منكرات» و آزار مردم وامى دارد و قوه </a:t>
            </a:r>
            <a:endParaRPr lang="en-US" dirty="0">
              <a:solidFill>
                <a:srgbClr val="7030A0"/>
              </a:solidFill>
              <a:ea typeface="Calibri"/>
              <a:cs typeface="Arial"/>
            </a:endParaRPr>
          </a:p>
          <a:p>
            <a:pPr marL="0" indent="0" algn="r" rtl="1">
              <a:lnSpc>
                <a:spcPct val="115000"/>
              </a:lnSpc>
              <a:spcAft>
                <a:spcPts val="1000"/>
              </a:spcAft>
              <a:buNone/>
            </a:pPr>
            <a:r>
              <a:rPr lang="fa-IR" dirty="0">
                <a:solidFill>
                  <a:srgbClr val="7030A0"/>
                </a:solidFill>
                <a:ea typeface="Calibri"/>
              </a:rPr>
              <a:t>وهميه شيطانيه نيز حس برترى طلبى، رياست خواهى، انحصارجويى و «تجاوز به حقوق ديگران» </a:t>
            </a:r>
            <a:endParaRPr lang="en-US" dirty="0">
              <a:solidFill>
                <a:srgbClr val="7030A0"/>
              </a:solidFill>
              <a:ea typeface="Calibri"/>
              <a:cs typeface="Arial"/>
            </a:endParaRPr>
          </a:p>
          <a:p>
            <a:pPr marL="0" indent="0" algn="r" rtl="1">
              <a:lnSpc>
                <a:spcPct val="115000"/>
              </a:lnSpc>
              <a:spcAft>
                <a:spcPts val="1000"/>
              </a:spcAft>
              <a:buNone/>
            </a:pPr>
            <a:r>
              <a:rPr lang="fa-IR" dirty="0">
                <a:solidFill>
                  <a:srgbClr val="7030A0"/>
                </a:solidFill>
                <a:ea typeface="Calibri"/>
              </a:rPr>
              <a:t>را در انسان ايجاد مى كند و او را به اين اعمال وامى دارد.</a:t>
            </a:r>
            <a:endParaRPr lang="en-US" dirty="0">
              <a:solidFill>
                <a:srgbClr val="7030A0"/>
              </a:solidFill>
              <a:ea typeface="Calibri"/>
              <a:cs typeface="Arial"/>
            </a:endParaRPr>
          </a:p>
          <a:p>
            <a:pPr marL="0" indent="0" algn="r" rtl="1">
              <a:lnSpc>
                <a:spcPct val="115000"/>
              </a:lnSpc>
              <a:spcAft>
                <a:spcPts val="1000"/>
              </a:spcAft>
              <a:buNone/>
            </a:pPr>
            <a:r>
              <a:rPr lang="fa-IR" dirty="0">
                <a:ea typeface="Calibri"/>
              </a:rPr>
              <a:t>خداوند با اين تعبيرهاى سه گانه، نسبت به طغيان اين غرايز هشدار داده، با بيانى جامع ـ كه</a:t>
            </a:r>
            <a:endParaRPr lang="en-US" dirty="0">
              <a:ea typeface="Calibri"/>
              <a:cs typeface="Arial"/>
            </a:endParaRPr>
          </a:p>
          <a:p>
            <a:pPr marL="0" indent="0" algn="r" rtl="1">
              <a:lnSpc>
                <a:spcPct val="115000"/>
              </a:lnSpc>
              <a:spcAft>
                <a:spcPts val="1000"/>
              </a:spcAft>
              <a:buNone/>
            </a:pPr>
            <a:r>
              <a:rPr lang="fa-IR" dirty="0">
                <a:ea typeface="Calibri"/>
              </a:rPr>
              <a:t>همه انحرافات اخلاقى را دربرمى گيرد ـ به راه حق هدايت نموده است.</a:t>
            </a:r>
            <a:endParaRPr lang="en-US" dirty="0">
              <a:ea typeface="Calibri"/>
              <a:cs typeface="Arial"/>
            </a:endParaRPr>
          </a:p>
          <a:p>
            <a:pPr marL="0" indent="0" algn="r" rtl="1">
              <a:lnSpc>
                <a:spcPct val="115000"/>
              </a:lnSpc>
              <a:spcAft>
                <a:spcPts val="1000"/>
              </a:spcAft>
              <a:buNone/>
            </a:pPr>
            <a:r>
              <a:rPr lang="fa-IR" dirty="0">
                <a:ea typeface="Calibri"/>
              </a:rPr>
              <a:t>در پايان آيه، براى تأكيد مجدد بر اين اصول شش گانه مى فرمايد: </a:t>
            </a:r>
            <a:r>
              <a:rPr lang="fa-IR" dirty="0">
                <a:solidFill>
                  <a:srgbClr val="009900"/>
                </a:solidFill>
                <a:ea typeface="Calibri"/>
              </a:rPr>
              <a:t>«خداوند به شما اندرز </a:t>
            </a:r>
            <a:r>
              <a:rPr lang="fa-IR" dirty="0" smtClean="0">
                <a:solidFill>
                  <a:srgbClr val="009900"/>
                </a:solidFill>
                <a:ea typeface="Calibri"/>
              </a:rPr>
              <a:t>مى </a:t>
            </a:r>
            <a:r>
              <a:rPr lang="fa-IR" dirty="0">
                <a:solidFill>
                  <a:srgbClr val="009900"/>
                </a:solidFill>
                <a:ea typeface="Calibri"/>
              </a:rPr>
              <a:t>دهد، شايد متذكر شويد: يعظكم لعلكم تذكرون .» </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احياى اصول سه گانه </a:t>
            </a:r>
            <a:r>
              <a:rPr lang="fa-IR" dirty="0">
                <a:solidFill>
                  <a:srgbClr val="009900"/>
                </a:solidFill>
                <a:ea typeface="Calibri"/>
              </a:rPr>
              <a:t>«عدل، احسان و إيتاء ذى القربى» </a:t>
            </a:r>
            <a:r>
              <a:rPr lang="fa-IR" dirty="0">
                <a:ea typeface="Calibri"/>
              </a:rPr>
              <a:t>و از سويى مبارزه با انحرافات سه </a:t>
            </a:r>
            <a:endParaRPr lang="en-US" dirty="0">
              <a:ea typeface="Calibri"/>
              <a:cs typeface="Arial"/>
            </a:endParaRPr>
          </a:p>
          <a:p>
            <a:pPr marL="0" indent="0" algn="r" rtl="1">
              <a:lnSpc>
                <a:spcPct val="115000"/>
              </a:lnSpc>
              <a:spcAft>
                <a:spcPts val="1000"/>
              </a:spcAft>
              <a:buNone/>
            </a:pPr>
            <a:r>
              <a:rPr lang="fa-IR" dirty="0">
                <a:ea typeface="Calibri"/>
              </a:rPr>
              <a:t>گانه </a:t>
            </a:r>
            <a:r>
              <a:rPr lang="fa-IR" dirty="0">
                <a:solidFill>
                  <a:srgbClr val="009900"/>
                </a:solidFill>
                <a:ea typeface="Calibri"/>
              </a:rPr>
              <a:t>«فحشا، منكر و بغى»</a:t>
            </a:r>
            <a:r>
              <a:rPr lang="fa-IR" dirty="0">
                <a:ea typeface="Calibri"/>
              </a:rPr>
              <a:t> در سطح جهانى، كافى است كه دنيايى آباد، آرام و خالى از هرگونه </a:t>
            </a:r>
            <a:endParaRPr lang="en-US" dirty="0">
              <a:ea typeface="Calibri"/>
              <a:cs typeface="Arial"/>
            </a:endParaRPr>
          </a:p>
          <a:p>
            <a:pPr marL="0" indent="0" algn="r" rtl="1">
              <a:lnSpc>
                <a:spcPct val="115000"/>
              </a:lnSpc>
              <a:spcAft>
                <a:spcPts val="1000"/>
              </a:spcAft>
              <a:buNone/>
            </a:pPr>
            <a:r>
              <a:rPr lang="fa-IR" dirty="0">
                <a:ea typeface="Calibri"/>
              </a:rPr>
              <a:t>بدبختى و فساد بسازد. از همين روست كه ابن مسعود، صحابى معروف اين آيه را جامع ترين </a:t>
            </a:r>
            <a:endParaRPr lang="en-US" dirty="0">
              <a:ea typeface="Calibri"/>
              <a:cs typeface="Arial"/>
            </a:endParaRPr>
          </a:p>
          <a:p>
            <a:pPr marL="0" indent="0" algn="r" rtl="1">
              <a:lnSpc>
                <a:spcPct val="115000"/>
              </a:lnSpc>
              <a:spcAft>
                <a:spcPts val="1000"/>
              </a:spcAft>
              <a:buNone/>
            </a:pPr>
            <a:r>
              <a:rPr lang="fa-IR" dirty="0">
                <a:ea typeface="Calibri"/>
              </a:rPr>
              <a:t>آيات خير و شر در قرآن مى داند.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73737239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7391400"/>
          </a:xfrm>
        </p:spPr>
        <p:txBody>
          <a:bodyPr>
            <a:normAutofit fontScale="47500" lnSpcReduction="20000"/>
          </a:bodyPr>
          <a:lstStyle/>
          <a:p>
            <a:pPr marL="0" indent="0" algn="r" rtl="1">
              <a:lnSpc>
                <a:spcPct val="115000"/>
              </a:lnSpc>
              <a:spcAft>
                <a:spcPts val="1000"/>
              </a:spcAft>
              <a:buNone/>
            </a:pPr>
            <a:r>
              <a:rPr lang="fa-IR" dirty="0" smtClean="0">
                <a:ea typeface="Calibri"/>
              </a:rPr>
              <a:t>محتواى اين آيه حديث تكان دهنده اى از پيامبر(ص) را به ياد مى آورد كه فرمود:</a:t>
            </a:r>
            <a:endParaRPr lang="en-US" dirty="0" smtClean="0">
              <a:ea typeface="Calibri"/>
              <a:cs typeface="Arial"/>
            </a:endParaRPr>
          </a:p>
          <a:p>
            <a:pPr marL="0" indent="0" algn="r" rtl="1">
              <a:lnSpc>
                <a:spcPct val="115000"/>
              </a:lnSpc>
              <a:spcAft>
                <a:spcPts val="1000"/>
              </a:spcAft>
              <a:buNone/>
            </a:pPr>
            <a:r>
              <a:rPr lang="fa-IR" b="1" dirty="0" smtClean="0">
                <a:solidFill>
                  <a:srgbClr val="0070C0"/>
                </a:solidFill>
                <a:ea typeface="Calibri"/>
              </a:rPr>
              <a:t>دو گروه از امت من هستند كه اگر اصلاح شوند، امت من اصلاح مى شوند و اگر فاسد </a:t>
            </a:r>
            <a:r>
              <a:rPr lang="fa-IR" b="1" dirty="0">
                <a:solidFill>
                  <a:srgbClr val="0070C0"/>
                </a:solidFill>
                <a:ea typeface="Calibri"/>
                <a:cs typeface="Arial"/>
              </a:rPr>
              <a:t> </a:t>
            </a:r>
            <a:r>
              <a:rPr lang="fa-IR" b="1" dirty="0" smtClean="0">
                <a:solidFill>
                  <a:srgbClr val="0070C0"/>
                </a:solidFill>
                <a:ea typeface="Calibri"/>
              </a:rPr>
              <a:t>شوند، امت من فاسد مى شوند. عرض كردند: اى رسول خدا، اين دو گروه كيان اند؟ </a:t>
            </a:r>
            <a:r>
              <a:rPr lang="fa-IR" b="1" dirty="0">
                <a:solidFill>
                  <a:srgbClr val="0070C0"/>
                </a:solidFill>
                <a:ea typeface="Calibri"/>
                <a:cs typeface="Arial"/>
              </a:rPr>
              <a:t> </a:t>
            </a:r>
            <a:r>
              <a:rPr lang="fa-IR" b="1" dirty="0" smtClean="0">
                <a:solidFill>
                  <a:srgbClr val="0070C0"/>
                </a:solidFill>
                <a:ea typeface="Calibri"/>
              </a:rPr>
              <a:t>فرمود: دانشمندان و زمامداران.</a:t>
            </a:r>
          </a:p>
          <a:p>
            <a:pPr marL="0" indent="0" algn="r" rtl="1">
              <a:lnSpc>
                <a:spcPct val="115000"/>
              </a:lnSpc>
              <a:spcAft>
                <a:spcPts val="1000"/>
              </a:spcAft>
              <a:buNone/>
            </a:pPr>
            <a:r>
              <a:rPr lang="fa-IR" dirty="0" smtClean="0">
                <a:ea typeface="Calibri"/>
              </a:rPr>
              <a:t> محدث قمى پس از نقل اين حديث به بيان روايتى از پيامبر اكرم(ص) مى پردازد كه سه گروه را مستحق آتش دوزخ دانسته است: </a:t>
            </a:r>
            <a:r>
              <a:rPr lang="fa-IR" dirty="0" smtClean="0">
                <a:solidFill>
                  <a:srgbClr val="0070C0"/>
                </a:solidFill>
                <a:ea typeface="Calibri"/>
              </a:rPr>
              <a:t>زمامداران به جهت به كار نبستن اصول عدالت،دانشمندان به خاطر عمل نكردن به دانش خويش، و ثروتمندان به سبب بخل ورزيدن از انفاق.</a:t>
            </a:r>
            <a:endParaRPr lang="en-US" dirty="0" smtClean="0">
              <a:solidFill>
                <a:srgbClr val="0070C0"/>
              </a:solidFill>
              <a:ea typeface="Calibri"/>
              <a:cs typeface="Arial"/>
            </a:endParaRPr>
          </a:p>
          <a:p>
            <a:pPr marL="0" indent="0" algn="ctr" rtl="1">
              <a:lnSpc>
                <a:spcPct val="115000"/>
              </a:lnSpc>
              <a:spcAft>
                <a:spcPts val="1000"/>
              </a:spcAft>
              <a:buNone/>
            </a:pPr>
            <a:endParaRPr lang="fa-IR" dirty="0" smtClean="0">
              <a:ea typeface="Calibri"/>
            </a:endParaRPr>
          </a:p>
          <a:p>
            <a:pPr marL="0" indent="0" algn="ctr" rtl="1">
              <a:lnSpc>
                <a:spcPct val="115000"/>
              </a:lnSpc>
              <a:spcAft>
                <a:spcPts val="1000"/>
              </a:spcAft>
              <a:buNone/>
            </a:pPr>
            <a:r>
              <a:rPr lang="fa-IR" sz="3800" b="1" i="1" dirty="0" smtClean="0">
                <a:solidFill>
                  <a:srgbClr val="009900"/>
                </a:solidFill>
                <a:ea typeface="Calibri"/>
              </a:rPr>
              <a:t>برقراری </a:t>
            </a:r>
            <a:r>
              <a:rPr lang="fa-IR" sz="3800" b="1" i="1" dirty="0">
                <a:solidFill>
                  <a:srgbClr val="009900"/>
                </a:solidFill>
                <a:ea typeface="Calibri"/>
              </a:rPr>
              <a:t>پيوندهای خويشاوندی </a:t>
            </a:r>
            <a:endParaRPr lang="en-US" sz="3800" b="1" i="1" dirty="0">
              <a:solidFill>
                <a:srgbClr val="009900"/>
              </a:solidFill>
              <a:ea typeface="Calibri"/>
              <a:cs typeface="Arial"/>
            </a:endParaRPr>
          </a:p>
          <a:p>
            <a:pPr marL="0" indent="0" algn="ctr" rtl="1">
              <a:lnSpc>
                <a:spcPct val="115000"/>
              </a:lnSpc>
              <a:spcAft>
                <a:spcPts val="1000"/>
              </a:spcAft>
              <a:buNone/>
            </a:pPr>
            <a:r>
              <a:rPr lang="fa-IR" sz="3800" dirty="0">
                <a:solidFill>
                  <a:srgbClr val="009900"/>
                </a:solidFill>
                <a:ea typeface="Calibri"/>
              </a:rPr>
              <a:t>الذين ينقضون عهد الله من بعد ميثاقه و يقطعون ما أمر الله به أن يوصل </a:t>
            </a:r>
            <a:r>
              <a:rPr lang="fa-IR" sz="3800" dirty="0" smtClean="0">
                <a:solidFill>
                  <a:srgbClr val="009900"/>
                </a:solidFill>
                <a:ea typeface="Calibri"/>
              </a:rPr>
              <a:t>و </a:t>
            </a:r>
            <a:r>
              <a:rPr lang="fa-IR" sz="3800" dirty="0">
                <a:solidFill>
                  <a:srgbClr val="009900"/>
                </a:solidFill>
                <a:ea typeface="Calibri"/>
              </a:rPr>
              <a:t>يفسدون فى الارض أولئك هم الخاسرون </a:t>
            </a:r>
            <a:r>
              <a:rPr lang="fa-IR" sz="3800" dirty="0" smtClean="0">
                <a:solidFill>
                  <a:srgbClr val="009900"/>
                </a:solidFill>
                <a:ea typeface="Calibri"/>
              </a:rPr>
              <a:t>.</a:t>
            </a:r>
            <a:r>
              <a:rPr lang="fa-IR" dirty="0">
                <a:solidFill>
                  <a:srgbClr val="009900"/>
                </a:solidFill>
                <a:ea typeface="Calibri"/>
              </a:rPr>
              <a:t> </a:t>
            </a:r>
            <a:endParaRPr lang="fa-IR" dirty="0" smtClean="0">
              <a:solidFill>
                <a:srgbClr val="009900"/>
              </a:solidFill>
              <a:ea typeface="Calibri"/>
            </a:endParaRPr>
          </a:p>
          <a:p>
            <a:pPr marL="0" indent="0" algn="r" rtl="1">
              <a:lnSpc>
                <a:spcPct val="115000"/>
              </a:lnSpc>
              <a:spcAft>
                <a:spcPts val="1000"/>
              </a:spcAft>
              <a:buNone/>
            </a:pPr>
            <a:r>
              <a:rPr lang="fa-IR" dirty="0" smtClean="0">
                <a:ea typeface="Calibri"/>
              </a:rPr>
              <a:t>در این آیه به ذکر سه صفت فاسقان می پردازد:</a:t>
            </a:r>
          </a:p>
          <a:p>
            <a:pPr marL="0" indent="0" algn="r" rtl="1">
              <a:lnSpc>
                <a:spcPct val="115000"/>
              </a:lnSpc>
              <a:spcAft>
                <a:spcPts val="1000"/>
              </a:spcAft>
              <a:buNone/>
            </a:pPr>
            <a:r>
              <a:rPr lang="fa-IR" dirty="0" smtClean="0">
                <a:ea typeface="Calibri"/>
              </a:rPr>
              <a:t>1</a:t>
            </a:r>
            <a:r>
              <a:rPr lang="fa-IR" b="1" dirty="0" smtClean="0">
                <a:ea typeface="Calibri"/>
              </a:rPr>
              <a:t>- شکستن پیمان های الهی:</a:t>
            </a:r>
          </a:p>
          <a:p>
            <a:pPr marL="0" indent="0" algn="r" rtl="1">
              <a:lnSpc>
                <a:spcPct val="115000"/>
              </a:lnSpc>
              <a:spcAft>
                <a:spcPts val="1000"/>
              </a:spcAft>
              <a:buNone/>
            </a:pPr>
            <a:r>
              <a:rPr lang="fa-IR" sz="3600" dirty="0" smtClean="0">
                <a:solidFill>
                  <a:srgbClr val="0070C0"/>
                </a:solidFill>
                <a:ea typeface="Calibri"/>
              </a:rPr>
              <a:t>« فاسقان کسانی هستند که پیمان خدا را پس از آنکه محکم ساختند میشکنند: الذین ینقصون عهد الله من بعد میثاقه» </a:t>
            </a:r>
          </a:p>
          <a:p>
            <a:pPr marL="0" indent="0" algn="r" rtl="1">
              <a:lnSpc>
                <a:spcPct val="115000"/>
              </a:lnSpc>
              <a:spcAft>
                <a:spcPts val="1000"/>
              </a:spcAft>
              <a:buNone/>
            </a:pPr>
            <a:r>
              <a:rPr lang="fa-IR" dirty="0" smtClean="0">
                <a:ea typeface="Calibri"/>
              </a:rPr>
              <a:t>انسان ها پیمان های مختلفی با خدا بسته اند: پیمان توحید و خدا شناسی – پیمان عدم پیروی از شیطان و هوای نفس.</a:t>
            </a:r>
            <a:br>
              <a:rPr lang="fa-IR" dirty="0" smtClean="0">
                <a:ea typeface="Calibri"/>
              </a:rPr>
            </a:br>
            <a:r>
              <a:rPr lang="fa-IR" dirty="0" smtClean="0">
                <a:ea typeface="Calibri"/>
              </a:rPr>
              <a:t> فاسقان همه ی این پیمان ها را شکسته و سر از فرمان حق بر میتابند, و از خواسته های نفسانی و شیطان پیروی میکنند.</a:t>
            </a:r>
            <a:r>
              <a:rPr lang="fa-IR" dirty="0">
                <a:ea typeface="Calibri"/>
              </a:rPr>
              <a:t/>
            </a:r>
            <a:br>
              <a:rPr lang="fa-IR" dirty="0">
                <a:ea typeface="Calibri"/>
              </a:rPr>
            </a:br>
            <a:endParaRPr lang="fa-IR" dirty="0" smtClean="0">
              <a:ea typeface="Calibri"/>
            </a:endParaRPr>
          </a:p>
          <a:p>
            <a:pPr marL="0" indent="0" algn="r" rtl="1">
              <a:lnSpc>
                <a:spcPct val="115000"/>
              </a:lnSpc>
              <a:spcAft>
                <a:spcPts val="1000"/>
              </a:spcAft>
              <a:buNone/>
            </a:pPr>
            <a:r>
              <a:rPr lang="fa-IR" dirty="0" smtClean="0">
                <a:ea typeface="Calibri"/>
                <a:cs typeface="Arial"/>
              </a:rPr>
              <a:t>پیمان امری دو جانبه است و ما هرگز به خاطر نداریم که با پروردگارمان در گذشته پیمانی بسته باشیم. </a:t>
            </a:r>
            <a:br>
              <a:rPr lang="fa-IR" dirty="0" smtClean="0">
                <a:ea typeface="Calibri"/>
                <a:cs typeface="Arial"/>
              </a:rPr>
            </a:br>
            <a:r>
              <a:rPr lang="fa-IR" dirty="0" smtClean="0">
                <a:ea typeface="Calibri"/>
                <a:cs typeface="Arial"/>
              </a:rPr>
              <a:t>بنابر این این پیمان کجا و چگونه بسته شد؟</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21345999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rmAutofit fontScale="62500" lnSpcReduction="20000"/>
          </a:bodyPr>
          <a:lstStyle/>
          <a:p>
            <a:pPr marL="0" indent="0" algn="r" rtl="1">
              <a:buNone/>
            </a:pPr>
            <a:r>
              <a:rPr lang="fa-IR" dirty="0"/>
              <a:t>با توجه به يك نكته پاسخ اين سؤال روشن مى شود و آن اينكه خداوند در عمق روح و باطن </a:t>
            </a:r>
            <a:r>
              <a:rPr lang="fa-IR" dirty="0" smtClean="0"/>
              <a:t>سرشت </a:t>
            </a:r>
            <a:r>
              <a:rPr lang="fa-IR" dirty="0"/>
              <a:t>انسان، شعور مخصوص و نيروهاى ويژه اى قرار داده كه از طريق هدايت آن مى تواند، </a:t>
            </a:r>
            <a:r>
              <a:rPr lang="fa-IR" dirty="0" smtClean="0"/>
              <a:t>راه </a:t>
            </a:r>
            <a:r>
              <a:rPr lang="fa-IR" dirty="0"/>
              <a:t>راست را بيابد و از شيطان و هواى </a:t>
            </a:r>
            <a:r>
              <a:rPr lang="fa-IR" dirty="0" smtClean="0"/>
              <a:t>نفس </a:t>
            </a:r>
            <a:r>
              <a:rPr lang="fa-IR" dirty="0"/>
              <a:t>تبعيت نكند و از سويى به دعوت رهبران الهى پاسخ </a:t>
            </a:r>
            <a:r>
              <a:rPr lang="fa-IR" dirty="0" smtClean="0"/>
              <a:t>مثبت </a:t>
            </a:r>
            <a:r>
              <a:rPr lang="fa-IR" dirty="0"/>
              <a:t>داده، خود را با آن هماهنگ سازند</a:t>
            </a:r>
            <a:r>
              <a:rPr lang="fa-IR" dirty="0" smtClean="0"/>
              <a:t>.</a:t>
            </a:r>
            <a:br>
              <a:rPr lang="fa-IR" dirty="0" smtClean="0"/>
            </a:br>
            <a:r>
              <a:rPr lang="fa-IR" dirty="0" smtClean="0"/>
              <a:t> </a:t>
            </a:r>
            <a:r>
              <a:rPr lang="fa-IR" dirty="0"/>
              <a:t>قرآن از اين فطرت مخصوص به عهد خدا و پيمان الهى </a:t>
            </a:r>
            <a:r>
              <a:rPr lang="fa-IR" dirty="0" smtClean="0"/>
              <a:t>تعبير </a:t>
            </a:r>
            <a:r>
              <a:rPr lang="fa-IR" dirty="0"/>
              <a:t>مى كند كه درحقيقت يك «پيمان تكوينى» است نه تشريعى و قانونى: </a:t>
            </a:r>
            <a:r>
              <a:rPr lang="fa-IR" dirty="0">
                <a:solidFill>
                  <a:srgbClr val="009900"/>
                </a:solidFill>
              </a:rPr>
              <a:t>«أ لم أعهد </a:t>
            </a:r>
            <a:r>
              <a:rPr lang="fa-IR" dirty="0" smtClean="0">
                <a:solidFill>
                  <a:srgbClr val="009900"/>
                </a:solidFill>
              </a:rPr>
              <a:t>إليكميا </a:t>
            </a:r>
            <a:r>
              <a:rPr lang="fa-IR" dirty="0">
                <a:solidFill>
                  <a:srgbClr val="009900"/>
                </a:solidFill>
              </a:rPr>
              <a:t>بنى آدم أن لاتعبدوا الشيطان إنه لكم عدو مبين * و أن اعبدونى هذا صراط </a:t>
            </a:r>
            <a:r>
              <a:rPr lang="fa-IR" dirty="0" smtClean="0">
                <a:solidFill>
                  <a:srgbClr val="009900"/>
                </a:solidFill>
              </a:rPr>
              <a:t>مستقيم: اى فرزندان </a:t>
            </a:r>
            <a:r>
              <a:rPr lang="fa-IR" dirty="0">
                <a:solidFill>
                  <a:srgbClr val="009900"/>
                </a:solidFill>
              </a:rPr>
              <a:t>آدم، مگر از شما پيمان نگرفتم كه شيطان را نپرستيد ـ كه او دشمن آشكار شماست ـ </a:t>
            </a:r>
            <a:r>
              <a:rPr lang="fa-IR" dirty="0" smtClean="0">
                <a:solidFill>
                  <a:srgbClr val="009900"/>
                </a:solidFill>
              </a:rPr>
              <a:t>و </a:t>
            </a:r>
            <a:r>
              <a:rPr lang="fa-IR" dirty="0">
                <a:solidFill>
                  <a:srgbClr val="009900"/>
                </a:solidFill>
              </a:rPr>
              <a:t>مرا پرستش كنيد كه راه راست همين است</a:t>
            </a:r>
            <a:r>
              <a:rPr lang="fa-IR" dirty="0" smtClean="0">
                <a:solidFill>
                  <a:srgbClr val="009900"/>
                </a:solidFill>
              </a:rPr>
              <a:t>.»</a:t>
            </a:r>
          </a:p>
          <a:p>
            <a:pPr marL="0" indent="0" algn="r" rtl="1">
              <a:buNone/>
            </a:pPr>
            <a:r>
              <a:rPr lang="fa-IR" dirty="0"/>
              <a:t>روشن است كه اين آيه به همان فطرت توحيد و خداشناسى و عشق به پيمودن راه تكامل </a:t>
            </a:r>
            <a:r>
              <a:rPr lang="fa-IR" dirty="0" smtClean="0"/>
              <a:t>اشاره </a:t>
            </a:r>
            <a:r>
              <a:rPr lang="fa-IR" dirty="0"/>
              <a:t>دارد. شاهدى ديگر بر اين مدعا، فرمايش </a:t>
            </a:r>
            <a:r>
              <a:rPr lang="fa-IR" dirty="0" smtClean="0"/>
              <a:t>اميرمؤمنان(ع)است</a:t>
            </a:r>
            <a:r>
              <a:rPr lang="fa-IR" dirty="0"/>
              <a:t>:</a:t>
            </a:r>
            <a:endParaRPr lang="en-US" dirty="0"/>
          </a:p>
          <a:p>
            <a:pPr marL="0" indent="0" algn="r" rtl="1">
              <a:buNone/>
            </a:pPr>
            <a:r>
              <a:rPr lang="fa-IR" dirty="0">
                <a:solidFill>
                  <a:srgbClr val="00B0F0"/>
                </a:solidFill>
              </a:rPr>
              <a:t>خداوند پيامبران خويش را يكى پس از ديگرى به سوى مردم فرستاد تا </a:t>
            </a:r>
            <a:r>
              <a:rPr lang="fa-IR" dirty="0" smtClean="0">
                <a:solidFill>
                  <a:srgbClr val="00B0F0"/>
                </a:solidFill>
              </a:rPr>
              <a:t>از تا </a:t>
            </a:r>
            <a:r>
              <a:rPr lang="fa-IR" dirty="0">
                <a:solidFill>
                  <a:srgbClr val="00B0F0"/>
                </a:solidFill>
              </a:rPr>
              <a:t>از آنها </a:t>
            </a:r>
            <a:r>
              <a:rPr lang="fa-IR" dirty="0" smtClean="0">
                <a:solidFill>
                  <a:srgbClr val="00B0F0"/>
                </a:solidFill>
              </a:rPr>
              <a:t>بخواهند </a:t>
            </a:r>
            <a:r>
              <a:rPr lang="fa-IR" dirty="0">
                <a:solidFill>
                  <a:srgbClr val="00B0F0"/>
                </a:solidFill>
              </a:rPr>
              <a:t>كه به پيمان فطرى خويش عمل كنند</a:t>
            </a:r>
            <a:r>
              <a:rPr lang="fa-IR" dirty="0" smtClean="0">
                <a:solidFill>
                  <a:srgbClr val="00B0F0"/>
                </a:solidFill>
              </a:rPr>
              <a:t>.</a:t>
            </a:r>
            <a:endParaRPr lang="en-US" dirty="0">
              <a:solidFill>
                <a:srgbClr val="00B0F0"/>
              </a:solidFill>
            </a:endParaRPr>
          </a:p>
          <a:p>
            <a:pPr marL="0" indent="0" algn="r" rtl="1">
              <a:buNone/>
            </a:pPr>
            <a:r>
              <a:rPr lang="fa-IR" dirty="0"/>
              <a:t>به بيانى روشن تر، خدا هر موهبتى كه به انسان ارزانى مى دارد، همراه آن عملا پيمانى با </a:t>
            </a:r>
            <a:endParaRPr lang="en-US" dirty="0"/>
          </a:p>
          <a:p>
            <a:pPr marL="0" indent="0" algn="r" rtl="1">
              <a:buNone/>
            </a:pPr>
            <a:r>
              <a:rPr lang="fa-IR" dirty="0"/>
              <a:t>زبان آفرينش از او مى گيرد. مثلا به او چشم مى دهد؛ يعنى با اين چشم حقايق را ببين، يا به او </a:t>
            </a:r>
            <a:endParaRPr lang="en-US" dirty="0"/>
          </a:p>
          <a:p>
            <a:pPr marL="0" indent="0" algn="r" rtl="1">
              <a:buNone/>
            </a:pPr>
            <a:r>
              <a:rPr lang="fa-IR" dirty="0"/>
              <a:t>گوش مى دهد؛ يعنى صداى حق را بشنو. بدين ترتيب هر گاه انسان از آنچه در فطرت دارد، بهره </a:t>
            </a:r>
            <a:endParaRPr lang="en-US" dirty="0"/>
          </a:p>
          <a:p>
            <a:pPr marL="0" indent="0" algn="r" rtl="1">
              <a:buNone/>
            </a:pPr>
            <a:r>
              <a:rPr lang="fa-IR" dirty="0"/>
              <a:t>نگيرد و يا از نيروهاى خدادادى در مسير خطا استفاده كند، پيمان خدا را شكسته </a:t>
            </a:r>
            <a:r>
              <a:rPr lang="fa-IR" dirty="0" smtClean="0"/>
              <a:t>است.</a:t>
            </a:r>
            <a:endParaRPr lang="en-US" dirty="0"/>
          </a:p>
          <a:p>
            <a:pPr marL="0" indent="0" algn="r">
              <a:buNone/>
            </a:pPr>
            <a:endParaRPr lang="fa-IR" dirty="0"/>
          </a:p>
          <a:p>
            <a:pPr marL="0" indent="0" algn="r" rtl="1">
              <a:buNone/>
            </a:pPr>
            <a:endParaRPr lang="en-US" dirty="0">
              <a:solidFill>
                <a:srgbClr val="009900"/>
              </a:solidFill>
            </a:endParaRPr>
          </a:p>
          <a:p>
            <a:pPr marL="0" indent="0" algn="r">
              <a:buNone/>
            </a:pPr>
            <a:endParaRPr lang="fa-IR" dirty="0"/>
          </a:p>
        </p:txBody>
      </p:sp>
    </p:spTree>
    <p:extLst>
      <p:ext uri="{BB962C8B-B14F-4D97-AF65-F5344CB8AC3E}">
        <p14:creationId xmlns:p14="http://schemas.microsoft.com/office/powerpoint/2010/main" val="133743512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15400" cy="6553199"/>
          </a:xfrm>
        </p:spPr>
        <p:txBody>
          <a:bodyPr>
            <a:normAutofit fontScale="70000" lnSpcReduction="20000"/>
          </a:bodyPr>
          <a:lstStyle/>
          <a:p>
            <a:pPr marL="0" indent="0" algn="r" rtl="1">
              <a:buNone/>
            </a:pPr>
            <a:r>
              <a:rPr lang="fa-IR" dirty="0"/>
              <a:t>2. قطع روابط: </a:t>
            </a:r>
            <a:br>
              <a:rPr lang="fa-IR" dirty="0"/>
            </a:br>
            <a:r>
              <a:rPr lang="fa-IR" dirty="0" smtClean="0"/>
              <a:t/>
            </a:r>
            <a:br>
              <a:rPr lang="fa-IR" dirty="0" smtClean="0"/>
            </a:br>
            <a:r>
              <a:rPr lang="fa-IR" dirty="0" smtClean="0"/>
              <a:t>نشانه </a:t>
            </a:r>
            <a:r>
              <a:rPr lang="fa-IR" dirty="0"/>
              <a:t>ديگر آنان اين است كه </a:t>
            </a:r>
            <a:r>
              <a:rPr lang="fa-IR" dirty="0">
                <a:solidFill>
                  <a:schemeClr val="accent2">
                    <a:lumMod val="75000"/>
                  </a:schemeClr>
                </a:solidFill>
              </a:rPr>
              <a:t>«آنها پيوندهايى را كه خدا دستور </a:t>
            </a:r>
            <a:r>
              <a:rPr lang="fa-IR" dirty="0" smtClean="0">
                <a:solidFill>
                  <a:schemeClr val="accent2">
                    <a:lumMod val="75000"/>
                  </a:schemeClr>
                </a:solidFill>
              </a:rPr>
              <a:t>داده </a:t>
            </a:r>
            <a:r>
              <a:rPr lang="fa-IR" dirty="0">
                <a:solidFill>
                  <a:schemeClr val="accent2">
                    <a:lumMod val="75000"/>
                  </a:schemeClr>
                </a:solidFill>
              </a:rPr>
              <a:t>بر قرار </a:t>
            </a:r>
            <a:r>
              <a:rPr lang="fa-IR" dirty="0" smtClean="0">
                <a:solidFill>
                  <a:schemeClr val="accent2">
                    <a:lumMod val="75000"/>
                  </a:schemeClr>
                </a:solidFill>
              </a:rPr>
              <a:t>سازند</a:t>
            </a:r>
            <a:r>
              <a:rPr lang="fa-IR" dirty="0">
                <a:solidFill>
                  <a:schemeClr val="accent2">
                    <a:lumMod val="75000"/>
                  </a:schemeClr>
                </a:solidFill>
              </a:rPr>
              <a:t>، قطع مى كنند: و يقطعون ما أمر الله به أن يوصل .» </a:t>
            </a:r>
            <a:endParaRPr lang="en-US" dirty="0">
              <a:solidFill>
                <a:schemeClr val="accent2">
                  <a:lumMod val="75000"/>
                </a:schemeClr>
              </a:solidFill>
            </a:endParaRPr>
          </a:p>
          <a:p>
            <a:pPr marL="0" indent="0" algn="r" rtl="1">
              <a:buNone/>
            </a:pPr>
            <a:r>
              <a:rPr lang="fa-IR" dirty="0"/>
              <a:t>بسيارى از مفسران اين آيه را ناظر به قطع رحم و بريدن رابطه خويشاوندى دانسته اند، اما با </a:t>
            </a:r>
            <a:r>
              <a:rPr lang="fa-IR" dirty="0" smtClean="0"/>
              <a:t>دقت </a:t>
            </a:r>
            <a:r>
              <a:rPr lang="fa-IR" dirty="0"/>
              <a:t>در مفهوم آيه در مى يابيم كه معناى وسيع تر و عمومى ترى دارد كه مسئله </a:t>
            </a:r>
            <a:r>
              <a:rPr lang="fa-IR" dirty="0">
                <a:solidFill>
                  <a:schemeClr val="accent2">
                    <a:lumMod val="75000"/>
                  </a:schemeClr>
                </a:solidFill>
              </a:rPr>
              <a:t>«قطع رحم» </a:t>
            </a:r>
            <a:r>
              <a:rPr lang="fa-IR" dirty="0" smtClean="0"/>
              <a:t>يكى </a:t>
            </a:r>
            <a:r>
              <a:rPr lang="fa-IR" dirty="0"/>
              <a:t>از مصداق هاى آن است؛ زيرا آيه مى گويد: فاسقان پيوندهايى را كه خدا دستور داده برقرار </a:t>
            </a:r>
            <a:r>
              <a:rPr lang="fa-IR" dirty="0" smtClean="0"/>
              <a:t>بماند </a:t>
            </a:r>
            <a:r>
              <a:rPr lang="fa-IR" dirty="0"/>
              <a:t>قطع مى كنند، اين پيوندها شامل پيوند خويشاوندى، پيوند دوستى، پيوندهاى </a:t>
            </a:r>
            <a:r>
              <a:rPr lang="fa-IR" dirty="0" smtClean="0"/>
              <a:t>اجتماعى،</a:t>
            </a:r>
            <a:r>
              <a:rPr lang="fa-IR" dirty="0"/>
              <a:t> </a:t>
            </a:r>
            <a:r>
              <a:rPr lang="fa-IR" dirty="0" smtClean="0"/>
              <a:t>پيوند </a:t>
            </a:r>
            <a:r>
              <a:rPr lang="fa-IR" dirty="0"/>
              <a:t>و ارتباط با رهبران الهى و پيوند و رابطه با خداست. از اين رو نبايد معناى آيه را منحصر به </a:t>
            </a:r>
            <a:r>
              <a:rPr lang="fa-IR" dirty="0" smtClean="0"/>
              <a:t>قطع </a:t>
            </a:r>
            <a:r>
              <a:rPr lang="fa-IR" dirty="0"/>
              <a:t>رحم و زير پا نهادن رابطه هاى خويشاوندى </a:t>
            </a:r>
            <a:r>
              <a:rPr lang="fa-IR" dirty="0" smtClean="0"/>
              <a:t>دانست.</a:t>
            </a:r>
          </a:p>
          <a:p>
            <a:pPr marL="0" indent="0" algn="r" rtl="1">
              <a:buNone/>
            </a:pPr>
            <a:endParaRPr lang="fa-IR" dirty="0" smtClean="0"/>
          </a:p>
          <a:p>
            <a:pPr marL="0" indent="0" algn="r" rtl="1">
              <a:buNone/>
            </a:pPr>
            <a:r>
              <a:rPr lang="fa-IR" dirty="0" smtClean="0"/>
              <a:t>3. </a:t>
            </a:r>
            <a:r>
              <a:rPr lang="fa-IR" dirty="0"/>
              <a:t>فساد در زمين</a:t>
            </a:r>
            <a:r>
              <a:rPr lang="fa-IR" dirty="0" smtClean="0"/>
              <a:t>:</a:t>
            </a:r>
          </a:p>
          <a:p>
            <a:pPr marL="0" indent="0" algn="r" rtl="1">
              <a:buNone/>
            </a:pPr>
            <a:r>
              <a:rPr lang="fa-IR" dirty="0" smtClean="0"/>
              <a:t/>
            </a:r>
            <a:br>
              <a:rPr lang="fa-IR" dirty="0" smtClean="0"/>
            </a:br>
            <a:r>
              <a:rPr lang="fa-IR" dirty="0" smtClean="0"/>
              <a:t> </a:t>
            </a:r>
            <a:r>
              <a:rPr lang="fa-IR" dirty="0"/>
              <a:t>نشانه ديگر فاسقان اين است كه </a:t>
            </a:r>
            <a:r>
              <a:rPr lang="fa-IR" dirty="0">
                <a:solidFill>
                  <a:schemeClr val="accent2">
                    <a:lumMod val="75000"/>
                  </a:schemeClr>
                </a:solidFill>
              </a:rPr>
              <a:t>«آنها در زمين فساد مى كنند: و </a:t>
            </a:r>
            <a:r>
              <a:rPr lang="fa-IR" dirty="0" smtClean="0">
                <a:solidFill>
                  <a:schemeClr val="accent2">
                    <a:lumMod val="75000"/>
                  </a:schemeClr>
                </a:solidFill>
              </a:rPr>
              <a:t>يفسدون </a:t>
            </a:r>
            <a:r>
              <a:rPr lang="fa-IR" dirty="0">
                <a:solidFill>
                  <a:schemeClr val="accent2">
                    <a:lumMod val="75000"/>
                  </a:schemeClr>
                </a:solidFill>
              </a:rPr>
              <a:t>فى الارض.» </a:t>
            </a:r>
            <a:r>
              <a:rPr lang="fa-IR" dirty="0"/>
              <a:t>آنها كه خدا را فراموش كرده و سر از اطاعت او برتافته اند و حتى نسبت </a:t>
            </a:r>
            <a:r>
              <a:rPr lang="fa-IR" dirty="0" smtClean="0"/>
              <a:t>به </a:t>
            </a:r>
            <a:r>
              <a:rPr lang="fa-IR" dirty="0"/>
              <a:t>خويشاوندان خود، رحم و شفقت ندارند، پيداست كه با ديگران چگونه برخورد خواهند كرد؟ </a:t>
            </a:r>
            <a:r>
              <a:rPr lang="fa-IR" dirty="0" smtClean="0"/>
              <a:t>آنان </a:t>
            </a:r>
            <a:r>
              <a:rPr lang="fa-IR" dirty="0"/>
              <a:t>درپى كامجويى و منافع شخصى خود هستند و جامعه به هرجا كشيده شود نسبت به </a:t>
            </a:r>
            <a:r>
              <a:rPr lang="fa-IR" dirty="0" smtClean="0"/>
              <a:t>آن بى </a:t>
            </a:r>
            <a:r>
              <a:rPr lang="fa-IR" dirty="0"/>
              <a:t>توجه اند و هدفشان بهره و كامجويى افزون تر است و براى رسيدن به آن از هيچ خلافى پروا </a:t>
            </a:r>
            <a:r>
              <a:rPr lang="fa-IR" dirty="0" smtClean="0"/>
              <a:t>ندارند</a:t>
            </a:r>
            <a:r>
              <a:rPr lang="fa-IR" dirty="0"/>
              <a:t>. پيداست كه اين طرز فكر و عمل چه فسادهايى در جامعه به وجود مى </a:t>
            </a:r>
            <a:r>
              <a:rPr lang="fa-IR" dirty="0" smtClean="0"/>
              <a:t>آورد.</a:t>
            </a:r>
            <a:endParaRPr lang="en-US" dirty="0"/>
          </a:p>
          <a:p>
            <a:pPr marL="0" indent="0" algn="r">
              <a:buNone/>
            </a:pPr>
            <a:endParaRPr lang="fa-IR"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391575601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fontScale="85000" lnSpcReduction="20000"/>
          </a:bodyPr>
          <a:lstStyle/>
          <a:p>
            <a:pPr marL="0" indent="0" algn="r" rtl="1">
              <a:buNone/>
            </a:pPr>
            <a:r>
              <a:rPr lang="fa-IR" dirty="0" smtClean="0"/>
              <a:t>بلكه بر صراحت قرآن و روشنايى مفاهيم آن است، در سوره فصلت نيز آمده است: </a:t>
            </a:r>
            <a:r>
              <a:rPr lang="fa-IR" dirty="0" smtClean="0">
                <a:solidFill>
                  <a:srgbClr val="009900"/>
                </a:solidFill>
              </a:rPr>
              <a:t>«و لو جعلناه قرآنا أعجميا لقالوا لولا فصلت آياته: اگر اين قرآن را گنگ و مبهم نازل مى كرديم، مى گفتند چرا آياتش روشن و مشروح بيان نشده است.» </a:t>
            </a:r>
            <a:r>
              <a:rPr lang="fa-IR" dirty="0" smtClean="0"/>
              <a:t>در اينجا «اعجمى» به معناى كلام غيرفصيح است.</a:t>
            </a:r>
            <a:endParaRPr lang="en-US" dirty="0" smtClean="0"/>
          </a:p>
          <a:p>
            <a:pPr marL="0" indent="0" algn="r" rtl="1">
              <a:buNone/>
            </a:pPr>
            <a:r>
              <a:rPr lang="fa-IR" dirty="0" smtClean="0"/>
              <a:t>سپس به يكى ديگر از دلايل حقانيت قرآن اشاره كرده، مى گويد: </a:t>
            </a:r>
            <a:r>
              <a:rPr lang="fa-IR" dirty="0" smtClean="0">
                <a:solidFill>
                  <a:srgbClr val="FF0000"/>
                </a:solidFill>
              </a:rPr>
              <a:t>«وصف اين كتاب در كتب پيشينيان نيز آمده است و از ظهور آن در آينده بشارت داده اند: و إنه لفى زبر الأولين .»</a:t>
            </a:r>
            <a:endParaRPr lang="en-US" dirty="0" smtClean="0">
              <a:solidFill>
                <a:srgbClr val="FF0000"/>
              </a:solidFill>
            </a:endParaRPr>
          </a:p>
          <a:p>
            <a:pPr marL="0" indent="0" algn="r" rtl="1">
              <a:buNone/>
            </a:pPr>
            <a:r>
              <a:rPr lang="fa-IR" dirty="0" smtClean="0"/>
              <a:t>به ويژه در تورات موسى، به اوصاف اين پيامبر و كتاب آسمانى اش اشاره شده بود؛ به گونه اى كه علماى بنى اسراييل از آن به خوبى آگاه بودند. حتى گفته مى شود ايمان دو قبيله اوس و خزرج به پيامبراسلام(ص) بر اثر پيش بينى هاى علماى يهود از ظهور اين پيامبر و نزول اين </a:t>
            </a:r>
            <a:endParaRPr lang="en-US" dirty="0" smtClean="0"/>
          </a:p>
          <a:p>
            <a:pPr marL="0" indent="0" algn="r" rtl="1">
              <a:buNone/>
            </a:pPr>
            <a:r>
              <a:rPr lang="fa-IR" dirty="0" smtClean="0"/>
              <a:t>كتاب آسمانى بود. از اين رو قرآن در اينجا اضافه مى كند: </a:t>
            </a:r>
            <a:r>
              <a:rPr lang="fa-IR" dirty="0" smtClean="0">
                <a:solidFill>
                  <a:srgbClr val="009900"/>
                </a:solidFill>
              </a:rPr>
              <a:t>«آيا همين نشانه براى آنها كافى نيست كه علماى بنى اسراييل به خوبى از آن آگاه اند؟: أ و لم يكن لهم ءاية أن يعلمه علماء بنى إسرائيل.»</a:t>
            </a:r>
          </a:p>
          <a:p>
            <a:pPr marL="0" indent="0" algn="r" rtl="1">
              <a:buNone/>
            </a:pPr>
            <a:r>
              <a:rPr lang="fa-IR" dirty="0"/>
              <a:t>روشن است در محيطى كه آن همه دانشمندان بنى اسراييل وجود داشتند و با مشركان كاملا محشور بودند، ممكن نبود چنين سخنى را قرآن به گزاف درباره خويش بگويد؛ چرا كه بى درنگ از هرسو بانگ انكار برمى خاست و اين خود نشان مى دهد در آن محيط به قدرى اين مسئله روشن بوده كه جاى انكار نداشته است.</a:t>
            </a:r>
            <a:endParaRPr lang="en-US" dirty="0"/>
          </a:p>
          <a:p>
            <a:pPr marL="0" indent="0" algn="r" rtl="1">
              <a:buNone/>
            </a:pPr>
            <a:endParaRPr lang="en-US" dirty="0"/>
          </a:p>
          <a:p>
            <a:pPr marL="0" indent="0" algn="r" rtl="1">
              <a:buNone/>
            </a:pPr>
            <a:endParaRPr lang="fa-IR" dirty="0"/>
          </a:p>
          <a:p>
            <a:pPr marL="0" indent="0" algn="r" rtl="1">
              <a:buNone/>
            </a:pPr>
            <a:endParaRPr lang="en-US" dirty="0" smtClean="0">
              <a:solidFill>
                <a:srgbClr val="009900"/>
              </a:solidFill>
            </a:endParaRPr>
          </a:p>
        </p:txBody>
      </p:sp>
    </p:spTree>
    <p:extLst>
      <p:ext uri="{BB962C8B-B14F-4D97-AF65-F5344CB8AC3E}">
        <p14:creationId xmlns:p14="http://schemas.microsoft.com/office/powerpoint/2010/main" val="152697358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00800"/>
          </a:xfrm>
        </p:spPr>
        <p:txBody>
          <a:bodyPr>
            <a:normAutofit fontScale="70000" lnSpcReduction="20000"/>
          </a:bodyPr>
          <a:lstStyle/>
          <a:p>
            <a:pPr marL="0" indent="0" algn="r" rtl="1">
              <a:buNone/>
            </a:pPr>
            <a:r>
              <a:rPr lang="fa-IR" dirty="0"/>
              <a:t>قرآن مجيد در ادامه آيه مى فرمايد: </a:t>
            </a:r>
            <a:r>
              <a:rPr lang="fa-IR" dirty="0">
                <a:solidFill>
                  <a:srgbClr val="009900"/>
                </a:solidFill>
              </a:rPr>
              <a:t>«آنها همان زيان كاران اند: أولئك هم الخاسرون .» </a:t>
            </a:r>
            <a:endParaRPr lang="en-US" dirty="0">
              <a:solidFill>
                <a:srgbClr val="009900"/>
              </a:solidFill>
            </a:endParaRPr>
          </a:p>
          <a:p>
            <a:pPr marL="0" indent="0" algn="r" rtl="1">
              <a:buNone/>
            </a:pPr>
            <a:r>
              <a:rPr lang="fa-IR" dirty="0"/>
              <a:t>به راستى كه چنين است. چه زيانى از اين بالاتر كه انسان همه سرمايه هاى مادى و معنوى </a:t>
            </a:r>
            <a:endParaRPr lang="en-US" dirty="0"/>
          </a:p>
          <a:p>
            <a:pPr marL="0" indent="0" algn="r" rtl="1">
              <a:buNone/>
            </a:pPr>
            <a:r>
              <a:rPr lang="fa-IR" dirty="0"/>
              <a:t>خود را كه مى تواند بزرگ ترين افتخارها و سعادت ها را براى او بيافريند، در طريق نيستى و </a:t>
            </a:r>
            <a:r>
              <a:rPr lang="fa-IR" dirty="0" smtClean="0"/>
              <a:t>سيه روزى </a:t>
            </a:r>
            <a:r>
              <a:rPr lang="fa-IR" dirty="0"/>
              <a:t>خود به كار بندد؟ كسانى كه به مقتضاى مفهوم «فسق» از اطاعت خداوند سر پيچيده اند، </a:t>
            </a:r>
            <a:r>
              <a:rPr lang="fa-IR" dirty="0" smtClean="0"/>
              <a:t>سرنوشتى </a:t>
            </a:r>
            <a:r>
              <a:rPr lang="fa-IR" dirty="0"/>
              <a:t>جز اين </a:t>
            </a:r>
            <a:r>
              <a:rPr lang="fa-IR" dirty="0" smtClean="0"/>
              <a:t>ندارند.</a:t>
            </a:r>
            <a:endParaRPr lang="en-US" dirty="0"/>
          </a:p>
          <a:p>
            <a:pPr marL="0" indent="0" algn="r" rtl="1">
              <a:buNone/>
            </a:pPr>
            <a:r>
              <a:rPr lang="fa-IR" dirty="0"/>
              <a:t>سوره رعد نيز ضمن اشاره به اين سه نشانه، نتيجه آن را مشمول لعنت خدا واقع شدن و </a:t>
            </a:r>
            <a:r>
              <a:rPr lang="fa-IR" dirty="0" smtClean="0"/>
              <a:t>مجازات </a:t>
            </a:r>
            <a:r>
              <a:rPr lang="fa-IR" dirty="0"/>
              <a:t>در سراى ديگر دانسته است. </a:t>
            </a:r>
            <a:endParaRPr lang="fa-IR" dirty="0" smtClean="0"/>
          </a:p>
          <a:p>
            <a:pPr marL="0" indent="0" algn="r" rtl="1">
              <a:buNone/>
            </a:pPr>
            <a:endParaRPr lang="en-US" dirty="0"/>
          </a:p>
          <a:p>
            <a:pPr marL="0" indent="0" algn="r" rtl="1">
              <a:buNone/>
            </a:pPr>
            <a:r>
              <a:rPr lang="fa-IR" dirty="0">
                <a:solidFill>
                  <a:srgbClr val="C00000"/>
                </a:solidFill>
              </a:rPr>
              <a:t>نكته: اهميت صله رحم در اسلام</a:t>
            </a:r>
            <a:endParaRPr lang="en-US" dirty="0">
              <a:solidFill>
                <a:srgbClr val="C00000"/>
              </a:solidFill>
            </a:endParaRPr>
          </a:p>
          <a:p>
            <a:pPr marL="0" indent="0" algn="r" rtl="1">
              <a:buNone/>
            </a:pPr>
            <a:r>
              <a:rPr lang="fa-IR" dirty="0"/>
              <a:t>گرچه آيه فوق از احترام به همه پيوندهاى الهى سخن مى گويد، بى شك پيوند خويشاوندى يك</a:t>
            </a:r>
            <a:endParaRPr lang="en-US" dirty="0"/>
          </a:p>
          <a:p>
            <a:pPr marL="0" indent="0" algn="r" rtl="1">
              <a:buNone/>
            </a:pPr>
            <a:r>
              <a:rPr lang="fa-IR" dirty="0"/>
              <a:t>مصداق روشن آن </a:t>
            </a:r>
            <a:r>
              <a:rPr lang="fa-IR" dirty="0" smtClean="0"/>
              <a:t>است.</a:t>
            </a:r>
            <a:endParaRPr lang="fa-IR" dirty="0"/>
          </a:p>
          <a:p>
            <a:pPr marL="0" indent="0" algn="r" rtl="1">
              <a:buNone/>
            </a:pPr>
            <a:r>
              <a:rPr lang="fa-IR" dirty="0" smtClean="0"/>
              <a:t>اسلام </a:t>
            </a:r>
            <a:r>
              <a:rPr lang="fa-IR" dirty="0"/>
              <a:t>نسبت به صله رحم، كمك، حمايت و محبت نسبت به خويشاوندان </a:t>
            </a:r>
            <a:r>
              <a:rPr lang="fa-IR" dirty="0" smtClean="0"/>
              <a:t>اهميت </a:t>
            </a:r>
            <a:r>
              <a:rPr lang="fa-IR" dirty="0"/>
              <a:t>بسيارى قائل شده و قطع رحم و بريدن رابطه از بستگان را به شدت نهى كرده است. </a:t>
            </a:r>
            <a:endParaRPr lang="en-US" dirty="0"/>
          </a:p>
          <a:p>
            <a:pPr marL="0" indent="0" algn="r" rtl="1">
              <a:buNone/>
            </a:pPr>
            <a:r>
              <a:rPr lang="fa-IR" dirty="0"/>
              <a:t>اهميت صله رحم تا بدانجاست كه پيامبر </a:t>
            </a:r>
            <a:r>
              <a:rPr lang="fa-IR" dirty="0" smtClean="0"/>
              <a:t>اسلام(ص) </a:t>
            </a:r>
            <a:r>
              <a:rPr lang="fa-IR" dirty="0"/>
              <a:t>مى فرمايد:</a:t>
            </a:r>
            <a:endParaRPr lang="en-US" dirty="0"/>
          </a:p>
          <a:p>
            <a:pPr marL="0" indent="0" algn="r" rtl="1">
              <a:buNone/>
            </a:pPr>
            <a:r>
              <a:rPr lang="fa-IR" dirty="0">
                <a:solidFill>
                  <a:srgbClr val="009900"/>
                </a:solidFill>
              </a:rPr>
              <a:t>صلة الرحم تعمر الديار و تزيد فى الأعمار و ان كان أهلها غير </a:t>
            </a:r>
            <a:r>
              <a:rPr lang="fa-IR" dirty="0" smtClean="0">
                <a:solidFill>
                  <a:srgbClr val="009900"/>
                </a:solidFill>
              </a:rPr>
              <a:t>أخيار.</a:t>
            </a:r>
            <a:endParaRPr lang="en-US" dirty="0">
              <a:solidFill>
                <a:srgbClr val="009900"/>
              </a:solidFill>
            </a:endParaRPr>
          </a:p>
          <a:p>
            <a:pPr marL="0" indent="0" algn="r" rtl="1">
              <a:buNone/>
            </a:pPr>
            <a:r>
              <a:rPr lang="fa-IR" dirty="0"/>
              <a:t>پيوند با خويشاوندان شهرها را آباد مى سازد و بر عمرها مى افزايد، هرچند انجام </a:t>
            </a:r>
            <a:endParaRPr lang="en-US" dirty="0"/>
          </a:p>
          <a:p>
            <a:pPr marL="0" indent="0" algn="r">
              <a:buNone/>
            </a:pPr>
            <a:r>
              <a:rPr lang="fa-IR" dirty="0"/>
              <a:t>دهندگان آن از نيكان هم نباشند.</a:t>
            </a:r>
          </a:p>
        </p:txBody>
      </p:sp>
    </p:spTree>
    <p:extLst>
      <p:ext uri="{BB962C8B-B14F-4D97-AF65-F5344CB8AC3E}">
        <p14:creationId xmlns:p14="http://schemas.microsoft.com/office/powerpoint/2010/main" val="241905359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r" rtl="1">
              <a:buNone/>
            </a:pPr>
            <a:r>
              <a:rPr lang="fa-IR" dirty="0"/>
              <a:t>در سخنان امام </a:t>
            </a:r>
            <a:r>
              <a:rPr lang="fa-IR" dirty="0" smtClean="0"/>
              <a:t>صادق(ع) </a:t>
            </a:r>
            <a:r>
              <a:rPr lang="fa-IR" dirty="0"/>
              <a:t>نيز آمده است:</a:t>
            </a:r>
            <a:endParaRPr lang="en-US" dirty="0"/>
          </a:p>
          <a:p>
            <a:pPr marL="0" indent="0" algn="r" rtl="1">
              <a:buNone/>
            </a:pPr>
            <a:r>
              <a:rPr lang="fa-IR" dirty="0"/>
              <a:t>صل رحمك و لو بشربة من ماء و أفضل ما يوصل به الرحم كف الأذى </a:t>
            </a:r>
            <a:r>
              <a:rPr lang="fa-IR" dirty="0" smtClean="0"/>
              <a:t>عنها.</a:t>
            </a:r>
            <a:endParaRPr lang="en-US" dirty="0"/>
          </a:p>
          <a:p>
            <a:pPr marL="0" indent="0" algn="r" rtl="1">
              <a:buNone/>
            </a:pPr>
            <a:r>
              <a:rPr lang="fa-IR" dirty="0"/>
              <a:t>پيوند خويشاوندى خويش را حتى با جرعه اى از آب محكم كن و بهترين راه براى </a:t>
            </a:r>
            <a:endParaRPr lang="en-US" dirty="0"/>
          </a:p>
          <a:p>
            <a:pPr marL="0" indent="0" algn="r" rtl="1">
              <a:buNone/>
            </a:pPr>
            <a:r>
              <a:rPr lang="fa-IR" dirty="0"/>
              <a:t>خدمت به آنان اين است كه (دست كم) از تو آزار و مزاحمتى نبينند.</a:t>
            </a:r>
            <a:endParaRPr lang="en-US" dirty="0"/>
          </a:p>
          <a:p>
            <a:pPr marL="0" indent="0" algn="r" rtl="1">
              <a:buNone/>
            </a:pPr>
            <a:r>
              <a:rPr lang="fa-IR" dirty="0"/>
              <a:t>زشتى و گناه قطع رحم به حدى است كه امام </a:t>
            </a:r>
            <a:r>
              <a:rPr lang="fa-IR" dirty="0" smtClean="0"/>
              <a:t>سجاد(ع) </a:t>
            </a:r>
            <a:r>
              <a:rPr lang="fa-IR" dirty="0"/>
              <a:t>به فرزند خود نصيحت </a:t>
            </a:r>
            <a:endParaRPr lang="en-US" dirty="0"/>
          </a:p>
          <a:p>
            <a:pPr marL="0" indent="0" algn="r" rtl="1">
              <a:buNone/>
            </a:pPr>
            <a:r>
              <a:rPr lang="fa-IR" dirty="0"/>
              <a:t>مى كند از مصاحبت با پنج طايفه بپرهيزد كه يكى از آنها كسانى هستند كه قطع رحم كرده اند</a:t>
            </a:r>
            <a:endParaRPr lang="en-US" dirty="0"/>
          </a:p>
          <a:p>
            <a:pPr marL="0" indent="0" algn="r" rtl="1">
              <a:buNone/>
            </a:pPr>
            <a:r>
              <a:rPr lang="fa-IR" dirty="0"/>
              <a:t>إياك و مصاحبة القاطع لرحمه فإنى وجدته ملعونا فى كتاب الله </a:t>
            </a:r>
            <a:r>
              <a:rPr lang="fa-IR" dirty="0" smtClean="0"/>
              <a:t>.</a:t>
            </a:r>
            <a:endParaRPr lang="en-US" dirty="0"/>
          </a:p>
          <a:p>
            <a:pPr marL="0" indent="0" algn="r" rtl="1">
              <a:buNone/>
            </a:pPr>
            <a:r>
              <a:rPr lang="fa-IR" dirty="0"/>
              <a:t>بپرهيز از معاشرت با كسى كه قطع رحم كرده كه قرآن او را ملعون و دور از رحمت </a:t>
            </a:r>
            <a:endParaRPr lang="en-US" dirty="0"/>
          </a:p>
          <a:p>
            <a:pPr marL="0" indent="0" algn="r" rtl="1">
              <a:buNone/>
            </a:pPr>
            <a:r>
              <a:rPr lang="fa-IR" dirty="0"/>
              <a:t>خدا شمرده است.</a:t>
            </a:r>
            <a:endParaRPr lang="en-US" dirty="0"/>
          </a:p>
          <a:p>
            <a:pPr marL="0" indent="0" algn="r">
              <a:buNone/>
            </a:pPr>
            <a:endParaRPr lang="fa-IR" dirty="0"/>
          </a:p>
        </p:txBody>
      </p:sp>
    </p:spTree>
    <p:extLst>
      <p:ext uri="{BB962C8B-B14F-4D97-AF65-F5344CB8AC3E}">
        <p14:creationId xmlns:p14="http://schemas.microsoft.com/office/powerpoint/2010/main" val="167131934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610600" cy="5821363"/>
          </a:xfrm>
        </p:spPr>
        <p:txBody>
          <a:bodyPr>
            <a:normAutofit fontScale="77500" lnSpcReduction="20000"/>
          </a:bodyPr>
          <a:lstStyle/>
          <a:p>
            <a:pPr marL="0" indent="0" algn="r" rtl="1">
              <a:buNone/>
            </a:pPr>
            <a:r>
              <a:rPr lang="fa-IR" dirty="0" smtClean="0"/>
              <a:t>قرآن كريم در سوره محمد(ص) نيز مى فرمايد:</a:t>
            </a:r>
            <a:endParaRPr lang="en-US" dirty="0" smtClean="0"/>
          </a:p>
          <a:p>
            <a:pPr marL="0" indent="0" algn="r" rtl="1">
              <a:buNone/>
            </a:pPr>
            <a:r>
              <a:rPr lang="fa-IR" dirty="0" smtClean="0">
                <a:solidFill>
                  <a:srgbClr val="00B0F0"/>
                </a:solidFill>
              </a:rPr>
              <a:t>فهل عسيتم إن توليتم أن تفسدوا فى الارض و تقطعوا أرحامكم * أولئك الذين لعنهم </a:t>
            </a:r>
            <a:endParaRPr lang="en-US" dirty="0" smtClean="0">
              <a:solidFill>
                <a:srgbClr val="00B0F0"/>
              </a:solidFill>
            </a:endParaRPr>
          </a:p>
          <a:p>
            <a:pPr marL="0" indent="0" algn="r" rtl="1">
              <a:buNone/>
            </a:pPr>
            <a:r>
              <a:rPr lang="fa-IR" dirty="0" smtClean="0">
                <a:solidFill>
                  <a:srgbClr val="00B0F0"/>
                </a:solidFill>
              </a:rPr>
              <a:t>... اگر (از اين دستورها) روى گردان شويد، جز اين انتظار مى رود كه در زمين فساد </a:t>
            </a:r>
            <a:endParaRPr lang="en-US" dirty="0" smtClean="0">
              <a:solidFill>
                <a:srgbClr val="00B0F0"/>
              </a:solidFill>
            </a:endParaRPr>
          </a:p>
          <a:p>
            <a:pPr marL="0" indent="0" algn="r" rtl="1">
              <a:buNone/>
            </a:pPr>
            <a:r>
              <a:rPr lang="fa-IR" dirty="0" smtClean="0">
                <a:solidFill>
                  <a:srgbClr val="00B0F0"/>
                </a:solidFill>
              </a:rPr>
              <a:t>و قطع پيوند خويشاوندى كنيد! آنها كسانى هستند كه خداوند از رحمت خويش دورشان ساخته.</a:t>
            </a:r>
            <a:r>
              <a:rPr lang="fa-IR" dirty="0" smtClean="0"/>
              <a:t/>
            </a:r>
            <a:br>
              <a:rPr lang="fa-IR" dirty="0" smtClean="0"/>
            </a:br>
            <a:endParaRPr lang="en-US" dirty="0" smtClean="0"/>
          </a:p>
          <a:p>
            <a:pPr marL="0" indent="0" algn="r" rtl="1">
              <a:buNone/>
            </a:pPr>
            <a:r>
              <a:rPr lang="fa-IR" dirty="0" smtClean="0"/>
              <a:t>كوتاه سخن اينكه، قرآن نسبت به قاطعان رحم و برهم زنندگان پيوند خويشاوندى تعبيرات </a:t>
            </a:r>
            <a:endParaRPr lang="en-US" dirty="0" smtClean="0"/>
          </a:p>
          <a:p>
            <a:pPr marL="0" indent="0" algn="r" rtl="1">
              <a:buNone/>
            </a:pPr>
            <a:r>
              <a:rPr lang="fa-IR" dirty="0" smtClean="0"/>
              <a:t>شديدى دارد و احاديث اسلامى نيز آنها را سخت مذمت كرده است. مثلا از پيامبراسلام(ص) پرسيدند: مبغوض ترين عمل در پيشگاه خداوند كدام است؟ فرمود: «شرك به خدا». پرسيدند: بعد از آن؟ فرمود: «قطع رحم».</a:t>
            </a:r>
            <a:r>
              <a:rPr lang="fa-IR" dirty="0"/>
              <a:t> </a:t>
            </a:r>
            <a:r>
              <a:rPr lang="fa-IR" dirty="0" smtClean="0"/>
              <a:t/>
            </a:r>
            <a:br>
              <a:rPr lang="fa-IR" dirty="0" smtClean="0"/>
            </a:br>
            <a:r>
              <a:rPr lang="fa-IR" dirty="0" smtClean="0"/>
              <a:t>علت اينكه اسلام بر نگهدارى و حفظ پيوند خويشاوندى اين همه تأكيد كرده، اين است كه هميشه براى اصلاح، تقويت، پيشرفت و عظمت بخشيدن به يك اجتماع بزرگ ـ</a:t>
            </a:r>
            <a:r>
              <a:rPr lang="fa-IR" dirty="0"/>
              <a:t> </a:t>
            </a:r>
            <a:r>
              <a:rPr lang="fa-IR" dirty="0" smtClean="0"/>
              <a:t>چه از نظر اقتصادى يا نظامى و چه از نظر جنبه هاى معنوى و اخلاقى ـ بايد از واحدهاى كوچك آن شروع كرد تا با پيشرفت و تقويت تمام واحدهاى كوچك، </a:t>
            </a:r>
            <a:endParaRPr lang="en-US" dirty="0" smtClean="0"/>
          </a:p>
          <a:p>
            <a:pPr marL="0" indent="0" algn="r" rtl="1">
              <a:buNone/>
            </a:pPr>
            <a:r>
              <a:rPr lang="fa-IR" dirty="0" smtClean="0"/>
              <a:t>اجتماع عظيم خودبه خود اصلاح شود.</a:t>
            </a:r>
            <a:endParaRPr lang="en-US" dirty="0" smtClean="0"/>
          </a:p>
          <a:p>
            <a:pPr marL="0" indent="0" algn="r">
              <a:buNone/>
            </a:pPr>
            <a:endParaRPr lang="fa-IR" dirty="0"/>
          </a:p>
        </p:txBody>
      </p:sp>
    </p:spTree>
    <p:extLst>
      <p:ext uri="{BB962C8B-B14F-4D97-AF65-F5344CB8AC3E}">
        <p14:creationId xmlns:p14="http://schemas.microsoft.com/office/powerpoint/2010/main" val="52617575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668963"/>
          </a:xfrm>
        </p:spPr>
        <p:txBody>
          <a:bodyPr>
            <a:normAutofit fontScale="62500" lnSpcReduction="20000"/>
          </a:bodyPr>
          <a:lstStyle/>
          <a:p>
            <a:pPr marL="0" indent="0" algn="r" rtl="1">
              <a:buNone/>
            </a:pPr>
            <a:r>
              <a:rPr lang="fa-IR" dirty="0"/>
              <a:t>اسلام براى عظمت مسلمانان از اين روش به گونه اى كامل تر بهره برده و به اصلاح </a:t>
            </a:r>
            <a:r>
              <a:rPr lang="fa-IR" dirty="0" smtClean="0"/>
              <a:t>واحدهايى </a:t>
            </a:r>
            <a:r>
              <a:rPr lang="fa-IR" dirty="0"/>
              <a:t>دستور داده كه معمولا افراد از كمك و عظمت بخشيدن به آن روگردان نيستند؛ زيرا </a:t>
            </a:r>
            <a:r>
              <a:rPr lang="fa-IR" dirty="0" smtClean="0"/>
              <a:t>تقويت </a:t>
            </a:r>
            <a:r>
              <a:rPr lang="fa-IR" dirty="0"/>
              <a:t>بنيه افرادى را توصيه مى كند كه خونشان در رگ و پوست هم در گردش است و اعضاى </a:t>
            </a:r>
            <a:r>
              <a:rPr lang="fa-IR" dirty="0" smtClean="0"/>
              <a:t>يك </a:t>
            </a:r>
            <a:r>
              <a:rPr lang="fa-IR" dirty="0"/>
              <a:t>خانواده اند و پيداست هنگامى كه اجتماعات </a:t>
            </a:r>
            <a:r>
              <a:rPr lang="fa-IR" dirty="0" smtClean="0"/>
              <a:t>كوچكاجتماعات </a:t>
            </a:r>
            <a:r>
              <a:rPr lang="fa-IR" dirty="0"/>
              <a:t>كوچك خويشاوندى نيرومند شد، اجتماع عظيم </a:t>
            </a:r>
            <a:r>
              <a:rPr lang="fa-IR" dirty="0" smtClean="0"/>
              <a:t>آنها </a:t>
            </a:r>
            <a:r>
              <a:rPr lang="fa-IR" dirty="0"/>
              <a:t>نيز عظمت مى يابد. شايد حديثى كه مى گويد </a:t>
            </a:r>
            <a:r>
              <a:rPr lang="fa-IR" dirty="0">
                <a:solidFill>
                  <a:schemeClr val="accent2"/>
                </a:solidFill>
              </a:rPr>
              <a:t>«</a:t>
            </a:r>
            <a:r>
              <a:rPr lang="fa-IR" dirty="0">
                <a:solidFill>
                  <a:srgbClr val="0070C0"/>
                </a:solidFill>
              </a:rPr>
              <a:t>صله رحم باعث آبادى شهرها مى گردد</a:t>
            </a:r>
            <a:r>
              <a:rPr lang="fa-IR" dirty="0">
                <a:solidFill>
                  <a:schemeClr val="accent2"/>
                </a:solidFill>
              </a:rPr>
              <a:t>»</a:t>
            </a:r>
            <a:r>
              <a:rPr lang="fa-IR" dirty="0"/>
              <a:t>، </a:t>
            </a:r>
            <a:r>
              <a:rPr lang="fa-IR" dirty="0" smtClean="0"/>
              <a:t>به </a:t>
            </a:r>
            <a:r>
              <a:rPr lang="fa-IR" dirty="0"/>
              <a:t>همين معنا اشاره داشته باشد.</a:t>
            </a:r>
            <a:endParaRPr lang="en-US" dirty="0"/>
          </a:p>
          <a:p>
            <a:pPr marL="0" indent="0" algn="r" rtl="1">
              <a:buNone/>
            </a:pPr>
            <a:r>
              <a:rPr lang="fa-IR" b="1" i="1" dirty="0">
                <a:solidFill>
                  <a:schemeClr val="bg2">
                    <a:lumMod val="10000"/>
                  </a:schemeClr>
                </a:solidFill>
              </a:rPr>
              <a:t>مشاركت ورزی</a:t>
            </a:r>
            <a:endParaRPr lang="en-US" b="1" i="1" dirty="0">
              <a:solidFill>
                <a:schemeClr val="bg2">
                  <a:lumMod val="10000"/>
                </a:schemeClr>
              </a:solidFill>
            </a:endParaRPr>
          </a:p>
          <a:p>
            <a:pPr marL="0" indent="0" algn="r" rtl="1">
              <a:buNone/>
            </a:pPr>
            <a:r>
              <a:rPr lang="fa-IR" dirty="0">
                <a:solidFill>
                  <a:srgbClr val="0070C0"/>
                </a:solidFill>
              </a:rPr>
              <a:t>و تعاونوا على البر و التقوى و لاتعاونوا على الاثم و العدوان </a:t>
            </a:r>
            <a:endParaRPr lang="en-US" dirty="0">
              <a:solidFill>
                <a:srgbClr val="0070C0"/>
              </a:solidFill>
            </a:endParaRPr>
          </a:p>
          <a:p>
            <a:pPr marL="0" indent="0" algn="r" rtl="1">
              <a:buNone/>
            </a:pPr>
            <a:r>
              <a:rPr lang="fa-IR" dirty="0">
                <a:solidFill>
                  <a:srgbClr val="0070C0"/>
                </a:solidFill>
              </a:rPr>
              <a:t>و اتقوا الله إن الله شديد العقاب </a:t>
            </a:r>
            <a:r>
              <a:rPr lang="fa-IR" dirty="0" smtClean="0">
                <a:solidFill>
                  <a:schemeClr val="accent2">
                    <a:lumMod val="50000"/>
                  </a:schemeClr>
                </a:solidFill>
              </a:rPr>
              <a:t>.</a:t>
            </a:r>
          </a:p>
          <a:p>
            <a:pPr marL="0" indent="0" algn="r" rtl="1">
              <a:buNone/>
            </a:pPr>
            <a:r>
              <a:rPr lang="fa-IR" dirty="0"/>
              <a:t>آنچه در اين آيه در زمينه تعاون آمده، يك اصل كلى اسلامى است كه سراسر مسائل </a:t>
            </a:r>
            <a:r>
              <a:rPr lang="fa-IR" dirty="0" smtClean="0"/>
              <a:t>اجتماعى</a:t>
            </a:r>
            <a:r>
              <a:rPr lang="fa-IR" dirty="0"/>
              <a:t>، حقوقى، اخلاقى و سياسى را در بر مى گيرد. طبق اين اصل، مسلمانان موظف اند </a:t>
            </a:r>
            <a:r>
              <a:rPr lang="fa-IR" dirty="0" smtClean="0"/>
              <a:t>در</a:t>
            </a:r>
            <a:r>
              <a:rPr lang="fa-IR" dirty="0"/>
              <a:t> </a:t>
            </a:r>
            <a:endParaRPr lang="en-US" dirty="0"/>
          </a:p>
          <a:p>
            <a:pPr marL="0" indent="0" algn="r" rtl="1">
              <a:buNone/>
            </a:pPr>
            <a:r>
              <a:rPr lang="fa-IR" dirty="0"/>
              <a:t>كارهاى نيك همكارى كنند، اما همكارى در اهداف باطل و اعمال نادرست و ظلم و ستم، مطلقا </a:t>
            </a:r>
            <a:endParaRPr lang="en-US" dirty="0"/>
          </a:p>
          <a:p>
            <a:pPr marL="0" indent="0" algn="r" rtl="1">
              <a:buNone/>
            </a:pPr>
            <a:r>
              <a:rPr lang="fa-IR" dirty="0"/>
              <a:t>ممنوع است، هر چند مرتكب آن دوست نزديك يا برادر انسان باشد. اين قانون اسلامى درست بر </a:t>
            </a:r>
            <a:endParaRPr lang="en-US" dirty="0"/>
          </a:p>
          <a:p>
            <a:pPr marL="0" indent="0" algn="r" rtl="1">
              <a:buNone/>
            </a:pPr>
            <a:r>
              <a:rPr lang="fa-IR" dirty="0"/>
              <a:t>ضد قانونى است كه در جاهليت عرب (و حتى در جاهليت امروز) حكومت مى كند كه مى گويد: </a:t>
            </a:r>
            <a:endParaRPr lang="en-US" dirty="0"/>
          </a:p>
          <a:p>
            <a:pPr marL="0" indent="0" algn="r" rtl="1">
              <a:buNone/>
            </a:pPr>
            <a:r>
              <a:rPr lang="fa-IR" dirty="0">
                <a:solidFill>
                  <a:srgbClr val="0070C0"/>
                </a:solidFill>
              </a:rPr>
              <a:t>«برادر (يا دوست و هم پيمانت) را حمايت كن خواه ظالم باشد يا مظلوم!»</a:t>
            </a:r>
            <a:endParaRPr lang="en-US" dirty="0">
              <a:solidFill>
                <a:srgbClr val="0070C0"/>
              </a:solidFill>
            </a:endParaRPr>
          </a:p>
          <a:p>
            <a:pPr marL="0" indent="0" algn="r">
              <a:buNone/>
            </a:pPr>
            <a:endParaRPr lang="fa-IR" dirty="0"/>
          </a:p>
          <a:p>
            <a:pPr marL="0" indent="0" algn="r" rtl="1">
              <a:buNone/>
            </a:pPr>
            <a:endParaRPr lang="en-US" dirty="0">
              <a:solidFill>
                <a:schemeClr val="accent2">
                  <a:lumMod val="50000"/>
                </a:schemeClr>
              </a:solidFill>
            </a:endParaRPr>
          </a:p>
        </p:txBody>
      </p:sp>
    </p:spTree>
    <p:extLst>
      <p:ext uri="{BB962C8B-B14F-4D97-AF65-F5344CB8AC3E}">
        <p14:creationId xmlns:p14="http://schemas.microsoft.com/office/powerpoint/2010/main" val="413580015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839200" cy="6705600"/>
          </a:xfrm>
        </p:spPr>
        <p:txBody>
          <a:bodyPr>
            <a:normAutofit fontScale="62500" lnSpcReduction="20000"/>
          </a:bodyPr>
          <a:lstStyle/>
          <a:p>
            <a:pPr marL="0" indent="0" algn="r" rtl="1">
              <a:buNone/>
            </a:pPr>
            <a:r>
              <a:rPr lang="fa-IR" dirty="0"/>
              <a:t>در آن روز اگر افرادى از قبيله اى به افراد قبيله ديگر حمله مى كردند، ديگر افراد قبيله به </a:t>
            </a:r>
            <a:endParaRPr lang="en-US" dirty="0"/>
          </a:p>
          <a:p>
            <a:pPr marL="0" indent="0" algn="r" rtl="1">
              <a:buNone/>
            </a:pPr>
            <a:r>
              <a:rPr lang="fa-IR" dirty="0"/>
              <a:t>حمايت از آنها برمى خواستند، بى آنكه تحقيق كنند حمله، عادلانه بوده است يا ظالمانه. اين </a:t>
            </a:r>
            <a:endParaRPr lang="en-US" dirty="0"/>
          </a:p>
          <a:p>
            <a:pPr marL="0" indent="0" algn="r" rtl="1">
              <a:buNone/>
            </a:pPr>
            <a:r>
              <a:rPr lang="fa-IR" dirty="0"/>
              <a:t>اصل در مناسبات بين المللى امروز نيز حكم فرماست و غالبا كشورهاى هم پيمان و يا آنها كه </a:t>
            </a:r>
            <a:endParaRPr lang="en-US" dirty="0"/>
          </a:p>
          <a:p>
            <a:pPr marL="0" indent="0" algn="r" rtl="1">
              <a:buNone/>
            </a:pPr>
            <a:r>
              <a:rPr lang="fa-IR" dirty="0"/>
              <a:t>منافع مشتركى دارند، در مسائل مهم جهانى به حمايت يكديگر برمى خيزند، بدون اينكه اصل </a:t>
            </a:r>
            <a:endParaRPr lang="en-US" dirty="0"/>
          </a:p>
          <a:p>
            <a:pPr marL="0" indent="0" algn="r" rtl="1">
              <a:buNone/>
            </a:pPr>
            <a:r>
              <a:rPr lang="fa-IR" dirty="0"/>
              <a:t>عدالت را رعايت كنند و ظالم و مظلوم را از هم باز شناسند. اسلام با كشيدن خط بطلان بر اين </a:t>
            </a:r>
            <a:endParaRPr lang="en-US" dirty="0"/>
          </a:p>
          <a:p>
            <a:pPr marL="0" indent="0" algn="r" rtl="1">
              <a:buNone/>
            </a:pPr>
            <a:r>
              <a:rPr lang="fa-IR" dirty="0"/>
              <a:t>قانون جاهلى، دستور مى دهد تعاون و همكارى </a:t>
            </a:r>
            <a:r>
              <a:rPr lang="fa-IR" dirty="0" smtClean="0"/>
              <a:t>مسلمانان </a:t>
            </a:r>
            <a:r>
              <a:rPr lang="fa-IR" dirty="0"/>
              <a:t>با يكديگر بايد «تنها» در كارهاى نيك </a:t>
            </a:r>
            <a:endParaRPr lang="en-US" dirty="0"/>
          </a:p>
          <a:p>
            <a:pPr marL="0" indent="0" algn="r" rtl="1">
              <a:buNone/>
            </a:pPr>
            <a:r>
              <a:rPr lang="fa-IR" dirty="0"/>
              <a:t>و برنامه هاى مفيد و سازنده باشد، نه در گناه، ظلم و تجاوز.</a:t>
            </a:r>
            <a:endParaRPr lang="en-US" dirty="0"/>
          </a:p>
          <a:p>
            <a:pPr marL="0" indent="0" algn="r" rtl="1">
              <a:buNone/>
            </a:pPr>
            <a:r>
              <a:rPr lang="fa-IR" dirty="0"/>
              <a:t>جالب اينكه «بر» و «تقوا» هر دو در اين آيه با هم ذكر شده اند كه يكى جنبه اثباتى دارد و </a:t>
            </a:r>
            <a:endParaRPr lang="en-US" dirty="0"/>
          </a:p>
          <a:p>
            <a:pPr marL="0" indent="0" algn="r" rtl="1">
              <a:buNone/>
            </a:pPr>
            <a:r>
              <a:rPr lang="fa-IR" dirty="0"/>
              <a:t>اشاره به اعمال مفيد است و ديگرى نيز جنبه نفى دارد و اشاره به جلوگيرى از اعمال خلاف</a:t>
            </a:r>
            <a:r>
              <a:rPr lang="fa-IR" dirty="0" smtClean="0"/>
              <a:t>.</a:t>
            </a:r>
            <a:br>
              <a:rPr lang="fa-IR" dirty="0" smtClean="0"/>
            </a:br>
            <a:r>
              <a:rPr lang="fa-IR" dirty="0" smtClean="0"/>
              <a:t> </a:t>
            </a:r>
            <a:r>
              <a:rPr lang="fa-IR" dirty="0"/>
              <a:t>به اين ترتيب تعاون و همكارى بايد هم در دعوت به نيكى ها و هم در مبارزه با بدى ها انجام گيرد.</a:t>
            </a:r>
            <a:endParaRPr lang="en-US" dirty="0"/>
          </a:p>
          <a:p>
            <a:pPr marL="0" indent="0" algn="r" rtl="1">
              <a:buNone/>
            </a:pPr>
            <a:r>
              <a:rPr lang="fa-IR" dirty="0"/>
              <a:t>در فقه اسلامى از اين قانون در مسائل حقوقى استفاده شده و پاره اى از معاملات و قراردادهاى</a:t>
            </a:r>
            <a:endParaRPr lang="en-US" dirty="0"/>
          </a:p>
          <a:p>
            <a:pPr marL="0" indent="0" algn="r" rtl="1">
              <a:buNone/>
            </a:pPr>
            <a:r>
              <a:rPr lang="fa-IR" dirty="0"/>
              <a:t>تجارى كه جنبه كمك به گناه دارد، تحريم گرديده است؛ مانند فروختن انگور به كارخانه هاى </a:t>
            </a:r>
            <a:endParaRPr lang="en-US" dirty="0"/>
          </a:p>
          <a:p>
            <a:pPr marL="0" indent="0" algn="r" rtl="1">
              <a:buNone/>
            </a:pPr>
            <a:r>
              <a:rPr lang="fa-IR" dirty="0"/>
              <a:t>شراب سازى، فروختن اسلحه به دشمنان حق و عدالت و نيز اجاره دادن محل كسب و كار براى </a:t>
            </a:r>
            <a:endParaRPr lang="en-US" dirty="0"/>
          </a:p>
          <a:p>
            <a:pPr marL="0" indent="0" algn="r" rtl="1">
              <a:buNone/>
            </a:pPr>
            <a:r>
              <a:rPr lang="fa-IR" dirty="0"/>
              <a:t>معاملات نامشروع و اعمال خلاف شرع.</a:t>
            </a:r>
            <a:endParaRPr lang="en-US" dirty="0"/>
          </a:p>
          <a:p>
            <a:pPr marL="0" indent="0" algn="r" rtl="1">
              <a:buNone/>
            </a:pPr>
            <a:r>
              <a:rPr lang="fa-IR" dirty="0"/>
              <a:t>اگر اين اصل در اجتماعات اسلامى احيا شود و مردم بدون در نظر گرفتن مناسبات شخصى </a:t>
            </a:r>
            <a:endParaRPr lang="en-US" dirty="0"/>
          </a:p>
          <a:p>
            <a:pPr marL="0" indent="0" algn="r" rtl="1">
              <a:buNone/>
            </a:pPr>
            <a:r>
              <a:rPr lang="fa-IR" dirty="0"/>
              <a:t>و نژادى و خويشاوندى با كسانى كه در كارهاى مثبت و سازنده گام برمى دارند، همكارى كنند </a:t>
            </a:r>
            <a:endParaRPr lang="en-US" dirty="0"/>
          </a:p>
          <a:p>
            <a:pPr marL="0" indent="0" algn="r" rtl="1">
              <a:buNone/>
            </a:pPr>
            <a:r>
              <a:rPr lang="fa-IR" dirty="0"/>
              <a:t>و از يارى كردن ستمگران و متجاوزان ـ در هر گروه و طبقه اى كه باشند ـ بپرهيزند، بسيارى از</a:t>
            </a:r>
            <a:endParaRPr lang="en-US" dirty="0"/>
          </a:p>
          <a:p>
            <a:pPr marL="0" indent="0" algn="r" rtl="1">
              <a:buNone/>
            </a:pPr>
            <a:r>
              <a:rPr lang="fa-IR" dirty="0"/>
              <a:t>نابسامانى هاى اجتماعى سامان مى يابد. همچنين اگر در مقياس بين المللى، دولت هاى دنيا با </a:t>
            </a:r>
            <a:endParaRPr lang="en-US" dirty="0"/>
          </a:p>
          <a:p>
            <a:pPr marL="0" indent="0" algn="r" rtl="1">
              <a:buNone/>
            </a:pPr>
            <a:r>
              <a:rPr lang="fa-IR" dirty="0"/>
              <a:t>متجاوزان ـ هركس و هر دولتى بوده باشد ـ همكارى نكنند، تعدى، استعمار و استثمار از جهان </a:t>
            </a:r>
            <a:endParaRPr lang="en-US" dirty="0"/>
          </a:p>
          <a:p>
            <a:pPr marL="0" indent="0" algn="r" rtl="1">
              <a:buNone/>
            </a:pPr>
            <a:r>
              <a:rPr lang="fa-IR" dirty="0"/>
              <a:t>برچيده خواهد شد.</a:t>
            </a:r>
            <a:endParaRPr lang="en-US"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367614308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fontScale="85000" lnSpcReduction="20000"/>
          </a:bodyPr>
          <a:lstStyle/>
          <a:p>
            <a:pPr marL="0" indent="0" algn="r" rtl="1">
              <a:buNone/>
            </a:pPr>
            <a:r>
              <a:rPr lang="fa-IR" dirty="0"/>
              <a:t>اما هنگامى كه مى بينيم پاره اى از آنها به حمايت متجاوزان و ستمگران برمى خيزند و با </a:t>
            </a:r>
            <a:r>
              <a:rPr lang="fa-IR" dirty="0" smtClean="0"/>
              <a:t>صراحت اعتراف مى </a:t>
            </a:r>
            <a:r>
              <a:rPr lang="fa-IR" dirty="0"/>
              <a:t>كنند اشتراك منافع، آنها را دعوت به اين حمايت كرده، نبايد انتظار وضعى </a:t>
            </a:r>
            <a:r>
              <a:rPr lang="fa-IR" dirty="0" smtClean="0"/>
              <a:t>بهتر </a:t>
            </a:r>
            <a:r>
              <a:rPr lang="fa-IR" dirty="0"/>
              <a:t>از اين داشته باشيم. در روايات اسلامى درباره اين مسئله تأكيدهاى بسيارى شده است؛ </a:t>
            </a:r>
            <a:r>
              <a:rPr lang="fa-IR" dirty="0" smtClean="0"/>
              <a:t>از جمله </a:t>
            </a:r>
            <a:r>
              <a:rPr lang="fa-IR" dirty="0"/>
              <a:t>اينكه </a:t>
            </a:r>
            <a:r>
              <a:rPr lang="fa-IR" dirty="0" smtClean="0"/>
              <a:t>پيامبر(ص) </a:t>
            </a:r>
            <a:r>
              <a:rPr lang="fa-IR" dirty="0"/>
              <a:t>به </a:t>
            </a:r>
            <a:r>
              <a:rPr lang="fa-IR" dirty="0" smtClean="0"/>
              <a:t>على(ع) </a:t>
            </a:r>
            <a:r>
              <a:rPr lang="fa-IR" dirty="0"/>
              <a:t>فرمود:</a:t>
            </a:r>
            <a:endParaRPr lang="en-US" dirty="0"/>
          </a:p>
          <a:p>
            <a:pPr marL="0" indent="0" algn="ctr" rtl="1">
              <a:buNone/>
            </a:pPr>
            <a:r>
              <a:rPr lang="fa-IR" dirty="0">
                <a:solidFill>
                  <a:srgbClr val="0070C0"/>
                </a:solidFill>
              </a:rPr>
              <a:t>ده طايفه از اين امت به خدا كافر شده اند كه يكى از آنها كسى است كه به دشمنان </a:t>
            </a:r>
            <a:r>
              <a:rPr lang="fa-IR" dirty="0" smtClean="0">
                <a:solidFill>
                  <a:srgbClr val="0070C0"/>
                </a:solidFill>
              </a:rPr>
              <a:t>اسلام </a:t>
            </a:r>
            <a:r>
              <a:rPr lang="fa-IR" dirty="0">
                <a:solidFill>
                  <a:srgbClr val="0070C0"/>
                </a:solidFill>
              </a:rPr>
              <a:t>كه با آنها در حال جنگ اند، اسلحه بفروشد</a:t>
            </a:r>
            <a:r>
              <a:rPr lang="fa-IR" dirty="0" smtClean="0">
                <a:solidFill>
                  <a:srgbClr val="0070C0"/>
                </a:solidFill>
              </a:rPr>
              <a:t>.</a:t>
            </a:r>
            <a:br>
              <a:rPr lang="fa-IR" dirty="0" smtClean="0">
                <a:solidFill>
                  <a:srgbClr val="0070C0"/>
                </a:solidFill>
              </a:rPr>
            </a:br>
            <a:r>
              <a:rPr lang="fa-IR" dirty="0" smtClean="0">
                <a:solidFill>
                  <a:srgbClr val="0070C0"/>
                </a:solidFill>
              </a:rPr>
              <a:t/>
            </a:r>
            <a:br>
              <a:rPr lang="fa-IR" dirty="0" smtClean="0">
                <a:solidFill>
                  <a:srgbClr val="0070C0"/>
                </a:solidFill>
              </a:rPr>
            </a:br>
            <a:r>
              <a:rPr lang="fa-IR" dirty="0" smtClean="0">
                <a:solidFill>
                  <a:schemeClr val="accent6">
                    <a:lumMod val="50000"/>
                  </a:schemeClr>
                </a:solidFill>
              </a:rPr>
              <a:t>خيرخواهى</a:t>
            </a:r>
            <a:endParaRPr lang="en-US" dirty="0">
              <a:solidFill>
                <a:schemeClr val="accent6">
                  <a:lumMod val="50000"/>
                </a:schemeClr>
              </a:solidFill>
            </a:endParaRPr>
          </a:p>
          <a:p>
            <a:pPr marL="0" indent="0" algn="ctr" rtl="1">
              <a:buNone/>
            </a:pPr>
            <a:r>
              <a:rPr lang="fa-IR" dirty="0">
                <a:solidFill>
                  <a:schemeClr val="accent6">
                    <a:lumMod val="50000"/>
                  </a:schemeClr>
                </a:solidFill>
              </a:rPr>
              <a:t>من يشفع شفاعة حسنة يكن له نصيب منها و من يشفع شفاعة سيئة يكن له كفل منها </a:t>
            </a:r>
            <a:r>
              <a:rPr lang="fa-IR" dirty="0" smtClean="0">
                <a:solidFill>
                  <a:schemeClr val="accent6">
                    <a:lumMod val="50000"/>
                  </a:schemeClr>
                </a:solidFill>
              </a:rPr>
              <a:t>و </a:t>
            </a:r>
            <a:r>
              <a:rPr lang="fa-IR" dirty="0">
                <a:solidFill>
                  <a:schemeClr val="accent6">
                    <a:lumMod val="50000"/>
                  </a:schemeClr>
                </a:solidFill>
              </a:rPr>
              <a:t>كان الله على كل شىء </a:t>
            </a:r>
            <a:r>
              <a:rPr lang="fa-IR" dirty="0" smtClean="0">
                <a:solidFill>
                  <a:schemeClr val="accent6">
                    <a:lumMod val="50000"/>
                  </a:schemeClr>
                </a:solidFill>
              </a:rPr>
              <a:t>مقيتا.</a:t>
            </a:r>
            <a:endParaRPr lang="en-US" dirty="0">
              <a:solidFill>
                <a:schemeClr val="accent6">
                  <a:lumMod val="50000"/>
                </a:schemeClr>
              </a:solidFill>
            </a:endParaRPr>
          </a:p>
          <a:p>
            <a:pPr marL="0" indent="0" algn="r" rtl="1">
              <a:buNone/>
            </a:pPr>
            <a:r>
              <a:rPr lang="fa-IR" dirty="0"/>
              <a:t>قرآن كريم در آيه </a:t>
            </a:r>
            <a:r>
              <a:rPr lang="fa-IR" dirty="0" smtClean="0"/>
              <a:t>84 </a:t>
            </a:r>
            <a:r>
              <a:rPr lang="fa-IR" dirty="0"/>
              <a:t>سوره نساء به اين مطلب اشاره دارد كه </a:t>
            </a:r>
            <a:r>
              <a:rPr lang="fa-IR" dirty="0">
                <a:solidFill>
                  <a:srgbClr val="0070C0"/>
                </a:solidFill>
              </a:rPr>
              <a:t>«هركس در درجه اول مسئول </a:t>
            </a:r>
            <a:r>
              <a:rPr lang="fa-IR" dirty="0" smtClean="0">
                <a:solidFill>
                  <a:srgbClr val="0070C0"/>
                </a:solidFill>
              </a:rPr>
              <a:t>كار </a:t>
            </a:r>
            <a:r>
              <a:rPr lang="fa-IR" dirty="0">
                <a:solidFill>
                  <a:srgbClr val="0070C0"/>
                </a:solidFill>
              </a:rPr>
              <a:t>خويش است، نه مسئول كار ديگران»، </a:t>
            </a:r>
            <a:r>
              <a:rPr lang="fa-IR" dirty="0"/>
              <a:t>اما براى اينكه از اين مطلب سوءاستفاده نشود، در اين  </a:t>
            </a:r>
            <a:r>
              <a:rPr lang="fa-IR" dirty="0" smtClean="0"/>
              <a:t>آيه </a:t>
            </a:r>
            <a:r>
              <a:rPr lang="fa-IR" dirty="0"/>
              <a:t>مى گويد: درست است كه هركس مسئول كارهاى خود است، اما «</a:t>
            </a:r>
            <a:r>
              <a:rPr lang="fa-IR" dirty="0">
                <a:solidFill>
                  <a:srgbClr val="0070C0"/>
                </a:solidFill>
              </a:rPr>
              <a:t>هر انسانى كه ديگرى را به </a:t>
            </a:r>
            <a:r>
              <a:rPr lang="fa-IR" dirty="0" smtClean="0">
                <a:solidFill>
                  <a:srgbClr val="0070C0"/>
                </a:solidFill>
              </a:rPr>
              <a:t>كار </a:t>
            </a:r>
            <a:r>
              <a:rPr lang="fa-IR" dirty="0">
                <a:solidFill>
                  <a:srgbClr val="0070C0"/>
                </a:solidFill>
              </a:rPr>
              <a:t>نيك وادارد، سهمى از آن خواهد داشت و هركس ديگرى را به كار بدى دعوت كند، بهره </a:t>
            </a:r>
            <a:r>
              <a:rPr lang="fa-IR" dirty="0" smtClean="0">
                <a:solidFill>
                  <a:srgbClr val="0070C0"/>
                </a:solidFill>
              </a:rPr>
              <a:t>اى</a:t>
            </a:r>
            <a:r>
              <a:rPr lang="fa-IR" dirty="0">
                <a:solidFill>
                  <a:srgbClr val="0070C0"/>
                </a:solidFill>
              </a:rPr>
              <a:t> </a:t>
            </a:r>
            <a:r>
              <a:rPr lang="fa-IR" dirty="0" smtClean="0">
                <a:solidFill>
                  <a:srgbClr val="0070C0"/>
                </a:solidFill>
              </a:rPr>
              <a:t>از </a:t>
            </a:r>
            <a:r>
              <a:rPr lang="fa-IR" dirty="0">
                <a:solidFill>
                  <a:srgbClr val="0070C0"/>
                </a:solidFill>
              </a:rPr>
              <a:t>آن خواهد داشت: من يشفع شفاعة حسنة يكن له نصيب منها و من يشفع شفاعة سيئة يكن </a:t>
            </a:r>
            <a:r>
              <a:rPr lang="fa-IR" dirty="0" smtClean="0">
                <a:solidFill>
                  <a:srgbClr val="0070C0"/>
                </a:solidFill>
              </a:rPr>
              <a:t>له </a:t>
            </a:r>
            <a:r>
              <a:rPr lang="fa-IR" dirty="0">
                <a:solidFill>
                  <a:srgbClr val="0070C0"/>
                </a:solidFill>
              </a:rPr>
              <a:t>كفل منها.» </a:t>
            </a:r>
            <a:endParaRPr lang="en-US" dirty="0">
              <a:solidFill>
                <a:srgbClr val="0070C0"/>
              </a:solidFill>
            </a:endParaRPr>
          </a:p>
          <a:p>
            <a:pPr marL="0" indent="0" algn="r">
              <a:buNone/>
            </a:pPr>
            <a:endParaRPr lang="fa-IR" dirty="0">
              <a:solidFill>
                <a:schemeClr val="accent1">
                  <a:lumMod val="50000"/>
                </a:schemeClr>
              </a:solidFill>
            </a:endParaRPr>
          </a:p>
        </p:txBody>
      </p:sp>
    </p:spTree>
    <p:extLst>
      <p:ext uri="{BB962C8B-B14F-4D97-AF65-F5344CB8AC3E}">
        <p14:creationId xmlns:p14="http://schemas.microsoft.com/office/powerpoint/2010/main" val="80107172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6705600"/>
          </a:xfrm>
        </p:spPr>
        <p:txBody>
          <a:bodyPr>
            <a:normAutofit fontScale="70000" lnSpcReduction="20000"/>
          </a:bodyPr>
          <a:lstStyle/>
          <a:p>
            <a:pPr marL="0" indent="0" algn="r" rtl="1">
              <a:buNone/>
            </a:pPr>
            <a:r>
              <a:rPr lang="fa-IR" dirty="0"/>
              <a:t>بنابراين مسئوليت هركس در برابر اعمال خويش به آن معنا نيست كه از دعوت ديگران </a:t>
            </a:r>
            <a:endParaRPr lang="en-US" dirty="0"/>
          </a:p>
          <a:p>
            <a:pPr marL="0" indent="0" algn="r" rtl="1">
              <a:buNone/>
            </a:pPr>
            <a:r>
              <a:rPr lang="fa-IR" dirty="0"/>
              <a:t>به سوى حق و مبارزه با فساد چشم بپوشد و روح اجتماعى اسلام را به فردگرايى و بيگانگى از </a:t>
            </a:r>
            <a:endParaRPr lang="en-US" dirty="0"/>
          </a:p>
          <a:p>
            <a:pPr marL="0" indent="0" algn="r" rtl="1">
              <a:buNone/>
            </a:pPr>
            <a:r>
              <a:rPr lang="fa-IR" dirty="0"/>
              <a:t>اجتماع تبديل كند و در لاك خود فرو رود.</a:t>
            </a:r>
            <a:endParaRPr lang="en-US" dirty="0"/>
          </a:p>
          <a:p>
            <a:pPr marL="0" indent="0" algn="r" rtl="1">
              <a:buNone/>
            </a:pPr>
            <a:r>
              <a:rPr lang="fa-IR" dirty="0"/>
              <a:t>كلمه شفاعت در اصل از ماده «شفع» (بر وزن نفع) به معناى جفت است. بنابراين ضميمه </a:t>
            </a:r>
            <a:endParaRPr lang="en-US" dirty="0"/>
          </a:p>
          <a:p>
            <a:pPr marL="0" indent="0" algn="r" rtl="1">
              <a:buNone/>
            </a:pPr>
            <a:r>
              <a:rPr lang="fa-IR" dirty="0"/>
              <a:t>شدن هر چيز به چيز ديگر شفاعت ناميده مى شود، اما گاه اين ضميمه شدن در خصوص</a:t>
            </a:r>
            <a:endParaRPr lang="en-US" dirty="0"/>
          </a:p>
          <a:p>
            <a:pPr marL="0" indent="0" algn="r" rtl="1">
              <a:buNone/>
            </a:pPr>
            <a:r>
              <a:rPr lang="fa-IR" dirty="0"/>
              <a:t>راهنمايى و ارشاد و هدايت است (مانند آيه فوق) كه در اين حال معناى امربه معروف و نهى </a:t>
            </a:r>
            <a:endParaRPr lang="en-US" dirty="0"/>
          </a:p>
          <a:p>
            <a:pPr marL="0" indent="0" algn="r" rtl="1">
              <a:buNone/>
            </a:pPr>
            <a:r>
              <a:rPr lang="fa-IR" dirty="0"/>
              <a:t>ازمنكر مى دهد (و شفاعت سيئه به معناى امر به منكر و نهى از معروف است).</a:t>
            </a:r>
            <a:endParaRPr lang="en-US" dirty="0"/>
          </a:p>
          <a:p>
            <a:pPr marL="0" indent="0" algn="r">
              <a:buNone/>
            </a:pPr>
            <a:endParaRPr lang="fa-IR" dirty="0"/>
          </a:p>
          <a:p>
            <a:pPr marL="0" indent="0" algn="r" rtl="1">
              <a:buNone/>
            </a:pPr>
            <a:endParaRPr lang="fa-IR" dirty="0" smtClean="0"/>
          </a:p>
          <a:p>
            <a:pPr marL="0" indent="0" algn="r" rtl="1">
              <a:buNone/>
            </a:pPr>
            <a:r>
              <a:rPr lang="fa-IR" dirty="0" smtClean="0"/>
              <a:t>اما </a:t>
            </a:r>
            <a:r>
              <a:rPr lang="fa-IR" dirty="0"/>
              <a:t>اگر در مورد نجات گنهكاران از عواقب اعمالشان باشد، به معناى كمك به گنهكارانى است </a:t>
            </a:r>
            <a:endParaRPr lang="en-US" dirty="0"/>
          </a:p>
          <a:p>
            <a:pPr marL="0" indent="0" algn="r" rtl="1">
              <a:buNone/>
            </a:pPr>
            <a:r>
              <a:rPr lang="fa-IR" dirty="0"/>
              <a:t>كه شايستگى  شفاعت را دارند. به سخن ديگر، شفاعت گاه پيش از انجام عمل است كه به معناى </a:t>
            </a:r>
            <a:endParaRPr lang="en-US" dirty="0"/>
          </a:p>
          <a:p>
            <a:pPr marL="0" indent="0" algn="r" rtl="1">
              <a:buNone/>
            </a:pPr>
            <a:r>
              <a:rPr lang="fa-IR" dirty="0"/>
              <a:t>راهنمايى است و گاه نيز پس از انجام عمل كه به معناى نجات از عواقب عمل مى باشد و هر دو </a:t>
            </a:r>
            <a:endParaRPr lang="en-US" dirty="0"/>
          </a:p>
          <a:p>
            <a:pPr marL="0" indent="0" algn="r" rtl="1">
              <a:buNone/>
            </a:pPr>
            <a:r>
              <a:rPr lang="fa-IR" dirty="0"/>
              <a:t>مصداق ضميمه شدن چيزى به چيز ديگر است</a:t>
            </a:r>
            <a:endParaRPr lang="en-US" dirty="0"/>
          </a:p>
          <a:p>
            <a:pPr marL="0" indent="0" algn="r" rtl="1">
              <a:buNone/>
            </a:pPr>
            <a:r>
              <a:rPr lang="fa-IR" dirty="0"/>
              <a:t>در ضمن بايد توجه داشت كه اين آيه اگرچه مفهومى كلى دارد ـ و هرگونه دعوت به كار </a:t>
            </a:r>
            <a:endParaRPr lang="en-US" dirty="0"/>
          </a:p>
          <a:p>
            <a:pPr marL="0" indent="0" algn="r" rtl="1">
              <a:buNone/>
            </a:pPr>
            <a:r>
              <a:rPr lang="fa-IR" dirty="0"/>
              <a:t>نيك و بد را شامل مى شود ـ ولى چون در زمينه آيات جهاد وارد شده، «شفاعت حسنه» اشاره به </a:t>
            </a:r>
            <a:endParaRPr lang="en-US" dirty="0"/>
          </a:p>
          <a:p>
            <a:pPr marL="0" indent="0" algn="r" rtl="1">
              <a:buNone/>
            </a:pPr>
            <a:r>
              <a:rPr lang="fa-IR" dirty="0"/>
              <a:t>تشويق </a:t>
            </a:r>
            <a:r>
              <a:rPr lang="fa-IR" dirty="0" smtClean="0"/>
              <a:t>پيامبر(ص) </a:t>
            </a:r>
            <a:r>
              <a:rPr lang="fa-IR" dirty="0"/>
              <a:t>به جهاد، و «شفاعت سيئه» اشاره به تشويق منافقان به كناره </a:t>
            </a:r>
            <a:r>
              <a:rPr lang="fa-IR" dirty="0" smtClean="0"/>
              <a:t>گيرى </a:t>
            </a:r>
            <a:r>
              <a:rPr lang="fa-IR" dirty="0"/>
              <a:t>از جهاد است كه هر كدام، از نتيجه اين كار سهمى خواهند برد</a:t>
            </a:r>
            <a:endParaRPr lang="en-US" dirty="0"/>
          </a:p>
          <a:p>
            <a:pPr marL="0" indent="0" algn="r">
              <a:buNone/>
            </a:pPr>
            <a:endParaRPr lang="fa-IR" dirty="0"/>
          </a:p>
        </p:txBody>
      </p:sp>
    </p:spTree>
    <p:extLst>
      <p:ext uri="{BB962C8B-B14F-4D97-AF65-F5344CB8AC3E}">
        <p14:creationId xmlns:p14="http://schemas.microsoft.com/office/powerpoint/2010/main" val="122787997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153400" cy="6096000"/>
          </a:xfrm>
        </p:spPr>
        <p:txBody>
          <a:bodyPr>
            <a:normAutofit fontScale="62500" lnSpcReduction="20000"/>
          </a:bodyPr>
          <a:lstStyle/>
          <a:p>
            <a:pPr marL="0" indent="0" algn="r" rtl="1">
              <a:buNone/>
            </a:pPr>
            <a:r>
              <a:rPr lang="fa-IR" dirty="0"/>
              <a:t>از سويى تعبير به شفاعت در اين مورد كه سخن از رهبرى (رهبرى به سوى نيكى ها يا بدى ها) </a:t>
            </a:r>
            <a:r>
              <a:rPr lang="fa-IR" dirty="0" smtClean="0"/>
              <a:t>در</a:t>
            </a:r>
            <a:r>
              <a:rPr lang="fa-IR" dirty="0"/>
              <a:t> </a:t>
            </a:r>
            <a:r>
              <a:rPr lang="fa-IR" dirty="0" smtClean="0"/>
              <a:t>ميان </a:t>
            </a:r>
            <a:r>
              <a:rPr lang="fa-IR" dirty="0"/>
              <a:t>است، شايد اشاره به اين نكته باشد كه سخنان رهبر (اعم از رهبران خير و شر) در صورتى </a:t>
            </a:r>
            <a:r>
              <a:rPr lang="fa-IR" dirty="0" smtClean="0"/>
              <a:t>در </a:t>
            </a:r>
            <a:r>
              <a:rPr lang="fa-IR" dirty="0"/>
              <a:t>ديگران اثر خواهد كرد كه آنها براى خود نسبت به ديگران امتيازى قائل نباشند، بلكه خود را </a:t>
            </a:r>
            <a:r>
              <a:rPr lang="fa-IR" dirty="0" smtClean="0"/>
              <a:t>هم </a:t>
            </a:r>
            <a:r>
              <a:rPr lang="fa-IR" dirty="0"/>
              <a:t>دوش و هم رديف آنها قرار دهند و اين مسئله اى است كه در پيشبرد هدف هاى اجتماعى </a:t>
            </a:r>
            <a:r>
              <a:rPr lang="fa-IR" dirty="0" smtClean="0"/>
              <a:t>بسيار </a:t>
            </a:r>
            <a:r>
              <a:rPr lang="fa-IR" dirty="0"/>
              <a:t>مؤثر است. اگر در چندين مورد از آيات قرآن ـ در سوره هاى شعراء، اعراف، هود، نمل و </a:t>
            </a:r>
            <a:r>
              <a:rPr lang="fa-IR" dirty="0" smtClean="0"/>
              <a:t>عنكبوت </a:t>
            </a:r>
            <a:r>
              <a:rPr lang="fa-IR" dirty="0"/>
              <a:t>ـ مى بينيم كه به هنگام سخن از پيامبران و رسولان الهى ـ كه براى هدايت و </a:t>
            </a:r>
            <a:r>
              <a:rPr lang="fa-IR" dirty="0" smtClean="0"/>
              <a:t>رهبرى</a:t>
            </a:r>
            <a:r>
              <a:rPr lang="fa-IR" dirty="0"/>
              <a:t> </a:t>
            </a:r>
            <a:r>
              <a:rPr lang="fa-IR" dirty="0" smtClean="0"/>
              <a:t>امت </a:t>
            </a:r>
            <a:r>
              <a:rPr lang="fa-IR" dirty="0"/>
              <a:t>ها فرستاده شدند ـ به «اخوهم» يا «اخاهم» (برادر آن جمعيت) تعبير شده، به همين نكته </a:t>
            </a:r>
            <a:r>
              <a:rPr lang="fa-IR" dirty="0" smtClean="0"/>
              <a:t>اشاره </a:t>
            </a:r>
            <a:r>
              <a:rPr lang="fa-IR" dirty="0"/>
              <a:t>دارد</a:t>
            </a:r>
            <a:r>
              <a:rPr lang="fa-IR" dirty="0" smtClean="0"/>
              <a:t>.</a:t>
            </a:r>
          </a:p>
          <a:p>
            <a:pPr marL="0" indent="0" algn="r" rtl="1">
              <a:buNone/>
            </a:pPr>
            <a:r>
              <a:rPr lang="fa-IR" dirty="0"/>
              <a:t>نكته ديگر اينكه قرآن درمورد تشويق به كار نيك (شفاعت حسنه) مى گويد «نصيبى» از آن </a:t>
            </a:r>
            <a:endParaRPr lang="en-US" dirty="0"/>
          </a:p>
          <a:p>
            <a:pPr marL="0" indent="0" algn="r" rtl="1">
              <a:buNone/>
            </a:pPr>
            <a:r>
              <a:rPr lang="fa-IR" dirty="0"/>
              <a:t>به تشويق كننده مى رسد؛ درحالى كه درمورد «شفاعت سيئه» مى گويد: «كفلى» از آن به آنها </a:t>
            </a:r>
            <a:endParaRPr lang="en-US" dirty="0"/>
          </a:p>
          <a:p>
            <a:pPr marL="0" indent="0" algn="r" rtl="1">
              <a:buNone/>
            </a:pPr>
            <a:r>
              <a:rPr lang="fa-IR" dirty="0"/>
              <a:t>مى رسد. اين اختلاف تعبير از اين روست كه «نصيب» به معناى بهره وافر از امور سودمند است </a:t>
            </a:r>
            <a:endParaRPr lang="en-US" dirty="0"/>
          </a:p>
          <a:p>
            <a:pPr marL="0" indent="0" algn="r" rtl="1">
              <a:buNone/>
            </a:pPr>
            <a:r>
              <a:rPr lang="fa-IR" dirty="0"/>
              <a:t>و «كفل» به معناى سهم بردن از چيزهاى پست و بد</a:t>
            </a:r>
            <a:r>
              <a:rPr lang="fa-IR" dirty="0" smtClean="0"/>
              <a:t>.</a:t>
            </a:r>
            <a:endParaRPr lang="en-US" dirty="0"/>
          </a:p>
          <a:p>
            <a:pPr marL="0" indent="0" algn="r" rtl="1">
              <a:buNone/>
            </a:pPr>
            <a:r>
              <a:rPr lang="fa-IR" dirty="0"/>
              <a:t>آيه فوق يكى از منطق هاى اصيل اسلام را در مسائل اجتماع روشن مى سازد و تصريح مى</a:t>
            </a:r>
            <a:endParaRPr lang="en-US" dirty="0"/>
          </a:p>
          <a:p>
            <a:pPr marL="0" indent="0" algn="r" rtl="1">
              <a:buNone/>
            </a:pPr>
            <a:r>
              <a:rPr lang="fa-IR" dirty="0"/>
              <a:t>كند مردم در سرنوشت اعمال يكديگر از طريق شفاعت، تشويق و راهنمايى شريك اند. بنابراين </a:t>
            </a:r>
            <a:endParaRPr lang="en-US" dirty="0"/>
          </a:p>
          <a:p>
            <a:pPr marL="0" indent="0" algn="r" rtl="1">
              <a:buNone/>
            </a:pPr>
            <a:r>
              <a:rPr lang="fa-IR" dirty="0"/>
              <a:t>هرگاه سخن يا عمل و يا حتى سكوت انسان سبب تشويق جمعيتى به كار نيك يا بد شود، تشويق </a:t>
            </a:r>
            <a:endParaRPr lang="en-US" dirty="0"/>
          </a:p>
          <a:p>
            <a:pPr marL="0" indent="0" algn="r" rtl="1">
              <a:buNone/>
            </a:pPr>
            <a:r>
              <a:rPr lang="fa-IR" dirty="0"/>
              <a:t>كننده سهم درخورى از نتايج آن كار خواهد داشت، بى آنكه چيزى از سهم فاعل اصلى كاسته </a:t>
            </a:r>
            <a:endParaRPr lang="en-US" dirty="0"/>
          </a:p>
          <a:p>
            <a:pPr marL="0" indent="0" algn="r" rtl="1">
              <a:buNone/>
            </a:pPr>
            <a:r>
              <a:rPr lang="fa-IR" dirty="0" smtClean="0"/>
              <a:t>شود.</a:t>
            </a:r>
            <a:endParaRPr lang="en-US" dirty="0"/>
          </a:p>
          <a:p>
            <a:pPr marL="0" indent="0" algn="r">
              <a:buNone/>
            </a:pPr>
            <a:endParaRPr lang="fa-IR" dirty="0"/>
          </a:p>
          <a:p>
            <a:pPr marL="0" indent="0" algn="r" rtl="1">
              <a:buNone/>
            </a:pPr>
            <a:endParaRPr lang="en-US" dirty="0"/>
          </a:p>
        </p:txBody>
      </p:sp>
    </p:spTree>
    <p:extLst>
      <p:ext uri="{BB962C8B-B14F-4D97-AF65-F5344CB8AC3E}">
        <p14:creationId xmlns:p14="http://schemas.microsoft.com/office/powerpoint/2010/main" val="29816651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162800"/>
          </a:xfrm>
        </p:spPr>
        <p:txBody>
          <a:bodyPr>
            <a:normAutofit fontScale="77500" lnSpcReduction="20000"/>
          </a:bodyPr>
          <a:lstStyle/>
          <a:p>
            <a:pPr marL="0" indent="0" algn="r" rtl="1">
              <a:buNone/>
            </a:pPr>
            <a:r>
              <a:rPr lang="fa-IR" dirty="0"/>
              <a:t>در حديثى از </a:t>
            </a:r>
            <a:r>
              <a:rPr lang="fa-IR" dirty="0" smtClean="0"/>
              <a:t>پيامبر(ص) چنين </a:t>
            </a:r>
            <a:r>
              <a:rPr lang="fa-IR" dirty="0"/>
              <a:t>نقل شده:</a:t>
            </a:r>
            <a:endParaRPr lang="en-US" dirty="0"/>
          </a:p>
          <a:p>
            <a:pPr marL="0" indent="0" algn="r" rtl="1">
              <a:buNone/>
            </a:pPr>
            <a:r>
              <a:rPr lang="fa-IR" dirty="0">
                <a:solidFill>
                  <a:schemeClr val="accent2">
                    <a:lumMod val="75000"/>
                  </a:schemeClr>
                </a:solidFill>
              </a:rPr>
              <a:t>هركس به كار نيكى امر يا از منكرى نهى كند و يا مردم را به عمل خير راهنمايى نمايد </a:t>
            </a:r>
            <a:r>
              <a:rPr lang="fa-IR" dirty="0" smtClean="0">
                <a:solidFill>
                  <a:schemeClr val="accent2">
                    <a:lumMod val="75000"/>
                  </a:schemeClr>
                </a:solidFill>
              </a:rPr>
              <a:t>و </a:t>
            </a:r>
            <a:r>
              <a:rPr lang="fa-IR" dirty="0">
                <a:solidFill>
                  <a:schemeClr val="accent2">
                    <a:lumMod val="75000"/>
                  </a:schemeClr>
                </a:solidFill>
              </a:rPr>
              <a:t>يا به نحوى موجبات تشويق آنها را فراهم سازد، در آن عمل سهيم و شريك </a:t>
            </a:r>
            <a:r>
              <a:rPr lang="fa-IR" dirty="0" smtClean="0">
                <a:solidFill>
                  <a:schemeClr val="accent2">
                    <a:lumMod val="75000"/>
                  </a:schemeClr>
                </a:solidFill>
              </a:rPr>
              <a:t>استو </a:t>
            </a:r>
            <a:r>
              <a:rPr lang="fa-IR" dirty="0">
                <a:solidFill>
                  <a:schemeClr val="accent2">
                    <a:lumMod val="75000"/>
                  </a:schemeClr>
                </a:solidFill>
              </a:rPr>
              <a:t>همچنين هركس به كار بد دعوت يا راهنمايى و تشويق نمايد، او نيز شريك است</a:t>
            </a:r>
            <a:r>
              <a:rPr lang="fa-IR" dirty="0" smtClean="0">
                <a:solidFill>
                  <a:schemeClr val="accent2">
                    <a:lumMod val="75000"/>
                  </a:schemeClr>
                </a:solidFill>
              </a:rPr>
              <a:t>.</a:t>
            </a:r>
            <a:endParaRPr lang="en-US" dirty="0">
              <a:solidFill>
                <a:schemeClr val="accent2">
                  <a:lumMod val="75000"/>
                </a:schemeClr>
              </a:solidFill>
            </a:endParaRPr>
          </a:p>
          <a:p>
            <a:pPr marL="0" indent="0" algn="r" rtl="1">
              <a:buNone/>
            </a:pPr>
            <a:r>
              <a:rPr lang="fa-IR" dirty="0"/>
              <a:t>در اين حديث براى دعوت اشخاص به كار خوب و بد سه مرحله ذكر شده: مرحله امر، </a:t>
            </a:r>
            <a:r>
              <a:rPr lang="fa-IR" dirty="0" smtClean="0"/>
              <a:t>دلالت </a:t>
            </a:r>
            <a:r>
              <a:rPr lang="fa-IR" dirty="0"/>
              <a:t>(راهنمايى) و اشاره كه به ترتيب مرحله قوى، متوسط و ضعيف است. بر اين اساس </a:t>
            </a:r>
            <a:r>
              <a:rPr lang="fa-IR" dirty="0" smtClean="0"/>
              <a:t>هرگونه </a:t>
            </a:r>
            <a:r>
              <a:rPr lang="fa-IR" dirty="0"/>
              <a:t>دخالت در وادار كردن ديگرى به كار نيك و بد سبب مى شود به همان نسبت در محصول </a:t>
            </a:r>
            <a:r>
              <a:rPr lang="fa-IR" dirty="0" smtClean="0"/>
              <a:t>و </a:t>
            </a:r>
            <a:r>
              <a:rPr lang="fa-IR" dirty="0"/>
              <a:t>برداشت آن سهيم </a:t>
            </a:r>
            <a:r>
              <a:rPr lang="fa-IR" dirty="0" smtClean="0"/>
              <a:t>باشد.</a:t>
            </a:r>
          </a:p>
          <a:p>
            <a:pPr marL="0" indent="0" algn="r" rtl="1">
              <a:buNone/>
            </a:pPr>
            <a:r>
              <a:rPr lang="fa-IR" dirty="0"/>
              <a:t>مطابق اين منطق اسلامى تنها عامل گناه، گناهكار نيست بلكه تمام كسانى كه با استفاده </a:t>
            </a:r>
            <a:r>
              <a:rPr lang="fa-IR" dirty="0" smtClean="0"/>
              <a:t>از وسايل </a:t>
            </a:r>
            <a:r>
              <a:rPr lang="fa-IR" dirty="0"/>
              <a:t>مختلف تبليغاتى و يا آماده ساختن زمينه ها و حتى گفتن يك كلمه تشويق آميز، عاملان </a:t>
            </a:r>
            <a:r>
              <a:rPr lang="fa-IR" dirty="0" smtClean="0"/>
              <a:t>گناه </a:t>
            </a:r>
            <a:r>
              <a:rPr lang="fa-IR" dirty="0"/>
              <a:t>را ترغيب كنند، در آن سهيم اند. همچنين كسانى كه در مسير خيرات و نيكى ها از چنين </a:t>
            </a:r>
            <a:r>
              <a:rPr lang="fa-IR" dirty="0" smtClean="0"/>
              <a:t>برنامه </a:t>
            </a:r>
            <a:r>
              <a:rPr lang="fa-IR" dirty="0"/>
              <a:t>هايى بهره مى برند، از آن سهم </a:t>
            </a:r>
            <a:r>
              <a:rPr lang="fa-IR" dirty="0" smtClean="0"/>
              <a:t>دارند . از </a:t>
            </a:r>
            <a:r>
              <a:rPr lang="fa-IR" dirty="0"/>
              <a:t>پاره اى از روايات چنين برمى آيد كه يكى از معانى شفاعت حسنه يا سيئه، دعا كردن ـ </a:t>
            </a:r>
            <a:r>
              <a:rPr lang="fa-IR" dirty="0" smtClean="0"/>
              <a:t>دعاى </a:t>
            </a:r>
            <a:r>
              <a:rPr lang="fa-IR" dirty="0"/>
              <a:t>نيك يا بد ـ در حق ديگران است كه نوعى شفاعت در پيشگاه خدا به شمار مى رود. از امام </a:t>
            </a:r>
            <a:r>
              <a:rPr lang="fa-IR" dirty="0" smtClean="0"/>
              <a:t>صادق(ع) </a:t>
            </a:r>
            <a:r>
              <a:rPr lang="fa-IR" dirty="0"/>
              <a:t>چنين نقل شده است:</a:t>
            </a:r>
            <a:endParaRPr lang="en-US" dirty="0">
              <a:solidFill>
                <a:srgbClr val="00B0F0"/>
              </a:solidFill>
            </a:endParaRPr>
          </a:p>
          <a:p>
            <a:pPr marL="0" indent="0" algn="r" rtl="1">
              <a:buNone/>
            </a:pPr>
            <a:r>
              <a:rPr lang="fa-IR" dirty="0">
                <a:solidFill>
                  <a:srgbClr val="00B0F0"/>
                </a:solidFill>
              </a:rPr>
              <a:t>من دعا لاخيه المسلم بظهر الغيب استجيب له و قال له الملك فلك مثلاه فذلك </a:t>
            </a:r>
            <a:r>
              <a:rPr lang="fa-IR" dirty="0" smtClean="0">
                <a:solidFill>
                  <a:srgbClr val="00B0F0"/>
                </a:solidFill>
              </a:rPr>
              <a:t>النصيب.</a:t>
            </a:r>
            <a:endParaRPr lang="en-US" dirty="0">
              <a:solidFill>
                <a:srgbClr val="00B0F0"/>
              </a:solidFill>
            </a:endParaRPr>
          </a:p>
          <a:p>
            <a:pPr marL="0" indent="0" algn="r" rtl="1">
              <a:buNone/>
            </a:pPr>
            <a:r>
              <a:rPr lang="fa-IR" dirty="0">
                <a:solidFill>
                  <a:srgbClr val="0070C0"/>
                </a:solidFill>
              </a:rPr>
              <a:t>كسى كه براى برادر مسلمانش در پشت سر او دعا كند، به اجابت مى رسد و فرشته </a:t>
            </a:r>
            <a:r>
              <a:rPr lang="fa-IR" dirty="0" smtClean="0">
                <a:solidFill>
                  <a:srgbClr val="0070C0"/>
                </a:solidFill>
              </a:rPr>
              <a:t>پروردگار </a:t>
            </a:r>
            <a:r>
              <a:rPr lang="fa-IR" dirty="0">
                <a:solidFill>
                  <a:srgbClr val="0070C0"/>
                </a:solidFill>
              </a:rPr>
              <a:t>به او مى گويد دو برابر آن براى تو نيز خواهد بود، و منظور از نصيب در آيه </a:t>
            </a:r>
            <a:r>
              <a:rPr lang="fa-IR" dirty="0" smtClean="0">
                <a:solidFill>
                  <a:srgbClr val="0070C0"/>
                </a:solidFill>
              </a:rPr>
              <a:t>همين </a:t>
            </a:r>
            <a:r>
              <a:rPr lang="fa-IR" dirty="0">
                <a:solidFill>
                  <a:srgbClr val="0070C0"/>
                </a:solidFill>
              </a:rPr>
              <a:t>است.</a:t>
            </a:r>
            <a:endParaRPr lang="en-US" dirty="0">
              <a:solidFill>
                <a:srgbClr val="0070C0"/>
              </a:solidFill>
            </a:endParaRPr>
          </a:p>
          <a:p>
            <a:pPr marL="0" indent="0" algn="r">
              <a:buNone/>
            </a:pPr>
            <a:endParaRPr lang="fa-IR" dirty="0"/>
          </a:p>
          <a:p>
            <a:pPr marL="0" indent="0" algn="r" rtl="1">
              <a:buNone/>
            </a:pPr>
            <a:endParaRPr lang="fa-IR" dirty="0" smtClean="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178805921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686800" cy="6477000"/>
          </a:xfrm>
        </p:spPr>
        <p:txBody>
          <a:bodyPr>
            <a:normAutofit fontScale="70000" lnSpcReduction="20000"/>
          </a:bodyPr>
          <a:lstStyle/>
          <a:p>
            <a:pPr marL="0" indent="0" algn="r" rtl="1">
              <a:buNone/>
            </a:pPr>
            <a:r>
              <a:rPr lang="fa-IR" dirty="0"/>
              <a:t>اين تفسير، با تفسير پيشين منافاتى ندارد، بلكه توسعه اى در معناى شفاعت است؛ يعنى هر </a:t>
            </a:r>
            <a:endParaRPr lang="en-US" dirty="0"/>
          </a:p>
          <a:p>
            <a:pPr marL="0" indent="0" algn="r" rtl="1">
              <a:buNone/>
            </a:pPr>
            <a:r>
              <a:rPr lang="fa-IR" dirty="0"/>
              <a:t>مسلمانى به هر نوع به ديگرى كمك كند ـ خواه از طريق دعوت و تشويق به نيكى باشد يا از راه </a:t>
            </a:r>
            <a:endParaRPr lang="en-US" dirty="0"/>
          </a:p>
          <a:p>
            <a:pPr marL="0" indent="0" algn="r" rtl="1">
              <a:buNone/>
            </a:pPr>
            <a:r>
              <a:rPr lang="fa-IR" dirty="0"/>
              <a:t>دعا در پيشگاه خدا و يا به هر وسيله ديگر ـ در نتيجه آن سهيم خواهد بود.</a:t>
            </a:r>
            <a:endParaRPr lang="en-US" dirty="0"/>
          </a:p>
          <a:p>
            <a:pPr marL="0" indent="0" algn="r" rtl="1">
              <a:buNone/>
            </a:pPr>
            <a:r>
              <a:rPr lang="fa-IR" dirty="0"/>
              <a:t>اين برنامه اسلامى روح اجتماعى بودن و عدم توقف در مرحله فرديت را در مسلمانان زنده </a:t>
            </a:r>
            <a:endParaRPr lang="en-US" dirty="0"/>
          </a:p>
          <a:p>
            <a:pPr marL="0" indent="0" algn="r" rtl="1">
              <a:buNone/>
            </a:pPr>
            <a:r>
              <a:rPr lang="fa-IR" dirty="0"/>
              <a:t>نگاه مى دارد و اين حقيقت را اثبات مى كند كه انسان با توجه به ديگران و گام برداشتن در </a:t>
            </a:r>
            <a:endParaRPr lang="en-US" dirty="0"/>
          </a:p>
          <a:p>
            <a:pPr marL="0" indent="0" algn="r" rtl="1">
              <a:buNone/>
            </a:pPr>
            <a:r>
              <a:rPr lang="fa-IR" dirty="0"/>
              <a:t>مسير منافع آنان هرگز عقب نمى ماند و منافع فردى اش به خطر نمى افتد، بلكه در نتايج آنه</a:t>
            </a:r>
            <a:endParaRPr lang="en-US" dirty="0"/>
          </a:p>
          <a:p>
            <a:pPr marL="0" indent="0" algn="r" rtl="1">
              <a:buNone/>
            </a:pPr>
            <a:r>
              <a:rPr lang="fa-IR" dirty="0"/>
              <a:t>نيز سهيم خواهد </a:t>
            </a:r>
            <a:r>
              <a:rPr lang="fa-IR" dirty="0" smtClean="0"/>
              <a:t>بود.</a:t>
            </a:r>
            <a:endParaRPr lang="en-US" dirty="0"/>
          </a:p>
          <a:p>
            <a:pPr marL="0" indent="0" algn="r" rtl="1">
              <a:buNone/>
            </a:pPr>
            <a:r>
              <a:rPr lang="fa-IR" dirty="0"/>
              <a:t>در پايان آيه مى فرمايد: </a:t>
            </a:r>
            <a:r>
              <a:rPr lang="fa-IR" dirty="0">
                <a:solidFill>
                  <a:srgbClr val="0070C0"/>
                </a:solidFill>
              </a:rPr>
              <a:t>«خداوند تواناست و اعمال شما را حفظ و محاسبه كرده و در برابر </a:t>
            </a:r>
            <a:endParaRPr lang="en-US" dirty="0">
              <a:solidFill>
                <a:srgbClr val="0070C0"/>
              </a:solidFill>
            </a:endParaRPr>
          </a:p>
          <a:p>
            <a:pPr marL="0" indent="0" algn="r" rtl="1">
              <a:buNone/>
            </a:pPr>
            <a:r>
              <a:rPr lang="fa-IR" dirty="0">
                <a:solidFill>
                  <a:srgbClr val="0070C0"/>
                </a:solidFill>
              </a:rPr>
              <a:t>حسنات و سيئات پاداش مناسب خواهد داد: و كان الله على كل شىء مقيتا.» </a:t>
            </a:r>
            <a:endParaRPr lang="en-US" dirty="0">
              <a:solidFill>
                <a:srgbClr val="0070C0"/>
              </a:solidFill>
            </a:endParaRPr>
          </a:p>
          <a:p>
            <a:pPr marL="0" indent="0" algn="r" rtl="1">
              <a:buNone/>
            </a:pPr>
            <a:r>
              <a:rPr lang="fa-IR" dirty="0"/>
              <a:t>بايد توجه داشت كه «مقيت» در اصل از ماده «قوت» به معناى غذايى است كه جان انسان </a:t>
            </a:r>
            <a:endParaRPr lang="en-US" dirty="0"/>
          </a:p>
          <a:p>
            <a:pPr marL="0" indent="0" algn="r" rtl="1">
              <a:buNone/>
            </a:pPr>
            <a:r>
              <a:rPr lang="fa-IR" dirty="0"/>
              <a:t>را حفظ مى كند. بنابراين «مقيت» كه اسم فاعل از باب افعال مى باشد، كسى است كه قوت</a:t>
            </a:r>
            <a:endParaRPr lang="en-US" dirty="0"/>
          </a:p>
          <a:p>
            <a:pPr marL="0" indent="0" algn="r" rtl="1">
              <a:buNone/>
            </a:pPr>
            <a:r>
              <a:rPr lang="fa-IR" dirty="0"/>
              <a:t>ديگرى را مى پردازد و چون حافظ حيات اوست، كلمه مقيت به معناى «حافظ» نيز به كار رفته </a:t>
            </a:r>
            <a:r>
              <a:rPr lang="fa-IR" dirty="0" smtClean="0"/>
              <a:t>است</a:t>
            </a:r>
            <a:r>
              <a:rPr lang="fa-IR" dirty="0"/>
              <a:t>. از سويى ديگر، شخصى كه قوت مى دهد، حتما بر اين كار توانايى دارد، از همين رو اين </a:t>
            </a:r>
            <a:r>
              <a:rPr lang="fa-IR" dirty="0" smtClean="0"/>
              <a:t>كلمه </a:t>
            </a:r>
            <a:r>
              <a:rPr lang="fa-IR" dirty="0"/>
              <a:t>به معناى «مقتدر» نيز آمده است. چنين كسى مسلما حساب زيردستان خود را نيز دارد، </a:t>
            </a:r>
            <a:r>
              <a:rPr lang="fa-IR" dirty="0" smtClean="0"/>
              <a:t>از </a:t>
            </a:r>
            <a:r>
              <a:rPr lang="fa-IR" dirty="0"/>
              <a:t>اين رو واژه مزبور به معناى «حسيب» نيز آمده است. به هر روى در آيه فوق ممكن است تمام </a:t>
            </a:r>
            <a:r>
              <a:rPr lang="fa-IR" dirty="0" smtClean="0"/>
              <a:t>اين </a:t>
            </a:r>
            <a:r>
              <a:rPr lang="fa-IR" dirty="0"/>
              <a:t>معانى از كلمه «مقيت» اراده </a:t>
            </a:r>
            <a:r>
              <a:rPr lang="fa-IR" dirty="0" smtClean="0"/>
              <a:t>شود.</a:t>
            </a:r>
            <a:endParaRPr lang="en-US" dirty="0"/>
          </a:p>
          <a:p>
            <a:pPr marL="0" indent="0" algn="r">
              <a:buNone/>
            </a:pPr>
            <a:endParaRPr lang="fa-IR" dirty="0"/>
          </a:p>
          <a:p>
            <a:pPr marL="0" indent="0" algn="r">
              <a:buNone/>
            </a:pPr>
            <a:endParaRPr lang="fa-IR" dirty="0"/>
          </a:p>
        </p:txBody>
      </p:sp>
    </p:spTree>
    <p:extLst>
      <p:ext uri="{BB962C8B-B14F-4D97-AF65-F5344CB8AC3E}">
        <p14:creationId xmlns:p14="http://schemas.microsoft.com/office/powerpoint/2010/main" val="384247026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553200"/>
          </a:xfrm>
        </p:spPr>
        <p:txBody>
          <a:bodyPr>
            <a:normAutofit fontScale="85000" lnSpcReduction="10000"/>
          </a:bodyPr>
          <a:lstStyle/>
          <a:p>
            <a:pPr marL="0" indent="0" algn="r" rtl="1">
              <a:lnSpc>
                <a:spcPct val="115000"/>
              </a:lnSpc>
              <a:spcAft>
                <a:spcPts val="1000"/>
              </a:spcAft>
              <a:buNone/>
            </a:pPr>
            <a:r>
              <a:rPr lang="en-US" dirty="0">
                <a:latin typeface="Arial"/>
                <a:ea typeface="Calibri"/>
                <a:cs typeface="Arial"/>
              </a:rPr>
              <a:t> </a:t>
            </a:r>
            <a:r>
              <a:rPr lang="fa-IR" dirty="0">
                <a:latin typeface="Arial"/>
                <a:ea typeface="Calibri"/>
              </a:rPr>
              <a:t>در سوره بقره نيز مى خوانيم: «و كانوا من قبل يستفتحون على الذين كفروا فلما جاءهم </a:t>
            </a:r>
            <a:r>
              <a:rPr lang="fa-IR" dirty="0">
                <a:ea typeface="Calibri"/>
              </a:rPr>
              <a:t>ما عرفوا كفروا به:1 آنها (يهود) پيش از اين در برابر تجاوز مشركان اميد فتح و پيروزى (با ظهور </a:t>
            </a:r>
            <a:r>
              <a:rPr lang="fa-IR" dirty="0" smtClean="0">
                <a:ea typeface="Calibri"/>
              </a:rPr>
              <a:t>پيامبراسلام(ص)) </a:t>
            </a:r>
            <a:r>
              <a:rPr lang="fa-IR" dirty="0">
                <a:ea typeface="Calibri"/>
              </a:rPr>
              <a:t>را داشتند اما هنگامى كه كتاب و پيامبرى را كه از قبل شناخته </a:t>
            </a:r>
            <a:r>
              <a:rPr lang="fa-IR" dirty="0" smtClean="0">
                <a:ea typeface="Calibri"/>
              </a:rPr>
              <a:t>بودند </a:t>
            </a:r>
            <a:r>
              <a:rPr lang="fa-IR" dirty="0">
                <a:ea typeface="Calibri"/>
              </a:rPr>
              <a:t>نزد آنها آمد، به آن كافر </a:t>
            </a:r>
            <a:r>
              <a:rPr lang="fa-IR" dirty="0" smtClean="0">
                <a:ea typeface="Calibri"/>
              </a:rPr>
              <a:t>شدند</a:t>
            </a:r>
          </a:p>
          <a:p>
            <a:pPr marL="0" indent="0" algn="ctr" rtl="1">
              <a:lnSpc>
                <a:spcPct val="115000"/>
              </a:lnSpc>
              <a:spcAft>
                <a:spcPts val="1000"/>
              </a:spcAft>
              <a:buNone/>
            </a:pPr>
            <a:r>
              <a:rPr lang="fa-IR" dirty="0" smtClean="0">
                <a:ea typeface="Calibri"/>
              </a:rPr>
              <a:t> كتاب مبين</a:t>
            </a:r>
            <a:endParaRPr lang="en-US" dirty="0" smtClean="0">
              <a:ea typeface="Calibri"/>
              <a:cs typeface="Arial"/>
            </a:endParaRPr>
          </a:p>
          <a:p>
            <a:pPr marL="0" indent="0" algn="r" rtl="1">
              <a:lnSpc>
                <a:spcPct val="115000"/>
              </a:lnSpc>
              <a:spcAft>
                <a:spcPts val="1000"/>
              </a:spcAft>
              <a:buNone/>
            </a:pPr>
            <a:r>
              <a:rPr lang="fa-IR" dirty="0" smtClean="0">
                <a:solidFill>
                  <a:srgbClr val="009900"/>
                </a:solidFill>
                <a:ea typeface="Calibri"/>
              </a:rPr>
              <a:t>قد جاءكم من الله نور و كتاب مبين * يهدى به الله من اتبع رضوانه سبل السلام </a:t>
            </a:r>
            <a:endParaRPr lang="en-US" dirty="0" smtClean="0">
              <a:solidFill>
                <a:srgbClr val="009900"/>
              </a:solidFill>
              <a:ea typeface="Calibri"/>
              <a:cs typeface="Arial"/>
            </a:endParaRPr>
          </a:p>
          <a:p>
            <a:pPr marL="0" indent="0" algn="r" rtl="1">
              <a:lnSpc>
                <a:spcPct val="115000"/>
              </a:lnSpc>
              <a:spcAft>
                <a:spcPts val="1000"/>
              </a:spcAft>
              <a:buNone/>
            </a:pPr>
            <a:r>
              <a:rPr lang="fa-IR" dirty="0" smtClean="0">
                <a:solidFill>
                  <a:srgbClr val="009900"/>
                </a:solidFill>
                <a:ea typeface="Calibri"/>
              </a:rPr>
              <a:t>و </a:t>
            </a:r>
            <a:r>
              <a:rPr lang="fa-IR" dirty="0">
                <a:solidFill>
                  <a:srgbClr val="009900"/>
                </a:solidFill>
                <a:ea typeface="Calibri"/>
              </a:rPr>
              <a:t>يخرجهم من الظلمات إلى النور بإذنه و يهديهم إلى صراط مستقيم</a:t>
            </a:r>
            <a:r>
              <a:rPr lang="fa-IR" dirty="0" smtClean="0">
                <a:ea typeface="Calibri"/>
              </a:rPr>
              <a:t>. </a:t>
            </a:r>
            <a:endParaRPr lang="en-US" dirty="0">
              <a:ea typeface="Calibri"/>
              <a:cs typeface="Arial"/>
            </a:endParaRPr>
          </a:p>
          <a:p>
            <a:pPr marL="0" indent="0" algn="r" rtl="1">
              <a:lnSpc>
                <a:spcPct val="115000"/>
              </a:lnSpc>
              <a:spcAft>
                <a:spcPts val="1000"/>
              </a:spcAft>
              <a:buNone/>
            </a:pPr>
            <a:r>
              <a:rPr lang="fa-IR" dirty="0">
                <a:ea typeface="Calibri"/>
              </a:rPr>
              <a:t>اين آيات به اهميت و عظمت قرآن و تأثير عميق آن در هدايت و تربيت بشر اشاره كرده و مى </a:t>
            </a:r>
            <a:r>
              <a:rPr lang="fa-IR" dirty="0" smtClean="0">
                <a:ea typeface="Calibri"/>
              </a:rPr>
              <a:t>گويد</a:t>
            </a:r>
            <a:r>
              <a:rPr lang="fa-IR" dirty="0">
                <a:ea typeface="Calibri"/>
              </a:rPr>
              <a:t>: </a:t>
            </a:r>
            <a:endParaRPr lang="fa-IR" dirty="0" smtClean="0">
              <a:ea typeface="Calibri"/>
            </a:endParaRPr>
          </a:p>
          <a:p>
            <a:pPr marL="0" indent="0" algn="r" rtl="1">
              <a:lnSpc>
                <a:spcPct val="115000"/>
              </a:lnSpc>
              <a:spcAft>
                <a:spcPts val="1000"/>
              </a:spcAft>
              <a:buNone/>
            </a:pPr>
            <a:r>
              <a:rPr lang="fa-IR" dirty="0" smtClean="0">
                <a:solidFill>
                  <a:srgbClr val="0070C0"/>
                </a:solidFill>
                <a:ea typeface="Calibri"/>
              </a:rPr>
              <a:t>«</a:t>
            </a:r>
            <a:r>
              <a:rPr lang="fa-IR" dirty="0">
                <a:solidFill>
                  <a:srgbClr val="0070C0"/>
                </a:solidFill>
                <a:ea typeface="Calibri"/>
              </a:rPr>
              <a:t>از طرف خداوند نور و كتاب آشكارى به سوى شما آمد: قد جاءكم من الله نور و كتاب </a:t>
            </a:r>
            <a:r>
              <a:rPr lang="fa-IR" dirty="0" smtClean="0">
                <a:solidFill>
                  <a:srgbClr val="0070C0"/>
                </a:solidFill>
                <a:ea typeface="Calibri"/>
              </a:rPr>
              <a:t>مبين</a:t>
            </a:r>
            <a:r>
              <a:rPr lang="fa-IR" dirty="0">
                <a:solidFill>
                  <a:srgbClr val="0070C0"/>
                </a:solidFill>
                <a:ea typeface="Calibri"/>
              </a:rPr>
              <a:t>.»</a:t>
            </a:r>
            <a:endParaRPr lang="en-US" dirty="0">
              <a:solidFill>
                <a:srgbClr val="0070C0"/>
              </a:solidFill>
              <a:ea typeface="Calibri"/>
              <a:cs typeface="Arial"/>
            </a:endParaRPr>
          </a:p>
          <a:p>
            <a:pPr marL="0" indent="0" algn="r" rtl="1">
              <a:lnSpc>
                <a:spcPct val="115000"/>
              </a:lnSpc>
              <a:spcAft>
                <a:spcPts val="1000"/>
              </a:spcAft>
              <a:buNone/>
            </a:pPr>
            <a:endParaRPr lang="en-US" dirty="0">
              <a:ea typeface="Calibri"/>
              <a:cs typeface="Arial"/>
            </a:endParaRPr>
          </a:p>
          <a:p>
            <a:pPr marL="0" indent="0" algn="r" rtl="1">
              <a:buNone/>
            </a:pPr>
            <a:endParaRPr lang="en-US" dirty="0">
              <a:ea typeface="Calibri"/>
              <a:cs typeface="Arial"/>
            </a:endParaRPr>
          </a:p>
          <a:p>
            <a:pPr marL="0" indent="0" algn="r" rtl="1">
              <a:buNone/>
            </a:pPr>
            <a:endParaRPr lang="fa-IR" dirty="0"/>
          </a:p>
        </p:txBody>
      </p:sp>
    </p:spTree>
    <p:extLst>
      <p:ext uri="{BB962C8B-B14F-4D97-AF65-F5344CB8AC3E}">
        <p14:creationId xmlns:p14="http://schemas.microsoft.com/office/powerpoint/2010/main" val="365702009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5897563"/>
          </a:xfrm>
        </p:spPr>
        <p:txBody>
          <a:bodyPr>
            <a:normAutofit fontScale="62500" lnSpcReduction="20000"/>
          </a:bodyPr>
          <a:lstStyle/>
          <a:p>
            <a:pPr marL="0" indent="0" algn="r" rtl="1">
              <a:buNone/>
            </a:pPr>
            <a:r>
              <a:rPr lang="fa-IR" b="1" dirty="0">
                <a:solidFill>
                  <a:srgbClr val="0070C0"/>
                </a:solidFill>
              </a:rPr>
              <a:t>عدالت ورزی</a:t>
            </a:r>
            <a:endParaRPr lang="en-US" b="1" dirty="0">
              <a:solidFill>
                <a:srgbClr val="0070C0"/>
              </a:solidFill>
            </a:endParaRPr>
          </a:p>
          <a:p>
            <a:pPr marL="0" indent="0" algn="r" rtl="1">
              <a:buNone/>
            </a:pPr>
            <a:r>
              <a:rPr lang="fa-IR" dirty="0">
                <a:solidFill>
                  <a:srgbClr val="0070C0"/>
                </a:solidFill>
              </a:rPr>
              <a:t>يا أيها الذين آمنوا كونوا قوامين لله شهداء بالقسط و لا يجرمنكم شنآن قوم على ألا تعدلوا </a:t>
            </a:r>
            <a:r>
              <a:rPr lang="fa-IR" dirty="0" smtClean="0">
                <a:solidFill>
                  <a:srgbClr val="0070C0"/>
                </a:solidFill>
              </a:rPr>
              <a:t>اعدلوا </a:t>
            </a:r>
            <a:r>
              <a:rPr lang="fa-IR" dirty="0">
                <a:solidFill>
                  <a:srgbClr val="0070C0"/>
                </a:solidFill>
              </a:rPr>
              <a:t>هو أقرب للتقوى و اتقوا الله إن الله خبير بما تعملون </a:t>
            </a:r>
            <a:r>
              <a:rPr lang="fa-IR" dirty="0" smtClean="0">
                <a:solidFill>
                  <a:srgbClr val="0070C0"/>
                </a:solidFill>
              </a:rPr>
              <a:t>.</a:t>
            </a:r>
            <a:endParaRPr lang="en-US" dirty="0">
              <a:solidFill>
                <a:srgbClr val="0070C0"/>
              </a:solidFill>
            </a:endParaRPr>
          </a:p>
          <a:p>
            <a:pPr marL="0" indent="0" algn="r" rtl="1">
              <a:buNone/>
            </a:pPr>
            <a:r>
              <a:rPr lang="fa-IR" dirty="0"/>
              <a:t>اين آيه دعوت به قيام به عدالت مى كند، نخست خطاب به افراد با ايمان كرده و مى گويد: </a:t>
            </a:r>
            <a:endParaRPr lang="en-US" dirty="0"/>
          </a:p>
          <a:p>
            <a:pPr marL="0" indent="0" algn="r" rtl="1">
              <a:buNone/>
            </a:pPr>
            <a:r>
              <a:rPr lang="fa-IR" dirty="0">
                <a:solidFill>
                  <a:srgbClr val="0070C0"/>
                </a:solidFill>
              </a:rPr>
              <a:t>«اى كسانى كه ايمان آورده ايد، همواره براى خدا قيام كنيد و به حق و عدالت گواهى دهيد: يا </a:t>
            </a:r>
            <a:r>
              <a:rPr lang="fa-IR" dirty="0" smtClean="0">
                <a:solidFill>
                  <a:srgbClr val="0070C0"/>
                </a:solidFill>
              </a:rPr>
              <a:t>أيها </a:t>
            </a:r>
            <a:r>
              <a:rPr lang="fa-IR" dirty="0">
                <a:solidFill>
                  <a:srgbClr val="0070C0"/>
                </a:solidFill>
              </a:rPr>
              <a:t>الذين آمنوا كونوا قوامين لله شهداء بالقسط.» </a:t>
            </a:r>
            <a:endParaRPr lang="en-US" dirty="0">
              <a:solidFill>
                <a:srgbClr val="0070C0"/>
              </a:solidFill>
            </a:endParaRPr>
          </a:p>
          <a:p>
            <a:pPr marL="0" indent="0" algn="r" rtl="1">
              <a:buNone/>
            </a:pPr>
            <a:r>
              <a:rPr lang="fa-IR" dirty="0"/>
              <a:t>سپس به يكى از عوامل انحراف از عدالت اشاره نموده، به مسلمانان چنين هشدار مى دهد</a:t>
            </a:r>
            <a:endParaRPr lang="en-US" dirty="0"/>
          </a:p>
          <a:p>
            <a:pPr marL="0" indent="0" algn="r" rtl="1">
              <a:buNone/>
            </a:pPr>
            <a:r>
              <a:rPr lang="fa-IR" dirty="0"/>
              <a:t>كه «نبايد كينه ها و عداوت هاى قومى و تصفيه حساب هاى شخصى مانع از اجراى عدالت و </a:t>
            </a:r>
            <a:endParaRPr lang="en-US" dirty="0"/>
          </a:p>
          <a:p>
            <a:pPr marL="0" indent="0" algn="r" rtl="1">
              <a:buNone/>
            </a:pPr>
            <a:r>
              <a:rPr lang="fa-IR" dirty="0"/>
              <a:t>موجب تجاوز به حقوق ديگران گردد؛ زيرا عدالت از همه اينها بالاتر است: </a:t>
            </a:r>
            <a:r>
              <a:rPr lang="fa-IR" dirty="0">
                <a:solidFill>
                  <a:srgbClr val="0070C0"/>
                </a:solidFill>
              </a:rPr>
              <a:t>و لايجرمنكم شنآن </a:t>
            </a:r>
            <a:endParaRPr lang="en-US" dirty="0">
              <a:solidFill>
                <a:srgbClr val="0070C0"/>
              </a:solidFill>
            </a:endParaRPr>
          </a:p>
          <a:p>
            <a:pPr marL="0" indent="0" algn="r" rtl="1">
              <a:buNone/>
            </a:pPr>
            <a:r>
              <a:rPr lang="fa-IR" dirty="0">
                <a:solidFill>
                  <a:srgbClr val="0070C0"/>
                </a:solidFill>
              </a:rPr>
              <a:t>قوم على ألا تعدلوا</a:t>
            </a:r>
            <a:endParaRPr lang="en-US" dirty="0">
              <a:solidFill>
                <a:srgbClr val="0070C0"/>
              </a:solidFill>
            </a:endParaRPr>
          </a:p>
          <a:p>
            <a:pPr marL="0" indent="0" algn="r">
              <a:buNone/>
            </a:pPr>
            <a:endParaRPr lang="fa-IR" dirty="0"/>
          </a:p>
          <a:p>
            <a:pPr marL="0" indent="0" algn="r" rtl="1">
              <a:buNone/>
            </a:pPr>
            <a:endParaRPr lang="fa-IR" dirty="0" smtClean="0"/>
          </a:p>
          <a:p>
            <a:pPr marL="0" indent="0" algn="r" rtl="1">
              <a:buNone/>
            </a:pPr>
            <a:r>
              <a:rPr lang="fa-IR" dirty="0" smtClean="0"/>
              <a:t>بار </a:t>
            </a:r>
            <a:r>
              <a:rPr lang="fa-IR" dirty="0"/>
              <a:t>ديگر به دليل اهميت موضوع بر مسئله عدالت تكيه كرده، مى فرمايد</a:t>
            </a:r>
            <a:r>
              <a:rPr lang="fa-IR" dirty="0">
                <a:solidFill>
                  <a:srgbClr val="0070C0"/>
                </a:solidFill>
              </a:rPr>
              <a:t>: «عدالت پيشه كنيد </a:t>
            </a:r>
            <a:endParaRPr lang="en-US" dirty="0">
              <a:solidFill>
                <a:srgbClr val="0070C0"/>
              </a:solidFill>
            </a:endParaRPr>
          </a:p>
          <a:p>
            <a:pPr marL="0" indent="0" algn="r" rtl="1">
              <a:buNone/>
            </a:pPr>
            <a:r>
              <a:rPr lang="fa-IR" dirty="0">
                <a:solidFill>
                  <a:srgbClr val="0070C0"/>
                </a:solidFill>
              </a:rPr>
              <a:t>كه به پرهيزكارى نزديك تر است: اعدلوا هو أقرب للتقوى.» </a:t>
            </a:r>
            <a:endParaRPr lang="en-US" dirty="0">
              <a:solidFill>
                <a:srgbClr val="0070C0"/>
              </a:solidFill>
            </a:endParaRPr>
          </a:p>
          <a:p>
            <a:pPr marL="0" indent="0" algn="r" rtl="1">
              <a:buNone/>
            </a:pPr>
            <a:r>
              <a:rPr lang="fa-IR" dirty="0"/>
              <a:t>از آنجاكه عدالت مهم ترين ركن تقوا و پرهيزكارى است، براى سومين بار به عنوان </a:t>
            </a:r>
            <a:r>
              <a:rPr lang="fa-IR" dirty="0" smtClean="0"/>
              <a:t>تأكيد</a:t>
            </a:r>
            <a:r>
              <a:rPr lang="fa-IR" dirty="0"/>
              <a:t> </a:t>
            </a:r>
            <a:endParaRPr lang="en-US" dirty="0"/>
          </a:p>
          <a:p>
            <a:pPr marL="0" indent="0" algn="r" rtl="1">
              <a:buNone/>
            </a:pPr>
            <a:r>
              <a:rPr lang="fa-IR" dirty="0"/>
              <a:t>اضافه مى كند: </a:t>
            </a:r>
            <a:r>
              <a:rPr lang="fa-IR" dirty="0">
                <a:solidFill>
                  <a:srgbClr val="0070C0"/>
                </a:solidFill>
              </a:rPr>
              <a:t>«از خدا بپرهيزيد؛ زيرا خداوند از تمام اعمال شما آگاه است: </a:t>
            </a:r>
            <a:r>
              <a:rPr lang="fa-IR" dirty="0" smtClean="0">
                <a:solidFill>
                  <a:srgbClr val="0070C0"/>
                </a:solidFill>
              </a:rPr>
              <a:t>و </a:t>
            </a:r>
            <a:r>
              <a:rPr lang="fa-IR" dirty="0">
                <a:solidFill>
                  <a:srgbClr val="0070C0"/>
                </a:solidFill>
              </a:rPr>
              <a:t>اتقوا الله إن الله </a:t>
            </a:r>
            <a:endParaRPr lang="en-US" dirty="0">
              <a:solidFill>
                <a:srgbClr val="0070C0"/>
              </a:solidFill>
            </a:endParaRPr>
          </a:p>
          <a:p>
            <a:pPr marL="0" indent="0" algn="r" rtl="1">
              <a:buNone/>
            </a:pPr>
            <a:r>
              <a:rPr lang="fa-IR" dirty="0">
                <a:solidFill>
                  <a:srgbClr val="0070C0"/>
                </a:solidFill>
              </a:rPr>
              <a:t>خبير بما تعملون </a:t>
            </a:r>
            <a:r>
              <a:rPr lang="fa-IR" dirty="0" smtClean="0">
                <a:solidFill>
                  <a:srgbClr val="0070C0"/>
                </a:solidFill>
              </a:rPr>
              <a:t>.» </a:t>
            </a:r>
            <a:endParaRPr lang="en-US" dirty="0">
              <a:solidFill>
                <a:srgbClr val="0070C0"/>
              </a:solidFill>
            </a:endParaRPr>
          </a:p>
          <a:p>
            <a:pPr marL="0" indent="0" algn="r">
              <a:buNone/>
            </a:pPr>
            <a:endParaRPr lang="fa-IR" dirty="0"/>
          </a:p>
        </p:txBody>
      </p:sp>
    </p:spTree>
    <p:extLst>
      <p:ext uri="{BB962C8B-B14F-4D97-AF65-F5344CB8AC3E}">
        <p14:creationId xmlns:p14="http://schemas.microsoft.com/office/powerpoint/2010/main" val="128033480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8458200" cy="6400800"/>
          </a:xfrm>
        </p:spPr>
        <p:txBody>
          <a:bodyPr>
            <a:normAutofit fontScale="62500" lnSpcReduction="20000"/>
          </a:bodyPr>
          <a:lstStyle/>
          <a:p>
            <a:pPr marL="0" indent="0" algn="r" rtl="1">
              <a:buNone/>
            </a:pPr>
            <a:r>
              <a:rPr lang="fa-IR" dirty="0"/>
              <a:t>نكته: </a:t>
            </a:r>
            <a:r>
              <a:rPr lang="fa-IR" dirty="0">
                <a:solidFill>
                  <a:srgbClr val="0070C0"/>
                </a:solidFill>
              </a:rPr>
              <a:t>عدالت ركن مهم اسلام</a:t>
            </a:r>
            <a:endParaRPr lang="en-US" dirty="0">
              <a:solidFill>
                <a:srgbClr val="0070C0"/>
              </a:solidFill>
            </a:endParaRPr>
          </a:p>
          <a:p>
            <a:pPr marL="0" indent="0" algn="r" rtl="1">
              <a:buNone/>
            </a:pPr>
            <a:r>
              <a:rPr lang="fa-IR" dirty="0"/>
              <a:t>در اسلام كمتر مسئله اى است كه به اهميت عدالت باشد؛ زيرا مسئله </a:t>
            </a:r>
            <a:r>
              <a:rPr lang="fa-IR" i="1" u="sng" dirty="0"/>
              <a:t>«عدل» همانند «توحيد» </a:t>
            </a:r>
            <a:endParaRPr lang="en-US" i="1" u="sng" dirty="0"/>
          </a:p>
          <a:p>
            <a:pPr marL="0" indent="0" algn="r" rtl="1">
              <a:buNone/>
            </a:pPr>
            <a:r>
              <a:rPr lang="fa-IR" i="1" u="sng" dirty="0"/>
              <a:t>در تمام اصول و فروع اسلام ريشه دوانده است</a:t>
            </a:r>
            <a:r>
              <a:rPr lang="fa-IR" dirty="0"/>
              <a:t>؛ يعنى همان گونه كه مسائل عقيدتى و عملى،</a:t>
            </a:r>
            <a:endParaRPr lang="en-US" dirty="0"/>
          </a:p>
          <a:p>
            <a:pPr marL="0" indent="0" algn="r" rtl="1">
              <a:buNone/>
            </a:pPr>
            <a:r>
              <a:rPr lang="fa-IR" dirty="0"/>
              <a:t>فردى و اجتماعى، اخلاقى و حقوقى، از حقيقت توحيد و يگانگى جدا نيست، هيچ يك را از روح </a:t>
            </a:r>
            <a:endParaRPr lang="en-US" dirty="0"/>
          </a:p>
          <a:p>
            <a:pPr marL="0" indent="0" algn="r" rtl="1">
              <a:buNone/>
            </a:pPr>
            <a:r>
              <a:rPr lang="fa-IR" dirty="0"/>
              <a:t>«عدل» تهى نخواهيم يافت.</a:t>
            </a:r>
            <a:endParaRPr lang="en-US" dirty="0"/>
          </a:p>
          <a:p>
            <a:pPr marL="0" indent="0" algn="r" rtl="1">
              <a:buNone/>
            </a:pPr>
            <a:r>
              <a:rPr lang="fa-IR" dirty="0"/>
              <a:t>بنابراين جاى تعجب نيست كه «عدل» از اصول مذهب و يكى از زير بناهاى فكرى مسلمانان </a:t>
            </a:r>
            <a:endParaRPr lang="en-US" dirty="0"/>
          </a:p>
          <a:p>
            <a:pPr marL="0" indent="0" algn="r" rtl="1">
              <a:buNone/>
            </a:pPr>
            <a:r>
              <a:rPr lang="fa-IR" dirty="0"/>
              <a:t>شناخته شود. گرچه عدالتى كه جزء اصول مذهب است، يكى از صفات خداست و در اصل </a:t>
            </a:r>
            <a:endParaRPr lang="en-US" dirty="0"/>
          </a:p>
          <a:p>
            <a:pPr marL="0" indent="0" algn="r" rtl="1">
              <a:buNone/>
            </a:pPr>
            <a:r>
              <a:rPr lang="fa-IR" dirty="0"/>
              <a:t>خداشناسى ـ كه نخستين اصل از اصول دين است ـ مندرج مى باشد، ولى ممتاز ساختن آن </a:t>
            </a:r>
            <a:endParaRPr lang="en-US" dirty="0"/>
          </a:p>
          <a:p>
            <a:pPr marL="0" indent="0" algn="r" rtl="1">
              <a:buNone/>
            </a:pPr>
            <a:r>
              <a:rPr lang="fa-IR" dirty="0"/>
              <a:t>بسيار پر معناست. به همين دليل در مباحث اجتماعى اسلام بر هيچ اصلى به اندازه عدالت تكيه</a:t>
            </a:r>
            <a:endParaRPr lang="en-US" dirty="0"/>
          </a:p>
          <a:p>
            <a:pPr marL="0" indent="0" algn="r" rtl="1">
              <a:buNone/>
            </a:pPr>
            <a:r>
              <a:rPr lang="fa-IR" dirty="0"/>
              <a:t>نشده </a:t>
            </a:r>
            <a:r>
              <a:rPr lang="fa-IR" dirty="0" smtClean="0"/>
              <a:t>است</a:t>
            </a:r>
            <a:r>
              <a:rPr lang="fa-IR" dirty="0"/>
              <a:t> </a:t>
            </a:r>
            <a:r>
              <a:rPr lang="fa-IR" dirty="0" smtClean="0"/>
              <a:t>ملاحظه </a:t>
            </a:r>
            <a:r>
              <a:rPr lang="fa-IR" dirty="0"/>
              <a:t>احاديث زير به عنوان نمونه براى درك اهميت اين موضوع كافى است. </a:t>
            </a:r>
            <a:endParaRPr lang="fa-IR" dirty="0" smtClean="0"/>
          </a:p>
          <a:p>
            <a:pPr marL="0" indent="0" algn="r" rtl="1">
              <a:buNone/>
            </a:pPr>
            <a:r>
              <a:rPr lang="fa-IR" dirty="0" smtClean="0"/>
              <a:t>پيامبر(ص) </a:t>
            </a:r>
            <a:r>
              <a:rPr lang="fa-IR" dirty="0"/>
              <a:t>مى فرمايد:</a:t>
            </a:r>
            <a:endParaRPr lang="en-US" dirty="0"/>
          </a:p>
          <a:p>
            <a:pPr marL="0" indent="0" algn="r" rtl="1">
              <a:buNone/>
            </a:pPr>
            <a:r>
              <a:rPr lang="fa-IR" dirty="0">
                <a:solidFill>
                  <a:schemeClr val="tx2">
                    <a:lumMod val="75000"/>
                  </a:schemeClr>
                </a:solidFill>
              </a:rPr>
              <a:t>از ظلم بپرهيزيد؛ زيرا در روز رستاخيز كه هر عملى به شكل مناسبى مجسم مى </a:t>
            </a:r>
            <a:r>
              <a:rPr lang="fa-IR" dirty="0" smtClean="0">
                <a:solidFill>
                  <a:schemeClr val="tx2">
                    <a:lumMod val="75000"/>
                  </a:schemeClr>
                </a:solidFill>
              </a:rPr>
              <a:t>شود</a:t>
            </a:r>
            <a:r>
              <a:rPr lang="fa-IR" dirty="0">
                <a:solidFill>
                  <a:schemeClr val="tx2">
                    <a:lumMod val="75000"/>
                  </a:schemeClr>
                </a:solidFill>
              </a:rPr>
              <a:t>، ظلم در شكل ظلمت تجسم خواهد يافت و پرده اى از تاريكى، اطراف ظالمان </a:t>
            </a:r>
            <a:r>
              <a:rPr lang="fa-IR" dirty="0" smtClean="0">
                <a:solidFill>
                  <a:schemeClr val="tx2">
                    <a:lumMod val="75000"/>
                  </a:schemeClr>
                </a:solidFill>
              </a:rPr>
              <a:t>را </a:t>
            </a:r>
            <a:r>
              <a:rPr lang="fa-IR" dirty="0">
                <a:solidFill>
                  <a:schemeClr val="tx2">
                    <a:lumMod val="75000"/>
                  </a:schemeClr>
                </a:solidFill>
              </a:rPr>
              <a:t>فراخواهد گرفت</a:t>
            </a:r>
            <a:r>
              <a:rPr lang="fa-IR" dirty="0" smtClean="0">
                <a:solidFill>
                  <a:schemeClr val="tx2">
                    <a:lumMod val="75000"/>
                  </a:schemeClr>
                </a:solidFill>
              </a:rPr>
              <a:t>.</a:t>
            </a:r>
          </a:p>
          <a:p>
            <a:pPr marL="0" indent="0" algn="r" rtl="1">
              <a:buNone/>
            </a:pPr>
            <a:endParaRPr lang="en-US" dirty="0">
              <a:solidFill>
                <a:schemeClr val="tx2">
                  <a:lumMod val="75000"/>
                </a:schemeClr>
              </a:solidFill>
            </a:endParaRPr>
          </a:p>
          <a:p>
            <a:pPr marL="0" indent="0" algn="r" rtl="1">
              <a:buNone/>
            </a:pPr>
            <a:r>
              <a:rPr lang="fa-IR" dirty="0"/>
              <a:t>چنانكه مى دانيم، هر خير و بركتى در نور نهفته است و ظلمت، منبع هرگونه عدم و فقدان </a:t>
            </a:r>
            <a:endParaRPr lang="en-US" dirty="0"/>
          </a:p>
          <a:p>
            <a:pPr marL="0" indent="0" algn="r" rtl="1">
              <a:buNone/>
            </a:pPr>
            <a:r>
              <a:rPr lang="fa-IR" dirty="0"/>
              <a:t>مى باشد. نيز در حديث ديگرى از آن حضرت آمده است: </a:t>
            </a:r>
            <a:r>
              <a:rPr lang="fa-IR" dirty="0">
                <a:solidFill>
                  <a:schemeClr val="tx2">
                    <a:lumMod val="75000"/>
                  </a:schemeClr>
                </a:solidFill>
              </a:rPr>
              <a:t>بالعدل قامت السماوات و </a:t>
            </a:r>
            <a:r>
              <a:rPr lang="fa-IR" dirty="0" smtClean="0">
                <a:solidFill>
                  <a:schemeClr val="tx2">
                    <a:lumMod val="75000"/>
                  </a:schemeClr>
                </a:solidFill>
              </a:rPr>
              <a:t>الارض</a:t>
            </a:r>
          </a:p>
          <a:p>
            <a:pPr marL="0" indent="0" algn="r" rtl="1">
              <a:buNone/>
            </a:pPr>
            <a:r>
              <a:rPr lang="fa-IR" dirty="0">
                <a:solidFill>
                  <a:schemeClr val="tx2">
                    <a:lumMod val="75000"/>
                  </a:schemeClr>
                </a:solidFill>
              </a:rPr>
              <a:t>آسمان ها و زمين براساس عدل استوارند.</a:t>
            </a:r>
            <a:endParaRPr lang="en-US" dirty="0">
              <a:solidFill>
                <a:schemeClr val="tx2">
                  <a:lumMod val="75000"/>
                </a:schemeClr>
              </a:solidFill>
            </a:endParaRPr>
          </a:p>
          <a:p>
            <a:pPr marL="0" indent="0" algn="r" rtl="1">
              <a:buNone/>
            </a:pPr>
            <a:endParaRPr lang="en-US" dirty="0"/>
          </a:p>
          <a:p>
            <a:pPr marL="0" indent="0" algn="r">
              <a:buNone/>
            </a:pPr>
            <a:endParaRPr lang="fa-IR"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421378900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85000" lnSpcReduction="10000"/>
          </a:bodyPr>
          <a:lstStyle/>
          <a:p>
            <a:pPr marL="0" indent="0" algn="r" rtl="1">
              <a:buNone/>
            </a:pPr>
            <a:r>
              <a:rPr lang="fa-IR" dirty="0" smtClean="0">
                <a:solidFill>
                  <a:srgbClr val="FF0000"/>
                </a:solidFill>
              </a:rPr>
              <a:t>«</a:t>
            </a:r>
            <a:r>
              <a:rPr lang="fa-IR" dirty="0">
                <a:solidFill>
                  <a:srgbClr val="FF0000"/>
                </a:solidFill>
              </a:rPr>
              <a:t>الملك يبقى مع الكفر و لايبقى مع </a:t>
            </a:r>
            <a:r>
              <a:rPr lang="fa-IR" dirty="0" smtClean="0">
                <a:solidFill>
                  <a:srgbClr val="FF0000"/>
                </a:solidFill>
              </a:rPr>
              <a:t>الظلم</a:t>
            </a:r>
            <a:r>
              <a:rPr lang="fa-IR" dirty="0">
                <a:solidFill>
                  <a:srgbClr val="FF0000"/>
                </a:solidFill>
              </a:rPr>
              <a:t>.» حكومت ها ممكن است كافر باشند و دوام يابند، اما اگر ظالم باشند، دوام </a:t>
            </a:r>
            <a:r>
              <a:rPr lang="fa-IR" dirty="0" smtClean="0">
                <a:solidFill>
                  <a:srgbClr val="FF0000"/>
                </a:solidFill>
              </a:rPr>
              <a:t>نخواهند </a:t>
            </a:r>
            <a:r>
              <a:rPr lang="fa-IR" dirty="0">
                <a:solidFill>
                  <a:srgbClr val="FF0000"/>
                </a:solidFill>
              </a:rPr>
              <a:t>يافت؛ </a:t>
            </a:r>
            <a:r>
              <a:rPr lang="fa-IR" dirty="0" smtClean="0"/>
              <a:t>زيرا </a:t>
            </a:r>
            <a:r>
              <a:rPr lang="fa-IR" dirty="0"/>
              <a:t>اثر ستم در همين زندگى سريع و فورى است. جنگ ها، اضطراب ها، ناراحتى ها، هرجومرج </a:t>
            </a:r>
            <a:r>
              <a:rPr lang="fa-IR" dirty="0" smtClean="0"/>
              <a:t>هاى سياسى </a:t>
            </a:r>
            <a:r>
              <a:rPr lang="fa-IR" dirty="0"/>
              <a:t>و اجتماعى و اخلاقى و نيز بحران هاى اقتصادى </a:t>
            </a:r>
            <a:r>
              <a:rPr lang="fa-IR" dirty="0" smtClean="0"/>
              <a:t>در دنياى </a:t>
            </a:r>
            <a:r>
              <a:rPr lang="fa-IR" dirty="0"/>
              <a:t>امروز به خوبى بيانگر اين </a:t>
            </a:r>
            <a:r>
              <a:rPr lang="fa-IR" dirty="0" smtClean="0"/>
              <a:t>حقيقت </a:t>
            </a:r>
            <a:r>
              <a:rPr lang="fa-IR" dirty="0"/>
              <a:t>است</a:t>
            </a:r>
            <a:r>
              <a:rPr lang="fa-IR" dirty="0" smtClean="0"/>
              <a:t>.</a:t>
            </a:r>
          </a:p>
          <a:p>
            <a:pPr marL="0" indent="0" algn="r" rtl="1">
              <a:buNone/>
            </a:pPr>
            <a:r>
              <a:rPr lang="fa-IR" dirty="0"/>
              <a:t>اما توجه به اين نكته ضرورى مى نمايد كه اسلام تنها «توصيه به </a:t>
            </a:r>
            <a:r>
              <a:rPr lang="fa-IR" dirty="0" smtClean="0"/>
              <a:t>عدالت</a:t>
            </a:r>
            <a:r>
              <a:rPr lang="fa-IR" dirty="0"/>
              <a:t>» نمى كند بلكه </a:t>
            </a:r>
            <a:r>
              <a:rPr lang="fa-IR" dirty="0" smtClean="0"/>
              <a:t>مهم </a:t>
            </a:r>
            <a:r>
              <a:rPr lang="fa-IR" dirty="0"/>
              <a:t>تر از آن «اجراى عدالت» است. خواندن اين آيات و روايات تنها بر فراز منابر و يا نوشتن در </a:t>
            </a:r>
            <a:r>
              <a:rPr lang="fa-IR" dirty="0" smtClean="0"/>
              <a:t>كتب</a:t>
            </a:r>
            <a:r>
              <a:rPr lang="fa-IR" dirty="0"/>
              <a:t>، و يا گفتن آنها در لابلاى سخنرانى ها به تنهايى درد بى عدالتى، تبعيض و فساد اجتماعى </a:t>
            </a:r>
            <a:r>
              <a:rPr lang="fa-IR" dirty="0" smtClean="0"/>
              <a:t>را </a:t>
            </a:r>
            <a:r>
              <a:rPr lang="fa-IR" dirty="0"/>
              <a:t>در جامعه اسلامى درمان نمى كند، بلكه آن روز عظمت اين دستورها آشكار مى گردد كه </a:t>
            </a:r>
            <a:r>
              <a:rPr lang="fa-IR" dirty="0" smtClean="0"/>
              <a:t>در متن </a:t>
            </a:r>
            <a:r>
              <a:rPr lang="fa-IR" dirty="0"/>
              <a:t>زندگى مسلمانان پياده شود</a:t>
            </a:r>
            <a:r>
              <a:rPr lang="fa-IR" dirty="0" smtClean="0"/>
              <a:t>.</a:t>
            </a:r>
          </a:p>
          <a:p>
            <a:pPr marL="0" indent="0" algn="r" rtl="1">
              <a:buNone/>
            </a:pPr>
            <a:endParaRPr lang="en-US"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331665853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r" rtl="1">
              <a:buNone/>
            </a:pPr>
            <a:r>
              <a:rPr lang="fa-IR" sz="3800" b="1" dirty="0"/>
              <a:t>اهميت </a:t>
            </a:r>
            <a:r>
              <a:rPr lang="fa-IR" sz="3800" b="1" dirty="0" smtClean="0"/>
              <a:t>ازدواج</a:t>
            </a:r>
            <a:endParaRPr lang="en-US" sz="3800" b="1" dirty="0"/>
          </a:p>
          <a:p>
            <a:pPr marL="0" indent="0" algn="r" rtl="1">
              <a:buNone/>
            </a:pPr>
            <a:r>
              <a:rPr lang="fa-IR" dirty="0"/>
              <a:t>گرچه امروز مسئله ازدواج آن قدر در ميان آداب و رسوم غلط و حتى خرافات پيچيده شده كه </a:t>
            </a:r>
            <a:endParaRPr lang="en-US" dirty="0"/>
          </a:p>
          <a:p>
            <a:pPr marL="0" indent="0" algn="r" rtl="1">
              <a:buNone/>
            </a:pPr>
            <a:r>
              <a:rPr lang="fa-IR" dirty="0"/>
              <a:t>به صورت جاده اى صعب العبور يا غير قابل عبور براى جوانان درآمده، قطع نظر از اين پيرايه </a:t>
            </a:r>
            <a:endParaRPr lang="en-US" dirty="0"/>
          </a:p>
          <a:p>
            <a:pPr marL="0" indent="0" algn="r" rtl="1">
              <a:buNone/>
            </a:pPr>
            <a:r>
              <a:rPr lang="fa-IR" dirty="0"/>
              <a:t>ها، ازدواج حكمى فطرى و هماهنگ با قانون آفرينش است كه انسان براى بقاى نسل و آرامش </a:t>
            </a:r>
            <a:endParaRPr lang="en-US" dirty="0"/>
          </a:p>
          <a:p>
            <a:pPr marL="0" indent="0" algn="r" rtl="1">
              <a:buNone/>
            </a:pPr>
            <a:r>
              <a:rPr lang="fa-IR" dirty="0"/>
              <a:t>جسم و روح و حل مشكلات زندگى، نياز به ازدواج سالم دارد. اسلام كه هماهنگ با آفرينش گام </a:t>
            </a:r>
            <a:endParaRPr lang="en-US" dirty="0"/>
          </a:p>
          <a:p>
            <a:pPr marL="0" lvl="0" indent="0" algn="r" rtl="1">
              <a:buNone/>
            </a:pPr>
            <a:r>
              <a:rPr lang="fa-IR" dirty="0"/>
              <a:t>بر مى دارد نيز در اين زمينه تعبيرات جالب و مؤثرى دارد؛ از جمله حديث معروف </a:t>
            </a:r>
            <a:r>
              <a:rPr lang="fa-IR" dirty="0" smtClean="0"/>
              <a:t>پيامبر(ص</a:t>
            </a:r>
            <a:r>
              <a:rPr lang="fa-IR" sz="2900" dirty="0" smtClean="0">
                <a:solidFill>
                  <a:prstClr val="black"/>
                </a:solidFill>
              </a:rPr>
              <a:t>):</a:t>
            </a:r>
            <a:endParaRPr lang="fa-IR" sz="2900" dirty="0">
              <a:solidFill>
                <a:prstClr val="black"/>
              </a:solidFill>
            </a:endParaRPr>
          </a:p>
          <a:p>
            <a:pPr marL="0" indent="0" algn="r" rtl="1">
              <a:buNone/>
            </a:pPr>
            <a:r>
              <a:rPr lang="fa-IR" dirty="0" smtClean="0"/>
              <a:t> </a:t>
            </a:r>
            <a:endParaRPr lang="en-US" dirty="0"/>
          </a:p>
          <a:p>
            <a:pPr marL="0" indent="0" algn="r" rtl="1">
              <a:buNone/>
            </a:pPr>
            <a:r>
              <a:rPr lang="fa-IR" dirty="0">
                <a:solidFill>
                  <a:srgbClr val="009900"/>
                </a:solidFill>
              </a:rPr>
              <a:t>تناكحوا تناسلوا تكثروا فإنى أباهى بكم الامم يوم القيامة و لو بالسقط </a:t>
            </a:r>
            <a:r>
              <a:rPr lang="fa-IR" dirty="0" smtClean="0">
                <a:solidFill>
                  <a:srgbClr val="009900"/>
                </a:solidFill>
              </a:rPr>
              <a:t>.</a:t>
            </a:r>
            <a:endParaRPr lang="en-US" dirty="0">
              <a:solidFill>
                <a:srgbClr val="009900"/>
              </a:solidFill>
            </a:endParaRPr>
          </a:p>
          <a:p>
            <a:pPr marL="0" indent="0" algn="r" rtl="1">
              <a:buNone/>
            </a:pPr>
            <a:r>
              <a:rPr lang="fa-IR" dirty="0">
                <a:solidFill>
                  <a:srgbClr val="009900"/>
                </a:solidFill>
              </a:rPr>
              <a:t>ازدواج كنيد تا نسل شما فزونى گيرد كه من به فزونى جمعيت شما ـ حتى با فرزندان </a:t>
            </a:r>
            <a:endParaRPr lang="en-US" dirty="0">
              <a:solidFill>
                <a:srgbClr val="009900"/>
              </a:solidFill>
            </a:endParaRPr>
          </a:p>
          <a:p>
            <a:pPr marL="0" indent="0" algn="r" rtl="1">
              <a:buNone/>
            </a:pPr>
            <a:r>
              <a:rPr lang="fa-IR" dirty="0">
                <a:solidFill>
                  <a:srgbClr val="009900"/>
                </a:solidFill>
              </a:rPr>
              <a:t>سقط شده ـ در قيامت به ديگر امت ها مباهات مى كنم</a:t>
            </a:r>
            <a:r>
              <a:rPr lang="fa-IR" dirty="0" smtClean="0">
                <a:solidFill>
                  <a:srgbClr val="009900"/>
                </a:solidFill>
              </a:rPr>
              <a:t>.</a:t>
            </a:r>
            <a:endParaRPr lang="en-US" dirty="0">
              <a:solidFill>
                <a:srgbClr val="009900"/>
              </a:solidFill>
            </a:endParaRPr>
          </a:p>
        </p:txBody>
      </p:sp>
      <p:sp>
        <p:nvSpPr>
          <p:cNvPr id="2" name="Rounded Rectangle 1"/>
          <p:cNvSpPr/>
          <p:nvPr/>
        </p:nvSpPr>
        <p:spPr>
          <a:xfrm>
            <a:off x="2362200" y="228600"/>
            <a:ext cx="4343400" cy="10668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800" b="1" dirty="0" smtClean="0">
                <a:ln w="19050">
                  <a:solidFill>
                    <a:schemeClr val="accent3">
                      <a:lumMod val="50000"/>
                    </a:schemeClr>
                  </a:solidFill>
                  <a:prstDash val="solid"/>
                </a:ln>
                <a:solidFill>
                  <a:srgbClr val="FFFF00"/>
                </a:solidFill>
                <a:effectLst>
                  <a:outerShdw blurRad="50000" dist="50800" dir="7500000" algn="tl">
                    <a:srgbClr val="000000">
                      <a:shade val="5000"/>
                      <a:alpha val="35000"/>
                    </a:srgbClr>
                  </a:outerShdw>
                </a:effectLst>
                <a:latin typeface="_PDMS_Saleem_QuranFont" pitchFamily="2" charset="-78"/>
                <a:cs typeface="_PDMS_Saleem_QuranFont" pitchFamily="2" charset="-78"/>
              </a:rPr>
              <a:t>بخش پنجم</a:t>
            </a:r>
            <a:endParaRPr lang="fa-IR" sz="4800" b="1" dirty="0">
              <a:ln w="19050">
                <a:solidFill>
                  <a:schemeClr val="accent3">
                    <a:lumMod val="50000"/>
                  </a:schemeClr>
                </a:solidFill>
                <a:prstDash val="solid"/>
              </a:ln>
              <a:solidFill>
                <a:srgbClr val="FFFF00"/>
              </a:solidFill>
              <a:effectLst>
                <a:outerShdw blurRad="50000" dist="50800" dir="7500000" algn="tl">
                  <a:srgbClr val="000000">
                    <a:shade val="5000"/>
                    <a:alpha val="35000"/>
                  </a:srgbClr>
                </a:outerShdw>
              </a:effectLst>
              <a:latin typeface="_PDMS_Saleem_QuranFont" pitchFamily="2" charset="-78"/>
              <a:cs typeface="_PDMS_Saleem_QuranFont" pitchFamily="2" charset="-78"/>
            </a:endParaRPr>
          </a:p>
        </p:txBody>
      </p:sp>
    </p:spTree>
    <p:extLst>
      <p:ext uri="{BB962C8B-B14F-4D97-AF65-F5344CB8AC3E}">
        <p14:creationId xmlns:p14="http://schemas.microsoft.com/office/powerpoint/2010/main" val="234277732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5973763"/>
          </a:xfrm>
        </p:spPr>
        <p:txBody>
          <a:bodyPr>
            <a:normAutofit fontScale="70000" lnSpcReduction="20000"/>
          </a:bodyPr>
          <a:lstStyle/>
          <a:p>
            <a:pPr marL="0" indent="0" algn="r">
              <a:buNone/>
            </a:pPr>
            <a:r>
              <a:rPr lang="fa-IR" dirty="0" smtClean="0"/>
              <a:t>نيز در حديث ديگرى از آن حضرت مى خوانيم:</a:t>
            </a:r>
            <a:endParaRPr lang="en-US" dirty="0" smtClean="0"/>
          </a:p>
          <a:p>
            <a:pPr marL="0" indent="0" algn="r" rtl="1">
              <a:buNone/>
            </a:pPr>
            <a:r>
              <a:rPr lang="fa-IR" dirty="0" smtClean="0">
                <a:solidFill>
                  <a:srgbClr val="009900"/>
                </a:solidFill>
              </a:rPr>
              <a:t>كسى كه همسر اختيار كند، نيمى از دين خود را محفوظ داشته و بايد مراقب نيم ديگر باشد. </a:t>
            </a:r>
            <a:endParaRPr lang="en-US" dirty="0" smtClean="0">
              <a:solidFill>
                <a:srgbClr val="009900"/>
              </a:solidFill>
            </a:endParaRPr>
          </a:p>
          <a:p>
            <a:pPr marL="0" indent="0" algn="r" rtl="1">
              <a:buNone/>
            </a:pPr>
            <a:r>
              <a:rPr lang="fa-IR" dirty="0" smtClean="0"/>
              <a:t>چرا كه غريزه جنسى نيرومندترين و سركش ترين غرايز انسان است كه به تنهايى با ديگر </a:t>
            </a:r>
            <a:endParaRPr lang="en-US" dirty="0" smtClean="0"/>
          </a:p>
          <a:p>
            <a:pPr marL="0" indent="0" algn="r" rtl="1">
              <a:buNone/>
            </a:pPr>
            <a:r>
              <a:rPr lang="fa-IR" dirty="0" smtClean="0"/>
              <a:t>غرايز برابرى مى كند، از اين رو انحراف آن، نيمى از دين و ايمان آدمى را به خطر خواهد انداخت.</a:t>
            </a:r>
            <a:endParaRPr lang="en-US" dirty="0" smtClean="0"/>
          </a:p>
          <a:p>
            <a:pPr marL="0" indent="0" algn="r" rtl="1">
              <a:buNone/>
            </a:pPr>
            <a:r>
              <a:rPr lang="fa-IR" dirty="0" smtClean="0"/>
              <a:t>باز در حديث ديگرى از پيامبر(ص) مى خوانيم: </a:t>
            </a:r>
            <a:r>
              <a:rPr lang="fa-IR" dirty="0" smtClean="0">
                <a:solidFill>
                  <a:srgbClr val="009900"/>
                </a:solidFill>
              </a:rPr>
              <a:t>«شراركم عزابكم:بدترين شما مجردان اند.» </a:t>
            </a:r>
            <a:r>
              <a:rPr lang="fa-IR" dirty="0">
                <a:solidFill>
                  <a:srgbClr val="009900"/>
                </a:solidFill>
              </a:rPr>
              <a:t/>
            </a:r>
            <a:br>
              <a:rPr lang="fa-IR" dirty="0">
                <a:solidFill>
                  <a:srgbClr val="009900"/>
                </a:solidFill>
              </a:rPr>
            </a:br>
            <a:r>
              <a:rPr lang="fa-IR" dirty="0" smtClean="0"/>
              <a:t>به </a:t>
            </a:r>
            <a:r>
              <a:rPr lang="fa-IR" dirty="0"/>
              <a:t>همين رو در آيات و روايات متعددى مسلمانان به همكارى در امر </a:t>
            </a:r>
            <a:r>
              <a:rPr lang="fa-IR" dirty="0" smtClean="0"/>
              <a:t>ازدواج مجردان </a:t>
            </a:r>
            <a:r>
              <a:rPr lang="fa-IR" dirty="0"/>
              <a:t>و هرگونه كمك ممكن به اين امر تشويق شده اند؛ بهويژه آنكه اسلام در مورد فرزندان </a:t>
            </a:r>
            <a:r>
              <a:rPr lang="fa-IR" dirty="0" smtClean="0"/>
              <a:t> مسئوليت </a:t>
            </a:r>
            <a:r>
              <a:rPr lang="fa-IR" dirty="0"/>
              <a:t>سنگينى بر دوش پدران افكنده و پدرانى را كه در اين خصوص بى توجه اند، شريك </a:t>
            </a:r>
            <a:r>
              <a:rPr lang="fa-IR" dirty="0" smtClean="0"/>
              <a:t> جرم </a:t>
            </a:r>
            <a:r>
              <a:rPr lang="fa-IR" dirty="0"/>
              <a:t>انحراف فرزندانشان شمرده است. در حديثى از </a:t>
            </a:r>
            <a:r>
              <a:rPr lang="fa-IR" dirty="0" smtClean="0"/>
              <a:t>پيامبر(ص)آمده </a:t>
            </a:r>
            <a:r>
              <a:rPr lang="fa-IR" dirty="0"/>
              <a:t>است:</a:t>
            </a:r>
            <a:endParaRPr lang="en-US" dirty="0"/>
          </a:p>
          <a:p>
            <a:pPr marL="0" indent="0" algn="r" rtl="1">
              <a:buNone/>
            </a:pPr>
            <a:r>
              <a:rPr lang="fa-IR" dirty="0">
                <a:solidFill>
                  <a:srgbClr val="009900"/>
                </a:solidFill>
              </a:rPr>
              <a:t>كسى كه فرزندش به حد رشد رسد و امكانات تزويج او را داشته باشد و اقدام نكند و </a:t>
            </a:r>
            <a:r>
              <a:rPr lang="fa-IR" dirty="0" smtClean="0">
                <a:solidFill>
                  <a:srgbClr val="009900"/>
                </a:solidFill>
              </a:rPr>
              <a:t>در </a:t>
            </a:r>
            <a:r>
              <a:rPr lang="fa-IR" dirty="0">
                <a:solidFill>
                  <a:srgbClr val="009900"/>
                </a:solidFill>
              </a:rPr>
              <a:t>نتيجه فرزند مرتكب گناهى شود، اين گناه بر هر دو نوشته مى شود</a:t>
            </a:r>
            <a:r>
              <a:rPr lang="fa-IR" dirty="0" smtClean="0">
                <a:solidFill>
                  <a:srgbClr val="009900"/>
                </a:solidFill>
              </a:rPr>
              <a:t>.</a:t>
            </a:r>
            <a:endParaRPr lang="en-US" dirty="0">
              <a:solidFill>
                <a:srgbClr val="009900"/>
              </a:solidFill>
            </a:endParaRPr>
          </a:p>
          <a:p>
            <a:pPr marL="0" indent="0" algn="r" rtl="1">
              <a:buNone/>
            </a:pPr>
            <a:r>
              <a:rPr lang="fa-IR" dirty="0"/>
              <a:t>باز به همين دليل دستور مؤكد داده شده كه هزينه هاى ازدواج ـ اعم از مهر و ساير قسمت</a:t>
            </a:r>
            <a:endParaRPr lang="en-US" dirty="0"/>
          </a:p>
          <a:p>
            <a:pPr marL="0" indent="0" algn="r" rtl="1">
              <a:buNone/>
            </a:pPr>
            <a:r>
              <a:rPr lang="fa-IR" dirty="0"/>
              <a:t>ها ـ را سبك و آسان بگيريد، تا مانعى بر سر راه ازدواج مجردان نباشد، از جمله در مورد مهريه </a:t>
            </a:r>
            <a:r>
              <a:rPr lang="fa-IR" dirty="0" smtClean="0"/>
              <a:t>سنگين </a:t>
            </a:r>
            <a:r>
              <a:rPr lang="fa-IR" dirty="0"/>
              <a:t>در حديثى از پيامبر </a:t>
            </a:r>
            <a:r>
              <a:rPr lang="fa-IR" dirty="0" smtClean="0"/>
              <a:t>اكرم(ص)مى </a:t>
            </a:r>
            <a:r>
              <a:rPr lang="fa-IR" dirty="0"/>
              <a:t>خوانيم: </a:t>
            </a:r>
            <a:r>
              <a:rPr lang="fa-IR" dirty="0">
                <a:solidFill>
                  <a:srgbClr val="009900"/>
                </a:solidFill>
              </a:rPr>
              <a:t>«شوم المرأة غلاء مهرها: زن بد </a:t>
            </a:r>
            <a:r>
              <a:rPr lang="fa-IR" dirty="0" smtClean="0">
                <a:solidFill>
                  <a:srgbClr val="009900"/>
                </a:solidFill>
              </a:rPr>
              <a:t>قدم </a:t>
            </a:r>
            <a:r>
              <a:rPr lang="fa-IR" dirty="0">
                <a:solidFill>
                  <a:srgbClr val="009900"/>
                </a:solidFill>
              </a:rPr>
              <a:t>زنى است كه مهرش سنگين باشد.»</a:t>
            </a:r>
            <a:endParaRPr lang="en-US" dirty="0">
              <a:solidFill>
                <a:srgbClr val="009900"/>
              </a:solidFill>
            </a:endParaRPr>
          </a:p>
          <a:p>
            <a:pPr marL="0" indent="0" algn="r" rtl="1">
              <a:buNone/>
            </a:pPr>
            <a:endParaRPr lang="fa-IR" dirty="0"/>
          </a:p>
          <a:p>
            <a:pPr marL="0" indent="0" algn="r" rtl="1">
              <a:buNone/>
            </a:pPr>
            <a:endParaRPr lang="fa-IR" dirty="0"/>
          </a:p>
        </p:txBody>
      </p:sp>
    </p:spTree>
    <p:extLst>
      <p:ext uri="{BB962C8B-B14F-4D97-AF65-F5344CB8AC3E}">
        <p14:creationId xmlns:p14="http://schemas.microsoft.com/office/powerpoint/2010/main" val="286694734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534400" cy="6126163"/>
          </a:xfrm>
        </p:spPr>
        <p:txBody>
          <a:bodyPr>
            <a:normAutofit fontScale="70000" lnSpcReduction="20000"/>
          </a:bodyPr>
          <a:lstStyle/>
          <a:p>
            <a:pPr marL="0" indent="0" algn="r" rtl="1">
              <a:buNone/>
            </a:pPr>
            <a:r>
              <a:rPr lang="fa-IR" dirty="0"/>
              <a:t>باز در حديث ديگرى مى خوانيم:</a:t>
            </a:r>
            <a:endParaRPr lang="en-US" dirty="0"/>
          </a:p>
          <a:p>
            <a:pPr marL="0" indent="0" algn="r" rtl="1">
              <a:buNone/>
            </a:pPr>
            <a:r>
              <a:rPr lang="fa-IR" dirty="0">
                <a:solidFill>
                  <a:srgbClr val="009900"/>
                </a:solidFill>
              </a:rPr>
              <a:t>يكى از نشانه هاى شوم بودن زن آن است كه هزينه زندگى (يا ازدواجش) سنگين </a:t>
            </a:r>
            <a:r>
              <a:rPr lang="fa-IR" dirty="0" smtClean="0">
                <a:solidFill>
                  <a:srgbClr val="009900"/>
                </a:solidFill>
              </a:rPr>
              <a:t>باشد.</a:t>
            </a:r>
            <a:endParaRPr lang="en-US" dirty="0"/>
          </a:p>
          <a:p>
            <a:pPr marL="0" indent="0" algn="r" rtl="1">
              <a:buNone/>
            </a:pPr>
            <a:r>
              <a:rPr lang="fa-IR" dirty="0"/>
              <a:t>از آنجا كه بسيارى از مردان و زنان براى فرار از زير بار اين مسئوليت الهى و انسانى عذرهايى </a:t>
            </a:r>
            <a:r>
              <a:rPr lang="fa-IR" dirty="0" smtClean="0"/>
              <a:t>مى </a:t>
            </a:r>
            <a:r>
              <a:rPr lang="fa-IR" dirty="0"/>
              <a:t>آورند (از جمله نداشتن امكانات مالى) قرآن به صراحت مى گويد كه «فقر» نمى تواند مانع </a:t>
            </a:r>
            <a:r>
              <a:rPr lang="fa-IR" dirty="0" smtClean="0"/>
              <a:t>ازدواج </a:t>
            </a:r>
            <a:r>
              <a:rPr lang="fa-IR" dirty="0"/>
              <a:t>گردد، بلكه چه بسا ازدواج سبب غنا و بى نيازى مى شود؛  زيرا انسان تا مجرد است، </a:t>
            </a:r>
            <a:r>
              <a:rPr lang="fa-IR" dirty="0" smtClean="0"/>
              <a:t>احساس </a:t>
            </a:r>
            <a:r>
              <a:rPr lang="fa-IR" dirty="0"/>
              <a:t>مسئوليت نمى كند و ابتكار و نيرو و استعداد خود را به اندازه كافى براى كسب درآمد </a:t>
            </a:r>
            <a:r>
              <a:rPr lang="fa-IR" dirty="0" smtClean="0"/>
              <a:t>مشروع </a:t>
            </a:r>
            <a:r>
              <a:rPr lang="fa-IR" dirty="0"/>
              <a:t>به كار نمى گيرد و حتى هنگامى كه به درآمدى رسيد، در حفظ و بارور ساختن آن نمى </a:t>
            </a:r>
            <a:r>
              <a:rPr lang="fa-IR" dirty="0" smtClean="0"/>
              <a:t>كوشد</a:t>
            </a:r>
            <a:r>
              <a:rPr lang="fa-IR" dirty="0"/>
              <a:t>. به همين دليل، مجردان غالبا خانه به دوش و تهى دست اند، اما بعد از ازدواج شخصيت </a:t>
            </a:r>
            <a:r>
              <a:rPr lang="fa-IR" dirty="0" smtClean="0"/>
              <a:t>انسان </a:t>
            </a:r>
            <a:r>
              <a:rPr lang="fa-IR" dirty="0"/>
              <a:t>به شخصيتى اجتماعى بدل مى شود و خود را به شدت در قبال همسر و آبروى خانواده </a:t>
            </a:r>
            <a:r>
              <a:rPr lang="fa-IR" dirty="0" smtClean="0"/>
              <a:t>و </a:t>
            </a:r>
            <a:r>
              <a:rPr lang="fa-IR" dirty="0"/>
              <a:t>تأمين وسايل زندگى فرزندان آينده مسئول مى </a:t>
            </a:r>
            <a:r>
              <a:rPr lang="fa-IR" dirty="0" smtClean="0"/>
              <a:t>داند. </a:t>
            </a:r>
            <a:r>
              <a:rPr lang="fa-IR" dirty="0"/>
              <a:t>به همين دليل تمام هوش و ابتكار و </a:t>
            </a:r>
            <a:r>
              <a:rPr lang="fa-IR" dirty="0" smtClean="0"/>
              <a:t>استعداد </a:t>
            </a:r>
            <a:r>
              <a:rPr lang="fa-IR" dirty="0"/>
              <a:t>خود را به كار مى گيرد و در حفظ درآمدهاى خود و صرفه جويى، تلاش مى كند و </a:t>
            </a:r>
            <a:r>
              <a:rPr lang="fa-IR" dirty="0" smtClean="0"/>
              <a:t>در </a:t>
            </a:r>
            <a:r>
              <a:rPr lang="fa-IR" dirty="0"/>
              <a:t>مدت كوتاهى مى تواند بر فقر چيره شود. از همين روست كه امام </a:t>
            </a:r>
            <a:r>
              <a:rPr lang="fa-IR" dirty="0" smtClean="0"/>
              <a:t>صادق(ع)مى فرمايد</a:t>
            </a:r>
            <a:r>
              <a:rPr lang="fa-IR" dirty="0"/>
              <a:t>: </a:t>
            </a:r>
            <a:r>
              <a:rPr lang="fa-IR" dirty="0">
                <a:solidFill>
                  <a:srgbClr val="009900"/>
                </a:solidFill>
              </a:rPr>
              <a:t>«الرزق مع النساء و </a:t>
            </a:r>
            <a:r>
              <a:rPr lang="fa-IR" dirty="0" smtClean="0">
                <a:solidFill>
                  <a:srgbClr val="009900"/>
                </a:solidFill>
              </a:rPr>
              <a:t>العيال: روزى</a:t>
            </a:r>
            <a:r>
              <a:rPr lang="fa-IR" dirty="0">
                <a:solidFill>
                  <a:srgbClr val="009900"/>
                </a:solidFill>
              </a:rPr>
              <a:t>، همراه همسر و فرزند است.» </a:t>
            </a:r>
            <a:endParaRPr lang="en-US" dirty="0">
              <a:solidFill>
                <a:srgbClr val="009900"/>
              </a:solidFill>
            </a:endParaRPr>
          </a:p>
          <a:p>
            <a:pPr marL="0" indent="0" algn="r" rtl="1">
              <a:buNone/>
            </a:pPr>
            <a:r>
              <a:rPr lang="fa-IR" dirty="0"/>
              <a:t>بى شك امدادهاى الهى و نيروهاى مرموز معنوى نيز به كمك چنين افرادى مى آيد كه براى </a:t>
            </a:r>
            <a:r>
              <a:rPr lang="fa-IR" dirty="0" smtClean="0"/>
              <a:t>انجام </a:t>
            </a:r>
            <a:r>
              <a:rPr lang="fa-IR" dirty="0"/>
              <a:t>وظيفه انسانى و حفظ پاكى خود ازدواج مى كنند. هر فرد باايمان مى تواند به اين </a:t>
            </a:r>
            <a:r>
              <a:rPr lang="fa-IR" dirty="0" smtClean="0"/>
              <a:t>وعده الهى </a:t>
            </a:r>
            <a:r>
              <a:rPr lang="fa-IR" dirty="0"/>
              <a:t>دلگرم و مؤمن باشد، </a:t>
            </a:r>
            <a:r>
              <a:rPr lang="fa-IR" dirty="0" smtClean="0"/>
              <a:t>پيامبراسلام(ص)در </a:t>
            </a:r>
            <a:r>
              <a:rPr lang="fa-IR" dirty="0"/>
              <a:t>اين باره مى فرمايد:</a:t>
            </a:r>
            <a:endParaRPr lang="en-US" dirty="0"/>
          </a:p>
          <a:p>
            <a:pPr marL="0" indent="0" algn="r" rtl="1">
              <a:buNone/>
            </a:pPr>
            <a:r>
              <a:rPr lang="fa-IR" dirty="0"/>
              <a:t>كسى كه ازدواج را از ترس فقر ترك كند، گمان بد به خدا برده است؛ زيرا خداوند </a:t>
            </a:r>
            <a:r>
              <a:rPr lang="fa-IR" dirty="0" smtClean="0"/>
              <a:t>متعال </a:t>
            </a:r>
            <a:r>
              <a:rPr lang="fa-IR" dirty="0"/>
              <a:t>مى فرمايد</a:t>
            </a:r>
            <a:r>
              <a:rPr lang="fa-IR" dirty="0">
                <a:solidFill>
                  <a:srgbClr val="009900"/>
                </a:solidFill>
              </a:rPr>
              <a:t>: «اگر آنها فقير باشند، خداوند آنها را از فضل خود بى نياز مى </a:t>
            </a:r>
            <a:r>
              <a:rPr lang="fa-IR" dirty="0" smtClean="0">
                <a:solidFill>
                  <a:srgbClr val="009900"/>
                </a:solidFill>
              </a:rPr>
              <a:t>سازد</a:t>
            </a:r>
            <a:r>
              <a:rPr lang="fa-IR" dirty="0">
                <a:solidFill>
                  <a:srgbClr val="009900"/>
                </a:solidFill>
              </a:rPr>
              <a:t>.»</a:t>
            </a:r>
            <a:endParaRPr lang="en-US" dirty="0">
              <a:solidFill>
                <a:srgbClr val="009900"/>
              </a:solidFill>
            </a:endParaRPr>
          </a:p>
          <a:p>
            <a:pPr marL="0" indent="0" algn="r">
              <a:buNone/>
            </a:pPr>
            <a:endParaRPr lang="fa-IR"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398151711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5897563"/>
          </a:xfrm>
        </p:spPr>
        <p:txBody>
          <a:bodyPr>
            <a:normAutofit fontScale="62500" lnSpcReduction="20000"/>
          </a:bodyPr>
          <a:lstStyle/>
          <a:p>
            <a:pPr marL="0" indent="0" algn="ctr" rtl="1">
              <a:buNone/>
            </a:pPr>
            <a:r>
              <a:rPr lang="fa-IR" sz="3400" b="1" i="1" dirty="0"/>
              <a:t>قرآن و مسئله رهبانيت</a:t>
            </a:r>
            <a:endParaRPr lang="en-US" sz="3400" b="1" i="1" dirty="0"/>
          </a:p>
          <a:p>
            <a:pPr marL="0" indent="0" algn="r" rtl="1">
              <a:buNone/>
            </a:pPr>
            <a:r>
              <a:rPr lang="fa-IR" sz="3500" dirty="0">
                <a:solidFill>
                  <a:srgbClr val="009900"/>
                </a:solidFill>
              </a:rPr>
              <a:t>رضوان الله فما رعوها حق رعايتها فآتينا الذين آمنوا </a:t>
            </a:r>
            <a:r>
              <a:rPr lang="fa-IR" sz="3500" dirty="0" smtClean="0">
                <a:solidFill>
                  <a:srgbClr val="009900"/>
                </a:solidFill>
              </a:rPr>
              <a:t>منهم </a:t>
            </a:r>
            <a:r>
              <a:rPr lang="fa-IR" sz="3500" dirty="0">
                <a:solidFill>
                  <a:srgbClr val="009900"/>
                </a:solidFill>
              </a:rPr>
              <a:t>أجرهم و كثير منهم فاسقون </a:t>
            </a:r>
            <a:r>
              <a:rPr lang="fa-IR" sz="3500" dirty="0" smtClean="0">
                <a:solidFill>
                  <a:srgbClr val="009900"/>
                </a:solidFill>
              </a:rPr>
              <a:t>.</a:t>
            </a:r>
            <a:br>
              <a:rPr lang="fa-IR" sz="3500" dirty="0" smtClean="0">
                <a:solidFill>
                  <a:srgbClr val="009900"/>
                </a:solidFill>
              </a:rPr>
            </a:br>
            <a:r>
              <a:rPr lang="fa-IR" dirty="0" smtClean="0"/>
              <a:t>اين </a:t>
            </a:r>
            <a:r>
              <a:rPr lang="fa-IR" dirty="0"/>
              <a:t>آيه درباره رهبانان مى فرمايد: </a:t>
            </a:r>
            <a:r>
              <a:rPr lang="fa-IR" dirty="0">
                <a:solidFill>
                  <a:srgbClr val="00B0F0"/>
                </a:solidFill>
              </a:rPr>
              <a:t>«در قلوب آنها علاقه به رهبانيتى افكنديم كه </a:t>
            </a:r>
            <a:r>
              <a:rPr lang="fa-IR" dirty="0" smtClean="0">
                <a:solidFill>
                  <a:srgbClr val="00B0F0"/>
                </a:solidFill>
              </a:rPr>
              <a:t>آن </a:t>
            </a:r>
            <a:r>
              <a:rPr lang="fa-IR" dirty="0">
                <a:solidFill>
                  <a:srgbClr val="00B0F0"/>
                </a:solidFill>
              </a:rPr>
              <a:t>را ابداع </a:t>
            </a:r>
            <a:r>
              <a:rPr lang="fa-IR" dirty="0" smtClean="0">
                <a:solidFill>
                  <a:srgbClr val="00B0F0"/>
                </a:solidFill>
              </a:rPr>
              <a:t>كرده </a:t>
            </a:r>
            <a:r>
              <a:rPr lang="fa-IR" dirty="0">
                <a:solidFill>
                  <a:srgbClr val="00B0F0"/>
                </a:solidFill>
              </a:rPr>
              <a:t>بودند و ما آن را بر آنها مقرر نداشته بوديم. هدفشان جلب خشنودى خدا بود، ولى حق آن </a:t>
            </a:r>
            <a:r>
              <a:rPr lang="fa-IR" dirty="0" smtClean="0">
                <a:solidFill>
                  <a:srgbClr val="00B0F0"/>
                </a:solidFill>
              </a:rPr>
              <a:t>را </a:t>
            </a:r>
            <a:r>
              <a:rPr lang="fa-IR" dirty="0">
                <a:solidFill>
                  <a:srgbClr val="00B0F0"/>
                </a:solidFill>
              </a:rPr>
              <a:t>رعايت نكردند، بنابراين ما به كسانى از آنها كه ايمان آوردند، پاداش داديم، ولى بسيارى از آنها </a:t>
            </a:r>
            <a:r>
              <a:rPr lang="fa-IR" dirty="0" smtClean="0">
                <a:solidFill>
                  <a:srgbClr val="00B0F0"/>
                </a:solidFill>
              </a:rPr>
              <a:t>فاسق </a:t>
            </a:r>
            <a:r>
              <a:rPr lang="fa-IR" dirty="0">
                <a:solidFill>
                  <a:srgbClr val="00B0F0"/>
                </a:solidFill>
              </a:rPr>
              <a:t>و گنهكارند: و رهبانية ابتدعوها ما كتبناها عليهم إلا ابتغاء رضوان الله فما رعوها حق رعايتها </a:t>
            </a:r>
            <a:r>
              <a:rPr lang="fa-IR" dirty="0" smtClean="0">
                <a:solidFill>
                  <a:srgbClr val="00B0F0"/>
                </a:solidFill>
              </a:rPr>
              <a:t>فآتينا </a:t>
            </a:r>
            <a:r>
              <a:rPr lang="fa-IR" dirty="0">
                <a:solidFill>
                  <a:srgbClr val="00B0F0"/>
                </a:solidFill>
              </a:rPr>
              <a:t>الذين آمنوا منهم أجرهم و كثير منهم فاسقون </a:t>
            </a:r>
            <a:r>
              <a:rPr lang="fa-IR" dirty="0" smtClean="0">
                <a:solidFill>
                  <a:srgbClr val="00B0F0"/>
                </a:solidFill>
              </a:rPr>
              <a:t>.»</a:t>
            </a:r>
          </a:p>
          <a:p>
            <a:pPr marL="0" indent="0" algn="r" rtl="1">
              <a:buNone/>
            </a:pPr>
            <a:r>
              <a:rPr lang="fa-IR" dirty="0"/>
              <a:t>به اين ترتيب آنها نه تنها آيين توحيدى مسيح را رعايت نكردند و آن را با انواع شرك آلودند، </a:t>
            </a:r>
            <a:endParaRPr lang="en-US" dirty="0"/>
          </a:p>
          <a:p>
            <a:pPr marL="0" indent="0" algn="r" rtl="1">
              <a:buNone/>
            </a:pPr>
            <a:r>
              <a:rPr lang="fa-IR" dirty="0"/>
              <a:t>بلكه حق آن رهبانيتى را كه خودشان ابداع كرده بودند نيز ادا نكردند، و به نام زهد و رهبانيت </a:t>
            </a:r>
            <a:endParaRPr lang="en-US" dirty="0"/>
          </a:p>
          <a:p>
            <a:pPr marL="0" indent="0" algn="r" rtl="1">
              <a:buNone/>
            </a:pPr>
            <a:r>
              <a:rPr lang="fa-IR" dirty="0"/>
              <a:t>دام ها بر سر راه خلق خدا گستردند و ديرها را مركز انواع فساد نموده، ناهنجارى هايى در آيين </a:t>
            </a:r>
            <a:endParaRPr lang="en-US" dirty="0"/>
          </a:p>
          <a:p>
            <a:pPr marL="0" indent="0" algn="r" rtl="1">
              <a:buNone/>
            </a:pPr>
            <a:r>
              <a:rPr lang="fa-IR" dirty="0" smtClean="0"/>
              <a:t>مسيح(ع) </a:t>
            </a:r>
            <a:r>
              <a:rPr lang="fa-IR" dirty="0"/>
              <a:t>به وجود آوردند.</a:t>
            </a:r>
            <a:endParaRPr lang="en-US" dirty="0"/>
          </a:p>
          <a:p>
            <a:pPr marL="0" indent="0" algn="r" rtl="1">
              <a:buNone/>
            </a:pPr>
            <a:r>
              <a:rPr lang="fa-IR" dirty="0"/>
              <a:t>از اين آيه در مجموع چنين استفاده مى شود كه رهبانيت در آيين مسيح نبوده و پيروانش </a:t>
            </a:r>
            <a:endParaRPr lang="en-US" dirty="0"/>
          </a:p>
          <a:p>
            <a:pPr marL="0" indent="0" algn="r" rtl="1">
              <a:buNone/>
            </a:pPr>
            <a:r>
              <a:rPr lang="fa-IR" dirty="0"/>
              <a:t>آن را بعد از او ابداع كردند، ولى در آغاز نوعى زهدگرايى و از ابداعات نيك محسوب مى شد</a:t>
            </a:r>
            <a:endParaRPr lang="en-US" dirty="0"/>
          </a:p>
          <a:p>
            <a:pPr marL="0" indent="0" algn="r" rtl="1">
              <a:buNone/>
            </a:pPr>
            <a:r>
              <a:rPr lang="fa-IR" dirty="0"/>
              <a:t>مانند بسيارى از مراسم و سنت هاى حسنه اى كه هم اكنون در ميان مردم رايج است و كسى </a:t>
            </a:r>
            <a:endParaRPr lang="en-US" dirty="0"/>
          </a:p>
          <a:p>
            <a:pPr marL="0" indent="0" algn="r" rtl="1">
              <a:buNone/>
            </a:pPr>
            <a:r>
              <a:rPr lang="fa-IR" dirty="0"/>
              <a:t>نيز بر آن به عنوان تشريع و دستور خاص شرع تكيه نمى كند، ولى اين سنت بعدها به انحراف </a:t>
            </a:r>
            <a:endParaRPr lang="en-US" dirty="0"/>
          </a:p>
          <a:p>
            <a:pPr marL="0" indent="0" algn="r" rtl="1">
              <a:buNone/>
            </a:pPr>
            <a:r>
              <a:rPr lang="fa-IR" dirty="0"/>
              <a:t>گراييد و آلوده با امورى مخالف فرمان الهى و حتى گناهان زشتى شد. تعبير </a:t>
            </a:r>
            <a:r>
              <a:rPr lang="fa-IR" dirty="0">
                <a:solidFill>
                  <a:srgbClr val="00B0F0"/>
                </a:solidFill>
              </a:rPr>
              <a:t>«فما رعوها حق </a:t>
            </a:r>
            <a:endParaRPr lang="en-US" dirty="0">
              <a:solidFill>
                <a:srgbClr val="00B0F0"/>
              </a:solidFill>
            </a:endParaRPr>
          </a:p>
          <a:p>
            <a:pPr marL="0" indent="0" algn="r" rtl="1">
              <a:buNone/>
            </a:pPr>
            <a:r>
              <a:rPr lang="fa-IR" dirty="0">
                <a:solidFill>
                  <a:srgbClr val="00B0F0"/>
                </a:solidFill>
              </a:rPr>
              <a:t>رعايتها: حق آن را رعايت نكردند»</a:t>
            </a:r>
            <a:r>
              <a:rPr lang="fa-IR" dirty="0"/>
              <a:t>، دليل بر اين است كه اگر حق آن ادا مى شد، سنت خوبى </a:t>
            </a:r>
            <a:endParaRPr lang="en-US" dirty="0"/>
          </a:p>
          <a:p>
            <a:pPr marL="0" indent="0" algn="r" rtl="1">
              <a:buNone/>
            </a:pPr>
            <a:r>
              <a:rPr lang="fa-IR" dirty="0"/>
              <a:t>بود، و تعبير ديگرى از </a:t>
            </a:r>
            <a:r>
              <a:rPr lang="fa-IR" dirty="0" smtClean="0"/>
              <a:t>قرآن كه </a:t>
            </a:r>
            <a:r>
              <a:rPr lang="fa-IR" dirty="0"/>
              <a:t>از </a:t>
            </a:r>
            <a:r>
              <a:rPr lang="fa-IR" dirty="0">
                <a:solidFill>
                  <a:srgbClr val="00B0F0"/>
                </a:solidFill>
              </a:rPr>
              <a:t>«رهبان ها» </a:t>
            </a:r>
            <a:r>
              <a:rPr lang="fa-IR" dirty="0"/>
              <a:t>و </a:t>
            </a:r>
            <a:r>
              <a:rPr lang="fa-IR" dirty="0">
                <a:solidFill>
                  <a:srgbClr val="00B0F0"/>
                </a:solidFill>
              </a:rPr>
              <a:t>«عالمان»</a:t>
            </a:r>
            <a:r>
              <a:rPr lang="fa-IR" dirty="0"/>
              <a:t> مسيحيان راستين با نظر موافق و </a:t>
            </a:r>
            <a:endParaRPr lang="en-US" dirty="0"/>
          </a:p>
          <a:p>
            <a:pPr marL="0" indent="0" algn="r" rtl="1">
              <a:buNone/>
            </a:pPr>
            <a:r>
              <a:rPr lang="fa-IR" dirty="0"/>
              <a:t>مثبت ياد مى كند نيز شاهدى بر اين </a:t>
            </a:r>
            <a:r>
              <a:rPr lang="fa-IR" dirty="0" smtClean="0"/>
              <a:t>مدعاست.</a:t>
            </a:r>
            <a:endParaRPr lang="en-US" dirty="0"/>
          </a:p>
          <a:p>
            <a:pPr marL="0" indent="0" algn="r">
              <a:buNone/>
            </a:pPr>
            <a:endParaRPr lang="fa-IR"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6438672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fontScale="62500" lnSpcReduction="20000"/>
          </a:bodyPr>
          <a:lstStyle/>
          <a:p>
            <a:pPr marL="0" indent="0" algn="r" rtl="1">
              <a:buNone/>
            </a:pPr>
            <a:r>
              <a:rPr lang="fa-IR" b="1" dirty="0"/>
              <a:t>نكته </a:t>
            </a:r>
            <a:r>
              <a:rPr lang="fa-IR" b="1" dirty="0" smtClean="0"/>
              <a:t>ها</a:t>
            </a:r>
          </a:p>
          <a:p>
            <a:pPr marL="0" indent="0" algn="r" rtl="1">
              <a:buNone/>
            </a:pPr>
            <a:endParaRPr lang="en-US" b="1" dirty="0">
              <a:solidFill>
                <a:schemeClr val="accent2">
                  <a:lumMod val="75000"/>
                </a:schemeClr>
              </a:solidFill>
            </a:endParaRPr>
          </a:p>
          <a:p>
            <a:pPr marL="0" indent="0" algn="r" rtl="1">
              <a:buNone/>
            </a:pPr>
            <a:r>
              <a:rPr lang="fa-IR" dirty="0"/>
              <a:t>1. اسلام و رهبانيت </a:t>
            </a:r>
            <a:endParaRPr lang="en-US" dirty="0"/>
          </a:p>
          <a:p>
            <a:pPr marL="0" indent="0" algn="r" rtl="1">
              <a:buNone/>
            </a:pPr>
            <a:r>
              <a:rPr lang="fa-IR" dirty="0">
                <a:solidFill>
                  <a:srgbClr val="FF0000"/>
                </a:solidFill>
              </a:rPr>
              <a:t>«رهبانيت» </a:t>
            </a:r>
            <a:r>
              <a:rPr lang="fa-IR" dirty="0"/>
              <a:t>از ماده </a:t>
            </a:r>
            <a:r>
              <a:rPr lang="fa-IR" dirty="0">
                <a:solidFill>
                  <a:srgbClr val="FF0000"/>
                </a:solidFill>
              </a:rPr>
              <a:t>«رهبه</a:t>
            </a:r>
            <a:r>
              <a:rPr lang="fa-IR" dirty="0"/>
              <a:t>» به معناى </a:t>
            </a:r>
            <a:r>
              <a:rPr lang="fa-IR" dirty="0">
                <a:solidFill>
                  <a:srgbClr val="FF0000"/>
                </a:solidFill>
              </a:rPr>
              <a:t>خوف و ترس</a:t>
            </a:r>
            <a:r>
              <a:rPr lang="fa-IR" dirty="0"/>
              <a:t> است كه در اينجا منظور </a:t>
            </a:r>
            <a:r>
              <a:rPr lang="fa-IR" dirty="0">
                <a:solidFill>
                  <a:srgbClr val="FF0000"/>
                </a:solidFill>
              </a:rPr>
              <a:t>خوف و ترس از خدا </a:t>
            </a:r>
            <a:endParaRPr lang="en-US" dirty="0">
              <a:solidFill>
                <a:srgbClr val="FF0000"/>
              </a:solidFill>
            </a:endParaRPr>
          </a:p>
          <a:p>
            <a:pPr marL="0" indent="0" algn="r" rtl="1">
              <a:buNone/>
            </a:pPr>
            <a:r>
              <a:rPr lang="fa-IR" dirty="0"/>
              <a:t>مى باشد، و به گفته راغب اصفهانى ترسى است كه آميخته با پرهيز و اضطراب باشد. </a:t>
            </a:r>
            <a:r>
              <a:rPr lang="fa-IR" dirty="0">
                <a:solidFill>
                  <a:srgbClr val="FF0000"/>
                </a:solidFill>
              </a:rPr>
              <a:t>«ترهب» </a:t>
            </a:r>
            <a:r>
              <a:rPr lang="fa-IR" dirty="0"/>
              <a:t>به </a:t>
            </a:r>
            <a:endParaRPr lang="en-US" dirty="0"/>
          </a:p>
          <a:p>
            <a:pPr marL="0" indent="0" algn="r" rtl="1">
              <a:buNone/>
            </a:pPr>
            <a:r>
              <a:rPr lang="fa-IR" dirty="0"/>
              <a:t>معناى </a:t>
            </a:r>
            <a:r>
              <a:rPr lang="fa-IR" dirty="0">
                <a:solidFill>
                  <a:srgbClr val="FF0000"/>
                </a:solidFill>
              </a:rPr>
              <a:t>«تعبد» </a:t>
            </a:r>
            <a:r>
              <a:rPr lang="fa-IR" dirty="0"/>
              <a:t>و </a:t>
            </a:r>
            <a:r>
              <a:rPr lang="fa-IR" dirty="0">
                <a:solidFill>
                  <a:srgbClr val="FF0000"/>
                </a:solidFill>
              </a:rPr>
              <a:t>عبادت كردن </a:t>
            </a:r>
            <a:r>
              <a:rPr lang="fa-IR" dirty="0"/>
              <a:t>و </a:t>
            </a:r>
            <a:r>
              <a:rPr lang="fa-IR" dirty="0">
                <a:solidFill>
                  <a:srgbClr val="FF0000"/>
                </a:solidFill>
              </a:rPr>
              <a:t>«رهبانيت» </a:t>
            </a:r>
            <a:r>
              <a:rPr lang="fa-IR" dirty="0"/>
              <a:t>نيز به معناى </a:t>
            </a:r>
            <a:r>
              <a:rPr lang="fa-IR" dirty="0">
                <a:solidFill>
                  <a:srgbClr val="FF0000"/>
                </a:solidFill>
              </a:rPr>
              <a:t>شدت تعبد </a:t>
            </a:r>
            <a:r>
              <a:rPr lang="fa-IR" dirty="0"/>
              <a:t>است.</a:t>
            </a:r>
            <a:endParaRPr lang="en-US" dirty="0"/>
          </a:p>
          <a:p>
            <a:pPr marL="0" indent="0" algn="r" rtl="1">
              <a:buNone/>
            </a:pPr>
            <a:r>
              <a:rPr lang="fa-IR" dirty="0"/>
              <a:t>همان طور كه گذشت اين آيه نشان مى دهد نوعى رهبانيت مطلوب در ميان </a:t>
            </a:r>
            <a:r>
              <a:rPr lang="fa-IR" dirty="0" smtClean="0"/>
              <a:t>مسيحيان</a:t>
            </a:r>
            <a:r>
              <a:rPr lang="fa-IR" dirty="0"/>
              <a:t> </a:t>
            </a:r>
            <a:r>
              <a:rPr lang="fa-IR" dirty="0" smtClean="0"/>
              <a:t>وجود </a:t>
            </a:r>
            <a:endParaRPr lang="en-US" dirty="0"/>
          </a:p>
          <a:p>
            <a:pPr marL="0" indent="0" algn="r" rtl="1">
              <a:buNone/>
            </a:pPr>
            <a:r>
              <a:rPr lang="fa-IR" dirty="0"/>
              <a:t>داشت، هر چند در آيين مسيح چنين دستور الزامى به آنها داده نشده بود، ولى پيروان مسيح آن </a:t>
            </a:r>
            <a:endParaRPr lang="en-US" dirty="0"/>
          </a:p>
          <a:p>
            <a:pPr marL="0" indent="0" algn="r" rtl="1">
              <a:buNone/>
            </a:pPr>
            <a:r>
              <a:rPr lang="fa-IR" dirty="0"/>
              <a:t>رهبانيت را از حد و مرز خود بيرون برده و به انحراف و تحريف كشاندند. به همين دليل اسلام </a:t>
            </a:r>
            <a:endParaRPr lang="en-US" dirty="0"/>
          </a:p>
          <a:p>
            <a:pPr marL="0" indent="0" algn="r" rtl="1">
              <a:buNone/>
            </a:pPr>
            <a:r>
              <a:rPr lang="fa-IR" dirty="0"/>
              <a:t>به شدت آن را محكوم كرده؛ چنانكه حديث معروف </a:t>
            </a:r>
            <a:r>
              <a:rPr lang="fa-IR" dirty="0">
                <a:solidFill>
                  <a:srgbClr val="00B0F0"/>
                </a:solidFill>
              </a:rPr>
              <a:t>«لا رهبانية فى الاسلام: در اسلام رهبانيت </a:t>
            </a:r>
            <a:endParaRPr lang="en-US" dirty="0">
              <a:solidFill>
                <a:srgbClr val="00B0F0"/>
              </a:solidFill>
            </a:endParaRPr>
          </a:p>
          <a:p>
            <a:pPr marL="0" indent="0" algn="r" rtl="1">
              <a:buNone/>
            </a:pPr>
            <a:r>
              <a:rPr lang="fa-IR" dirty="0">
                <a:solidFill>
                  <a:srgbClr val="00B0F0"/>
                </a:solidFill>
              </a:rPr>
              <a:t>وجود ندارد»</a:t>
            </a:r>
            <a:r>
              <a:rPr lang="fa-IR" dirty="0"/>
              <a:t> در بسيارى از منابع اسلامى ديده مى شود.</a:t>
            </a:r>
            <a:endParaRPr lang="en-US" dirty="0"/>
          </a:p>
          <a:p>
            <a:pPr marL="0" indent="0" algn="r">
              <a:buNone/>
            </a:pPr>
            <a:endParaRPr lang="fa-IR" dirty="0"/>
          </a:p>
        </p:txBody>
      </p:sp>
    </p:spTree>
    <p:extLst>
      <p:ext uri="{BB962C8B-B14F-4D97-AF65-F5344CB8AC3E}">
        <p14:creationId xmlns:p14="http://schemas.microsoft.com/office/powerpoint/2010/main" val="18647666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
            <a:ext cx="7848600" cy="6705600"/>
          </a:xfrm>
        </p:spPr>
        <p:txBody>
          <a:bodyPr>
            <a:normAutofit fontScale="55000" lnSpcReduction="20000"/>
          </a:bodyPr>
          <a:lstStyle/>
          <a:p>
            <a:pPr marL="0" indent="0" algn="r" rtl="1">
              <a:buNone/>
            </a:pPr>
            <a:r>
              <a:rPr lang="fa-IR" dirty="0">
                <a:solidFill>
                  <a:srgbClr val="0070C0"/>
                </a:solidFill>
              </a:rPr>
              <a:t>از جمله بدعت هاى زشت مسيحيان در زمينه رهبانيت، «تحريم ازدواج» براى مردان و زنان </a:t>
            </a:r>
            <a:endParaRPr lang="en-US" dirty="0">
              <a:solidFill>
                <a:srgbClr val="0070C0"/>
              </a:solidFill>
            </a:endParaRPr>
          </a:p>
          <a:p>
            <a:pPr marL="0" indent="0" algn="r" rtl="1">
              <a:buNone/>
            </a:pPr>
            <a:r>
              <a:rPr lang="fa-IR" dirty="0">
                <a:solidFill>
                  <a:srgbClr val="0070C0"/>
                </a:solidFill>
              </a:rPr>
              <a:t>تارك دنيا بود و ديگر «انزواى اجتماعى» و پشت پا زدن به وظايف انسان در اجتماع و انتخاب </a:t>
            </a:r>
            <a:endParaRPr lang="en-US" dirty="0">
              <a:solidFill>
                <a:srgbClr val="0070C0"/>
              </a:solidFill>
            </a:endParaRPr>
          </a:p>
          <a:p>
            <a:pPr marL="0" indent="0" algn="r" rtl="1">
              <a:buNone/>
            </a:pPr>
            <a:r>
              <a:rPr lang="fa-IR" dirty="0">
                <a:solidFill>
                  <a:srgbClr val="0070C0"/>
                </a:solidFill>
              </a:rPr>
              <a:t>صومعه ها و ديرهاى دورافتاده براى عبادت و زندگى در محيطى دور از اجتماع بود، كه اين امر </a:t>
            </a:r>
            <a:endParaRPr lang="en-US" dirty="0">
              <a:solidFill>
                <a:srgbClr val="0070C0"/>
              </a:solidFill>
            </a:endParaRPr>
          </a:p>
          <a:p>
            <a:pPr marL="0" indent="0" algn="r" rtl="1">
              <a:buNone/>
            </a:pPr>
            <a:r>
              <a:rPr lang="fa-IR" dirty="0">
                <a:solidFill>
                  <a:srgbClr val="0070C0"/>
                </a:solidFill>
              </a:rPr>
              <a:t>مفاسد زيادى در ديرها و مراكز زندگى رهبان ها به وجود آورد.</a:t>
            </a:r>
            <a:endParaRPr lang="en-US" dirty="0">
              <a:solidFill>
                <a:srgbClr val="0070C0"/>
              </a:solidFill>
            </a:endParaRPr>
          </a:p>
          <a:p>
            <a:pPr marL="0" indent="0" algn="r" rtl="1">
              <a:buNone/>
            </a:pPr>
            <a:r>
              <a:rPr lang="fa-IR" dirty="0"/>
              <a:t>گرچه مردان و زنان تارك دنيا (راهب ها و راهبه ها) خدمات مثبتى ـ مانند پرستارى بيماران </a:t>
            </a:r>
            <a:endParaRPr lang="en-US" dirty="0"/>
          </a:p>
          <a:p>
            <a:pPr marL="0" indent="0" algn="r" rtl="1">
              <a:buNone/>
            </a:pPr>
            <a:r>
              <a:rPr lang="fa-IR" dirty="0"/>
              <a:t>صعب العلاج و خطرناك همچون جذاميان، تبليغ در نقاط بسيار دوردست در ميان اقوام وحشى</a:t>
            </a:r>
            <a:endParaRPr lang="en-US" dirty="0"/>
          </a:p>
          <a:p>
            <a:pPr marL="0" indent="0" algn="r" rtl="1">
              <a:buNone/>
            </a:pPr>
            <a:r>
              <a:rPr lang="fa-IR" dirty="0"/>
              <a:t>و برنامه هاى مطالعاتى و تحقيقاتى ـ انجام مى دادند، ولى اين امور در برابر كل اين برنامه مسئله </a:t>
            </a:r>
            <a:endParaRPr lang="en-US" dirty="0"/>
          </a:p>
          <a:p>
            <a:pPr marL="0" indent="0" algn="r" rtl="1">
              <a:buNone/>
            </a:pPr>
            <a:r>
              <a:rPr lang="fa-IR" dirty="0"/>
              <a:t>اى ناچيز و كم اهميتى بود، و در مجموع مفاسد آن به مراتب برترى داشت</a:t>
            </a:r>
            <a:r>
              <a:rPr lang="fa-IR" dirty="0" smtClean="0"/>
              <a:t>.</a:t>
            </a:r>
          </a:p>
          <a:p>
            <a:pPr marL="0" indent="0" algn="r" rtl="1">
              <a:buNone/>
            </a:pPr>
            <a:r>
              <a:rPr lang="fa-IR" dirty="0"/>
              <a:t>انسان موجودى است كه براى زندگى در اجتماع ساخته شده و تكامل معنوى و مادى او نيز </a:t>
            </a:r>
            <a:endParaRPr lang="en-US" dirty="0"/>
          </a:p>
          <a:p>
            <a:pPr marL="0" indent="0" algn="r" rtl="1">
              <a:buNone/>
            </a:pPr>
            <a:r>
              <a:rPr lang="fa-IR" dirty="0"/>
              <a:t>در همين است كه زندگى جمعى داشته باشد. از اين رو، هيچ يك از مذاهب آسمانى نه تنها اين </a:t>
            </a:r>
            <a:endParaRPr lang="en-US" dirty="0"/>
          </a:p>
          <a:p>
            <a:pPr marL="0" indent="0" algn="r" rtl="1">
              <a:buNone/>
            </a:pPr>
            <a:r>
              <a:rPr lang="fa-IR" dirty="0"/>
              <a:t>معنا را از انسان نفى نمى كند، بلكه پايه هاى آن را محكم تر مى سازد.</a:t>
            </a:r>
            <a:endParaRPr lang="en-US" dirty="0"/>
          </a:p>
          <a:p>
            <a:pPr marL="0" indent="0" algn="r" rtl="1">
              <a:buNone/>
            </a:pPr>
            <a:r>
              <a:rPr lang="fa-IR" dirty="0"/>
              <a:t>خداوند براى حفظ نسل آدمى «غريزه جنسى» را آفريده، از اين رو هر چيزى كه آن را به طور</a:t>
            </a:r>
            <a:endParaRPr lang="en-US" dirty="0"/>
          </a:p>
          <a:p>
            <a:pPr marL="0" indent="0" algn="r" rtl="1">
              <a:buNone/>
            </a:pPr>
            <a:r>
              <a:rPr lang="fa-IR" dirty="0"/>
              <a:t>مطلق نفى كند، باطل است. زهد اسلامى كه به معناى ساده زيستى و حذف تجملات و وابسته </a:t>
            </a:r>
            <a:endParaRPr lang="en-US" dirty="0"/>
          </a:p>
          <a:p>
            <a:pPr marL="0" indent="0" algn="r" rtl="1">
              <a:buNone/>
            </a:pPr>
            <a:r>
              <a:rPr lang="fa-IR" dirty="0"/>
              <a:t>نبودن به مال و مقام است، هيچ ارتباطى به مسئله رهبانيت ندارد؛ زيرا رهبانيت معناى جدايى و </a:t>
            </a:r>
            <a:endParaRPr lang="en-US" dirty="0"/>
          </a:p>
          <a:p>
            <a:pPr marL="0" indent="0" algn="r" rtl="1">
              <a:buNone/>
            </a:pPr>
            <a:r>
              <a:rPr lang="fa-IR" dirty="0"/>
              <a:t>بيگانگى از اجتماع است و زهد به معناى آزادگى و وارستگى به خاطر اجتماعى تر زيستن است.</a:t>
            </a:r>
            <a:endParaRPr lang="en-US" dirty="0"/>
          </a:p>
          <a:p>
            <a:pPr marL="0" indent="0" algn="r" rtl="1">
              <a:buNone/>
            </a:pPr>
            <a:r>
              <a:rPr lang="fa-IR" dirty="0"/>
              <a:t>در حديثى مى خوانيم فرزند «عثمان بن مظعون» از دنيا رفته بود، از اين رو بسيار غمگين شد؛ </a:t>
            </a:r>
            <a:endParaRPr lang="en-US" dirty="0"/>
          </a:p>
          <a:p>
            <a:pPr marL="0" indent="0" algn="r" rtl="1">
              <a:buNone/>
            </a:pPr>
            <a:endParaRPr lang="en-US" dirty="0"/>
          </a:p>
          <a:p>
            <a:pPr marL="0" indent="0" algn="r" rtl="1">
              <a:buNone/>
            </a:pPr>
            <a:r>
              <a:rPr lang="fa-IR" dirty="0"/>
              <a:t>تا آنجا كه خانه اش را مسجد قرار داد و مشغول عبادت شد (و هر كار را جز عبادت ترك گفت). اين </a:t>
            </a:r>
            <a:endParaRPr lang="en-US" dirty="0"/>
          </a:p>
          <a:p>
            <a:pPr marL="0" indent="0" algn="r" rtl="1">
              <a:buNone/>
            </a:pPr>
            <a:r>
              <a:rPr lang="fa-IR" dirty="0"/>
              <a:t>خبر به رسول </a:t>
            </a:r>
            <a:r>
              <a:rPr lang="fa-IR" dirty="0" smtClean="0"/>
              <a:t>خدا(ص) </a:t>
            </a:r>
            <a:r>
              <a:rPr lang="fa-IR" dirty="0"/>
              <a:t>رسيد، او را احضار كرد </a:t>
            </a:r>
            <a:r>
              <a:rPr lang="fa-IR" dirty="0" smtClean="0"/>
              <a:t>و </a:t>
            </a:r>
            <a:r>
              <a:rPr lang="fa-IR" dirty="0"/>
              <a:t>فرمود: </a:t>
            </a:r>
            <a:r>
              <a:rPr lang="fa-IR" dirty="0">
                <a:solidFill>
                  <a:srgbClr val="0070C0"/>
                </a:solidFill>
              </a:rPr>
              <a:t>«اى عثمان، خداوند رهبانيت را براى امت </a:t>
            </a:r>
            <a:r>
              <a:rPr lang="fa-IR" dirty="0" smtClean="0">
                <a:solidFill>
                  <a:srgbClr val="0070C0"/>
                </a:solidFill>
              </a:rPr>
              <a:t/>
            </a:r>
            <a:br>
              <a:rPr lang="fa-IR" dirty="0" smtClean="0">
                <a:solidFill>
                  <a:srgbClr val="0070C0"/>
                </a:solidFill>
              </a:rPr>
            </a:br>
            <a:r>
              <a:rPr lang="fa-IR" dirty="0" smtClean="0">
                <a:solidFill>
                  <a:srgbClr val="0070C0"/>
                </a:solidFill>
              </a:rPr>
              <a:t>من </a:t>
            </a:r>
            <a:r>
              <a:rPr lang="fa-IR" dirty="0">
                <a:solidFill>
                  <a:srgbClr val="0070C0"/>
                </a:solidFill>
              </a:rPr>
              <a:t>مقرر نداشته و رهبانيت امت من جهاد در راه خداست.»</a:t>
            </a:r>
            <a:r>
              <a:rPr lang="fa-IR" dirty="0"/>
              <a:t> اين حديث به اين مطلب اشاره دارد كه اگر </a:t>
            </a:r>
            <a:r>
              <a:rPr lang="fa-IR" dirty="0" smtClean="0"/>
              <a:t/>
            </a:r>
            <a:br>
              <a:rPr lang="fa-IR" dirty="0" smtClean="0"/>
            </a:br>
            <a:r>
              <a:rPr lang="fa-IR" dirty="0" smtClean="0"/>
              <a:t>مى </a:t>
            </a:r>
            <a:r>
              <a:rPr lang="fa-IR" dirty="0"/>
              <a:t>خواهى به زندگى مادى پشت پا بزنى، انزواى اجتماعى پيشه مكن، بلكه آن را در مسيرى مثبت، </a:t>
            </a:r>
            <a:r>
              <a:rPr lang="fa-IR" dirty="0" smtClean="0"/>
              <a:t/>
            </a:r>
            <a:br>
              <a:rPr lang="fa-IR" dirty="0" smtClean="0"/>
            </a:br>
            <a:r>
              <a:rPr lang="fa-IR" dirty="0" smtClean="0"/>
              <a:t>يعنى </a:t>
            </a:r>
            <a:r>
              <a:rPr lang="fa-IR" dirty="0"/>
              <a:t>جهاد در راه خدا، جستجو كن. سپس پيامبر(ص)درباره فضيلت نماز جماعت سخنانى بيان فرمود </a:t>
            </a:r>
            <a:endParaRPr lang="fa-IR" dirty="0" smtClean="0"/>
          </a:p>
          <a:p>
            <a:pPr marL="0" indent="0" algn="r" rtl="1">
              <a:buNone/>
            </a:pPr>
            <a:r>
              <a:rPr lang="fa-IR" dirty="0" smtClean="0"/>
              <a:t>كه </a:t>
            </a:r>
            <a:r>
              <a:rPr lang="fa-IR" dirty="0"/>
              <a:t>تأييدى بر نفى رهبانيت و انزواست.</a:t>
            </a:r>
            <a:endParaRPr lang="en-US" dirty="0"/>
          </a:p>
          <a:p>
            <a:pPr marL="0" indent="0" algn="r" rtl="1">
              <a:buNone/>
            </a:pPr>
            <a:endParaRPr lang="en-US"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350120263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normAutofit/>
          </a:bodyPr>
          <a:lstStyle/>
          <a:p>
            <a:pPr marL="0" indent="0" algn="r" rtl="1">
              <a:buNone/>
            </a:pPr>
            <a:r>
              <a:rPr lang="fa-IR" dirty="0" smtClean="0"/>
              <a:t/>
            </a:r>
            <a:br>
              <a:rPr lang="fa-IR" dirty="0" smtClean="0"/>
            </a:br>
            <a:r>
              <a:rPr lang="fa-IR" b="1" dirty="0" smtClean="0"/>
              <a:t>2</a:t>
            </a:r>
            <a:r>
              <a:rPr lang="fa-IR" b="1" dirty="0"/>
              <a:t>. مفاسد اخلاقى و اجتماعى ناشى از رهبانيت</a:t>
            </a:r>
            <a:endParaRPr lang="en-US" b="1" dirty="0"/>
          </a:p>
          <a:p>
            <a:pPr marL="0" indent="0" algn="r" rtl="1">
              <a:buNone/>
            </a:pPr>
            <a:r>
              <a:rPr lang="fa-IR" dirty="0"/>
              <a:t>انحراف از قوانين آفرينش همواره واكنش هاى منفى به دنبال دارد. بنابراين جاى تعجب </a:t>
            </a:r>
            <a:r>
              <a:rPr lang="fa-IR" dirty="0" smtClean="0"/>
              <a:t>نيست</a:t>
            </a:r>
            <a:r>
              <a:rPr lang="fa-IR" dirty="0"/>
              <a:t> </a:t>
            </a:r>
            <a:r>
              <a:rPr lang="fa-IR" dirty="0" smtClean="0"/>
              <a:t>كه </a:t>
            </a:r>
            <a:r>
              <a:rPr lang="fa-IR" dirty="0"/>
              <a:t>وقتى انسان از زندگى اجتماعى ـ كه در نهاد و فطرت اوست ـ فاصله گيرد، گرفتار واكنش </a:t>
            </a:r>
            <a:r>
              <a:rPr lang="fa-IR" dirty="0" smtClean="0"/>
              <a:t>هاى </a:t>
            </a:r>
            <a:r>
              <a:rPr lang="fa-IR" dirty="0"/>
              <a:t>منفى شديد مى شود. از اين رو رهبانيت به حكم اينكه برخلاف اصول فطرت و طبيعت </a:t>
            </a:r>
            <a:r>
              <a:rPr lang="fa-IR" dirty="0" smtClean="0"/>
              <a:t>آدمى</a:t>
            </a:r>
            <a:r>
              <a:rPr lang="fa-IR" dirty="0"/>
              <a:t> </a:t>
            </a:r>
            <a:r>
              <a:rPr lang="fa-IR" dirty="0" smtClean="0"/>
              <a:t>است</a:t>
            </a:r>
            <a:r>
              <a:rPr lang="fa-IR" dirty="0"/>
              <a:t>، مفاسد زيادى در پى دارد؛ از جمله:</a:t>
            </a:r>
            <a:endParaRPr lang="en-US" dirty="0"/>
          </a:p>
          <a:p>
            <a:pPr marL="0" indent="0" algn="r">
              <a:buNone/>
            </a:pPr>
            <a:endParaRPr lang="fa-IR" dirty="0"/>
          </a:p>
        </p:txBody>
      </p:sp>
    </p:spTree>
    <p:extLst>
      <p:ext uri="{BB962C8B-B14F-4D97-AF65-F5344CB8AC3E}">
        <p14:creationId xmlns:p14="http://schemas.microsoft.com/office/powerpoint/2010/main" val="33696580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a:blipFill>
            <a:blip r:embed="rId2"/>
            <a:tile tx="0" ty="0" sx="100000" sy="100000" flip="none" algn="tl"/>
          </a:blipFill>
        </p:spPr>
        <p:txBody>
          <a:bodyPr anchor="ctr">
            <a:normAutofit/>
          </a:bodyPr>
          <a:lstStyle/>
          <a:p>
            <a:pPr marL="0" indent="0" algn="ctr">
              <a:buNone/>
            </a:pPr>
            <a:r>
              <a:rPr lang="fa-IR" sz="6000" dirty="0" smtClean="0"/>
              <a:t>تفسیر موضوعی قرآن </a:t>
            </a:r>
          </a:p>
          <a:p>
            <a:pPr marL="0" indent="0" algn="ctr">
              <a:buNone/>
            </a:pPr>
            <a:r>
              <a:rPr lang="fa-IR" sz="6000" dirty="0" smtClean="0"/>
              <a:t>علی فتحی _ &amp; _ هادی نادری</a:t>
            </a:r>
          </a:p>
          <a:p>
            <a:pPr marL="0" indent="0" algn="ctr">
              <a:buNone/>
            </a:pPr>
            <a:endParaRPr lang="fa-IR" sz="6000" dirty="0"/>
          </a:p>
        </p:txBody>
      </p:sp>
    </p:spTree>
    <p:extLst>
      <p:ext uri="{BB962C8B-B14F-4D97-AF65-F5344CB8AC3E}">
        <p14:creationId xmlns:p14="http://schemas.microsoft.com/office/powerpoint/2010/main" val="287542585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15400" cy="7620000"/>
          </a:xfrm>
        </p:spPr>
        <p:txBody>
          <a:bodyPr>
            <a:normAutofit fontScale="77500" lnSpcReduction="20000"/>
          </a:bodyPr>
          <a:lstStyle/>
          <a:p>
            <a:pPr marL="0" indent="0" algn="r" rtl="1">
              <a:lnSpc>
                <a:spcPct val="115000"/>
              </a:lnSpc>
              <a:spcAft>
                <a:spcPts val="1000"/>
              </a:spcAft>
              <a:buNone/>
            </a:pPr>
            <a:r>
              <a:rPr lang="fa-IR" dirty="0">
                <a:ea typeface="Calibri"/>
              </a:rPr>
              <a:t>همان نورى كه </a:t>
            </a:r>
            <a:r>
              <a:rPr lang="fa-IR" dirty="0">
                <a:solidFill>
                  <a:schemeClr val="tx2"/>
                </a:solidFill>
                <a:ea typeface="Calibri"/>
              </a:rPr>
              <a:t>«خداوند </a:t>
            </a:r>
            <a:r>
              <a:rPr lang="fa-IR" dirty="0" smtClean="0">
                <a:solidFill>
                  <a:schemeClr val="tx2"/>
                </a:solidFill>
                <a:ea typeface="Calibri"/>
              </a:rPr>
              <a:t>به وسيله </a:t>
            </a:r>
            <a:r>
              <a:rPr lang="fa-IR" dirty="0">
                <a:solidFill>
                  <a:schemeClr val="tx2"/>
                </a:solidFill>
                <a:ea typeface="Calibri"/>
              </a:rPr>
              <a:t>آن كسانى كه به دنبال كسب خشنودى او باشند را به راه </a:t>
            </a:r>
            <a:endParaRPr lang="en-US" dirty="0">
              <a:solidFill>
                <a:schemeClr val="tx2"/>
              </a:solidFill>
              <a:ea typeface="Calibri"/>
              <a:cs typeface="Arial"/>
            </a:endParaRPr>
          </a:p>
          <a:p>
            <a:pPr marL="0" indent="0" algn="r" rtl="1">
              <a:lnSpc>
                <a:spcPct val="115000"/>
              </a:lnSpc>
              <a:spcAft>
                <a:spcPts val="1000"/>
              </a:spcAft>
              <a:buNone/>
            </a:pPr>
            <a:r>
              <a:rPr lang="fa-IR" dirty="0">
                <a:solidFill>
                  <a:schemeClr val="tx2"/>
                </a:solidFill>
                <a:ea typeface="Calibri"/>
              </a:rPr>
              <a:t>هاى سلامت هدايت مى كند: يهدى به الله من اتبع رضوانه سبل السلام .» </a:t>
            </a:r>
            <a:endParaRPr lang="en-US" dirty="0">
              <a:solidFill>
                <a:schemeClr val="tx2"/>
              </a:solidFill>
              <a:ea typeface="Calibri"/>
              <a:cs typeface="Arial"/>
            </a:endParaRPr>
          </a:p>
          <a:p>
            <a:pPr marL="0" indent="0" algn="r" rtl="1">
              <a:lnSpc>
                <a:spcPct val="115000"/>
              </a:lnSpc>
              <a:spcAft>
                <a:spcPts val="1000"/>
              </a:spcAft>
              <a:buNone/>
            </a:pPr>
            <a:r>
              <a:rPr lang="fa-IR" dirty="0">
                <a:ea typeface="Calibri"/>
              </a:rPr>
              <a:t> افزون بر اين، </a:t>
            </a:r>
            <a:r>
              <a:rPr lang="fa-IR" dirty="0">
                <a:solidFill>
                  <a:schemeClr val="accent6">
                    <a:lumMod val="50000"/>
                  </a:schemeClr>
                </a:solidFill>
                <a:ea typeface="Calibri"/>
              </a:rPr>
              <a:t>«آنها را از انواع ظلمت ها و تاريكى ها ـ ظلمت شرك، جهل، پراكندگى، نفاق </a:t>
            </a:r>
            <a:r>
              <a:rPr lang="fa-IR" dirty="0" smtClean="0">
                <a:solidFill>
                  <a:schemeClr val="accent6">
                    <a:lumMod val="50000"/>
                  </a:schemeClr>
                </a:solidFill>
                <a:ea typeface="Calibri"/>
              </a:rPr>
              <a:t>و </a:t>
            </a:r>
            <a:r>
              <a:rPr lang="fa-IR" dirty="0">
                <a:solidFill>
                  <a:schemeClr val="accent6">
                    <a:lumMod val="50000"/>
                  </a:schemeClr>
                </a:solidFill>
                <a:ea typeface="Calibri"/>
              </a:rPr>
              <a:t>... ـ به سوى نور توحيد، علم و اتحاد رهبرى مى كند: و يخرجهم من الظلمات إلى النور بإذنه .» </a:t>
            </a:r>
            <a:endParaRPr lang="en-US" dirty="0">
              <a:solidFill>
                <a:schemeClr val="accent6">
                  <a:lumMod val="50000"/>
                </a:schemeClr>
              </a:solidFill>
              <a:ea typeface="Calibri"/>
              <a:cs typeface="Arial"/>
            </a:endParaRPr>
          </a:p>
          <a:p>
            <a:pPr marL="0" indent="0" algn="r" rtl="1">
              <a:lnSpc>
                <a:spcPct val="115000"/>
              </a:lnSpc>
              <a:spcAft>
                <a:spcPts val="1000"/>
              </a:spcAft>
              <a:buNone/>
            </a:pPr>
            <a:r>
              <a:rPr lang="fa-IR" dirty="0">
                <a:ea typeface="Calibri"/>
              </a:rPr>
              <a:t> و همچنين «</a:t>
            </a:r>
            <a:r>
              <a:rPr lang="fa-IR" dirty="0">
                <a:solidFill>
                  <a:srgbClr val="002060"/>
                </a:solidFill>
                <a:ea typeface="Calibri"/>
              </a:rPr>
              <a:t>آنها را به جاده مستقيم كه هيچ گونه كجى در آن از نظر اعتقاد و برنامه عملى </a:t>
            </a:r>
            <a:r>
              <a:rPr lang="fa-IR" dirty="0">
                <a:solidFill>
                  <a:srgbClr val="002060"/>
                </a:solidFill>
                <a:ea typeface="Calibri"/>
                <a:cs typeface="Arial"/>
              </a:rPr>
              <a:t> </a:t>
            </a:r>
            <a:r>
              <a:rPr lang="fa-IR" dirty="0" smtClean="0">
                <a:solidFill>
                  <a:srgbClr val="002060"/>
                </a:solidFill>
                <a:ea typeface="Calibri"/>
              </a:rPr>
              <a:t>نيست</a:t>
            </a:r>
            <a:r>
              <a:rPr lang="fa-IR" dirty="0">
                <a:solidFill>
                  <a:srgbClr val="002060"/>
                </a:solidFill>
                <a:ea typeface="Calibri"/>
              </a:rPr>
              <a:t>، هدايت و رهنمون مى سازد</a:t>
            </a:r>
            <a:r>
              <a:rPr lang="fa-IR" dirty="0" smtClean="0">
                <a:solidFill>
                  <a:srgbClr val="002060"/>
                </a:solidFill>
                <a:ea typeface="Calibri"/>
              </a:rPr>
              <a:t>: </a:t>
            </a:r>
            <a:r>
              <a:rPr lang="fa-IR" dirty="0">
                <a:solidFill>
                  <a:srgbClr val="002060"/>
                </a:solidFill>
                <a:ea typeface="Calibri"/>
              </a:rPr>
              <a:t>و يهديهم إلى صراط مستقيم</a:t>
            </a:r>
            <a:r>
              <a:rPr lang="fa-IR" dirty="0" smtClean="0">
                <a:ea typeface="Calibri"/>
              </a:rPr>
              <a:t>.</a:t>
            </a:r>
            <a:r>
              <a:rPr lang="fa-IR" dirty="0">
                <a:ea typeface="Calibri"/>
              </a:rPr>
              <a:t> آيه دوم به كسانى كه در راه تحصيل رضاى خدا گام مى نهند، نويد مى دهد كه در پرتو قرآن </a:t>
            </a:r>
            <a:r>
              <a:rPr lang="fa-IR" dirty="0" smtClean="0">
                <a:ea typeface="Calibri"/>
              </a:rPr>
              <a:t>سه </a:t>
            </a:r>
            <a:r>
              <a:rPr lang="fa-IR" dirty="0">
                <a:ea typeface="Calibri"/>
              </a:rPr>
              <a:t>نعمت بزرگ بدانها داده مى شود: نخست هدايت به جاده هاى سلامت ـ سلامت فرد، اجتماع، </a:t>
            </a:r>
            <a:r>
              <a:rPr lang="fa-IR" dirty="0" smtClean="0">
                <a:ea typeface="Calibri"/>
              </a:rPr>
              <a:t>روح </a:t>
            </a:r>
            <a:r>
              <a:rPr lang="fa-IR" dirty="0">
                <a:ea typeface="Calibri"/>
              </a:rPr>
              <a:t>و جان، خانواده و اخلاق ـ است كه همه آنها جنبه عملى دارد. و ديگر خارج ساختن انسان از </a:t>
            </a:r>
            <a:r>
              <a:rPr lang="fa-IR" dirty="0" smtClean="0">
                <a:ea typeface="Calibri"/>
              </a:rPr>
              <a:t>ظلمت </a:t>
            </a:r>
            <a:r>
              <a:rPr lang="fa-IR" dirty="0">
                <a:ea typeface="Calibri"/>
              </a:rPr>
              <a:t>هاى كفر و بى دينى به سوى نور ايمان مى باشد كه جنبه اعتقادى دارد. تمام اينها را در </a:t>
            </a:r>
            <a:r>
              <a:rPr lang="fa-IR" dirty="0" smtClean="0">
                <a:ea typeface="Calibri"/>
              </a:rPr>
              <a:t>كوتاه </a:t>
            </a:r>
            <a:r>
              <a:rPr lang="fa-IR" dirty="0">
                <a:ea typeface="Calibri"/>
              </a:rPr>
              <a:t>ترين و نزديك ترين راه كه </a:t>
            </a:r>
            <a:r>
              <a:rPr lang="fa-IR" dirty="0">
                <a:solidFill>
                  <a:srgbClr val="002060"/>
                </a:solidFill>
                <a:ea typeface="Calibri"/>
              </a:rPr>
              <a:t>«صراط مستقيم» </a:t>
            </a:r>
            <a:r>
              <a:rPr lang="fa-IR" dirty="0">
                <a:ea typeface="Calibri"/>
              </a:rPr>
              <a:t>است و در جمله سوم به آن اشاره شده است </a:t>
            </a:r>
            <a:r>
              <a:rPr lang="fa-IR" dirty="0" smtClean="0">
                <a:ea typeface="Calibri"/>
              </a:rPr>
              <a:t>به </a:t>
            </a:r>
            <a:r>
              <a:rPr lang="fa-IR" dirty="0">
                <a:ea typeface="Calibri"/>
              </a:rPr>
              <a:t>انجام مى رساند.</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71353716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8839200" cy="6781800"/>
          </a:xfrm>
        </p:spPr>
        <p:txBody>
          <a:bodyPr>
            <a:normAutofit fontScale="70000" lnSpcReduction="20000"/>
          </a:bodyPr>
          <a:lstStyle/>
          <a:p>
            <a:pPr marL="0" indent="0" algn="r" rtl="1">
              <a:buNone/>
            </a:pPr>
            <a:r>
              <a:rPr lang="fa-IR" dirty="0"/>
              <a:t>1. رهبانيت با روح مدنى آدمى مى جنگد و جوامع انسانى را به انحطاط مى كشاند. </a:t>
            </a:r>
            <a:endParaRPr lang="en-US" dirty="0"/>
          </a:p>
          <a:p>
            <a:pPr marL="0" indent="0" algn="r" rtl="1">
              <a:buNone/>
            </a:pPr>
            <a:r>
              <a:rPr lang="fa-IR" dirty="0"/>
              <a:t>2. رهبانيت نه تنها سبب كمال نفس و تهذيب روح و اخلاق نيست، بلكه منجر به انحرافات </a:t>
            </a:r>
            <a:endParaRPr lang="en-US" dirty="0"/>
          </a:p>
          <a:p>
            <a:pPr marL="0" indent="0" algn="r" rtl="1">
              <a:buNone/>
            </a:pPr>
            <a:r>
              <a:rPr lang="fa-IR" dirty="0"/>
              <a:t>اخلاقى، تنبلى، بدبينى، غرور، خود برتربينى و مانند آن مى شود. به فرض آنكه انسان بتواند در</a:t>
            </a:r>
            <a:endParaRPr lang="en-US" dirty="0"/>
          </a:p>
          <a:p>
            <a:pPr marL="0" indent="0" algn="r" rtl="1">
              <a:buNone/>
            </a:pPr>
            <a:r>
              <a:rPr lang="fa-IR" dirty="0"/>
              <a:t>حال انزوا به فضيلت اخلاقى برسد، فضيلت محسوب نمى شود، بلكه فضيلت آن است كه انسان </a:t>
            </a:r>
            <a:endParaRPr lang="en-US" dirty="0"/>
          </a:p>
          <a:p>
            <a:pPr marL="0" indent="0" algn="r" rtl="1">
              <a:buNone/>
            </a:pPr>
            <a:r>
              <a:rPr lang="fa-IR" dirty="0"/>
              <a:t>در دل اجتماع بتواند خود را از آلودگى هاى اخلاقى برهاند.</a:t>
            </a:r>
            <a:endParaRPr lang="en-US" dirty="0"/>
          </a:p>
          <a:p>
            <a:pPr marL="0" indent="0" algn="r" rtl="1">
              <a:buNone/>
            </a:pPr>
            <a:r>
              <a:rPr lang="fa-IR" dirty="0"/>
              <a:t>3. ترك ازدواج كه از اصول رهبانيت است، نه فقط كمالى نمى آفريند، بلكه موجب پيدايش </a:t>
            </a:r>
            <a:endParaRPr lang="en-US" dirty="0"/>
          </a:p>
          <a:p>
            <a:pPr marL="0" indent="0" algn="r" rtl="1">
              <a:buNone/>
            </a:pPr>
            <a:r>
              <a:rPr lang="fa-IR" dirty="0"/>
              <a:t>عقده ها و بيمارى هاى روانى مى گردد.</a:t>
            </a:r>
            <a:endParaRPr lang="en-US" dirty="0"/>
          </a:p>
          <a:p>
            <a:pPr marL="0" indent="0" algn="r" rtl="1">
              <a:buNone/>
            </a:pPr>
            <a:r>
              <a:rPr lang="fa-IR" dirty="0"/>
              <a:t>در دائرة المعارف قرن بيستم مى خوانيم: </a:t>
            </a:r>
            <a:r>
              <a:rPr lang="fa-IR" dirty="0">
                <a:solidFill>
                  <a:srgbClr val="FF0000"/>
                </a:solidFill>
              </a:rPr>
              <a:t>«بعضى از رهبان ها تا آن اندازه توجه به جنس زن </a:t>
            </a:r>
            <a:endParaRPr lang="en-US" dirty="0">
              <a:solidFill>
                <a:srgbClr val="FF0000"/>
              </a:solidFill>
            </a:endParaRPr>
          </a:p>
          <a:p>
            <a:pPr marL="0" indent="0" algn="r" rtl="1">
              <a:buNone/>
            </a:pPr>
            <a:r>
              <a:rPr lang="fa-IR" dirty="0">
                <a:solidFill>
                  <a:srgbClr val="FF0000"/>
                </a:solidFill>
              </a:rPr>
              <a:t>را عمل شيطانى مى دانستند كه حاضر نبودند حيوان ماده اى را به خانه ببرند! مبادا روح شيطانى</a:t>
            </a:r>
            <a:endParaRPr lang="en-US" dirty="0">
              <a:solidFill>
                <a:srgbClr val="FF0000"/>
              </a:solidFill>
            </a:endParaRPr>
          </a:p>
          <a:p>
            <a:pPr marL="0" indent="0" algn="r" rtl="1">
              <a:buNone/>
            </a:pPr>
            <a:r>
              <a:rPr lang="fa-IR" dirty="0">
                <a:solidFill>
                  <a:srgbClr val="FF0000"/>
                </a:solidFill>
              </a:rPr>
              <a:t>آن به روحانيت آنها صدمه بزند!»</a:t>
            </a:r>
            <a:r>
              <a:rPr lang="fa-IR" dirty="0"/>
              <a:t> اما با اين حال، تاريخ فجايع زيادى را از ديرها به خاطر دارد</a:t>
            </a:r>
            <a:r>
              <a:rPr lang="fa-IR" dirty="0" smtClean="0"/>
              <a:t>؛ </a:t>
            </a:r>
            <a:r>
              <a:rPr lang="fa-IR" dirty="0"/>
              <a:t>تا </a:t>
            </a:r>
            <a:r>
              <a:rPr lang="fa-IR" dirty="0" smtClean="0"/>
              <a:t>آنجا </a:t>
            </a:r>
            <a:r>
              <a:rPr lang="fa-IR" dirty="0"/>
              <a:t>كه به گفته ويل دورانت، پاپ انيوسان سوم يكى از ديرها را به عنوان فاحشه خانه توصيف </a:t>
            </a:r>
            <a:endParaRPr lang="en-US" dirty="0"/>
          </a:p>
          <a:p>
            <a:pPr marL="0" indent="0" algn="r" rtl="1">
              <a:buNone/>
            </a:pPr>
            <a:r>
              <a:rPr lang="fa-IR" dirty="0"/>
              <a:t>كرد</a:t>
            </a:r>
            <a:r>
              <a:rPr lang="fa-IR" dirty="0" smtClean="0"/>
              <a:t>! </a:t>
            </a:r>
            <a:r>
              <a:rPr lang="fa-IR" dirty="0"/>
              <a:t>حتى در برخى از آن مكان ها مركزى براى اجتماع شكم پرستان، دنياطلبان و خوشگذران </a:t>
            </a:r>
            <a:endParaRPr lang="en-US" dirty="0"/>
          </a:p>
          <a:p>
            <a:pPr marL="0" indent="0" algn="r" rtl="1">
              <a:buNone/>
            </a:pPr>
            <a:r>
              <a:rPr lang="fa-IR" dirty="0"/>
              <a:t>ها شده بود تا آنجا كه بهترين شراب ها در ديرها پيدا مى شد.</a:t>
            </a:r>
            <a:endParaRPr lang="en-US" dirty="0"/>
          </a:p>
          <a:p>
            <a:pPr marL="0" indent="0" algn="r">
              <a:buNone/>
            </a:pPr>
            <a:endParaRPr lang="fa-IR" dirty="0"/>
          </a:p>
        </p:txBody>
      </p:sp>
    </p:spTree>
    <p:extLst>
      <p:ext uri="{BB962C8B-B14F-4D97-AF65-F5344CB8AC3E}">
        <p14:creationId xmlns:p14="http://schemas.microsoft.com/office/powerpoint/2010/main" val="162871657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05800" cy="6553200"/>
          </a:xfrm>
        </p:spPr>
        <p:txBody>
          <a:bodyPr>
            <a:normAutofit fontScale="62500" lnSpcReduction="20000"/>
          </a:bodyPr>
          <a:lstStyle/>
          <a:p>
            <a:pPr marL="0" indent="0" algn="r" rtl="1">
              <a:buNone/>
            </a:pPr>
            <a:r>
              <a:rPr lang="fa-IR" dirty="0"/>
              <a:t>البته به گواهى تاريخ، حضرت </a:t>
            </a:r>
            <a:r>
              <a:rPr lang="fa-IR" dirty="0" smtClean="0"/>
              <a:t>مسيح(ع) </a:t>
            </a:r>
            <a:r>
              <a:rPr lang="fa-IR" dirty="0"/>
              <a:t>هرگز ازدواج نكرد، اما اين امر هرگز </a:t>
            </a:r>
            <a:r>
              <a:rPr lang="fa-IR" dirty="0" smtClean="0"/>
              <a:t>به </a:t>
            </a:r>
            <a:r>
              <a:rPr lang="fa-IR" dirty="0"/>
              <a:t>دليل مخالفت او با مسئله ازدواج نبوده، بلكه عمر كوتاه وى و از سويى اشتغال مداوم او </a:t>
            </a:r>
            <a:r>
              <a:rPr lang="fa-IR" dirty="0" smtClean="0"/>
              <a:t>به</a:t>
            </a:r>
            <a:r>
              <a:rPr lang="fa-IR" dirty="0"/>
              <a:t> </a:t>
            </a:r>
            <a:r>
              <a:rPr lang="fa-IR" dirty="0" smtClean="0"/>
              <a:t>سفرهاى </a:t>
            </a:r>
            <a:r>
              <a:rPr lang="fa-IR" dirty="0"/>
              <a:t>تبليغى به نقاط مختلف جهان، به او اجازه اين امر را نداده است.</a:t>
            </a:r>
            <a:endParaRPr lang="en-US" dirty="0"/>
          </a:p>
          <a:p>
            <a:pPr marL="0" indent="0" algn="r" rtl="1">
              <a:buNone/>
            </a:pPr>
            <a:r>
              <a:rPr lang="fa-IR" dirty="0"/>
              <a:t>امام </a:t>
            </a:r>
            <a:r>
              <a:rPr lang="fa-IR" dirty="0" smtClean="0"/>
              <a:t>على(ع) </a:t>
            </a:r>
            <a:r>
              <a:rPr lang="fa-IR" dirty="0"/>
              <a:t>در تفسير آيه </a:t>
            </a:r>
            <a:r>
              <a:rPr lang="fa-IR" dirty="0">
                <a:solidFill>
                  <a:srgbClr val="009900"/>
                </a:solidFill>
              </a:rPr>
              <a:t>«قل هل ننبئكم بالاخسرين أعمالا * الذين ضل سعيهم </a:t>
            </a:r>
            <a:r>
              <a:rPr lang="fa-IR" dirty="0" smtClean="0">
                <a:solidFill>
                  <a:srgbClr val="009900"/>
                </a:solidFill>
              </a:rPr>
              <a:t>فى </a:t>
            </a:r>
            <a:r>
              <a:rPr lang="fa-IR" dirty="0">
                <a:solidFill>
                  <a:srgbClr val="009900"/>
                </a:solidFill>
              </a:rPr>
              <a:t>الحياة الدنيا </a:t>
            </a:r>
            <a:r>
              <a:rPr lang="fa-IR" dirty="0" smtClean="0">
                <a:solidFill>
                  <a:srgbClr val="009900"/>
                </a:solidFill>
              </a:rPr>
              <a:t/>
            </a:r>
            <a:br>
              <a:rPr lang="fa-IR" dirty="0" smtClean="0">
                <a:solidFill>
                  <a:srgbClr val="009900"/>
                </a:solidFill>
              </a:rPr>
            </a:br>
            <a:r>
              <a:rPr lang="fa-IR" dirty="0" smtClean="0">
                <a:solidFill>
                  <a:srgbClr val="009900"/>
                </a:solidFill>
              </a:rPr>
              <a:t>و </a:t>
            </a:r>
            <a:r>
              <a:rPr lang="fa-IR" dirty="0">
                <a:solidFill>
                  <a:srgbClr val="009900"/>
                </a:solidFill>
              </a:rPr>
              <a:t>هم يحسبون أنهم يحسنون </a:t>
            </a:r>
            <a:r>
              <a:rPr lang="fa-IR" dirty="0" smtClean="0">
                <a:solidFill>
                  <a:srgbClr val="009900"/>
                </a:solidFill>
              </a:rPr>
              <a:t>صنعا: بگو </a:t>
            </a:r>
            <a:r>
              <a:rPr lang="fa-IR" dirty="0">
                <a:solidFill>
                  <a:srgbClr val="009900"/>
                </a:solidFill>
              </a:rPr>
              <a:t>آيا به شما خبر دهم كه زيانكارترين </a:t>
            </a:r>
            <a:r>
              <a:rPr lang="fa-IR" dirty="0" smtClean="0">
                <a:solidFill>
                  <a:srgbClr val="009900"/>
                </a:solidFill>
              </a:rPr>
              <a:t>مردم </a:t>
            </a:r>
            <a:r>
              <a:rPr lang="fa-IR" dirty="0">
                <a:solidFill>
                  <a:srgbClr val="009900"/>
                </a:solidFill>
              </a:rPr>
              <a:t>كيان اند؟ </a:t>
            </a:r>
            <a:r>
              <a:rPr lang="fa-IR" dirty="0" smtClean="0">
                <a:solidFill>
                  <a:srgbClr val="009900"/>
                </a:solidFill>
              </a:rPr>
              <a:t/>
            </a:r>
            <a:br>
              <a:rPr lang="fa-IR" dirty="0" smtClean="0">
                <a:solidFill>
                  <a:srgbClr val="009900"/>
                </a:solidFill>
              </a:rPr>
            </a:br>
            <a:r>
              <a:rPr lang="fa-IR" dirty="0" smtClean="0">
                <a:solidFill>
                  <a:srgbClr val="009900"/>
                </a:solidFill>
              </a:rPr>
              <a:t>آنها هستند </a:t>
            </a:r>
            <a:r>
              <a:rPr lang="fa-IR" dirty="0">
                <a:solidFill>
                  <a:srgbClr val="009900"/>
                </a:solidFill>
              </a:rPr>
              <a:t>كه تلاش هايشان در زندگى دنيا گم شده، با اين حال گمان مى </a:t>
            </a:r>
            <a:r>
              <a:rPr lang="fa-IR" dirty="0" smtClean="0">
                <a:solidFill>
                  <a:srgbClr val="009900"/>
                </a:solidFill>
              </a:rPr>
              <a:t>كنند </a:t>
            </a:r>
            <a:r>
              <a:rPr lang="fa-IR" dirty="0">
                <a:solidFill>
                  <a:srgbClr val="009900"/>
                </a:solidFill>
              </a:rPr>
              <a:t>كار نيك انجام مى دهند.» </a:t>
            </a:r>
            <a:r>
              <a:rPr lang="fa-IR" dirty="0"/>
              <a:t>مى فرمايد: </a:t>
            </a:r>
            <a:r>
              <a:rPr lang="fa-IR" dirty="0">
                <a:solidFill>
                  <a:srgbClr val="009900"/>
                </a:solidFill>
              </a:rPr>
              <a:t>يكى از مصاديق بارز آن رهبان ها هستند كه خود </a:t>
            </a:r>
            <a:r>
              <a:rPr lang="fa-IR" dirty="0" smtClean="0">
                <a:solidFill>
                  <a:srgbClr val="009900"/>
                </a:solidFill>
              </a:rPr>
              <a:t>را </a:t>
            </a:r>
            <a:r>
              <a:rPr lang="fa-IR" dirty="0">
                <a:solidFill>
                  <a:srgbClr val="009900"/>
                </a:solidFill>
              </a:rPr>
              <a:t>در ارتفاعات كوه ها و بيابان ها محبوس داشتند و گمان مى كردند كار خوبى انجام مى دهند</a:t>
            </a:r>
            <a:r>
              <a:rPr lang="fa-IR" dirty="0" smtClean="0">
                <a:solidFill>
                  <a:srgbClr val="009900"/>
                </a:solidFill>
              </a:rPr>
              <a:t>.</a:t>
            </a:r>
            <a:endParaRPr lang="en-US" dirty="0">
              <a:solidFill>
                <a:srgbClr val="009900"/>
              </a:solidFill>
            </a:endParaRPr>
          </a:p>
          <a:p>
            <a:pPr marL="0" indent="0" algn="ctr" rtl="1">
              <a:buNone/>
            </a:pPr>
            <a:r>
              <a:rPr lang="fa-IR" b="1" dirty="0">
                <a:solidFill>
                  <a:schemeClr val="accent5">
                    <a:lumMod val="50000"/>
                  </a:schemeClr>
                </a:solidFill>
              </a:rPr>
              <a:t>هدف ازدواج</a:t>
            </a:r>
            <a:endParaRPr lang="en-US" b="1" dirty="0">
              <a:solidFill>
                <a:schemeClr val="accent5">
                  <a:lumMod val="50000"/>
                </a:schemeClr>
              </a:solidFill>
            </a:endParaRPr>
          </a:p>
          <a:p>
            <a:pPr marL="0" indent="0" algn="ctr" rtl="1">
              <a:buNone/>
            </a:pPr>
            <a:r>
              <a:rPr lang="fa-IR" b="1" dirty="0">
                <a:solidFill>
                  <a:schemeClr val="accent5">
                    <a:lumMod val="50000"/>
                  </a:schemeClr>
                </a:solidFill>
              </a:rPr>
              <a:t>و من آياته أن خلق لكم من أنفسكم أزواجا لتسكنوا إليها و جعل بينكم مودة و رحمة </a:t>
            </a:r>
            <a:endParaRPr lang="en-US" b="1" dirty="0">
              <a:solidFill>
                <a:schemeClr val="accent5">
                  <a:lumMod val="50000"/>
                </a:schemeClr>
              </a:solidFill>
            </a:endParaRPr>
          </a:p>
          <a:p>
            <a:pPr marL="0" indent="0" algn="ctr" rtl="1">
              <a:buNone/>
            </a:pPr>
            <a:r>
              <a:rPr lang="fa-IR" b="1" dirty="0">
                <a:solidFill>
                  <a:schemeClr val="accent5">
                    <a:lumMod val="50000"/>
                  </a:schemeClr>
                </a:solidFill>
              </a:rPr>
              <a:t>إن فى ذلك لايات لقوم يتفكرون </a:t>
            </a:r>
            <a:r>
              <a:rPr lang="fa-IR" b="1" dirty="0" smtClean="0">
                <a:solidFill>
                  <a:schemeClr val="accent5">
                    <a:lumMod val="50000"/>
                  </a:schemeClr>
                </a:solidFill>
              </a:rPr>
              <a:t>.</a:t>
            </a:r>
            <a:endParaRPr lang="en-US" b="1" dirty="0">
              <a:solidFill>
                <a:schemeClr val="accent5">
                  <a:lumMod val="50000"/>
                </a:schemeClr>
              </a:solidFill>
            </a:endParaRPr>
          </a:p>
          <a:p>
            <a:pPr marL="0" indent="0" algn="r" rtl="1">
              <a:buNone/>
            </a:pPr>
            <a:r>
              <a:rPr lang="fa-IR" dirty="0"/>
              <a:t>در اين آيه به بخشى از آيات انفسى ـ كه در مرحله بعد از آفرينش انسان قرار دارد ـ اشاره </a:t>
            </a:r>
            <a:endParaRPr lang="en-US" dirty="0"/>
          </a:p>
          <a:p>
            <a:pPr marL="0" indent="0" algn="r" rtl="1">
              <a:buNone/>
            </a:pPr>
            <a:r>
              <a:rPr lang="fa-IR" dirty="0"/>
              <a:t>كرده و مى فرمايد: </a:t>
            </a:r>
            <a:r>
              <a:rPr lang="fa-IR" dirty="0">
                <a:solidFill>
                  <a:srgbClr val="009900"/>
                </a:solidFill>
              </a:rPr>
              <a:t>«از نشانه هاى ديگر خدا اين است كه از جنس خودتان همسرانى براى شما </a:t>
            </a:r>
            <a:endParaRPr lang="en-US" dirty="0">
              <a:solidFill>
                <a:srgbClr val="009900"/>
              </a:solidFill>
            </a:endParaRPr>
          </a:p>
          <a:p>
            <a:pPr marL="0" indent="0" algn="r" rtl="1">
              <a:buNone/>
            </a:pPr>
            <a:r>
              <a:rPr lang="fa-IR" dirty="0">
                <a:solidFill>
                  <a:srgbClr val="009900"/>
                </a:solidFill>
              </a:rPr>
              <a:t>آفريد تا در كنار آنها آرامش بيابيد: و من آياته أن خلق لكم من أنفسكم أزواجا لتسكنوا إليها.» </a:t>
            </a:r>
            <a:endParaRPr lang="en-US" dirty="0">
              <a:solidFill>
                <a:srgbClr val="009900"/>
              </a:solidFill>
            </a:endParaRPr>
          </a:p>
          <a:p>
            <a:pPr marL="0" indent="0" algn="r" rtl="1">
              <a:buNone/>
            </a:pPr>
            <a:r>
              <a:rPr lang="fa-IR" dirty="0"/>
              <a:t>از آنجاكه ادامه اين پيوند در ميان همسران خصوصا، و در ميان همه انسان ها عموما، نياز به</a:t>
            </a:r>
            <a:endParaRPr lang="en-US" dirty="0"/>
          </a:p>
          <a:p>
            <a:pPr marL="0" indent="0" algn="r" rtl="1">
              <a:buNone/>
            </a:pPr>
            <a:r>
              <a:rPr lang="fa-IR" dirty="0"/>
              <a:t>يك جاذبه و كشش قلبى و روحانى دارد، به دنبال آن مى افزايد: </a:t>
            </a:r>
            <a:r>
              <a:rPr lang="fa-IR" dirty="0">
                <a:solidFill>
                  <a:srgbClr val="009900"/>
                </a:solidFill>
              </a:rPr>
              <a:t>«و در ميان شما مودت و رحمت </a:t>
            </a:r>
            <a:endParaRPr lang="en-US" dirty="0">
              <a:solidFill>
                <a:srgbClr val="009900"/>
              </a:solidFill>
            </a:endParaRPr>
          </a:p>
          <a:p>
            <a:pPr marL="0" indent="0" algn="r" rtl="1">
              <a:buNone/>
            </a:pPr>
            <a:r>
              <a:rPr lang="fa-IR" dirty="0">
                <a:solidFill>
                  <a:srgbClr val="009900"/>
                </a:solidFill>
              </a:rPr>
              <a:t>آفريد: و جعل بينكم مودة و رحمة .» </a:t>
            </a:r>
            <a:endParaRPr lang="en-US" dirty="0">
              <a:solidFill>
                <a:srgbClr val="009900"/>
              </a:solidFill>
            </a:endParaRPr>
          </a:p>
          <a:p>
            <a:pPr marL="0" indent="0" algn="r" rtl="1">
              <a:buNone/>
            </a:pPr>
            <a:r>
              <a:rPr lang="fa-IR" dirty="0"/>
              <a:t>در پايان آيه براى تأكيد بيشتر مى فرمايد: </a:t>
            </a:r>
            <a:r>
              <a:rPr lang="fa-IR" dirty="0">
                <a:solidFill>
                  <a:srgbClr val="009900"/>
                </a:solidFill>
              </a:rPr>
              <a:t>«در اين امور نشانه هايى است براى افرادى كه </a:t>
            </a:r>
            <a:endParaRPr lang="en-US" dirty="0">
              <a:solidFill>
                <a:srgbClr val="009900"/>
              </a:solidFill>
            </a:endParaRPr>
          </a:p>
          <a:p>
            <a:pPr marL="0" indent="0" algn="r" rtl="1">
              <a:buNone/>
            </a:pPr>
            <a:r>
              <a:rPr lang="fa-IR" dirty="0">
                <a:solidFill>
                  <a:srgbClr val="009900"/>
                </a:solidFill>
              </a:rPr>
              <a:t>تفكر مى كنند: إن فى ذلك لايات لقوم يتفكرون .» </a:t>
            </a:r>
            <a:endParaRPr lang="en-US" dirty="0">
              <a:solidFill>
                <a:srgbClr val="009900"/>
              </a:solidFill>
            </a:endParaRPr>
          </a:p>
          <a:p>
            <a:pPr marL="0" indent="0" algn="r" rtl="1">
              <a:buNone/>
            </a:pPr>
            <a:r>
              <a:rPr lang="fa-IR" dirty="0"/>
              <a:t>جالب اينكه قرآن در اين آيه </a:t>
            </a:r>
            <a:r>
              <a:rPr lang="fa-IR" u="sng" dirty="0"/>
              <a:t>هدف ازدواج را سكونت و آرامش </a:t>
            </a:r>
            <a:r>
              <a:rPr lang="fa-IR" dirty="0"/>
              <a:t>مى داند و با تعبير پرمعناى </a:t>
            </a:r>
            <a:endParaRPr lang="en-US" dirty="0"/>
          </a:p>
          <a:p>
            <a:pPr marL="0" indent="0" algn="r" rtl="1">
              <a:buNone/>
            </a:pPr>
            <a:r>
              <a:rPr lang="fa-IR" b="1" dirty="0"/>
              <a:t>«لتسكنوا» </a:t>
            </a:r>
            <a:r>
              <a:rPr lang="fa-IR" dirty="0"/>
              <a:t>مسائل بسيارى را بيان كرده </a:t>
            </a:r>
            <a:r>
              <a:rPr lang="fa-IR" dirty="0" smtClean="0"/>
              <a:t>است. اين </a:t>
            </a:r>
            <a:r>
              <a:rPr lang="fa-IR" dirty="0"/>
              <a:t>آرامش از اينجا ناشى مى شود كه زن و مرد </a:t>
            </a:r>
            <a:endParaRPr lang="en-US" dirty="0"/>
          </a:p>
          <a:p>
            <a:pPr marL="0" indent="0" algn="r" rtl="1">
              <a:buNone/>
            </a:pPr>
            <a:r>
              <a:rPr lang="fa-IR" dirty="0"/>
              <a:t>جنس مكمل يكديگر و مايه شكوفايى، نشاط و پرورش </a:t>
            </a:r>
            <a:r>
              <a:rPr lang="fa-IR" dirty="0" smtClean="0"/>
              <a:t>يكديگرند.</a:t>
            </a:r>
            <a:endParaRPr lang="en-US" dirty="0"/>
          </a:p>
          <a:p>
            <a:pPr marL="0" indent="0" algn="r">
              <a:buNone/>
            </a:pPr>
            <a:endParaRPr lang="fa-IR" dirty="0"/>
          </a:p>
        </p:txBody>
      </p:sp>
    </p:spTree>
    <p:extLst>
      <p:ext uri="{BB962C8B-B14F-4D97-AF65-F5344CB8AC3E}">
        <p14:creationId xmlns:p14="http://schemas.microsoft.com/office/powerpoint/2010/main" val="82921905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5745163"/>
          </a:xfrm>
        </p:spPr>
        <p:txBody>
          <a:bodyPr>
            <a:normAutofit fontScale="70000" lnSpcReduction="20000"/>
          </a:bodyPr>
          <a:lstStyle/>
          <a:p>
            <a:pPr marL="0" indent="0" algn="r" rtl="1">
              <a:buNone/>
            </a:pPr>
            <a:r>
              <a:rPr lang="fa-IR" dirty="0"/>
              <a:t>به گونه اى كه هريك بدون </a:t>
            </a:r>
            <a:r>
              <a:rPr lang="fa-IR" dirty="0" smtClean="0"/>
              <a:t>ديگرى </a:t>
            </a:r>
            <a:r>
              <a:rPr lang="fa-IR" dirty="0"/>
              <a:t>ناقص است، و طبيعى است كه ميان يك موجود و مكمل وجود او چنين جاذبه نيرومندى </a:t>
            </a:r>
            <a:r>
              <a:rPr lang="fa-IR" dirty="0" smtClean="0"/>
              <a:t>وجود </a:t>
            </a:r>
            <a:r>
              <a:rPr lang="fa-IR" dirty="0"/>
              <a:t>داشته باشد. بنابراين آنها كه به اين سنت الهى پشت پا مى زنند، وجود ناقصى دارند؛ چرا </a:t>
            </a:r>
            <a:r>
              <a:rPr lang="fa-IR" dirty="0" smtClean="0"/>
              <a:t>كه </a:t>
            </a:r>
            <a:r>
              <a:rPr lang="fa-IR" dirty="0"/>
              <a:t>يك مرحله تكاملى آنها متوقف شده است (مگر آنكه به راستى شرايط خاص و ضرورتى، تجرد </a:t>
            </a:r>
            <a:r>
              <a:rPr lang="fa-IR" dirty="0" smtClean="0"/>
              <a:t>را </a:t>
            </a:r>
            <a:r>
              <a:rPr lang="fa-IR" dirty="0"/>
              <a:t>ايجاب كند).</a:t>
            </a:r>
            <a:endParaRPr lang="en-US" dirty="0"/>
          </a:p>
          <a:p>
            <a:pPr marL="0" indent="0" algn="r" rtl="1">
              <a:buNone/>
            </a:pPr>
            <a:r>
              <a:rPr lang="fa-IR" dirty="0"/>
              <a:t>اين آرامش و سكونت، هم از نظر جسمى و روحى است و هم از جنبه فردى و اجتماعى. </a:t>
            </a:r>
            <a:endParaRPr lang="en-US" dirty="0"/>
          </a:p>
          <a:p>
            <a:pPr marL="0" indent="0" algn="r" rtl="1">
              <a:buNone/>
            </a:pPr>
            <a:r>
              <a:rPr lang="fa-IR" dirty="0"/>
              <a:t>بيمارى هاى جسمى كه به دليل ترك ازدواج براى انسان پيش مى آيد، قابل انكار نيست. </a:t>
            </a:r>
            <a:endParaRPr lang="en-US" dirty="0"/>
          </a:p>
          <a:p>
            <a:pPr marL="0" indent="0" algn="r" rtl="1">
              <a:buNone/>
            </a:pPr>
            <a:r>
              <a:rPr lang="fa-IR" dirty="0"/>
              <a:t>همچنين عدم  تعادل روحى و ناآرامى هاى روانى كه افراد مجرد با آن دست به گريبان اند، كم و </a:t>
            </a:r>
            <a:r>
              <a:rPr lang="fa-IR" dirty="0" smtClean="0"/>
              <a:t>بيش </a:t>
            </a:r>
            <a:r>
              <a:rPr lang="fa-IR" dirty="0"/>
              <a:t>بر همه روشن است. از نظر اجتماعى نيز افراد مجرد كمتر احساس مسئوليت مى كنند و به </a:t>
            </a:r>
            <a:r>
              <a:rPr lang="fa-IR" dirty="0" smtClean="0"/>
              <a:t>همين </a:t>
            </a:r>
            <a:r>
              <a:rPr lang="fa-IR" dirty="0"/>
              <a:t>رو خودكشى و جنايات هولناك در ميان مجردان بيشتر ديده مى شود</a:t>
            </a:r>
            <a:r>
              <a:rPr lang="fa-IR" dirty="0" smtClean="0"/>
              <a:t>.</a:t>
            </a:r>
          </a:p>
          <a:p>
            <a:pPr marL="0" indent="0" algn="r" rtl="1">
              <a:buNone/>
            </a:pPr>
            <a:r>
              <a:rPr lang="fa-IR" dirty="0"/>
              <a:t>اما مسئله «مودت» و «رحمت» درحقيقت مايه قوام جامعه انسانى است. جامعه كه از فرد </a:t>
            </a:r>
            <a:endParaRPr lang="en-US" dirty="0"/>
          </a:p>
          <a:p>
            <a:pPr marL="0" indent="0" algn="r" rtl="1">
              <a:buNone/>
            </a:pPr>
            <a:r>
              <a:rPr lang="fa-IR" dirty="0"/>
              <a:t>فرد انسان ها تشكيل شده، همچون ساختمان عظيم و پرشكوهى است كه از آجرها و قطعات </a:t>
            </a:r>
            <a:endParaRPr lang="en-US" dirty="0"/>
          </a:p>
          <a:p>
            <a:pPr marL="0" indent="0" algn="r" rtl="1">
              <a:buNone/>
            </a:pPr>
            <a:r>
              <a:rPr lang="fa-IR" dirty="0"/>
              <a:t>سنگ ها تشكيل مى گردد. اگر اين افراد پراكنده و آن اجزاى مختلف با هم پيوند نيابند، جامعه به </a:t>
            </a:r>
            <a:r>
              <a:rPr lang="fa-IR" dirty="0" smtClean="0"/>
              <a:t>وجود </a:t>
            </a:r>
            <a:r>
              <a:rPr lang="fa-IR" dirty="0"/>
              <a:t>نخواهد آمد. بنابراين آن كس كه انسان را براى زندگى اجتماعى آفريده، اين پيوند ضرورى </a:t>
            </a:r>
            <a:r>
              <a:rPr lang="fa-IR" dirty="0" smtClean="0"/>
              <a:t>را </a:t>
            </a:r>
            <a:r>
              <a:rPr lang="fa-IR" dirty="0"/>
              <a:t>نيز در جان او ايجاد كرده است.</a:t>
            </a:r>
            <a:endParaRPr lang="en-US" dirty="0"/>
          </a:p>
          <a:p>
            <a:pPr marL="0" indent="0" algn="r">
              <a:buNone/>
            </a:pPr>
            <a:endParaRPr lang="fa-IR"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133274474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r" rtl="1">
              <a:buNone/>
            </a:pPr>
            <a:r>
              <a:rPr lang="fa-IR" dirty="0"/>
              <a:t>نكته: </a:t>
            </a:r>
            <a:r>
              <a:rPr lang="fa-IR" b="1" dirty="0"/>
              <a:t>تفاوت ميان «مودت» و «رحمت»</a:t>
            </a:r>
            <a:endParaRPr lang="en-US" b="1" dirty="0"/>
          </a:p>
          <a:p>
            <a:pPr marL="0" indent="0" algn="r" rtl="1">
              <a:buNone/>
            </a:pPr>
            <a:r>
              <a:rPr lang="fa-IR" dirty="0"/>
              <a:t>فرق ميان «مودت» و «رحمت» ممكن است از جهات مختلفى باشد:</a:t>
            </a:r>
            <a:endParaRPr lang="en-US" dirty="0"/>
          </a:p>
          <a:p>
            <a:pPr marL="0" indent="0" algn="r" rtl="1">
              <a:buNone/>
            </a:pPr>
            <a:r>
              <a:rPr lang="fa-IR" dirty="0"/>
              <a:t>1. « مودت» انگيزه ارتباط در آغاز كار است، اما در پايان كه يكى از دو همسر ممكن است </a:t>
            </a:r>
            <a:r>
              <a:rPr lang="fa-IR" dirty="0" smtClean="0"/>
              <a:t>ضعيف </a:t>
            </a:r>
            <a:r>
              <a:rPr lang="fa-IR" dirty="0"/>
              <a:t>و ناتوان گردد و قادر بر خدمتى نباشد، «رحمت» جاى آن را مى گيرد</a:t>
            </a:r>
            <a:r>
              <a:rPr lang="fa-IR" dirty="0" smtClean="0"/>
              <a:t>.</a:t>
            </a:r>
            <a:br>
              <a:rPr lang="fa-IR" dirty="0" smtClean="0"/>
            </a:br>
            <a:endParaRPr lang="en-US" dirty="0"/>
          </a:p>
          <a:p>
            <a:pPr marL="0" indent="0" algn="r" rtl="1">
              <a:buNone/>
            </a:pPr>
            <a:r>
              <a:rPr lang="fa-IR" dirty="0"/>
              <a:t>2. «مودت» در مورد بزرگ ترهاست كه مى توانند نسبت به يكديگر خدمت كنند، اما </a:t>
            </a:r>
            <a:endParaRPr lang="en-US" dirty="0"/>
          </a:p>
          <a:p>
            <a:pPr marL="0" indent="0" algn="r" rtl="1">
              <a:buNone/>
            </a:pPr>
            <a:r>
              <a:rPr lang="fa-IR" dirty="0"/>
              <a:t>كودكان و فرزندان كوچك در سايه «رحمت» پرورش مى يابند</a:t>
            </a:r>
            <a:r>
              <a:rPr lang="fa-IR" dirty="0" smtClean="0"/>
              <a:t>.</a:t>
            </a:r>
            <a:br>
              <a:rPr lang="fa-IR" dirty="0" smtClean="0"/>
            </a:br>
            <a:endParaRPr lang="en-US" dirty="0"/>
          </a:p>
          <a:p>
            <a:pPr marL="0" indent="0" algn="r" rtl="1">
              <a:buNone/>
            </a:pPr>
            <a:r>
              <a:rPr lang="fa-IR" dirty="0"/>
              <a:t>3. «مودت» غالبا جنبه متقابل دارد، اما رحمت يك جانبه و ايثارگرانه است؛ زيرا براى بقاى </a:t>
            </a:r>
            <a:r>
              <a:rPr lang="fa-IR" dirty="0" smtClean="0"/>
              <a:t>جامعه </a:t>
            </a:r>
            <a:r>
              <a:rPr lang="fa-IR" dirty="0"/>
              <a:t>گاه خدمات متقابل لازم است كه سرچشمه آن مودت است و گاه خدمات بلاعوض كه به </a:t>
            </a:r>
            <a:r>
              <a:rPr lang="fa-IR" dirty="0" smtClean="0"/>
              <a:t>ايثار </a:t>
            </a:r>
            <a:r>
              <a:rPr lang="fa-IR" dirty="0"/>
              <a:t>و «رحمت» نياز </a:t>
            </a:r>
            <a:r>
              <a:rPr lang="fa-IR" dirty="0" smtClean="0"/>
              <a:t>دارد.</a:t>
            </a:r>
            <a:endParaRPr lang="en-US" dirty="0"/>
          </a:p>
          <a:p>
            <a:pPr marL="0" indent="0" algn="r">
              <a:buNone/>
            </a:pPr>
            <a:endParaRPr lang="fa-IR" dirty="0"/>
          </a:p>
        </p:txBody>
      </p:sp>
    </p:spTree>
    <p:extLst>
      <p:ext uri="{BB962C8B-B14F-4D97-AF65-F5344CB8AC3E}">
        <p14:creationId xmlns:p14="http://schemas.microsoft.com/office/powerpoint/2010/main" val="388081700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5897563"/>
          </a:xfrm>
        </p:spPr>
        <p:txBody>
          <a:bodyPr>
            <a:normAutofit fontScale="62500" lnSpcReduction="20000"/>
          </a:bodyPr>
          <a:lstStyle/>
          <a:p>
            <a:pPr marL="0" indent="0" algn="r" rtl="1">
              <a:buNone/>
            </a:pPr>
            <a:r>
              <a:rPr lang="fa-IR" dirty="0"/>
              <a:t>البته اين آيه مودت و رحمت را ميان دو همسر بيان مى كند، ولى اين احتمال نيز مى رود </a:t>
            </a:r>
            <a:endParaRPr lang="en-US" dirty="0"/>
          </a:p>
          <a:p>
            <a:pPr marL="0" indent="0" algn="r" rtl="1">
              <a:buNone/>
            </a:pPr>
            <a:r>
              <a:rPr lang="fa-IR" dirty="0"/>
              <a:t>كه تعبير «بينكم» اشاره به همه انسان ها باشد كه دو همسر يكى از مصاديق بارز آن است؛ زيرا </a:t>
            </a:r>
            <a:endParaRPr lang="en-US" dirty="0"/>
          </a:p>
          <a:p>
            <a:pPr marL="0" indent="0" algn="r" rtl="1">
              <a:buNone/>
            </a:pPr>
            <a:r>
              <a:rPr lang="fa-IR" dirty="0"/>
              <a:t>نه تنها زندگى خانوادگى، بلكه جامعه انسانى بدون اين دو اصل، يعنى «مودت» و «رحمت»، </a:t>
            </a:r>
            <a:endParaRPr lang="en-US" dirty="0"/>
          </a:p>
          <a:p>
            <a:pPr marL="0" indent="0" algn="r" rtl="1">
              <a:buNone/>
            </a:pPr>
            <a:r>
              <a:rPr lang="fa-IR" dirty="0"/>
              <a:t>امكان پذير نيست و از ميان رفتن اين دو پيوند و حتى ضعف و كمبود آن، مايه گرفتارى ها و </a:t>
            </a:r>
            <a:endParaRPr lang="en-US" dirty="0"/>
          </a:p>
          <a:p>
            <a:pPr marL="0" indent="0" algn="r">
              <a:buNone/>
            </a:pPr>
            <a:r>
              <a:rPr lang="fa-IR" dirty="0"/>
              <a:t>اضطراب هاى اجتماعى </a:t>
            </a:r>
            <a:r>
              <a:rPr lang="fa-IR" dirty="0" smtClean="0"/>
              <a:t>است.</a:t>
            </a:r>
            <a:br>
              <a:rPr lang="fa-IR" dirty="0" smtClean="0"/>
            </a:br>
            <a:endParaRPr lang="fa-IR" dirty="0" smtClean="0"/>
          </a:p>
          <a:p>
            <a:pPr marL="0" indent="0" algn="r" rtl="1">
              <a:buNone/>
            </a:pPr>
            <a:r>
              <a:rPr lang="fa-IR" b="1" dirty="0" smtClean="0"/>
              <a:t>ترغيب به ازدواج آسان</a:t>
            </a:r>
            <a:endParaRPr lang="en-US" b="1" dirty="0" smtClean="0"/>
          </a:p>
          <a:p>
            <a:pPr marL="0" indent="0" algn="r" rtl="1">
              <a:buNone/>
            </a:pPr>
            <a:r>
              <a:rPr lang="fa-IR" dirty="0" smtClean="0">
                <a:solidFill>
                  <a:srgbClr val="009900"/>
                </a:solidFill>
              </a:rPr>
              <a:t>و أنكحوا الايامى منكم و الصالحين من عبادكم و إمائكم إن يكونوا فقراء يغنهم الله من فضله </a:t>
            </a:r>
            <a:endParaRPr lang="en-US" dirty="0" smtClean="0">
              <a:solidFill>
                <a:srgbClr val="009900"/>
              </a:solidFill>
            </a:endParaRPr>
          </a:p>
          <a:p>
            <a:pPr marL="0" indent="0" algn="r" rtl="1">
              <a:buNone/>
            </a:pPr>
            <a:r>
              <a:rPr lang="fa-IR" dirty="0" smtClean="0">
                <a:solidFill>
                  <a:srgbClr val="009900"/>
                </a:solidFill>
              </a:rPr>
              <a:t>و الله واسع عليم * و ليستعفف الذين لا يجدون نكاحا حتى يغنيهم الله من فضله</a:t>
            </a:r>
          </a:p>
          <a:p>
            <a:pPr marL="0" indent="0" algn="r" rtl="1">
              <a:buNone/>
            </a:pPr>
            <a:endParaRPr lang="en-US" dirty="0" smtClean="0">
              <a:solidFill>
                <a:srgbClr val="009900"/>
              </a:solidFill>
            </a:endParaRPr>
          </a:p>
          <a:p>
            <a:pPr marL="0" indent="0" algn="r" rtl="1">
              <a:buNone/>
            </a:pPr>
            <a:r>
              <a:rPr lang="fa-IR" dirty="0" smtClean="0"/>
              <a:t>در آيات مورد بحث به يكى از مهم ترين راه هاى مبارزه با فحشا، يعنى ازدواج ساده و بى </a:t>
            </a:r>
            <a:endParaRPr lang="en-US" dirty="0" smtClean="0"/>
          </a:p>
          <a:p>
            <a:pPr marL="0" indent="0" algn="r" rtl="1">
              <a:buNone/>
            </a:pPr>
            <a:r>
              <a:rPr lang="fa-IR" dirty="0" smtClean="0"/>
              <a:t>تكلف اشاره شده است؛ زيرا اين نكته مسلم است كه براى بر چيدن بساط گناه بايد از طريق اشباع </a:t>
            </a:r>
            <a:endParaRPr lang="en-US" dirty="0" smtClean="0"/>
          </a:p>
          <a:p>
            <a:pPr marL="0" indent="0" algn="r" rtl="1">
              <a:buNone/>
            </a:pPr>
            <a:r>
              <a:rPr lang="fa-IR" dirty="0" smtClean="0"/>
              <a:t>صحيح و مشروع غرايز وارد شد، يا به تعبير ديگر هيچ گونه «مبارزه منفى» بدون «مبارزه مثبت» مؤثر نخواهد افتاد. از اين رو در نخستين آيه مى فرمايد: </a:t>
            </a:r>
            <a:r>
              <a:rPr lang="fa-IR" dirty="0" smtClean="0">
                <a:solidFill>
                  <a:srgbClr val="009900"/>
                </a:solidFill>
              </a:rPr>
              <a:t>«مردان و زنان بى همسر را همسر دهيد و همچنين غلامان و كنيزان صالح و درستكارتان را: و أنكحوا الايامى منكم و الصالحين من عبادكم و إمائكم .»</a:t>
            </a:r>
            <a:endParaRPr lang="en-US" dirty="0" smtClean="0">
              <a:solidFill>
                <a:srgbClr val="009900"/>
              </a:solidFill>
            </a:endParaRPr>
          </a:p>
          <a:p>
            <a:pPr marL="0" indent="0" algn="r">
              <a:buNone/>
            </a:pPr>
            <a:endParaRPr lang="fa-IR" dirty="0"/>
          </a:p>
        </p:txBody>
      </p:sp>
    </p:spTree>
    <p:extLst>
      <p:ext uri="{BB962C8B-B14F-4D97-AF65-F5344CB8AC3E}">
        <p14:creationId xmlns:p14="http://schemas.microsoft.com/office/powerpoint/2010/main" val="31518266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7239000"/>
          </a:xfrm>
        </p:spPr>
        <p:txBody>
          <a:bodyPr>
            <a:normAutofit fontScale="85000" lnSpcReduction="20000"/>
          </a:bodyPr>
          <a:lstStyle/>
          <a:p>
            <a:pPr marL="0" indent="0" algn="r" rtl="1">
              <a:buNone/>
            </a:pPr>
            <a:r>
              <a:rPr lang="fa-IR" dirty="0">
                <a:solidFill>
                  <a:srgbClr val="0070C0"/>
                </a:solidFill>
              </a:rPr>
              <a:t>«أيامى» جمع «أيم» (بر وزن قيم)</a:t>
            </a:r>
            <a:r>
              <a:rPr lang="fa-IR" dirty="0">
                <a:solidFill>
                  <a:schemeClr val="accent2">
                    <a:lumMod val="75000"/>
                  </a:schemeClr>
                </a:solidFill>
              </a:rPr>
              <a:t> </a:t>
            </a:r>
            <a:r>
              <a:rPr lang="fa-IR" dirty="0"/>
              <a:t>در اصل به معناى </a:t>
            </a:r>
            <a:r>
              <a:rPr lang="fa-IR" dirty="0">
                <a:solidFill>
                  <a:srgbClr val="0070C0"/>
                </a:solidFill>
              </a:rPr>
              <a:t>زنى است كه شوهر ندارد </a:t>
            </a:r>
            <a:r>
              <a:rPr lang="fa-IR" dirty="0"/>
              <a:t>و سپس به </a:t>
            </a:r>
            <a:r>
              <a:rPr lang="fa-IR" dirty="0" smtClean="0">
                <a:solidFill>
                  <a:srgbClr val="0070C0"/>
                </a:solidFill>
              </a:rPr>
              <a:t>مردى </a:t>
            </a:r>
            <a:r>
              <a:rPr lang="fa-IR" dirty="0">
                <a:solidFill>
                  <a:srgbClr val="0070C0"/>
                </a:solidFill>
              </a:rPr>
              <a:t>كه همسر ندارد نيز گفته شده</a:t>
            </a:r>
            <a:r>
              <a:rPr lang="fa-IR" dirty="0"/>
              <a:t> است. به اين ترتيب تمام زنان و مردان مجرد در مفهوم اين </a:t>
            </a:r>
            <a:r>
              <a:rPr lang="fa-IR" dirty="0" smtClean="0"/>
              <a:t>آيه </a:t>
            </a:r>
            <a:r>
              <a:rPr lang="fa-IR" dirty="0"/>
              <a:t>داخل اند، خواه باكره باشند يا بيوه.</a:t>
            </a:r>
            <a:endParaRPr lang="en-US" dirty="0"/>
          </a:p>
          <a:p>
            <a:pPr marL="0" indent="0" algn="r" rtl="1">
              <a:buNone/>
            </a:pPr>
            <a:r>
              <a:rPr lang="fa-IR" dirty="0"/>
              <a:t>تعبير </a:t>
            </a:r>
            <a:r>
              <a:rPr lang="fa-IR" dirty="0">
                <a:solidFill>
                  <a:srgbClr val="0070C0"/>
                </a:solidFill>
              </a:rPr>
              <a:t>«أنكحوا» (آنها را همسر دهيد) با اينكه ازدواج امرى اختيارى و بسته به ميل طرفين </a:t>
            </a:r>
            <a:r>
              <a:rPr lang="fa-IR" dirty="0" smtClean="0">
                <a:solidFill>
                  <a:srgbClr val="0070C0"/>
                </a:solidFill>
              </a:rPr>
              <a:t>است</a:t>
            </a:r>
            <a:r>
              <a:rPr lang="fa-IR" dirty="0">
                <a:solidFill>
                  <a:srgbClr val="0070C0"/>
                </a:solidFill>
              </a:rPr>
              <a:t>، مفهومش اين است كه مقدمات ازدواج آنها را فراهم سازيد</a:t>
            </a:r>
            <a:r>
              <a:rPr lang="fa-IR" dirty="0"/>
              <a:t>؛ آن هم از طريق كمك هاى </a:t>
            </a:r>
            <a:r>
              <a:rPr lang="fa-IR" dirty="0" smtClean="0"/>
              <a:t>مالى </a:t>
            </a:r>
            <a:r>
              <a:rPr lang="fa-IR" dirty="0"/>
              <a:t>ـ در صورت نياز ـ پيدا كردن همسر مناسب، تشويق به ازدواج و در نهايت پا در ميانى </a:t>
            </a:r>
            <a:r>
              <a:rPr lang="fa-IR" dirty="0" smtClean="0"/>
              <a:t>براى</a:t>
            </a:r>
            <a:r>
              <a:rPr lang="fa-IR" dirty="0"/>
              <a:t> </a:t>
            </a:r>
            <a:r>
              <a:rPr lang="fa-IR" dirty="0" smtClean="0"/>
              <a:t>حل </a:t>
            </a:r>
            <a:r>
              <a:rPr lang="fa-IR" dirty="0"/>
              <a:t>مشكلاتى كه معمولا در اين موارد بدون وساطت ديگران انجام پذير نيست. خلاصه اينكه </a:t>
            </a:r>
            <a:r>
              <a:rPr lang="fa-IR" dirty="0" smtClean="0"/>
              <a:t>مفهوم </a:t>
            </a:r>
            <a:r>
              <a:rPr lang="fa-IR" dirty="0"/>
              <a:t>آيه به قدرى گسترده است كه هرگونه قدمى، سخنى و درمى در اين راه را شامل مى شود.</a:t>
            </a:r>
            <a:endParaRPr lang="en-US" dirty="0"/>
          </a:p>
          <a:p>
            <a:pPr marL="0" indent="0" algn="r" rtl="1">
              <a:buNone/>
            </a:pPr>
            <a:r>
              <a:rPr lang="fa-IR" dirty="0"/>
              <a:t>بى شك اصل تعاون اسلامى ايجاب مى كند مسلمانان در همه زمينه ها به يكديگر كمك </a:t>
            </a:r>
            <a:r>
              <a:rPr lang="fa-IR" dirty="0" smtClean="0"/>
              <a:t>كنند</a:t>
            </a:r>
            <a:r>
              <a:rPr lang="fa-IR" dirty="0"/>
              <a:t>، ولى تصريح به اين امر در مورد ازدواج دليل بر اهميت ويژه آن است. </a:t>
            </a:r>
            <a:br>
              <a:rPr lang="fa-IR" dirty="0"/>
            </a:br>
            <a:r>
              <a:rPr lang="fa-IR" dirty="0" smtClean="0"/>
              <a:t>چنانكه </a:t>
            </a:r>
            <a:r>
              <a:rPr lang="fa-IR" dirty="0"/>
              <a:t>در حديثى از </a:t>
            </a:r>
            <a:r>
              <a:rPr lang="fa-IR" dirty="0" smtClean="0"/>
              <a:t>اميرمؤمنان(ع)مى </a:t>
            </a:r>
            <a:r>
              <a:rPr lang="fa-IR" dirty="0"/>
              <a:t>خوانيم:</a:t>
            </a:r>
            <a:endParaRPr lang="en-US" dirty="0"/>
          </a:p>
          <a:p>
            <a:pPr marL="0" indent="0" algn="r" rtl="1">
              <a:buNone/>
            </a:pPr>
            <a:r>
              <a:rPr lang="fa-IR" dirty="0">
                <a:solidFill>
                  <a:srgbClr val="009900"/>
                </a:solidFill>
              </a:rPr>
              <a:t>بهترين شفاعت آن است كه ميان دو نفر براى امر ازدواج ميانجيگرى كنى تا اين </a:t>
            </a:r>
            <a:r>
              <a:rPr lang="fa-IR" dirty="0" smtClean="0">
                <a:solidFill>
                  <a:srgbClr val="009900"/>
                </a:solidFill>
              </a:rPr>
              <a:t>امربه </a:t>
            </a:r>
            <a:r>
              <a:rPr lang="fa-IR" dirty="0">
                <a:solidFill>
                  <a:srgbClr val="009900"/>
                </a:solidFill>
              </a:rPr>
              <a:t>سامان </a:t>
            </a:r>
            <a:r>
              <a:rPr lang="fa-IR" dirty="0" smtClean="0">
                <a:solidFill>
                  <a:srgbClr val="009900"/>
                </a:solidFill>
              </a:rPr>
              <a:t>رسد.</a:t>
            </a:r>
            <a:br>
              <a:rPr lang="fa-IR" dirty="0" smtClean="0">
                <a:solidFill>
                  <a:srgbClr val="009900"/>
                </a:solidFill>
              </a:rPr>
            </a:br>
            <a:r>
              <a:rPr lang="fa-IR" dirty="0" smtClean="0"/>
              <a:t>نيز </a:t>
            </a:r>
            <a:r>
              <a:rPr lang="fa-IR" dirty="0"/>
              <a:t>در حديث ديگرى از امام </a:t>
            </a:r>
            <a:r>
              <a:rPr lang="fa-IR" dirty="0" smtClean="0"/>
              <a:t>كاظم(ع) </a:t>
            </a:r>
            <a:r>
              <a:rPr lang="fa-IR" dirty="0"/>
              <a:t>آمده </a:t>
            </a:r>
            <a:r>
              <a:rPr lang="fa-IR" dirty="0" smtClean="0"/>
              <a:t>است: </a:t>
            </a:r>
            <a:r>
              <a:rPr lang="fa-IR" dirty="0" smtClean="0">
                <a:solidFill>
                  <a:srgbClr val="0070C0"/>
                </a:solidFill>
              </a:rPr>
              <a:t>سه </a:t>
            </a:r>
            <a:r>
              <a:rPr lang="fa-IR" dirty="0">
                <a:solidFill>
                  <a:srgbClr val="0070C0"/>
                </a:solidFill>
              </a:rPr>
              <a:t>طايفه اند كه در روز قيامت در سايه عرش خدا قرار دارند؛ روزى كه سايه اى جز </a:t>
            </a:r>
            <a:r>
              <a:rPr lang="fa-IR" dirty="0" smtClean="0">
                <a:solidFill>
                  <a:srgbClr val="0070C0"/>
                </a:solidFill>
              </a:rPr>
              <a:t>سايه </a:t>
            </a:r>
            <a:r>
              <a:rPr lang="fa-IR" dirty="0">
                <a:solidFill>
                  <a:srgbClr val="0070C0"/>
                </a:solidFill>
              </a:rPr>
              <a:t>او نيست: كسى كه وسايل تزويج برادر مسلمانش را فراهم سازد و كسى كه به </a:t>
            </a:r>
            <a:r>
              <a:rPr lang="fa-IR" dirty="0" smtClean="0">
                <a:solidFill>
                  <a:srgbClr val="0070C0"/>
                </a:solidFill>
              </a:rPr>
              <a:t>هنگام </a:t>
            </a:r>
            <a:r>
              <a:rPr lang="fa-IR" dirty="0">
                <a:solidFill>
                  <a:srgbClr val="0070C0"/>
                </a:solidFill>
              </a:rPr>
              <a:t>نياز به خدمت، خدمت كننده اى براى او فراهم كند و كسى كه </a:t>
            </a:r>
            <a:r>
              <a:rPr lang="fa-IR" dirty="0" smtClean="0">
                <a:solidFill>
                  <a:srgbClr val="0070C0"/>
                </a:solidFill>
              </a:rPr>
              <a:t>اسرار برادر مسلمانش را پنهان دارد.</a:t>
            </a:r>
            <a:endParaRPr lang="en-US" dirty="0">
              <a:solidFill>
                <a:srgbClr val="0070C0"/>
              </a:solidFill>
            </a:endParaRPr>
          </a:p>
          <a:p>
            <a:pPr marL="0" indent="0" algn="r">
              <a:buNone/>
            </a:pPr>
            <a:endParaRPr lang="fa-IR" dirty="0"/>
          </a:p>
          <a:p>
            <a:pPr marL="0" indent="0" algn="r" rtl="1">
              <a:buNone/>
            </a:pPr>
            <a:endParaRPr lang="en-US" dirty="0"/>
          </a:p>
        </p:txBody>
      </p:sp>
    </p:spTree>
    <p:extLst>
      <p:ext uri="{BB962C8B-B14F-4D97-AF65-F5344CB8AC3E}">
        <p14:creationId xmlns:p14="http://schemas.microsoft.com/office/powerpoint/2010/main" val="156251523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7086600"/>
          </a:xfrm>
        </p:spPr>
        <p:txBody>
          <a:bodyPr>
            <a:normAutofit fontScale="70000" lnSpcReduction="20000"/>
          </a:bodyPr>
          <a:lstStyle/>
          <a:p>
            <a:pPr marL="0" indent="0" algn="r" rtl="1">
              <a:buNone/>
            </a:pPr>
            <a:r>
              <a:rPr lang="fa-IR" dirty="0"/>
              <a:t>همچنين پيامبر </a:t>
            </a:r>
            <a:r>
              <a:rPr lang="fa-IR" dirty="0" smtClean="0"/>
              <a:t>اكرم(ص) </a:t>
            </a:r>
            <a:r>
              <a:rPr lang="fa-IR" dirty="0"/>
              <a:t>فرمود:</a:t>
            </a:r>
            <a:endParaRPr lang="en-US" dirty="0"/>
          </a:p>
          <a:p>
            <a:pPr marL="0" indent="0" algn="r" rtl="1">
              <a:buNone/>
            </a:pPr>
            <a:r>
              <a:rPr lang="fa-IR" dirty="0">
                <a:solidFill>
                  <a:srgbClr val="0070C0"/>
                </a:solidFill>
              </a:rPr>
              <a:t>هر گامى كه انسان در اين راه بر دارد و هر كلمه اى كه بگويد، ثواب يك سال عبادت </a:t>
            </a:r>
            <a:r>
              <a:rPr lang="fa-IR" dirty="0" smtClean="0">
                <a:solidFill>
                  <a:srgbClr val="0070C0"/>
                </a:solidFill>
              </a:rPr>
              <a:t>را </a:t>
            </a:r>
            <a:r>
              <a:rPr lang="fa-IR" dirty="0">
                <a:solidFill>
                  <a:srgbClr val="0070C0"/>
                </a:solidFill>
              </a:rPr>
              <a:t>در نامه عمل او مى نويسند</a:t>
            </a:r>
            <a:r>
              <a:rPr lang="fa-IR" dirty="0" smtClean="0">
                <a:solidFill>
                  <a:srgbClr val="0070C0"/>
                </a:solidFill>
              </a:rPr>
              <a:t>.</a:t>
            </a:r>
            <a:endParaRPr lang="en-US" dirty="0">
              <a:solidFill>
                <a:srgbClr val="0070C0"/>
              </a:solidFill>
            </a:endParaRPr>
          </a:p>
          <a:p>
            <a:pPr marL="0" indent="0" algn="r" rtl="1">
              <a:buNone/>
            </a:pPr>
            <a:r>
              <a:rPr lang="fa-IR" dirty="0"/>
              <a:t>از آنجاكه يكى از عذرهاى تقريبا عمومى و بهانه هاى همگانى براى فرار از ازدواج و تشكيل </a:t>
            </a:r>
            <a:r>
              <a:rPr lang="fa-IR" dirty="0" smtClean="0"/>
              <a:t>خانواده</a:t>
            </a:r>
            <a:r>
              <a:rPr lang="fa-IR" dirty="0"/>
              <a:t>، مسئله فقر و نداشتن امكانات مالى است، قرآن به پاسخ آن پرداخته و مى فرمايد: از فقر </a:t>
            </a:r>
            <a:r>
              <a:rPr lang="fa-IR" dirty="0" smtClean="0"/>
              <a:t>و </a:t>
            </a:r>
            <a:r>
              <a:rPr lang="fa-IR" dirty="0"/>
              <a:t>تنگدستى آنها نگران نباشيد و در ازدواجشان بكوشيد؛ چرا كه </a:t>
            </a:r>
            <a:r>
              <a:rPr lang="fa-IR" dirty="0">
                <a:solidFill>
                  <a:srgbClr val="0070C0"/>
                </a:solidFill>
              </a:rPr>
              <a:t>«اگر فقير و تنگدست باشند، </a:t>
            </a:r>
            <a:r>
              <a:rPr lang="fa-IR" dirty="0" smtClean="0">
                <a:solidFill>
                  <a:srgbClr val="0070C0"/>
                </a:solidFill>
              </a:rPr>
              <a:t>خداوند </a:t>
            </a:r>
            <a:r>
              <a:rPr lang="fa-IR" dirty="0">
                <a:solidFill>
                  <a:srgbClr val="0070C0"/>
                </a:solidFill>
              </a:rPr>
              <a:t>آنها را از فضل خود بى نياز مى </a:t>
            </a:r>
            <a:r>
              <a:rPr lang="fa-IR" dirty="0" smtClean="0">
                <a:solidFill>
                  <a:srgbClr val="0070C0"/>
                </a:solidFill>
              </a:rPr>
              <a:t>سازد</a:t>
            </a:r>
            <a:r>
              <a:rPr lang="fa-IR" dirty="0">
                <a:solidFill>
                  <a:srgbClr val="0070C0"/>
                </a:solidFill>
              </a:rPr>
              <a:t>: إن يكونوا فقراء يغنهم الله من فضله .» </a:t>
            </a:r>
            <a:endParaRPr lang="en-US" dirty="0">
              <a:solidFill>
                <a:srgbClr val="0070C0"/>
              </a:solidFill>
            </a:endParaRPr>
          </a:p>
          <a:p>
            <a:pPr marL="0" indent="0" algn="r" rtl="1">
              <a:buNone/>
            </a:pPr>
            <a:r>
              <a:rPr lang="fa-IR" dirty="0"/>
              <a:t>بى گمان خداوند قادر بر چنين كارى است؛ چرا كه </a:t>
            </a:r>
            <a:r>
              <a:rPr lang="fa-IR" dirty="0">
                <a:solidFill>
                  <a:srgbClr val="0070C0"/>
                </a:solidFill>
              </a:rPr>
              <a:t>«خداوند واسع و عليم است: و الله واسع </a:t>
            </a:r>
            <a:endParaRPr lang="en-US" dirty="0">
              <a:solidFill>
                <a:srgbClr val="0070C0"/>
              </a:solidFill>
            </a:endParaRPr>
          </a:p>
          <a:p>
            <a:pPr marL="0" indent="0" algn="r" rtl="1">
              <a:buNone/>
            </a:pPr>
            <a:r>
              <a:rPr lang="fa-IR" dirty="0">
                <a:solidFill>
                  <a:srgbClr val="0070C0"/>
                </a:solidFill>
              </a:rPr>
              <a:t>عليم .» </a:t>
            </a:r>
            <a:endParaRPr lang="en-US" dirty="0">
              <a:solidFill>
                <a:srgbClr val="0070C0"/>
              </a:solidFill>
            </a:endParaRPr>
          </a:p>
          <a:p>
            <a:pPr marL="0" indent="0" algn="r" rtl="1">
              <a:buNone/>
            </a:pPr>
            <a:r>
              <a:rPr lang="fa-IR" dirty="0"/>
              <a:t>قدرتش چنان وسيع است كه پهنه عالم هستى را فرامى گيرد و علم او چنان گسترده است </a:t>
            </a:r>
            <a:r>
              <a:rPr lang="fa-IR" dirty="0" smtClean="0"/>
              <a:t>كه </a:t>
            </a:r>
            <a:r>
              <a:rPr lang="fa-IR" dirty="0"/>
              <a:t>از نيات همه كس ـ بهويژه آنها كه به نيت حفظ عفت و پاكدامنى ازدواج مى كنند ـ آگاه است </a:t>
            </a:r>
            <a:r>
              <a:rPr lang="fa-IR" dirty="0" smtClean="0"/>
              <a:t>و </a:t>
            </a:r>
            <a:r>
              <a:rPr lang="fa-IR" dirty="0"/>
              <a:t>همه را مشمول فضل و كرم خود قرار خواهد داد</a:t>
            </a:r>
            <a:r>
              <a:rPr lang="fa-IR" dirty="0" smtClean="0"/>
              <a:t>.</a:t>
            </a:r>
          </a:p>
          <a:p>
            <a:pPr marL="0" indent="0" algn="r" rtl="1">
              <a:buNone/>
            </a:pPr>
            <a:r>
              <a:rPr lang="fa-IR" dirty="0" smtClean="0"/>
              <a:t>از </a:t>
            </a:r>
            <a:r>
              <a:rPr lang="fa-IR" dirty="0"/>
              <a:t>آنجاكه گاه انسان با تمام تلاش و كوششى كه خود و ديگران مى كنند وسيله ازدواج فراهم </a:t>
            </a:r>
            <a:r>
              <a:rPr lang="fa-IR" dirty="0" smtClean="0"/>
              <a:t>   نمى </a:t>
            </a:r>
            <a:r>
              <a:rPr lang="fa-IR" dirty="0"/>
              <a:t>گردد و خواسته يا ناخواسته انسان مجبور است مدتى را با محروميت بگذراند، قرآن بشراى </a:t>
            </a:r>
            <a:endParaRPr lang="en-US" dirty="0"/>
          </a:p>
          <a:p>
            <a:pPr marL="0" indent="0" algn="r" rtl="1">
              <a:buNone/>
            </a:pPr>
            <a:r>
              <a:rPr lang="fa-IR" dirty="0"/>
              <a:t>آنكه مبادا كسانى كه در اين مرحله قرار دارند گمان كنند آلودگى جنسى براى آنها مجاز است و </a:t>
            </a:r>
            <a:endParaRPr lang="en-US" dirty="0"/>
          </a:p>
          <a:p>
            <a:pPr marL="0" indent="0" algn="r" rtl="1">
              <a:buNone/>
            </a:pPr>
            <a:r>
              <a:rPr lang="fa-IR" dirty="0"/>
              <a:t>ضرورت چنين ايجاب مى كند، از اين رو بلا فاصله در آيه بعد آنان را به پارسايى ـ هر چند مشكل </a:t>
            </a:r>
            <a:r>
              <a:rPr lang="fa-IR" dirty="0" smtClean="0"/>
              <a:t> باشد </a:t>
            </a:r>
            <a:r>
              <a:rPr lang="fa-IR" dirty="0"/>
              <a:t>ـ دستور داده و مى گويد: </a:t>
            </a:r>
            <a:r>
              <a:rPr lang="fa-IR" dirty="0">
                <a:solidFill>
                  <a:srgbClr val="0070C0"/>
                </a:solidFill>
              </a:rPr>
              <a:t>«و آنها كه وسيله ازدواج ندارند، بايد عفت پيشه كنند تا </a:t>
            </a:r>
            <a:r>
              <a:rPr lang="fa-IR" dirty="0" smtClean="0">
                <a:solidFill>
                  <a:srgbClr val="0070C0"/>
                </a:solidFill>
              </a:rPr>
              <a:t>خداوند آنان را به فضلش بی نیاز سازد»</a:t>
            </a:r>
            <a:endParaRPr lang="fa-IR" dirty="0">
              <a:solidFill>
                <a:srgbClr val="0070C0"/>
              </a:solidFill>
            </a:endParaRPr>
          </a:p>
          <a:p>
            <a:pPr marL="0" indent="0" algn="r" rtl="1">
              <a:buNone/>
            </a:pPr>
            <a:endParaRPr lang="en-US" dirty="0" smtClean="0"/>
          </a:p>
          <a:p>
            <a:pPr marL="0" indent="0" algn="r">
              <a:buNone/>
            </a:pPr>
            <a:endParaRPr lang="fa-IR" dirty="0"/>
          </a:p>
        </p:txBody>
      </p:sp>
    </p:spTree>
    <p:extLst>
      <p:ext uri="{BB962C8B-B14F-4D97-AF65-F5344CB8AC3E}">
        <p14:creationId xmlns:p14="http://schemas.microsoft.com/office/powerpoint/2010/main" val="428812375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6">
              <a:lumMod val="40000"/>
              <a:lumOff val="60000"/>
            </a:schemeClr>
          </a:solidFill>
        </p:spPr>
        <p:txBody>
          <a:bodyPr>
            <a:normAutofit fontScale="70000" lnSpcReduction="20000"/>
          </a:bodyPr>
          <a:lstStyle/>
          <a:p>
            <a:pPr marL="0" indent="0" algn="ctr" rtl="1">
              <a:buNone/>
            </a:pPr>
            <a:r>
              <a:rPr lang="fa-IR" sz="3500" b="1" i="1" dirty="0" smtClean="0">
                <a:solidFill>
                  <a:srgbClr val="7030A0"/>
                </a:solidFill>
              </a:rPr>
              <a:t>حفظ </a:t>
            </a:r>
            <a:r>
              <a:rPr lang="fa-IR" sz="3500" b="1" i="1" dirty="0">
                <a:solidFill>
                  <a:srgbClr val="7030A0"/>
                </a:solidFill>
              </a:rPr>
              <a:t>عفت و پاكدامنى در سايه ازدواج</a:t>
            </a:r>
            <a:endParaRPr lang="en-US" sz="3500" b="1" i="1" dirty="0">
              <a:solidFill>
                <a:srgbClr val="7030A0"/>
              </a:solidFill>
            </a:endParaRPr>
          </a:p>
          <a:p>
            <a:pPr marL="0" indent="0" algn="r" rtl="1">
              <a:buNone/>
            </a:pPr>
            <a:r>
              <a:rPr lang="fa-IR" dirty="0">
                <a:solidFill>
                  <a:srgbClr val="009900"/>
                </a:solidFill>
              </a:rPr>
              <a:t>و الذين هم لفروجهم حافظون * إلا على أزواجهم أو ما ملكت أيمانهم فإنهم غير ملومين </a:t>
            </a:r>
            <a:r>
              <a:rPr lang="fa-IR" dirty="0" smtClean="0">
                <a:solidFill>
                  <a:srgbClr val="009900"/>
                </a:solidFill>
              </a:rPr>
              <a:t>.</a:t>
            </a:r>
            <a:endParaRPr lang="en-US" dirty="0">
              <a:solidFill>
                <a:srgbClr val="009900"/>
              </a:solidFill>
            </a:endParaRPr>
          </a:p>
          <a:p>
            <a:pPr marL="0" indent="0" algn="r" rtl="1">
              <a:buNone/>
            </a:pPr>
            <a:r>
              <a:rPr lang="fa-IR" dirty="0"/>
              <a:t>در اين آيات به پنج وصف مؤمنان راستين و آنها كه در قيامت </a:t>
            </a:r>
            <a:r>
              <a:rPr lang="fa-IR" dirty="0" smtClean="0"/>
              <a:t>اهل </a:t>
            </a:r>
            <a:r>
              <a:rPr lang="fa-IR" dirty="0"/>
              <a:t>بهشت اند، اشاره مى </a:t>
            </a:r>
            <a:r>
              <a:rPr lang="fa-IR" dirty="0" smtClean="0"/>
              <a:t>كند</a:t>
            </a:r>
          </a:p>
          <a:p>
            <a:pPr marL="0" indent="0" algn="r" rtl="1">
              <a:buNone/>
            </a:pPr>
            <a:r>
              <a:rPr lang="fa-IR" dirty="0"/>
              <a:t>در نخستين توصيف مى فرمايد: </a:t>
            </a:r>
            <a:r>
              <a:rPr lang="fa-IR" dirty="0">
                <a:solidFill>
                  <a:srgbClr val="009900"/>
                </a:solidFill>
              </a:rPr>
              <a:t>«آنها كسانى هستند كه </a:t>
            </a:r>
            <a:r>
              <a:rPr lang="fa-IR" dirty="0" smtClean="0">
                <a:solidFill>
                  <a:srgbClr val="009900"/>
                </a:solidFill>
              </a:rPr>
              <a:t>فروج خويش </a:t>
            </a:r>
            <a:r>
              <a:rPr lang="fa-IR" dirty="0">
                <a:solidFill>
                  <a:srgbClr val="009900"/>
                </a:solidFill>
              </a:rPr>
              <a:t>را از بى عفتى حفظ </a:t>
            </a:r>
            <a:endParaRPr lang="en-US" dirty="0">
              <a:solidFill>
                <a:srgbClr val="009900"/>
              </a:solidFill>
            </a:endParaRPr>
          </a:p>
          <a:p>
            <a:pPr marL="0" indent="0" algn="r" rtl="1">
              <a:buNone/>
            </a:pPr>
            <a:r>
              <a:rPr lang="fa-IR" dirty="0">
                <a:solidFill>
                  <a:srgbClr val="009900"/>
                </a:solidFill>
              </a:rPr>
              <a:t>مى كنند: و الذين هم لفروجهم حافظون .» </a:t>
            </a:r>
            <a:endParaRPr lang="en-US" dirty="0">
              <a:solidFill>
                <a:srgbClr val="009900"/>
              </a:solidFill>
            </a:endParaRPr>
          </a:p>
          <a:p>
            <a:pPr marL="0" indent="0" algn="r" rtl="1">
              <a:buNone/>
            </a:pPr>
            <a:r>
              <a:rPr lang="fa-IR" dirty="0"/>
              <a:t>در ادامه آيه مى فرمايد: </a:t>
            </a:r>
            <a:r>
              <a:rPr lang="fa-IR" dirty="0">
                <a:solidFill>
                  <a:srgbClr val="00B0F0"/>
                </a:solidFill>
              </a:rPr>
              <a:t>«مگر نسبت به همسران و كنيزان شان كه در بهره گيرى از آنها هيچ </a:t>
            </a:r>
            <a:endParaRPr lang="en-US" dirty="0">
              <a:solidFill>
                <a:srgbClr val="00B0F0"/>
              </a:solidFill>
            </a:endParaRPr>
          </a:p>
          <a:p>
            <a:pPr marL="0" indent="0" algn="r" rtl="1">
              <a:buNone/>
            </a:pPr>
            <a:r>
              <a:rPr lang="fa-IR" dirty="0">
                <a:solidFill>
                  <a:srgbClr val="00B0F0"/>
                </a:solidFill>
              </a:rPr>
              <a:t>گونه ملامت و سرزنش ندارند: إلا على أزواجهم أو ما ملكت أيمانهم فإنهم غير ملومين .» </a:t>
            </a:r>
            <a:endParaRPr lang="en-US" dirty="0">
              <a:solidFill>
                <a:srgbClr val="00B0F0"/>
              </a:solidFill>
            </a:endParaRPr>
          </a:p>
          <a:p>
            <a:pPr marL="0" indent="0" algn="r" rtl="1">
              <a:buNone/>
            </a:pPr>
            <a:r>
              <a:rPr lang="fa-IR" dirty="0"/>
              <a:t>بدون شك غريزه جنسى از غرايز سركش انسان و سرچشمه بسيارى از گناهان است؛ تا آنجا </a:t>
            </a:r>
            <a:r>
              <a:rPr lang="fa-IR" dirty="0" smtClean="0"/>
              <a:t>كه </a:t>
            </a:r>
            <a:r>
              <a:rPr lang="fa-IR" dirty="0"/>
              <a:t>برخى معتقدند در تمام پرونده هاى مهم جنايى اثرى از اين غريزه ديده مى شود. از اين </a:t>
            </a:r>
            <a:r>
              <a:rPr lang="fa-IR" dirty="0" smtClean="0"/>
              <a:t>رو،كنترل </a:t>
            </a:r>
            <a:r>
              <a:rPr lang="fa-IR" dirty="0"/>
              <a:t>و حفظ حدود آن از نشانه هاى مهم تقواست و به همين دليل بعد از ذكر نماز و كمك </a:t>
            </a:r>
            <a:r>
              <a:rPr lang="fa-IR" dirty="0" smtClean="0"/>
              <a:t>به </a:t>
            </a:r>
            <a:r>
              <a:rPr lang="fa-IR" dirty="0"/>
              <a:t>نيازمندان و ايمان به روز قيامت و ترس از عذاب الهى، از كنترل اين غريزه سخن رفته </a:t>
            </a:r>
            <a:r>
              <a:rPr lang="fa-IR" dirty="0" smtClean="0"/>
              <a:t>است . استثنايى </a:t>
            </a:r>
            <a:r>
              <a:rPr lang="fa-IR" dirty="0"/>
              <a:t>كه ذيل اين آيه آمده، نشان مى دهد منطق اسلام هرگز اين نيست كه غريزه </a:t>
            </a:r>
            <a:r>
              <a:rPr lang="fa-IR" dirty="0" smtClean="0"/>
              <a:t>جنسى </a:t>
            </a:r>
            <a:r>
              <a:rPr lang="fa-IR" dirty="0"/>
              <a:t>به كلى محو و نابود شود و كسى مانند راهبان و كشيشان بر خلاف قانون خلقت گام بردارد </a:t>
            </a:r>
            <a:r>
              <a:rPr lang="fa-IR" dirty="0" smtClean="0"/>
              <a:t>كه </a:t>
            </a:r>
            <a:r>
              <a:rPr lang="fa-IR" dirty="0"/>
              <a:t>اين عملى است غالبا غير ممكن و به فرض امكان نيز غير منطقى است. از اين رو، راهبان </a:t>
            </a:r>
            <a:r>
              <a:rPr lang="fa-IR" dirty="0" smtClean="0"/>
              <a:t>نيز نتوانستند </a:t>
            </a:r>
            <a:r>
              <a:rPr lang="fa-IR" dirty="0"/>
              <a:t>اين غريزه را از صحنه زندگى حذف كنند و اگر رسما ازدواج نمى كنند، بسيارى از آنها </a:t>
            </a:r>
            <a:r>
              <a:rPr lang="fa-IR" dirty="0" smtClean="0"/>
              <a:t>در </a:t>
            </a:r>
            <a:r>
              <a:rPr lang="fa-IR" dirty="0"/>
              <a:t>خلوت به فساد كشيده مى شوند.</a:t>
            </a:r>
            <a:endParaRPr lang="en-US" dirty="0"/>
          </a:p>
          <a:p>
            <a:pPr marL="0" indent="0" algn="r" rtl="1">
              <a:buNone/>
            </a:pPr>
            <a:r>
              <a:rPr lang="fa-IR" dirty="0"/>
              <a:t>تعبير «ازواج»، همسران دائمى و موقت، هر دو را شامل مى شود و اينكه برخى گمان كرده </a:t>
            </a:r>
            <a:r>
              <a:rPr lang="fa-IR" dirty="0" smtClean="0"/>
              <a:t>اند </a:t>
            </a:r>
            <a:r>
              <a:rPr lang="fa-IR" dirty="0"/>
              <a:t>اين آيه «ازدواج موقت» را نفى مى كند، از اين روست كه نمى دانند آن هم نوعى ازدواج است.</a:t>
            </a:r>
            <a:endParaRPr lang="en-US" dirty="0"/>
          </a:p>
          <a:p>
            <a:pPr marL="0" indent="0" algn="r" rtl="1">
              <a:buNone/>
            </a:pPr>
            <a:r>
              <a:rPr lang="fa-IR" dirty="0"/>
              <a:t>در آيه بعد براى تأكيد بيشتر بر همين موضوع مى افزايد: </a:t>
            </a:r>
            <a:r>
              <a:rPr lang="fa-IR" dirty="0">
                <a:solidFill>
                  <a:srgbClr val="00B050"/>
                </a:solidFill>
              </a:rPr>
              <a:t>«كسانى كه ماوراى آن را طلب </a:t>
            </a:r>
            <a:r>
              <a:rPr lang="fa-IR" dirty="0" smtClean="0">
                <a:solidFill>
                  <a:srgbClr val="00B050"/>
                </a:solidFill>
              </a:rPr>
              <a:t>كنند</a:t>
            </a:r>
            <a:r>
              <a:rPr lang="fa-IR" dirty="0">
                <a:solidFill>
                  <a:srgbClr val="00B050"/>
                </a:solidFill>
              </a:rPr>
              <a:t>، متجاوز و خارج از مرزهاى الهى هستند: فمن ابتغى وراء ذلك فأولئك هم العادون </a:t>
            </a:r>
            <a:r>
              <a:rPr lang="fa-IR" dirty="0" smtClean="0">
                <a:solidFill>
                  <a:srgbClr val="00B050"/>
                </a:solidFill>
              </a:rPr>
              <a:t>»</a:t>
            </a:r>
            <a:endParaRPr lang="en-US" dirty="0">
              <a:solidFill>
                <a:srgbClr val="00B050"/>
              </a:solidFill>
            </a:endParaRPr>
          </a:p>
          <a:p>
            <a:pPr marL="0" indent="0" algn="r">
              <a:buNone/>
            </a:pPr>
            <a:endParaRPr lang="fa-IR" dirty="0">
              <a:solidFill>
                <a:srgbClr val="00B050"/>
              </a:solidFill>
            </a:endParaRPr>
          </a:p>
          <a:p>
            <a:pPr marL="0" indent="0" algn="r">
              <a:buNone/>
            </a:pPr>
            <a:endParaRPr lang="fa-IR" dirty="0">
              <a:solidFill>
                <a:srgbClr val="00B050"/>
              </a:solidFill>
            </a:endParaRPr>
          </a:p>
          <a:p>
            <a:pPr marL="0" indent="0" algn="r" rtl="1">
              <a:buNone/>
            </a:pPr>
            <a:endParaRPr lang="fa-IR" dirty="0"/>
          </a:p>
        </p:txBody>
      </p:sp>
    </p:spTree>
    <p:extLst>
      <p:ext uri="{BB962C8B-B14F-4D97-AF65-F5344CB8AC3E}">
        <p14:creationId xmlns:p14="http://schemas.microsoft.com/office/powerpoint/2010/main" val="348018248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15400" cy="6705600"/>
          </a:xfrm>
        </p:spPr>
        <p:txBody>
          <a:bodyPr>
            <a:normAutofit fontScale="70000" lnSpcReduction="20000"/>
          </a:bodyPr>
          <a:lstStyle/>
          <a:p>
            <a:pPr marL="0" indent="0" algn="ctr" rtl="1">
              <a:buNone/>
            </a:pPr>
            <a:r>
              <a:rPr lang="fa-IR" b="1" dirty="0" smtClean="0"/>
              <a:t>خودفروشى</a:t>
            </a:r>
            <a:r>
              <a:rPr lang="fa-IR" b="1" dirty="0"/>
              <a:t>، عامل انحطاط و سقوط</a:t>
            </a:r>
            <a:endParaRPr lang="en-US" b="1" dirty="0"/>
          </a:p>
          <a:p>
            <a:pPr marL="0" indent="0" algn="ctr" rtl="1">
              <a:buNone/>
            </a:pPr>
            <a:r>
              <a:rPr lang="fa-IR" dirty="0">
                <a:solidFill>
                  <a:srgbClr val="00B050"/>
                </a:solidFill>
              </a:rPr>
              <a:t>و لا تكرهوا فتياتكم على البغاء إن أردن تحصنا لتبتغوا عرض الحياة الدنيا </a:t>
            </a:r>
            <a:r>
              <a:rPr lang="fa-IR" dirty="0" smtClean="0">
                <a:solidFill>
                  <a:srgbClr val="00B050"/>
                </a:solidFill>
              </a:rPr>
              <a:t>و </a:t>
            </a:r>
            <a:r>
              <a:rPr lang="fa-IR" dirty="0">
                <a:solidFill>
                  <a:srgbClr val="00B050"/>
                </a:solidFill>
              </a:rPr>
              <a:t>من يكرههن فإن الله من بعد إكراههن غفور رحيم </a:t>
            </a:r>
            <a:endParaRPr lang="fa-IR" dirty="0" smtClean="0">
              <a:solidFill>
                <a:srgbClr val="00B050"/>
              </a:solidFill>
            </a:endParaRPr>
          </a:p>
          <a:p>
            <a:pPr marL="0" indent="0" algn="r" rtl="1">
              <a:buNone/>
            </a:pPr>
            <a:r>
              <a:rPr lang="fa-IR" dirty="0"/>
              <a:t>در اين آيه به يكى از اعمال بسيار زشت بعضى از دنيا پرستان در مورد بردگان اشاره كرده مى </a:t>
            </a:r>
            <a:r>
              <a:rPr lang="fa-IR" dirty="0" smtClean="0"/>
              <a:t>فرمايد</a:t>
            </a:r>
            <a:r>
              <a:rPr lang="fa-IR" dirty="0"/>
              <a:t>: </a:t>
            </a:r>
            <a:r>
              <a:rPr lang="fa-IR" dirty="0">
                <a:solidFill>
                  <a:srgbClr val="00B050"/>
                </a:solidFill>
              </a:rPr>
              <a:t>«كنيزان خود را به خاطر تحصيل متاع زودگذر دنيا مجبور به خودفروشى نكنيد، اگر آنها </a:t>
            </a:r>
            <a:r>
              <a:rPr lang="fa-IR" dirty="0" smtClean="0">
                <a:solidFill>
                  <a:srgbClr val="00B050"/>
                </a:solidFill>
              </a:rPr>
              <a:t>مى </a:t>
            </a:r>
            <a:r>
              <a:rPr lang="fa-IR" dirty="0">
                <a:solidFill>
                  <a:srgbClr val="00B050"/>
                </a:solidFill>
              </a:rPr>
              <a:t>خواهند پاك بمانند: و لا تكرهوا فتياتكم على البغاء إن أردن تحصنا لتبتغوا عرض الحياة الدنيا.» </a:t>
            </a:r>
            <a:endParaRPr lang="en-US" dirty="0">
              <a:solidFill>
                <a:srgbClr val="00B050"/>
              </a:solidFill>
            </a:endParaRPr>
          </a:p>
          <a:p>
            <a:pPr marL="0" indent="0" algn="r" rtl="1">
              <a:buNone/>
            </a:pPr>
            <a:r>
              <a:rPr lang="fa-IR" dirty="0"/>
              <a:t>برخى مفسران در شأن نزول اين جمله گفته اند: عبدالله بن أبى، شش كنيز داشت كه آنها را </a:t>
            </a:r>
            <a:r>
              <a:rPr lang="fa-IR" dirty="0" smtClean="0"/>
              <a:t>مجبور </a:t>
            </a:r>
            <a:r>
              <a:rPr lang="fa-IR" dirty="0"/>
              <a:t>به كسب درآمد براى او، از راه خ</a:t>
            </a:r>
            <a:r>
              <a:rPr lang="fa-IR" dirty="0" smtClean="0"/>
              <a:t>ودفروشى </a:t>
            </a:r>
            <a:r>
              <a:rPr lang="fa-IR" dirty="0"/>
              <a:t>مى كرد. هنگامى كه حكم اسلام درباره مبارزه </a:t>
            </a:r>
            <a:r>
              <a:rPr lang="fa-IR" dirty="0" smtClean="0"/>
              <a:t>با </a:t>
            </a:r>
            <a:r>
              <a:rPr lang="fa-IR" dirty="0"/>
              <a:t>اعمال منافى عفت (در اين سوره) </a:t>
            </a:r>
            <a:r>
              <a:rPr lang="fa-IR" dirty="0" smtClean="0"/>
              <a:t>صادر </a:t>
            </a:r>
            <a:r>
              <a:rPr lang="fa-IR" dirty="0"/>
              <a:t>شد، آنها به خدمت </a:t>
            </a:r>
            <a:r>
              <a:rPr lang="fa-IR" dirty="0" smtClean="0"/>
              <a:t>پيامبر(ص) </a:t>
            </a:r>
            <a:r>
              <a:rPr lang="fa-IR" dirty="0"/>
              <a:t>آمدند و </a:t>
            </a:r>
            <a:r>
              <a:rPr lang="fa-IR" dirty="0" smtClean="0"/>
              <a:t>از </a:t>
            </a:r>
            <a:r>
              <a:rPr lang="fa-IR" dirty="0"/>
              <a:t>اين ماجرا شكايت كردند. آيه فوق نازل شد و از اين كار نهى كرد</a:t>
            </a:r>
            <a:r>
              <a:rPr lang="fa-IR" dirty="0" smtClean="0"/>
              <a:t>.</a:t>
            </a:r>
          </a:p>
          <a:p>
            <a:pPr marL="0" indent="0" algn="r" rtl="1">
              <a:buNone/>
            </a:pPr>
            <a:r>
              <a:rPr lang="fa-IR" dirty="0"/>
              <a:t>اين آيه نشان مى دهد مردم در عصر جاهليت تا چه حد گرفتار انحطاط و سقوط اخلاقى </a:t>
            </a:r>
            <a:r>
              <a:rPr lang="fa-IR" dirty="0" smtClean="0"/>
              <a:t>بودند </a:t>
            </a:r>
            <a:r>
              <a:rPr lang="fa-IR" dirty="0"/>
              <a:t>كه حتى برخى بعد از ظهور اسلام نيز به كار خود ادامه مى دادند، تا اينكه آيه فوق نازل </a:t>
            </a:r>
            <a:r>
              <a:rPr lang="fa-IR" dirty="0" smtClean="0"/>
              <a:t>شد </a:t>
            </a:r>
            <a:r>
              <a:rPr lang="fa-IR" dirty="0"/>
              <a:t>و به اين وضع ننگين خاتمه داد، اما متأسفانه در عصر ما نيز ـ كه برخى آن را عصر جاهليت </a:t>
            </a:r>
            <a:r>
              <a:rPr lang="fa-IR" dirty="0" smtClean="0"/>
              <a:t>قرن </a:t>
            </a:r>
            <a:r>
              <a:rPr lang="fa-IR" dirty="0"/>
              <a:t>بيستم نام نهاده اند ـ در برخى كشورها كه از تمدن و حقوق بشر دم مى زنند، اين عمل </a:t>
            </a:r>
            <a:r>
              <a:rPr lang="fa-IR" dirty="0" smtClean="0"/>
              <a:t>به شدت </a:t>
            </a:r>
            <a:r>
              <a:rPr lang="fa-IR" dirty="0"/>
              <a:t>ادامه دارد و حتى در مملكت ما، در عصر طاغوت نيز به صورت وحشت ناكى وجود داشت </a:t>
            </a:r>
            <a:r>
              <a:rPr lang="fa-IR" dirty="0" smtClean="0"/>
              <a:t>كه </a:t>
            </a:r>
            <a:r>
              <a:rPr lang="fa-IR" dirty="0"/>
              <a:t>دختران معصوم و زنان ناآگاه را فريب مى دادند و به مراكز فساد مى كشاندند و با طرح هاى </a:t>
            </a:r>
            <a:r>
              <a:rPr lang="fa-IR" dirty="0" smtClean="0"/>
              <a:t>شيطانى </a:t>
            </a:r>
            <a:r>
              <a:rPr lang="fa-IR" dirty="0"/>
              <a:t>آنها را مجبور به خودفروشى مى كردند و راه فرار را از هر طريق به روى آنها مى بستند، </a:t>
            </a:r>
            <a:r>
              <a:rPr lang="fa-IR" dirty="0" smtClean="0"/>
              <a:t>تا </a:t>
            </a:r>
            <a:r>
              <a:rPr lang="fa-IR" dirty="0"/>
              <a:t>از اين طريق درآمدهاى سرشارى فراهم سازند كه شرح اين ماجرا، بسيار دردناك، و از عهده </a:t>
            </a:r>
            <a:r>
              <a:rPr lang="fa-IR" dirty="0" smtClean="0"/>
              <a:t>اين </a:t>
            </a:r>
            <a:r>
              <a:rPr lang="fa-IR" dirty="0"/>
              <a:t>سخن خارج </a:t>
            </a:r>
            <a:r>
              <a:rPr lang="fa-IR" dirty="0" smtClean="0"/>
              <a:t>است.</a:t>
            </a:r>
            <a:endParaRPr lang="en-US" dirty="0"/>
          </a:p>
          <a:p>
            <a:pPr marL="0" indent="0" algn="r" rtl="1">
              <a:buNone/>
            </a:pPr>
            <a:endParaRPr lang="en-US" dirty="0"/>
          </a:p>
          <a:p>
            <a:pPr marL="0" indent="0" algn="r">
              <a:buNone/>
            </a:pPr>
            <a:endParaRPr lang="fa-IR" dirty="0"/>
          </a:p>
          <a:p>
            <a:pPr marL="0" indent="0" algn="r" rtl="1">
              <a:buNone/>
            </a:pPr>
            <a:endParaRPr lang="fa-IR" dirty="0"/>
          </a:p>
        </p:txBody>
      </p:sp>
    </p:spTree>
    <p:extLst>
      <p:ext uri="{BB962C8B-B14F-4D97-AF65-F5344CB8AC3E}">
        <p14:creationId xmlns:p14="http://schemas.microsoft.com/office/powerpoint/2010/main" val="112260933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rmAutofit fontScale="62500" lnSpcReduction="20000"/>
          </a:bodyPr>
          <a:lstStyle/>
          <a:p>
            <a:pPr marL="0" indent="0" algn="r" rtl="1">
              <a:buNone/>
            </a:pPr>
            <a:r>
              <a:rPr lang="fa-IR" dirty="0"/>
              <a:t>ذكر اين نكته نيز لازم است كه </a:t>
            </a:r>
            <a:r>
              <a:rPr lang="fa-IR" dirty="0">
                <a:solidFill>
                  <a:schemeClr val="accent6">
                    <a:lumMod val="50000"/>
                  </a:schemeClr>
                </a:solidFill>
              </a:rPr>
              <a:t>جمله «إن أردن تحصنا» (اگر آنها مى خواهند پاك </a:t>
            </a:r>
            <a:r>
              <a:rPr lang="fa-IR" dirty="0" smtClean="0">
                <a:solidFill>
                  <a:schemeClr val="accent6">
                    <a:lumMod val="50000"/>
                  </a:schemeClr>
                </a:solidFill>
              </a:rPr>
              <a:t>بمانن...) </a:t>
            </a:r>
            <a:r>
              <a:rPr lang="fa-IR" dirty="0">
                <a:solidFill>
                  <a:schemeClr val="accent6">
                    <a:lumMod val="50000"/>
                  </a:schemeClr>
                </a:solidFill>
              </a:rPr>
              <a:t>مفهومش اين نيست كه اگر خود آن زن ها مايل به اين كار باشند، اجبار آنها مانعى ندارد، </a:t>
            </a:r>
            <a:r>
              <a:rPr lang="fa-IR" dirty="0" smtClean="0">
                <a:solidFill>
                  <a:schemeClr val="accent6">
                    <a:lumMod val="50000"/>
                  </a:schemeClr>
                </a:solidFill>
              </a:rPr>
              <a:t>بلكه </a:t>
            </a:r>
            <a:r>
              <a:rPr lang="fa-IR" dirty="0">
                <a:solidFill>
                  <a:schemeClr val="accent6">
                    <a:lumMod val="50000"/>
                  </a:schemeClr>
                </a:solidFill>
              </a:rPr>
              <a:t>اين تعبير از قبيل «منتفى به انتفاء موضوع»</a:t>
            </a:r>
            <a:r>
              <a:rPr lang="fa-IR" dirty="0"/>
              <a:t> است؛ زيرا عنوان «اكراه» در صورت عدم تمايل </a:t>
            </a:r>
            <a:r>
              <a:rPr lang="fa-IR" dirty="0" smtClean="0"/>
              <a:t>صادق </a:t>
            </a:r>
            <a:r>
              <a:rPr lang="fa-IR" dirty="0"/>
              <a:t>است وگرنه خودفروشى و تشويق به آن به هر حال گناه بزرگى است.</a:t>
            </a:r>
            <a:endParaRPr lang="en-US" dirty="0"/>
          </a:p>
          <a:p>
            <a:pPr marL="0" indent="0" algn="r" rtl="1">
              <a:buNone/>
            </a:pPr>
            <a:r>
              <a:rPr lang="fa-IR" dirty="0"/>
              <a:t>اين تعبير براى اين است كه اگر صاحبان اين كنيزان مختصر غيرتى هم داشته باشند، به </a:t>
            </a:r>
            <a:r>
              <a:rPr lang="fa-IR" dirty="0" smtClean="0"/>
              <a:t>غيرت </a:t>
            </a:r>
            <a:r>
              <a:rPr lang="fa-IR" dirty="0"/>
              <a:t>آنها برخورد و اگر اين كنيزان ـ كه ظاهرا در سطح پايين ترى قرار دارند ـ مايل به اين </a:t>
            </a:r>
            <a:r>
              <a:rPr lang="fa-IR" dirty="0" smtClean="0"/>
              <a:t>آلودگى </a:t>
            </a:r>
            <a:r>
              <a:rPr lang="fa-IR" dirty="0"/>
              <a:t>نيستند، شما كه آن همه ادعا داريد چرا به اين پستى تن در مى دهيد</a:t>
            </a:r>
            <a:r>
              <a:rPr lang="fa-IR" dirty="0" smtClean="0"/>
              <a:t>؟</a:t>
            </a:r>
          </a:p>
          <a:p>
            <a:pPr marL="0" indent="0" algn="r" rtl="1">
              <a:buNone/>
            </a:pPr>
            <a:r>
              <a:rPr lang="fa-IR" dirty="0"/>
              <a:t>در پايان آيه ـ چنانكه روش قرآن است ـ براى اينكه راه بازگشت را بر گنهكاران نبندد بلكه </a:t>
            </a:r>
            <a:r>
              <a:rPr lang="fa-IR" dirty="0" smtClean="0"/>
              <a:t>آنها </a:t>
            </a:r>
            <a:r>
              <a:rPr lang="fa-IR" dirty="0"/>
              <a:t>را به توبه و اصلاح تشويق كند، مى گويد: </a:t>
            </a:r>
            <a:r>
              <a:rPr lang="fa-IR" dirty="0">
                <a:solidFill>
                  <a:srgbClr val="00B0F0"/>
                </a:solidFill>
              </a:rPr>
              <a:t>«و هركس آنها را بر اين كار اكراه كند (</a:t>
            </a:r>
            <a:r>
              <a:rPr lang="fa-IR" dirty="0" smtClean="0">
                <a:solidFill>
                  <a:srgbClr val="00B0F0"/>
                </a:solidFill>
              </a:rPr>
              <a:t>سپس پشيمان </a:t>
            </a:r>
            <a:r>
              <a:rPr lang="fa-IR" dirty="0">
                <a:solidFill>
                  <a:srgbClr val="00B0F0"/>
                </a:solidFill>
              </a:rPr>
              <a:t>گردد)، خداوند بعد از اكراه آنها غفور و رحيم است: و من يكرههن فإن الله من بعد </a:t>
            </a:r>
            <a:r>
              <a:rPr lang="fa-IR" dirty="0" smtClean="0">
                <a:solidFill>
                  <a:srgbClr val="00B0F0"/>
                </a:solidFill>
              </a:rPr>
              <a:t>إكراههن </a:t>
            </a:r>
            <a:r>
              <a:rPr lang="fa-IR" dirty="0">
                <a:solidFill>
                  <a:srgbClr val="00B0F0"/>
                </a:solidFill>
              </a:rPr>
              <a:t>غفور رحيم .» </a:t>
            </a:r>
            <a:endParaRPr lang="en-US" dirty="0">
              <a:solidFill>
                <a:srgbClr val="00B0F0"/>
              </a:solidFill>
            </a:endParaRPr>
          </a:p>
          <a:p>
            <a:pPr marL="0" indent="0" algn="r" rtl="1">
              <a:buNone/>
            </a:pPr>
            <a:r>
              <a:rPr lang="fa-IR" dirty="0"/>
              <a:t>اين جمله ممكن است اشاره به وضع صاحبان آن كنيزان باشد كه از گذشته تاريك و ننگين </a:t>
            </a:r>
            <a:r>
              <a:rPr lang="fa-IR" dirty="0" smtClean="0"/>
              <a:t>خود </a:t>
            </a:r>
            <a:r>
              <a:rPr lang="fa-IR" dirty="0"/>
              <a:t>پشيمان و آماده توبه و اصلاح خويشتن اند و يا اشاره به آن زنانى است كه تحت فشار و </a:t>
            </a:r>
            <a:r>
              <a:rPr lang="fa-IR" dirty="0" smtClean="0"/>
              <a:t>اجبار </a:t>
            </a:r>
            <a:r>
              <a:rPr lang="fa-IR" dirty="0"/>
              <a:t>به اين كار تن مى دادند.</a:t>
            </a:r>
            <a:endParaRPr lang="en-US" dirty="0"/>
          </a:p>
          <a:p>
            <a:pPr marL="0" indent="0" algn="ctr" rtl="1">
              <a:buNone/>
            </a:pPr>
            <a:r>
              <a:rPr lang="fa-IR" dirty="0">
                <a:solidFill>
                  <a:srgbClr val="00B050"/>
                </a:solidFill>
              </a:rPr>
              <a:t>هم سنخ بودن زن و شوهر</a:t>
            </a:r>
            <a:endParaRPr lang="en-US" dirty="0">
              <a:solidFill>
                <a:srgbClr val="00B050"/>
              </a:solidFill>
            </a:endParaRPr>
          </a:p>
          <a:p>
            <a:pPr marL="0" indent="0" algn="ctr" rtl="1">
              <a:buNone/>
            </a:pPr>
            <a:r>
              <a:rPr lang="fa-IR" dirty="0">
                <a:solidFill>
                  <a:srgbClr val="00B050"/>
                </a:solidFill>
              </a:rPr>
              <a:t>الخبيثات للخبيثين و الخبيثون للخبيثات و الطيبات للطيبين و الطيبون للطيبات </a:t>
            </a:r>
            <a:r>
              <a:rPr lang="fa-IR" dirty="0" smtClean="0">
                <a:solidFill>
                  <a:srgbClr val="00B050"/>
                </a:solidFill>
              </a:rPr>
              <a:t>أولئك </a:t>
            </a:r>
            <a:r>
              <a:rPr lang="fa-IR" dirty="0">
                <a:solidFill>
                  <a:srgbClr val="00B050"/>
                </a:solidFill>
              </a:rPr>
              <a:t>مبرءون مما يقولون لهم مغفرة و رزق كريم </a:t>
            </a:r>
            <a:r>
              <a:rPr lang="fa-IR" dirty="0" smtClean="0">
                <a:solidFill>
                  <a:srgbClr val="00B050"/>
                </a:solidFill>
              </a:rPr>
              <a:t>.</a:t>
            </a:r>
            <a:endParaRPr lang="en-US" dirty="0">
              <a:solidFill>
                <a:srgbClr val="00B050"/>
              </a:solidFill>
            </a:endParaRPr>
          </a:p>
          <a:p>
            <a:pPr marL="0" indent="0" algn="r" rtl="1">
              <a:buNone/>
            </a:pPr>
            <a:r>
              <a:rPr lang="fa-IR" dirty="0"/>
              <a:t>اين آيه بيانگر يك سنت طبيعى در جهان آفرينش مى باشد كه تشريع نيز با آن هماهنگ </a:t>
            </a:r>
            <a:r>
              <a:rPr lang="fa-IR" dirty="0" smtClean="0"/>
              <a:t>است</a:t>
            </a:r>
            <a:r>
              <a:rPr lang="fa-IR" dirty="0"/>
              <a:t>. مى فرمايد: </a:t>
            </a:r>
            <a:r>
              <a:rPr lang="fa-IR" dirty="0">
                <a:solidFill>
                  <a:srgbClr val="00B050"/>
                </a:solidFill>
              </a:rPr>
              <a:t>«زنان خبيث و ناپاك از آن مردان خبيث و ناپاك اند، همان گونه كه مردان </a:t>
            </a:r>
            <a:r>
              <a:rPr lang="fa-IR" dirty="0" smtClean="0">
                <a:solidFill>
                  <a:srgbClr val="00B050"/>
                </a:solidFill>
              </a:rPr>
              <a:t>ناپاك</a:t>
            </a:r>
            <a:r>
              <a:rPr lang="fa-IR" dirty="0">
                <a:solidFill>
                  <a:srgbClr val="00B050"/>
                </a:solidFill>
              </a:rPr>
              <a:t>، تعلق به زنان ناپاك دارند: الخبيثات للخبيثين و الخبيثون للخبيثات .» </a:t>
            </a:r>
            <a:endParaRPr lang="en-US" dirty="0">
              <a:solidFill>
                <a:srgbClr val="00B050"/>
              </a:solidFill>
            </a:endParaRPr>
          </a:p>
          <a:p>
            <a:pPr marL="0" indent="0" algn="r" rtl="1">
              <a:buNone/>
            </a:pPr>
            <a:r>
              <a:rPr lang="fa-IR" dirty="0"/>
              <a:t>در مقابل نيز </a:t>
            </a:r>
            <a:r>
              <a:rPr lang="fa-IR" dirty="0">
                <a:solidFill>
                  <a:srgbClr val="00B050"/>
                </a:solidFill>
              </a:rPr>
              <a:t>«زنان طيب و پاك به مردان طيب و پاك تعلق دارند و مردان پاك و طيب از </a:t>
            </a:r>
            <a:endParaRPr lang="en-US" dirty="0">
              <a:solidFill>
                <a:srgbClr val="00B050"/>
              </a:solidFill>
            </a:endParaRPr>
          </a:p>
          <a:p>
            <a:pPr marL="0" indent="0" algn="r" rtl="1">
              <a:buNone/>
            </a:pPr>
            <a:r>
              <a:rPr lang="fa-IR" dirty="0">
                <a:solidFill>
                  <a:srgbClr val="00B050"/>
                </a:solidFill>
              </a:rPr>
              <a:t>آن زنان پاك و طيب اند: و الطيبات للطيبين و الطيبون للطيبات .» </a:t>
            </a:r>
            <a:endParaRPr lang="en-US" dirty="0">
              <a:solidFill>
                <a:srgbClr val="00B050"/>
              </a:solidFill>
            </a:endParaRPr>
          </a:p>
          <a:p>
            <a:pPr marL="0" indent="0" algn="r" rtl="1">
              <a:buNone/>
            </a:pPr>
            <a:r>
              <a:rPr lang="fa-IR" dirty="0"/>
              <a:t>در پايان آيه به گروه اخير، يعنى مردان و زنان پاكدامن اشاره كرده و مى گويد: </a:t>
            </a:r>
            <a:r>
              <a:rPr lang="fa-IR" dirty="0">
                <a:solidFill>
                  <a:srgbClr val="009900"/>
                </a:solidFill>
              </a:rPr>
              <a:t>«آنها از </a:t>
            </a:r>
            <a:r>
              <a:rPr lang="fa-IR" dirty="0" smtClean="0">
                <a:solidFill>
                  <a:srgbClr val="009900"/>
                </a:solidFill>
              </a:rPr>
              <a:t>نسبت هاى </a:t>
            </a:r>
            <a:r>
              <a:rPr lang="fa-IR" dirty="0">
                <a:solidFill>
                  <a:srgbClr val="009900"/>
                </a:solidFill>
              </a:rPr>
              <a:t>نادرستى كه به آنان داده مى شود، مبرا هستند: أولئك مبرءون مما يقولون .» </a:t>
            </a:r>
            <a:endParaRPr lang="en-US" dirty="0">
              <a:solidFill>
                <a:srgbClr val="009900"/>
              </a:solidFill>
            </a:endParaRPr>
          </a:p>
          <a:p>
            <a:pPr marL="0" indent="0" algn="r" rtl="1">
              <a:buNone/>
            </a:pPr>
            <a:r>
              <a:rPr lang="fa-IR" dirty="0"/>
              <a:t>به همين دليل </a:t>
            </a:r>
            <a:r>
              <a:rPr lang="fa-IR" dirty="0">
                <a:solidFill>
                  <a:srgbClr val="009900"/>
                </a:solidFill>
              </a:rPr>
              <a:t>«آمرزش و مغفرت الهى و همچنين روزى پرارزش در انتظار آنهاست: لهم </a:t>
            </a:r>
            <a:endParaRPr lang="en-US" dirty="0">
              <a:solidFill>
                <a:srgbClr val="009900"/>
              </a:solidFill>
            </a:endParaRPr>
          </a:p>
          <a:p>
            <a:pPr marL="0" indent="0" algn="r" rtl="1">
              <a:buNone/>
            </a:pPr>
            <a:r>
              <a:rPr lang="fa-IR" dirty="0">
                <a:solidFill>
                  <a:srgbClr val="009900"/>
                </a:solidFill>
              </a:rPr>
              <a:t>مغفرة و رزق كريم </a:t>
            </a:r>
            <a:r>
              <a:rPr lang="fa-IR" dirty="0" smtClean="0">
                <a:solidFill>
                  <a:srgbClr val="009900"/>
                </a:solidFill>
              </a:rPr>
              <a:t>»</a:t>
            </a:r>
            <a:endParaRPr lang="en-US" dirty="0">
              <a:solidFill>
                <a:srgbClr val="009900"/>
              </a:solidFill>
            </a:endParaRPr>
          </a:p>
          <a:p>
            <a:pPr marL="0" indent="0" algn="r">
              <a:buNone/>
            </a:pPr>
            <a:endParaRPr lang="fa-IR"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151289460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r" rtl="1">
              <a:lnSpc>
                <a:spcPct val="115000"/>
              </a:lnSpc>
              <a:spcAft>
                <a:spcPts val="1000"/>
              </a:spcAft>
              <a:buNone/>
            </a:pPr>
            <a:r>
              <a:rPr lang="fa-IR" dirty="0">
                <a:ea typeface="Calibri"/>
              </a:rPr>
              <a:t>البته همه اين نعمت ها نصيب كسانى مى شود كه از در تسليم و حق جويى درآيند و </a:t>
            </a:r>
            <a:r>
              <a:rPr lang="fa-IR" u="sng" dirty="0" smtClean="0">
                <a:ea typeface="Calibri"/>
              </a:rPr>
              <a:t>مصداق</a:t>
            </a:r>
            <a:r>
              <a:rPr lang="fa-IR" u="sng" dirty="0">
                <a:ea typeface="Calibri"/>
              </a:rPr>
              <a:t>«من اتبع رضوانه» </a:t>
            </a:r>
            <a:r>
              <a:rPr lang="fa-IR" dirty="0">
                <a:ea typeface="Calibri"/>
              </a:rPr>
              <a:t>باشند. اما منافقان و افراد لجوج و آنها كه با حق در ستيزند، هيچ گونه بهره </a:t>
            </a:r>
            <a:r>
              <a:rPr lang="fa-IR" dirty="0" smtClean="0">
                <a:ea typeface="Calibri"/>
              </a:rPr>
              <a:t>اى </a:t>
            </a:r>
            <a:r>
              <a:rPr lang="fa-IR" dirty="0">
                <a:ea typeface="Calibri"/>
              </a:rPr>
              <a:t>نخواهند برد. نيز همه اين آثار از اراده حتمى خداوند سرچشمه مى گيرد كه با كلمه «بإذنه » </a:t>
            </a:r>
            <a:r>
              <a:rPr lang="fa-IR" dirty="0" smtClean="0">
                <a:ea typeface="Calibri"/>
              </a:rPr>
              <a:t>به </a:t>
            </a:r>
            <a:r>
              <a:rPr lang="fa-IR" dirty="0">
                <a:ea typeface="Calibri"/>
              </a:rPr>
              <a:t>آن اشاره شده است.</a:t>
            </a:r>
            <a:endParaRPr lang="en-US" dirty="0">
              <a:ea typeface="Calibri"/>
              <a:cs typeface="Arial"/>
            </a:endParaRPr>
          </a:p>
          <a:p>
            <a:pPr marL="0" indent="0" algn="r" rtl="1">
              <a:lnSpc>
                <a:spcPct val="115000"/>
              </a:lnSpc>
              <a:spcAft>
                <a:spcPts val="1000"/>
              </a:spcAft>
              <a:buNone/>
            </a:pPr>
            <a:r>
              <a:rPr lang="fa-IR" dirty="0">
                <a:solidFill>
                  <a:srgbClr val="009900"/>
                </a:solidFill>
                <a:ea typeface="Calibri"/>
              </a:rPr>
              <a:t>نور </a:t>
            </a:r>
            <a:r>
              <a:rPr lang="fa-IR" dirty="0" smtClean="0">
                <a:solidFill>
                  <a:srgbClr val="009900"/>
                </a:solidFill>
                <a:ea typeface="Calibri"/>
              </a:rPr>
              <a:t>مبينيا </a:t>
            </a:r>
            <a:r>
              <a:rPr lang="fa-IR" dirty="0">
                <a:solidFill>
                  <a:srgbClr val="009900"/>
                </a:solidFill>
                <a:ea typeface="Calibri"/>
              </a:rPr>
              <a:t>أيها الناس قد جاءكم برهان من ربكم و أنزلنا إليكم نورا مبينا * فأما الذين ءامنوا بالله </a:t>
            </a:r>
            <a:r>
              <a:rPr lang="fa-IR" dirty="0" smtClean="0">
                <a:solidFill>
                  <a:srgbClr val="009900"/>
                </a:solidFill>
                <a:ea typeface="Calibri"/>
              </a:rPr>
              <a:t>و </a:t>
            </a:r>
            <a:r>
              <a:rPr lang="fa-IR" dirty="0">
                <a:solidFill>
                  <a:srgbClr val="009900"/>
                </a:solidFill>
                <a:ea typeface="Calibri"/>
              </a:rPr>
              <a:t>اعتصموا به فسيدخلهم فى رحمة منه و فضل و يهديهم إليه صراطا مستقيما.</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05685548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5516563"/>
          </a:xfrm>
        </p:spPr>
        <p:txBody>
          <a:bodyPr>
            <a:normAutofit fontScale="77500" lnSpcReduction="20000"/>
          </a:bodyPr>
          <a:lstStyle/>
          <a:p>
            <a:pPr marL="0" indent="0" algn="r" rtl="1">
              <a:buNone/>
            </a:pPr>
            <a:r>
              <a:rPr lang="fa-IR" b="1" dirty="0">
                <a:solidFill>
                  <a:srgbClr val="7030A0"/>
                </a:solidFill>
              </a:rPr>
              <a:t>نكته ها</a:t>
            </a:r>
            <a:endParaRPr lang="en-US" b="1" dirty="0">
              <a:solidFill>
                <a:srgbClr val="7030A0"/>
              </a:solidFill>
            </a:endParaRPr>
          </a:p>
          <a:p>
            <a:pPr marL="0" indent="0" algn="r" rtl="1">
              <a:buNone/>
            </a:pPr>
            <a:r>
              <a:rPr lang="fa-IR" dirty="0"/>
              <a:t>1. «خبيثات» و «خبيثون» كيان اند؟ </a:t>
            </a:r>
            <a:endParaRPr lang="en-US" dirty="0"/>
          </a:p>
          <a:p>
            <a:pPr marL="0" indent="0" algn="r" rtl="1">
              <a:buNone/>
            </a:pPr>
            <a:r>
              <a:rPr lang="fa-IR" dirty="0"/>
              <a:t>در اينكه «خبيثات» و «خبيثين» و همچنين «طيبات» و «طيبين» در آيه مورد بحث چه كسانى </a:t>
            </a:r>
            <a:r>
              <a:rPr lang="fa-IR" dirty="0" smtClean="0"/>
              <a:t>اند</a:t>
            </a:r>
            <a:r>
              <a:rPr lang="fa-IR" dirty="0"/>
              <a:t>، مفسران بيانات مختلفى دارند:</a:t>
            </a:r>
            <a:endParaRPr lang="en-US" dirty="0"/>
          </a:p>
          <a:p>
            <a:pPr marL="0" indent="0" algn="r" rtl="1">
              <a:buNone/>
            </a:pPr>
            <a:r>
              <a:rPr lang="fa-IR" dirty="0"/>
              <a:t>1. منظور سخنان ناپاك، تهمت، افترا و دروغ است كه به افراد آلوده تعلق دارد و به عكس،</a:t>
            </a:r>
            <a:endParaRPr lang="en-US" dirty="0"/>
          </a:p>
          <a:p>
            <a:pPr marL="0" indent="0" algn="r" rtl="1">
              <a:buNone/>
            </a:pPr>
            <a:r>
              <a:rPr lang="fa-IR" dirty="0"/>
              <a:t>سخنان پاك از آن مردان پاك و با تقواست. «از كوزه همان برون تراود كه در اوست.» </a:t>
            </a:r>
            <a:endParaRPr lang="en-US" dirty="0"/>
          </a:p>
          <a:p>
            <a:pPr marL="0" indent="0" algn="r" rtl="1">
              <a:buNone/>
            </a:pPr>
            <a:r>
              <a:rPr lang="fa-IR" dirty="0"/>
              <a:t>2. «خبيثات» به معناى «سيئات» و مطلق اعمال بد مى باشد كه متعلق به مردان ناپاك </a:t>
            </a:r>
            <a:endParaRPr lang="en-US" dirty="0"/>
          </a:p>
          <a:p>
            <a:pPr marL="0" indent="0" algn="r" rtl="1">
              <a:buNone/>
            </a:pPr>
            <a:r>
              <a:rPr lang="fa-IR" dirty="0"/>
              <a:t>است و به عكس «حسنات» از آن پاكان است. </a:t>
            </a:r>
            <a:endParaRPr lang="en-US" dirty="0"/>
          </a:p>
          <a:p>
            <a:pPr marL="0" indent="0" algn="r" rtl="1">
              <a:buNone/>
            </a:pPr>
            <a:r>
              <a:rPr lang="fa-IR" dirty="0"/>
              <a:t>3. «خبيثات» و «خبيثون» اشاره به زنان و مردان آلوده دامان است و از اين سو «طيبات» و </a:t>
            </a:r>
            <a:r>
              <a:rPr lang="fa-IR" dirty="0" smtClean="0"/>
              <a:t>«</a:t>
            </a:r>
            <a:r>
              <a:rPr lang="fa-IR" dirty="0"/>
              <a:t>طيبون» نيز به زنان و مردان پاك دامن اشاره دارد كه ظاهرا منظور آيه همين است؛ زيرا قراينى </a:t>
            </a:r>
            <a:r>
              <a:rPr lang="fa-IR" dirty="0" smtClean="0"/>
              <a:t>وجود </a:t>
            </a:r>
            <a:r>
              <a:rPr lang="fa-IR" dirty="0"/>
              <a:t>دارد كه معناى اخير را تأييد مى كند:</a:t>
            </a:r>
            <a:endParaRPr lang="en-US" dirty="0"/>
          </a:p>
          <a:p>
            <a:pPr marL="0" indent="0" algn="r">
              <a:buNone/>
            </a:pPr>
            <a:endParaRPr lang="fa-IR" dirty="0"/>
          </a:p>
        </p:txBody>
      </p:sp>
    </p:spTree>
    <p:extLst>
      <p:ext uri="{BB962C8B-B14F-4D97-AF65-F5344CB8AC3E}">
        <p14:creationId xmlns:p14="http://schemas.microsoft.com/office/powerpoint/2010/main" val="114929169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7201972"/>
          </a:xfrm>
          <a:prstGeom prst="rect">
            <a:avLst/>
          </a:prstGeom>
        </p:spPr>
        <p:txBody>
          <a:bodyPr wrap="square">
            <a:spAutoFit/>
          </a:bodyPr>
          <a:lstStyle/>
          <a:p>
            <a:pPr algn="r" rtl="1"/>
            <a:r>
              <a:rPr lang="fa-IR" sz="2200" dirty="0"/>
              <a:t>يك. اين آيات به دنبال آيات افك و همچنين آيه </a:t>
            </a:r>
            <a:r>
              <a:rPr lang="fa-IR" sz="2200" dirty="0">
                <a:solidFill>
                  <a:srgbClr val="7030A0"/>
                </a:solidFill>
              </a:rPr>
              <a:t>«الزانى لاينكح إلا زانية أو مشركة و الزانية لاينكحها إلا زان أو مشرك و حرم ذلك على المؤمنين.»</a:t>
            </a:r>
            <a:r>
              <a:rPr lang="fa-IR" sz="2200" dirty="0"/>
              <a:t> آمده و اين تفسير با مفهوم آن آيات هماهنگ است.</a:t>
            </a:r>
            <a:endParaRPr lang="en-US" sz="2200" dirty="0"/>
          </a:p>
          <a:p>
            <a:pPr algn="r" rtl="1"/>
            <a:r>
              <a:rPr lang="fa-IR" sz="2200" dirty="0"/>
              <a:t>دو. جمله </a:t>
            </a:r>
            <a:r>
              <a:rPr lang="fa-IR" sz="2200" dirty="0">
                <a:solidFill>
                  <a:srgbClr val="7030A0"/>
                </a:solidFill>
              </a:rPr>
              <a:t>«أولئك مبرءون مما يقولون» </a:t>
            </a:r>
            <a:r>
              <a:rPr lang="fa-IR" sz="2200" dirty="0"/>
              <a:t>قرينه ديگرى بر اين تفسير است. </a:t>
            </a:r>
            <a:endParaRPr lang="en-US" sz="2200" dirty="0"/>
          </a:p>
          <a:p>
            <a:pPr algn="r" rtl="1"/>
            <a:r>
              <a:rPr lang="fa-IR" sz="2200" dirty="0"/>
              <a:t>سه. قرينه مقابله خود نشانه اين است كه خبيثات جمع مؤنث حقيقى است كه به زنان ناپاك اشاره دارد؛ درست در مقابل «خبيثون» كه جمع مذكر حقيقى است.</a:t>
            </a:r>
            <a:endParaRPr lang="en-US" sz="2200" dirty="0"/>
          </a:p>
          <a:p>
            <a:pPr algn="r" rtl="1"/>
            <a:r>
              <a:rPr lang="fa-IR" sz="2200" dirty="0" smtClean="0"/>
              <a:t>چهار</a:t>
            </a:r>
            <a:r>
              <a:rPr lang="fa-IR" sz="2200" dirty="0"/>
              <a:t>. در حديثى از </a:t>
            </a:r>
            <a:r>
              <a:rPr lang="fa-IR" sz="2200" dirty="0" smtClean="0"/>
              <a:t>صادقين(ع) </a:t>
            </a:r>
            <a:r>
              <a:rPr lang="fa-IR" sz="2200" dirty="0"/>
              <a:t>نقل شده: </a:t>
            </a:r>
            <a:r>
              <a:rPr lang="fa-IR" sz="2200" dirty="0">
                <a:solidFill>
                  <a:srgbClr val="7030A0"/>
                </a:solidFill>
              </a:rPr>
              <a:t>«اين آيه همانند الزانى لاينكح إلا زانية </a:t>
            </a:r>
            <a:r>
              <a:rPr lang="fa-IR" sz="2200" dirty="0" smtClean="0">
                <a:solidFill>
                  <a:srgbClr val="7030A0"/>
                </a:solidFill>
              </a:rPr>
              <a:t>أو </a:t>
            </a:r>
            <a:r>
              <a:rPr lang="fa-IR" sz="2200" dirty="0">
                <a:solidFill>
                  <a:srgbClr val="7030A0"/>
                </a:solidFill>
              </a:rPr>
              <a:t>مشركة است؛ زيرا گروهى بودند كه تصميم گرفتند با زنان آلوده ازدواج كنند، خداوند آنها </a:t>
            </a:r>
            <a:r>
              <a:rPr lang="fa-IR" sz="2200" dirty="0" smtClean="0">
                <a:solidFill>
                  <a:srgbClr val="7030A0"/>
                </a:solidFill>
              </a:rPr>
              <a:t>رااز </a:t>
            </a:r>
            <a:r>
              <a:rPr lang="fa-IR" sz="2200" dirty="0">
                <a:solidFill>
                  <a:srgbClr val="7030A0"/>
                </a:solidFill>
              </a:rPr>
              <a:t>اين كار نهى كرد و اين عمل را ناپسند شمرد</a:t>
            </a:r>
            <a:r>
              <a:rPr lang="fa-IR" sz="2200" dirty="0" smtClean="0">
                <a:solidFill>
                  <a:srgbClr val="7030A0"/>
                </a:solidFill>
              </a:rPr>
              <a:t>.»</a:t>
            </a:r>
            <a:endParaRPr lang="en-US" sz="2200" dirty="0">
              <a:solidFill>
                <a:srgbClr val="7030A0"/>
              </a:solidFill>
            </a:endParaRPr>
          </a:p>
          <a:p>
            <a:pPr algn="r" rtl="1"/>
            <a:r>
              <a:rPr lang="fa-IR" sz="2200" dirty="0"/>
              <a:t>پنج. در روايات كتاب نكاح نيز مى خوانيم كه ياران امامان گاه از ازدواج با زنان «خبيثة» </a:t>
            </a:r>
            <a:endParaRPr lang="en-US" sz="2200" dirty="0"/>
          </a:p>
          <a:p>
            <a:pPr algn="r" rtl="1"/>
            <a:r>
              <a:rPr lang="fa-IR" sz="2200" dirty="0"/>
              <a:t>مى پرسيدند كه با پاسخ منفى روبه رو مى شدند. اين خود نشان مى دهد كه «خبيثة» اشاره </a:t>
            </a:r>
            <a:endParaRPr lang="en-US" sz="2200" dirty="0"/>
          </a:p>
          <a:p>
            <a:pPr algn="r" rtl="1"/>
            <a:r>
              <a:rPr lang="fa-IR" sz="2200" dirty="0"/>
              <a:t>به زنان ناپاك است، نه «سخنان» و نه «اعمال» ناپاك.4</a:t>
            </a:r>
            <a:endParaRPr lang="en-US" sz="2200" dirty="0"/>
          </a:p>
          <a:p>
            <a:pPr algn="r" rtl="1"/>
            <a:r>
              <a:rPr lang="fa-IR" sz="2200" dirty="0"/>
              <a:t>پرسش ديگر اينكه آيا منظور از خبيث بودن اين دسته از مردان و زنان يا طيب بودن آنها </a:t>
            </a:r>
            <a:endParaRPr lang="en-US" sz="2200" dirty="0"/>
          </a:p>
          <a:p>
            <a:pPr algn="r" rtl="1"/>
            <a:r>
              <a:rPr lang="fa-IR" sz="2200" dirty="0"/>
              <a:t>همان جنبه هاى عفت و ناموسى است، يا هر گونه ناپاكى فكرى، عملى و زبانى را نيز شامل مى </a:t>
            </a:r>
            <a:r>
              <a:rPr lang="fa-IR" sz="2200" dirty="0" smtClean="0"/>
              <a:t>شود</a:t>
            </a:r>
            <a:r>
              <a:rPr lang="fa-IR" sz="2200" dirty="0"/>
              <a:t>؟</a:t>
            </a:r>
            <a:endParaRPr lang="en-US" sz="2200" dirty="0"/>
          </a:p>
          <a:p>
            <a:pPr algn="r" rtl="1"/>
            <a:r>
              <a:rPr lang="fa-IR" sz="2200" dirty="0" smtClean="0"/>
              <a:t>اگر </a:t>
            </a:r>
            <a:r>
              <a:rPr lang="fa-IR" sz="2200" dirty="0"/>
              <a:t>سياق آيات و رواياتى را كه در تفسير آن آمده در نظر گيريم، محدود بودن مفهوم آيه </a:t>
            </a:r>
            <a:r>
              <a:rPr lang="fa-IR" sz="2200" dirty="0" smtClean="0"/>
              <a:t>به معناى </a:t>
            </a:r>
            <a:r>
              <a:rPr lang="fa-IR" sz="2200" dirty="0"/>
              <a:t>اول، صحيح تر به نظر مى رسد؛ درحالى كه از برخى روايات استفاده مى شود كه خبيث و </a:t>
            </a:r>
            <a:r>
              <a:rPr lang="fa-IR" sz="2200" dirty="0" smtClean="0"/>
              <a:t>طيب </a:t>
            </a:r>
            <a:r>
              <a:rPr lang="fa-IR" sz="2200" dirty="0"/>
              <a:t>در اينجا معناى وسيعى دارد و مفهوم آن منحصر به آلودگى و پاكى جنسى نيست. روى اين </a:t>
            </a:r>
            <a:r>
              <a:rPr lang="fa-IR" sz="2200" dirty="0" smtClean="0"/>
              <a:t>نظر </a:t>
            </a:r>
            <a:r>
              <a:rPr lang="fa-IR" sz="2200" dirty="0"/>
              <a:t>بعيد به نظر نمى رسد كه مفهوم نخستين آيه، همان معناى خاص باشد، ولى از نظر ملاك و </a:t>
            </a:r>
            <a:r>
              <a:rPr lang="fa-IR" sz="2200" dirty="0" smtClean="0"/>
              <a:t>فلسفه </a:t>
            </a:r>
            <a:r>
              <a:rPr lang="fa-IR" sz="2200" dirty="0"/>
              <a:t>و علت قابل تعميم و گسترش است.</a:t>
            </a:r>
            <a:endParaRPr lang="en-US" sz="2200" dirty="0"/>
          </a:p>
          <a:p>
            <a:pPr algn="r"/>
            <a:endParaRPr lang="fa-IR" sz="2200" dirty="0"/>
          </a:p>
          <a:p>
            <a:pPr algn="r" rtl="1"/>
            <a:endParaRPr lang="fa-IR" sz="2200" dirty="0"/>
          </a:p>
        </p:txBody>
      </p:sp>
    </p:spTree>
    <p:extLst>
      <p:ext uri="{BB962C8B-B14F-4D97-AF65-F5344CB8AC3E}">
        <p14:creationId xmlns:p14="http://schemas.microsoft.com/office/powerpoint/2010/main" val="392307869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458200" cy="5592763"/>
          </a:xfrm>
        </p:spPr>
        <p:txBody>
          <a:bodyPr>
            <a:normAutofit fontScale="62500" lnSpcReduction="20000"/>
          </a:bodyPr>
          <a:lstStyle/>
          <a:p>
            <a:pPr marL="0" indent="0" algn="r" rtl="1">
              <a:buNone/>
            </a:pPr>
            <a:r>
              <a:rPr lang="fa-IR" dirty="0" smtClean="0"/>
              <a:t>2</a:t>
            </a:r>
            <a:r>
              <a:rPr lang="fa-IR" dirty="0"/>
              <a:t>. آيا اين يك حكم تكوينى است يا تشريعى؟</a:t>
            </a:r>
            <a:endParaRPr lang="en-US" dirty="0"/>
          </a:p>
          <a:p>
            <a:pPr marL="0" indent="0" algn="r" rtl="1">
              <a:buNone/>
            </a:pPr>
            <a:r>
              <a:rPr lang="fa-IR" dirty="0"/>
              <a:t>بى شك قانون «نوريان مر نوريان را طالب اند و...» اشاره به يك سنت تكوينى است كه ذره ذره </a:t>
            </a:r>
            <a:endParaRPr lang="en-US" dirty="0"/>
          </a:p>
          <a:p>
            <a:pPr marL="0" indent="0" algn="r" rtl="1">
              <a:buNone/>
            </a:pPr>
            <a:r>
              <a:rPr lang="fa-IR" dirty="0"/>
              <a:t>موجودات جهان را در بر مى گيرد كه جنس خود را همچو كاه و كهربا جذب مى كنند. همه جا </a:t>
            </a:r>
            <a:endParaRPr lang="en-US" dirty="0"/>
          </a:p>
          <a:p>
            <a:pPr marL="0" indent="0" algn="r" rtl="1">
              <a:buNone/>
            </a:pPr>
            <a:r>
              <a:rPr lang="fa-IR" dirty="0"/>
              <a:t>همنوعان سراغ همنوعان مى روند و هر گروه و هر دسته اى با هم سنخان خود گرم و صميمى اند. </a:t>
            </a:r>
            <a:endParaRPr lang="en-US" dirty="0"/>
          </a:p>
          <a:p>
            <a:pPr marL="0" indent="0" algn="r" rtl="1">
              <a:buNone/>
            </a:pPr>
            <a:r>
              <a:rPr lang="fa-IR" dirty="0"/>
              <a:t>اما اين واقعيت مانع از آن نخواهد بود كه آيه فوق اشاره به يك حكم شرعى باشد كه ازدواج با زنان </a:t>
            </a:r>
            <a:endParaRPr lang="en-US" dirty="0"/>
          </a:p>
          <a:p>
            <a:pPr marL="0" indent="0" algn="r" rtl="1">
              <a:buNone/>
            </a:pPr>
            <a:r>
              <a:rPr lang="fa-IR" dirty="0"/>
              <a:t>آلوده ـ دست كم در مواردى كه مشهور به عمل منافى عفت اند ـ ممنوع است؛ چرا كه همه احكا</a:t>
            </a:r>
            <a:endParaRPr lang="en-US" dirty="0"/>
          </a:p>
          <a:p>
            <a:pPr marL="0" indent="0" algn="r" rtl="1">
              <a:buNone/>
            </a:pPr>
            <a:r>
              <a:rPr lang="fa-IR" dirty="0"/>
              <a:t>تشريعى ريشه تكوينى دارند و سنت هاى الهى در تشريع و تكوين هماهنگ اند</a:t>
            </a:r>
            <a:r>
              <a:rPr lang="fa-IR" dirty="0" smtClean="0"/>
              <a:t>.</a:t>
            </a:r>
          </a:p>
          <a:p>
            <a:pPr marL="0" indent="0" algn="r" rtl="1">
              <a:buNone/>
            </a:pPr>
            <a:r>
              <a:rPr lang="fa-IR" dirty="0"/>
              <a:t>3. پاسخ به يك سؤال </a:t>
            </a:r>
            <a:endParaRPr lang="en-US" dirty="0"/>
          </a:p>
          <a:p>
            <a:pPr marL="0" indent="0" algn="r" rtl="1">
              <a:buNone/>
            </a:pPr>
            <a:r>
              <a:rPr lang="fa-IR" dirty="0"/>
              <a:t>در اينجا سؤالى مطرح است و آن اينكه: در طول تاريخ يا در محيط زندگى خود گاه مواردى را </a:t>
            </a:r>
            <a:endParaRPr lang="en-US" dirty="0"/>
          </a:p>
          <a:p>
            <a:pPr marL="0" indent="0" algn="r" rtl="1">
              <a:buNone/>
            </a:pPr>
            <a:r>
              <a:rPr lang="fa-IR" dirty="0"/>
              <a:t>مى بينيم كه با اين قانون هماهنگ نيست. براى مثال در خود قرآن آمده است كه همسر نوح و </a:t>
            </a:r>
            <a:endParaRPr lang="en-US" dirty="0"/>
          </a:p>
          <a:p>
            <a:pPr marL="0" indent="0" algn="r" rtl="1">
              <a:buNone/>
            </a:pPr>
            <a:r>
              <a:rPr lang="fa-IR" dirty="0"/>
              <a:t>همسر لوط زنان بدى بودند و به آنها خيانت كردند1 و در مقابل، همسر فرعون از زنان باايمان و </a:t>
            </a:r>
            <a:endParaRPr lang="en-US" dirty="0"/>
          </a:p>
          <a:p>
            <a:pPr marL="0" indent="0" algn="r" rtl="1">
              <a:buNone/>
            </a:pPr>
            <a:r>
              <a:rPr lang="fa-IR" dirty="0"/>
              <a:t>پاكدامنى بود كه در چنگال طاغوت گرفتار آمده بود.2 در مورد پيشوايان بزرگ اسلام نيز كموبيش</a:t>
            </a:r>
            <a:endParaRPr lang="en-US" dirty="0"/>
          </a:p>
          <a:p>
            <a:pPr marL="0" indent="0" algn="r" rtl="1">
              <a:buNone/>
            </a:pPr>
            <a:r>
              <a:rPr lang="fa-IR" dirty="0"/>
              <a:t>نمونه هايى از اين دست ديده شده كه تاريخ اسلام گواه آن است.</a:t>
            </a:r>
            <a:endParaRPr lang="en-US" dirty="0"/>
          </a:p>
          <a:p>
            <a:pPr marL="0" indent="0" algn="r" rtl="1">
              <a:buNone/>
            </a:pPr>
            <a:r>
              <a:rPr lang="fa-IR" dirty="0"/>
              <a:t>در پاسخ ضمن اينكه هر قانون كلى استثناهايى دارد، بايد به دو نكته توجه داشت:</a:t>
            </a:r>
            <a:endParaRPr lang="en-US" dirty="0"/>
          </a:p>
          <a:p>
            <a:pPr marL="0" indent="0" algn="r">
              <a:buNone/>
            </a:pPr>
            <a:endParaRPr lang="fa-IR"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284952830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05800" cy="5562600"/>
          </a:xfrm>
        </p:spPr>
        <p:txBody>
          <a:bodyPr>
            <a:normAutofit fontScale="55000" lnSpcReduction="20000"/>
          </a:bodyPr>
          <a:lstStyle/>
          <a:p>
            <a:pPr marL="0" indent="0" algn="r" rtl="1">
              <a:buNone/>
            </a:pPr>
            <a:r>
              <a:rPr lang="fa-IR" dirty="0" smtClean="0"/>
              <a:t>1</a:t>
            </a:r>
            <a:r>
              <a:rPr lang="fa-IR" sz="3600" dirty="0" smtClean="0"/>
              <a:t>. </a:t>
            </a:r>
            <a:r>
              <a:rPr lang="fa-IR" sz="3600" dirty="0"/>
              <a:t>در تفسير آيه گفتيم كه منظور اصلى از </a:t>
            </a:r>
            <a:r>
              <a:rPr lang="fa-IR" sz="5100" dirty="0"/>
              <a:t>«خباثت»</a:t>
            </a:r>
            <a:r>
              <a:rPr lang="fa-IR" sz="4400" dirty="0"/>
              <a:t> </a:t>
            </a:r>
            <a:r>
              <a:rPr lang="fa-IR" sz="3600" dirty="0"/>
              <a:t>همان آلودگى به اعمال منافى عفت </a:t>
            </a:r>
            <a:endParaRPr lang="en-US" sz="3600" dirty="0"/>
          </a:p>
          <a:p>
            <a:pPr marL="0" indent="0" algn="r" rtl="1">
              <a:buNone/>
            </a:pPr>
            <a:r>
              <a:rPr lang="fa-IR" sz="3600" dirty="0"/>
              <a:t>است و «طيب بودن» نيز نقطه مقابل آن مى باشد. بدين ترتيب پاسخ سؤال روشن مى شود؛ زيرا </a:t>
            </a:r>
            <a:endParaRPr lang="en-US" sz="3600" dirty="0"/>
          </a:p>
          <a:p>
            <a:pPr marL="0" indent="0" algn="r" rtl="1">
              <a:buNone/>
            </a:pPr>
            <a:r>
              <a:rPr lang="fa-IR" sz="3600" dirty="0"/>
              <a:t>هيچ يك از همسران پيامبران و امامان به طور قطع انحراف و آلودگى جنسى نداشتند و </a:t>
            </a:r>
            <a:r>
              <a:rPr lang="fa-IR" sz="3600" dirty="0" smtClean="0"/>
              <a:t>منظور</a:t>
            </a:r>
            <a:endParaRPr lang="en-US" sz="3600" dirty="0"/>
          </a:p>
          <a:p>
            <a:pPr marL="0" indent="0" algn="r" rtl="1">
              <a:buNone/>
            </a:pPr>
            <a:r>
              <a:rPr lang="fa-IR" sz="3600" dirty="0"/>
              <a:t>از خيانت در داستان نوح و لوط، جاسوسى كردن به نفع كفار است، نه خيانت ناموسى. اصولا اين </a:t>
            </a:r>
            <a:endParaRPr lang="en-US" sz="3600" dirty="0"/>
          </a:p>
          <a:p>
            <a:pPr marL="0" indent="0" algn="r" rtl="1">
              <a:buNone/>
            </a:pPr>
            <a:r>
              <a:rPr lang="fa-IR" sz="3600" dirty="0"/>
              <a:t>عيب از عيوب تنفرآميز است و مى دانيم كه محيط زندگى شخصى پيامبران بايد از اوصافى كه </a:t>
            </a:r>
            <a:endParaRPr lang="en-US" sz="3600" dirty="0"/>
          </a:p>
          <a:p>
            <a:pPr marL="0" indent="0" algn="r" rtl="1">
              <a:buNone/>
            </a:pPr>
            <a:r>
              <a:rPr lang="fa-IR" sz="3600" dirty="0"/>
              <a:t>موجب نفرت مردم است، پاك باشد تا هدف نبوت كه جذب مردم به آيين خداست، عقيم نماند.</a:t>
            </a:r>
            <a:endParaRPr lang="en-US" sz="3600" dirty="0"/>
          </a:p>
          <a:p>
            <a:pPr marL="0" indent="0" algn="r" rtl="1">
              <a:buNone/>
            </a:pPr>
            <a:r>
              <a:rPr lang="fa-IR" sz="3600" dirty="0" smtClean="0"/>
              <a:t/>
            </a:r>
            <a:br>
              <a:rPr lang="fa-IR" sz="3600" dirty="0" smtClean="0"/>
            </a:br>
            <a:r>
              <a:rPr lang="fa-IR" sz="3600" dirty="0" smtClean="0"/>
              <a:t>2</a:t>
            </a:r>
            <a:r>
              <a:rPr lang="fa-IR" sz="3600" dirty="0"/>
              <a:t>. از اين گذشته، همسران پيامبران در آغاز كار حتى كافر و بى ايمان نبودند و گاه بعد از </a:t>
            </a:r>
            <a:endParaRPr lang="en-US" sz="3600" dirty="0"/>
          </a:p>
          <a:p>
            <a:pPr marL="0" indent="0" algn="r" rtl="1">
              <a:buNone/>
            </a:pPr>
            <a:r>
              <a:rPr lang="fa-IR" sz="3600" dirty="0"/>
              <a:t>نبوت به گمراهى كشيده مى شدند كه مسلما آنها نيز روابط خود را مانند گذشته با آنها ادامه نمى</a:t>
            </a:r>
            <a:endParaRPr lang="en-US" sz="3600" dirty="0"/>
          </a:p>
          <a:p>
            <a:pPr marL="0" indent="0" algn="r" rtl="1">
              <a:buNone/>
            </a:pPr>
            <a:r>
              <a:rPr lang="fa-IR" sz="3600" dirty="0"/>
              <a:t>دادند؛ همان گونه كه همسر فرعون در آغاز كه با فرعون ازدواج كرد، به موسى ايمان نياورده و </a:t>
            </a:r>
            <a:endParaRPr lang="en-US" sz="3600" dirty="0"/>
          </a:p>
          <a:p>
            <a:pPr marL="0" indent="0" algn="r" rtl="1">
              <a:buNone/>
            </a:pPr>
            <a:r>
              <a:rPr lang="fa-IR" sz="3600" dirty="0"/>
              <a:t>اصلا موسى هنوز متولد نشده بود. بعدها كه او مبعوث شد، ايمان آورد و چاره اى جز ادامه زندگى </a:t>
            </a:r>
            <a:endParaRPr lang="en-US" sz="3600" dirty="0"/>
          </a:p>
          <a:p>
            <a:pPr marL="0" indent="0" algn="r" rtl="1">
              <a:buNone/>
            </a:pPr>
            <a:r>
              <a:rPr lang="fa-IR" sz="3600" dirty="0"/>
              <a:t>توأم با مبارزه نداشت مبارزه اى كه سرانجامش شهادت اين زن باايمان بود.</a:t>
            </a:r>
            <a:endParaRPr lang="en-US" sz="3600" dirty="0"/>
          </a:p>
          <a:p>
            <a:pPr marL="0" indent="0" algn="r">
              <a:buNone/>
            </a:pPr>
            <a:endParaRPr lang="fa-IR" sz="3600" dirty="0"/>
          </a:p>
        </p:txBody>
      </p:sp>
    </p:spTree>
    <p:extLst>
      <p:ext uri="{BB962C8B-B14F-4D97-AF65-F5344CB8AC3E}">
        <p14:creationId xmlns:p14="http://schemas.microsoft.com/office/powerpoint/2010/main" val="383948835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534400" cy="5897563"/>
          </a:xfrm>
        </p:spPr>
        <p:txBody>
          <a:bodyPr>
            <a:normAutofit fontScale="77500" lnSpcReduction="20000"/>
          </a:bodyPr>
          <a:lstStyle/>
          <a:p>
            <a:pPr marL="0" indent="0" algn="ctr" rtl="1">
              <a:buNone/>
            </a:pPr>
            <a:r>
              <a:rPr lang="fa-IR" sz="3400" b="1" dirty="0">
                <a:solidFill>
                  <a:srgbClr val="7030A0"/>
                </a:solidFill>
              </a:rPr>
              <a:t>مهر، هديه ای الهى </a:t>
            </a:r>
            <a:endParaRPr lang="en-US" sz="3400" b="1" dirty="0">
              <a:solidFill>
                <a:srgbClr val="7030A0"/>
              </a:solidFill>
            </a:endParaRPr>
          </a:p>
          <a:p>
            <a:pPr marL="0" indent="0" algn="ctr" rtl="1">
              <a:buNone/>
            </a:pPr>
            <a:r>
              <a:rPr lang="fa-IR" sz="3400" b="1" dirty="0">
                <a:solidFill>
                  <a:srgbClr val="7030A0"/>
                </a:solidFill>
              </a:rPr>
              <a:t>و آتوا النساء صدقاتهن نحلة فإن طبن لكم عن شىء منه نفسا فكلوه هنيئا </a:t>
            </a:r>
            <a:r>
              <a:rPr lang="fa-IR" sz="3400" b="1" dirty="0" smtClean="0">
                <a:solidFill>
                  <a:srgbClr val="7030A0"/>
                </a:solidFill>
              </a:rPr>
              <a:t>مريئا.</a:t>
            </a:r>
            <a:endParaRPr lang="en-US" sz="3400" b="1" dirty="0">
              <a:solidFill>
                <a:srgbClr val="7030A0"/>
              </a:solidFill>
            </a:endParaRPr>
          </a:p>
          <a:p>
            <a:pPr marL="0" indent="0" algn="r" rtl="1">
              <a:buNone/>
            </a:pPr>
            <a:r>
              <a:rPr lang="fa-IR" dirty="0">
                <a:solidFill>
                  <a:srgbClr val="7030A0"/>
                </a:solidFill>
              </a:rPr>
              <a:t>«نحلة» </a:t>
            </a:r>
            <a:r>
              <a:rPr lang="fa-IR" dirty="0"/>
              <a:t>در لغت به معناى </a:t>
            </a:r>
            <a:r>
              <a:rPr lang="fa-IR" dirty="0">
                <a:solidFill>
                  <a:srgbClr val="7030A0"/>
                </a:solidFill>
              </a:rPr>
              <a:t>بدهى و دين</a:t>
            </a:r>
            <a:r>
              <a:rPr lang="fa-IR" dirty="0"/>
              <a:t> آمده و به معناى </a:t>
            </a:r>
            <a:r>
              <a:rPr lang="fa-IR" dirty="0">
                <a:solidFill>
                  <a:srgbClr val="7030A0"/>
                </a:solidFill>
              </a:rPr>
              <a:t>بخشش و عطيه </a:t>
            </a:r>
            <a:r>
              <a:rPr lang="fa-IR" dirty="0"/>
              <a:t>نيز مى باشد، راغب</a:t>
            </a:r>
            <a:endParaRPr lang="en-US" dirty="0"/>
          </a:p>
          <a:p>
            <a:pPr marL="0" indent="0" algn="r" rtl="1">
              <a:buNone/>
            </a:pPr>
            <a:r>
              <a:rPr lang="fa-IR" dirty="0"/>
              <a:t>اصفهانى مى گويد: اين كلمه از ريشه «نحل» (زنبور عسل) است؛ زيرا بخشش و عطيه شباهتى به </a:t>
            </a:r>
            <a:r>
              <a:rPr lang="fa-IR" dirty="0" smtClean="0"/>
              <a:t>كار </a:t>
            </a:r>
            <a:r>
              <a:rPr lang="fa-IR" dirty="0"/>
              <a:t>زنبوران عسل در دادن عسل دارد</a:t>
            </a:r>
            <a:r>
              <a:rPr lang="fa-IR" dirty="0" smtClean="0"/>
              <a:t>. </a:t>
            </a:r>
            <a:r>
              <a:rPr lang="fa-IR" dirty="0"/>
              <a:t>«صدقاتهن» نيز جمع صداق به معناى مهر است. </a:t>
            </a:r>
            <a:endParaRPr lang="en-US" dirty="0"/>
          </a:p>
          <a:p>
            <a:pPr marL="0" indent="0" algn="r" rtl="1">
              <a:buNone/>
            </a:pPr>
            <a:r>
              <a:rPr lang="fa-IR" dirty="0"/>
              <a:t>اين آيه با اشاره به يكى از حقوق مسلم زنان تأكيد مى كند كه </a:t>
            </a:r>
            <a:r>
              <a:rPr lang="fa-IR" dirty="0">
                <a:solidFill>
                  <a:srgbClr val="7030A0"/>
                </a:solidFill>
              </a:rPr>
              <a:t>«مهر زنان را به طور كامل </a:t>
            </a:r>
            <a:endParaRPr lang="en-US" dirty="0">
              <a:solidFill>
                <a:srgbClr val="7030A0"/>
              </a:solidFill>
            </a:endParaRPr>
          </a:p>
          <a:p>
            <a:pPr marL="0" indent="0" algn="r" rtl="1">
              <a:buNone/>
            </a:pPr>
            <a:r>
              <a:rPr lang="fa-IR" dirty="0">
                <a:solidFill>
                  <a:srgbClr val="7030A0"/>
                </a:solidFill>
              </a:rPr>
              <a:t>همانند يك بدهى بپردازيد: و آتوا النساء صدقاتهن نحلة.»؛ </a:t>
            </a:r>
            <a:r>
              <a:rPr lang="fa-IR" dirty="0"/>
              <a:t>يعنى همان گونه كه در پرداخت ساير </a:t>
            </a:r>
            <a:r>
              <a:rPr lang="fa-IR" dirty="0" smtClean="0"/>
              <a:t>بدهى </a:t>
            </a:r>
            <a:r>
              <a:rPr lang="fa-IR" dirty="0"/>
              <a:t>ها مراقب هستيد كه از آن چيزى كم نشود، در مورد پرداخت مهر نيز بايد همان حال را </a:t>
            </a:r>
            <a:r>
              <a:rPr lang="fa-IR" dirty="0" smtClean="0"/>
              <a:t>داشته </a:t>
            </a:r>
            <a:r>
              <a:rPr lang="fa-IR" dirty="0"/>
              <a:t>باشيد (اين در صورتى است كه «نحلة» را به معناى بدهى </a:t>
            </a:r>
            <a:r>
              <a:rPr lang="fa-IR" dirty="0" smtClean="0"/>
              <a:t>بگيريم) </a:t>
            </a:r>
            <a:r>
              <a:rPr lang="fa-IR" dirty="0"/>
              <a:t>و اگر به معناى عطيه </a:t>
            </a:r>
            <a:r>
              <a:rPr lang="fa-IR" dirty="0" smtClean="0"/>
              <a:t>و </a:t>
            </a:r>
            <a:r>
              <a:rPr lang="fa-IR" dirty="0"/>
              <a:t>بخشش باشد، تفسير آيه چنين خواهد شد: </a:t>
            </a:r>
            <a:r>
              <a:rPr lang="fa-IR" dirty="0">
                <a:solidFill>
                  <a:srgbClr val="0070C0"/>
                </a:solidFill>
              </a:rPr>
              <a:t>«مهر را كه عطيه اى الهى است ـ و خدا به خاطر </a:t>
            </a:r>
            <a:r>
              <a:rPr lang="fa-IR" dirty="0" smtClean="0">
                <a:solidFill>
                  <a:srgbClr val="0070C0"/>
                </a:solidFill>
              </a:rPr>
              <a:t>اينكه </a:t>
            </a:r>
            <a:r>
              <a:rPr lang="fa-IR" dirty="0">
                <a:solidFill>
                  <a:srgbClr val="0070C0"/>
                </a:solidFill>
              </a:rPr>
              <a:t>زن حقوق بيشترى در اجتماع داشته باشد و ضعف نسبى جسمى او از اين راه جبران </a:t>
            </a:r>
            <a:r>
              <a:rPr lang="fa-IR" dirty="0" smtClean="0">
                <a:solidFill>
                  <a:srgbClr val="0070C0"/>
                </a:solidFill>
              </a:rPr>
              <a:t>گردد ـ </a:t>
            </a:r>
            <a:r>
              <a:rPr lang="fa-IR" dirty="0">
                <a:solidFill>
                  <a:srgbClr val="0070C0"/>
                </a:solidFill>
              </a:rPr>
              <a:t>به طور كامل ادا كنيد.»</a:t>
            </a:r>
            <a:endParaRPr lang="en-US" dirty="0">
              <a:solidFill>
                <a:srgbClr val="0070C0"/>
              </a:solidFill>
            </a:endParaRPr>
          </a:p>
          <a:p>
            <a:pPr marL="0" indent="0" algn="r">
              <a:buNone/>
            </a:pPr>
            <a:endParaRPr lang="fa-IR" dirty="0">
              <a:solidFill>
                <a:schemeClr val="accent1">
                  <a:lumMod val="50000"/>
                </a:schemeClr>
              </a:solidFill>
            </a:endParaRPr>
          </a:p>
        </p:txBody>
      </p:sp>
    </p:spTree>
    <p:extLst>
      <p:ext uri="{BB962C8B-B14F-4D97-AF65-F5344CB8AC3E}">
        <p14:creationId xmlns:p14="http://schemas.microsoft.com/office/powerpoint/2010/main" val="134447803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239000"/>
          </a:xfrm>
        </p:spPr>
        <p:txBody>
          <a:bodyPr>
            <a:normAutofit fontScale="77500" lnSpcReduction="20000"/>
          </a:bodyPr>
          <a:lstStyle/>
          <a:p>
            <a:pPr marL="0" indent="0" algn="r" rtl="1">
              <a:buNone/>
            </a:pPr>
            <a:r>
              <a:rPr lang="fa-IR" dirty="0"/>
              <a:t>در آغاز آيه براى حفظ حقوق زنان با صراحت دستور مى دهد كه بايد تمام مهر را به آنان </a:t>
            </a:r>
            <a:r>
              <a:rPr lang="fa-IR" dirty="0" smtClean="0"/>
              <a:t>پرداخت </a:t>
            </a:r>
            <a:r>
              <a:rPr lang="fa-IR" dirty="0"/>
              <a:t>كنند، اما در ذيل آيه براى احترام گذاردن به احساسات طرفين و محكم شدن پيوندهاى </a:t>
            </a:r>
            <a:r>
              <a:rPr lang="fa-IR" dirty="0" smtClean="0"/>
              <a:t>قلبى </a:t>
            </a:r>
            <a:r>
              <a:rPr lang="fa-IR" dirty="0"/>
              <a:t>و جلب عواطف مى گويد: «اگر زنان با رضايت كامل خواستند مقدارى از مهر خود </a:t>
            </a:r>
            <a:r>
              <a:rPr lang="fa-IR" dirty="0" smtClean="0"/>
              <a:t>را</a:t>
            </a:r>
            <a:r>
              <a:rPr lang="fa-IR" dirty="0"/>
              <a:t> </a:t>
            </a:r>
            <a:r>
              <a:rPr lang="fa-IR" dirty="0" smtClean="0"/>
              <a:t>ببخشند</a:t>
            </a:r>
            <a:r>
              <a:rPr lang="fa-IR" dirty="0"/>
              <a:t>، براى شما حلال و گواراست: فإن طبن لكم عن شىء منه نفسا فكلوه هنيئا مريئا.» </a:t>
            </a:r>
            <a:r>
              <a:rPr lang="fa-IR" dirty="0" smtClean="0"/>
              <a:t>تا </a:t>
            </a:r>
            <a:r>
              <a:rPr lang="fa-IR" dirty="0"/>
              <a:t>در محيط زندگى زناشويى تنها قانون و مقررات خشك حكومت نكند بلكه به موازات آن </a:t>
            </a:r>
            <a:r>
              <a:rPr lang="fa-IR" dirty="0" smtClean="0"/>
              <a:t>عاطفه </a:t>
            </a:r>
            <a:r>
              <a:rPr lang="fa-IR" dirty="0"/>
              <a:t>و محبت نيز حكم فرما باشد.</a:t>
            </a:r>
            <a:endParaRPr lang="en-US" dirty="0"/>
          </a:p>
          <a:p>
            <a:pPr marL="0" indent="0" algn="r" rtl="1">
              <a:buNone/>
            </a:pPr>
            <a:r>
              <a:rPr lang="fa-IR" dirty="0"/>
              <a:t>نكته: </a:t>
            </a:r>
            <a:r>
              <a:rPr lang="fa-IR" b="1" dirty="0">
                <a:solidFill>
                  <a:srgbClr val="0070C0"/>
                </a:solidFill>
              </a:rPr>
              <a:t>مهر، پشتوانه </a:t>
            </a:r>
            <a:r>
              <a:rPr lang="fa-IR" b="1" dirty="0" smtClean="0">
                <a:solidFill>
                  <a:srgbClr val="0070C0"/>
                </a:solidFill>
              </a:rPr>
              <a:t>ای </a:t>
            </a:r>
            <a:r>
              <a:rPr lang="fa-IR" b="1" dirty="0">
                <a:solidFill>
                  <a:srgbClr val="0070C0"/>
                </a:solidFill>
              </a:rPr>
              <a:t>اجتماعى برای زن </a:t>
            </a:r>
            <a:endParaRPr lang="en-US" b="1" dirty="0">
              <a:solidFill>
                <a:srgbClr val="0070C0"/>
              </a:solidFill>
            </a:endParaRPr>
          </a:p>
          <a:p>
            <a:pPr marL="0" indent="0" algn="r" rtl="1">
              <a:buNone/>
            </a:pPr>
            <a:r>
              <a:rPr lang="fa-IR" dirty="0"/>
              <a:t>از آنجا كه در عصر جاهليت براى زنان ارزشى قائل نبودند، غالبا مهر را كه حق مسلم زن بود، در </a:t>
            </a:r>
            <a:r>
              <a:rPr lang="fa-IR" dirty="0" smtClean="0"/>
              <a:t>اختيار </a:t>
            </a:r>
            <a:r>
              <a:rPr lang="fa-IR" dirty="0"/>
              <a:t>اولياى آنها قرار مى دادند و آن را ملك مسلم آنها مى دانستند. گاه نيز مهر يك زن را ازدواج </a:t>
            </a:r>
            <a:r>
              <a:rPr lang="fa-IR" dirty="0" smtClean="0"/>
              <a:t>زن </a:t>
            </a:r>
            <a:r>
              <a:rPr lang="fa-IR" dirty="0"/>
              <a:t>ديگرى قرار مى دادند؛ ب</a:t>
            </a:r>
            <a:r>
              <a:rPr lang="fa-IR" dirty="0" smtClean="0"/>
              <a:t>دين </a:t>
            </a:r>
            <a:r>
              <a:rPr lang="fa-IR" dirty="0"/>
              <a:t>گونه كه مثلا برادرى، خواهر خود را به ازدواج ديگرى درمى آورد </a:t>
            </a:r>
            <a:r>
              <a:rPr lang="fa-IR" dirty="0" smtClean="0"/>
              <a:t>كه </a:t>
            </a:r>
            <a:r>
              <a:rPr lang="fa-IR" dirty="0"/>
              <a:t>او هم در مقابل، خواهر خود را به ازدواج وى درآورد، و در واقع مهر اين دو زن همين </a:t>
            </a:r>
            <a:r>
              <a:rPr lang="fa-IR" dirty="0" smtClean="0"/>
              <a:t>بود.</a:t>
            </a:r>
            <a:endParaRPr lang="en-US" dirty="0"/>
          </a:p>
          <a:p>
            <a:pPr marL="0" indent="0" algn="r" rtl="1">
              <a:buNone/>
            </a:pPr>
            <a:r>
              <a:rPr lang="fa-IR" dirty="0"/>
              <a:t>اسلام بر تمام اين رسوم ظالمانه خط بطلان كشيد و مهر را به عنوان حقى مسلم به زن </a:t>
            </a:r>
            <a:r>
              <a:rPr lang="fa-IR" dirty="0" smtClean="0"/>
              <a:t>اختصاص </a:t>
            </a:r>
            <a:r>
              <a:rPr lang="fa-IR" dirty="0"/>
              <a:t>داد؛ تا آنجا كه در آيات قرآن به كرات مردان را به رعايت كامل اين حق توصيه كرده </a:t>
            </a:r>
            <a:r>
              <a:rPr lang="fa-IR" dirty="0" smtClean="0"/>
              <a:t>است</a:t>
            </a:r>
            <a:r>
              <a:rPr lang="fa-IR" dirty="0"/>
              <a:t>. در اسلام براى مهر مقدار معينى تعيين نشده و بسته به توافق دو همسر است، گرچه در </a:t>
            </a:r>
            <a:r>
              <a:rPr lang="fa-IR" dirty="0" smtClean="0"/>
              <a:t>روايات </a:t>
            </a:r>
            <a:r>
              <a:rPr lang="fa-IR" dirty="0"/>
              <a:t>فراوانى تأكيد شده كه مهر را سنگين قرار ندهند، ولى اين حكمى الزامى نيست، </a:t>
            </a:r>
            <a:r>
              <a:rPr lang="fa-IR" dirty="0" smtClean="0"/>
              <a:t>بلكه مستحب </a:t>
            </a:r>
            <a:r>
              <a:rPr lang="fa-IR" dirty="0"/>
              <a:t>است.</a:t>
            </a:r>
            <a:endParaRPr lang="en-US" dirty="0"/>
          </a:p>
          <a:p>
            <a:pPr marL="0" indent="0" algn="r" rtl="1">
              <a:buNone/>
            </a:pPr>
            <a:r>
              <a:rPr lang="fa-IR" dirty="0"/>
              <a:t>حال پرسيدنى است مرد و زن هر دو از ازدواج به طور يكسان بهره مى گيرند و پيوند زناشويى </a:t>
            </a:r>
            <a:r>
              <a:rPr lang="fa-IR" dirty="0" smtClean="0"/>
              <a:t>پيوندى </a:t>
            </a:r>
            <a:r>
              <a:rPr lang="fa-IR" dirty="0"/>
              <a:t>بر اساس منافع متقابل طرفين است، از اين رو چرا مرد بايد مبلغ كم يا زيادى را به عنوان </a:t>
            </a:r>
            <a:r>
              <a:rPr lang="fa-IR" dirty="0" smtClean="0"/>
              <a:t>مهر </a:t>
            </a:r>
            <a:r>
              <a:rPr lang="fa-IR" dirty="0"/>
              <a:t>به زن بپردازد؟ آيا اين موضوع شخصيت زن را خدشه دار نمى كند و به ازدواج شكل خريد </a:t>
            </a:r>
            <a:r>
              <a:rPr lang="fa-IR" dirty="0" smtClean="0"/>
              <a:t>و </a:t>
            </a:r>
            <a:r>
              <a:rPr lang="fa-IR" dirty="0"/>
              <a:t>فروش نمى دهد؟</a:t>
            </a:r>
            <a:endParaRPr lang="en-US" dirty="0"/>
          </a:p>
          <a:p>
            <a:pPr marL="0" indent="0" algn="r">
              <a:buNone/>
            </a:pPr>
            <a:endParaRPr lang="fa-IR" dirty="0"/>
          </a:p>
          <a:p>
            <a:pPr marL="0" indent="0" algn="r">
              <a:buNone/>
            </a:pPr>
            <a:endParaRPr lang="fa-IR" dirty="0"/>
          </a:p>
        </p:txBody>
      </p:sp>
    </p:spTree>
    <p:extLst>
      <p:ext uri="{BB962C8B-B14F-4D97-AF65-F5344CB8AC3E}">
        <p14:creationId xmlns:p14="http://schemas.microsoft.com/office/powerpoint/2010/main" val="311732714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5745163"/>
          </a:xfrm>
        </p:spPr>
        <p:txBody>
          <a:bodyPr>
            <a:normAutofit fontScale="70000" lnSpcReduction="20000"/>
          </a:bodyPr>
          <a:lstStyle/>
          <a:p>
            <a:pPr marL="0" indent="0" algn="r" rtl="1">
              <a:buNone/>
            </a:pPr>
            <a:r>
              <a:rPr lang="fa-IR" dirty="0"/>
              <a:t>بر اين اساس، برخى به شدت با مسئله مهر مخالفت مى كنند؛ </a:t>
            </a:r>
            <a:r>
              <a:rPr lang="fa-IR" dirty="0" smtClean="0"/>
              <a:t>به ويژه </a:t>
            </a:r>
            <a:r>
              <a:rPr lang="fa-IR" dirty="0"/>
              <a:t>غرب زده ها كه به </a:t>
            </a:r>
            <a:r>
              <a:rPr lang="fa-IR" dirty="0" smtClean="0"/>
              <a:t>جهت </a:t>
            </a:r>
            <a:r>
              <a:rPr lang="fa-IR" dirty="0"/>
              <a:t>معمول نبودن مهر در ميان غربى ها به اين فكر دامن مى زنند؛ درحالى كه نه تنها </a:t>
            </a:r>
            <a:r>
              <a:rPr lang="fa-IR" dirty="0" smtClean="0"/>
              <a:t>حذف</a:t>
            </a:r>
            <a:r>
              <a:rPr lang="fa-IR" dirty="0"/>
              <a:t> </a:t>
            </a:r>
            <a:r>
              <a:rPr lang="fa-IR" dirty="0" smtClean="0"/>
              <a:t>كامل برخوردارند مهر</a:t>
            </a:r>
            <a:r>
              <a:rPr lang="fa-IR" dirty="0"/>
              <a:t>، به شخصيت زن نمى افزايد، بلكه وضع او را به مخاطره مى افكند.</a:t>
            </a:r>
            <a:endParaRPr lang="en-US" dirty="0"/>
          </a:p>
          <a:p>
            <a:pPr marL="0" indent="0" algn="r" rtl="1">
              <a:buNone/>
            </a:pPr>
            <a:r>
              <a:rPr lang="fa-IR" dirty="0"/>
              <a:t>توضيح اينكه درست است كه مرد و زن هر دو از زندگى زناشويى به طور يكسان سود مى </a:t>
            </a:r>
            <a:r>
              <a:rPr lang="fa-IR" dirty="0" smtClean="0"/>
              <a:t>برند</a:t>
            </a:r>
            <a:r>
              <a:rPr lang="fa-IR" dirty="0"/>
              <a:t>، ولى نمى توان انكار كرد كه در صورت جدايى زن و مرد، اين زن است كه متحمل خسارت </a:t>
            </a:r>
            <a:r>
              <a:rPr lang="fa-IR" dirty="0" smtClean="0"/>
              <a:t>بيشترى </a:t>
            </a:r>
            <a:r>
              <a:rPr lang="fa-IR" dirty="0"/>
              <a:t>خواهد شد؛ زيرا مرد طبق استعداد خاص بدنى معمولا در اجتماع نفوذ و تسلط بيشترى </a:t>
            </a:r>
            <a:r>
              <a:rPr lang="fa-IR" dirty="0" smtClean="0"/>
              <a:t>دارد</a:t>
            </a:r>
            <a:r>
              <a:rPr lang="fa-IR" dirty="0"/>
              <a:t>، و هر چند بعضى مى خواهند به هنگام سخن گفتن اين حقيقت روشن را انكار كنند اما وضع </a:t>
            </a:r>
            <a:r>
              <a:rPr lang="fa-IR" dirty="0" smtClean="0"/>
              <a:t>زندگى </a:t>
            </a:r>
            <a:r>
              <a:rPr lang="fa-IR" dirty="0"/>
              <a:t>اجتماعى بشر كه با چشم مى بينيم ـ حتى در جوامع اروپايى كه زنان به اصطلاح از </a:t>
            </a:r>
            <a:r>
              <a:rPr lang="fa-IR" dirty="0" smtClean="0"/>
              <a:t>آزادىـ </a:t>
            </a:r>
            <a:r>
              <a:rPr lang="fa-IR" dirty="0"/>
              <a:t>نشان مى دهد كه ابتكار اعمال پر درآمد بيشتر در دست مردان است. افزون بر </a:t>
            </a:r>
            <a:r>
              <a:rPr lang="fa-IR" dirty="0" smtClean="0"/>
              <a:t>اين</a:t>
            </a:r>
            <a:r>
              <a:rPr lang="fa-IR" dirty="0"/>
              <a:t>، مردان براى انتخاب همسر مجدد امكانات بيشترى دارند، ولى زنان بيوه به خصوص با گذشت </a:t>
            </a:r>
            <a:r>
              <a:rPr lang="fa-IR" dirty="0" smtClean="0"/>
              <a:t>عمر </a:t>
            </a:r>
            <a:r>
              <a:rPr lang="fa-IR" dirty="0"/>
              <a:t>و از دست رفتن سرمايه جوانى و زيبايى، امكاناتشان براى انتخاب همسر جديد كمتر است.</a:t>
            </a:r>
            <a:endParaRPr lang="en-US" dirty="0"/>
          </a:p>
          <a:p>
            <a:pPr marL="0" indent="0" algn="r" rtl="1">
              <a:buNone/>
            </a:pPr>
            <a:r>
              <a:rPr lang="fa-IR" dirty="0"/>
              <a:t>با توجه به اين جهات روشن مى شود كه سرمايه اى را كه زن با ازدواج از دست مى دهد بيش </a:t>
            </a:r>
            <a:r>
              <a:rPr lang="fa-IR" dirty="0" smtClean="0"/>
              <a:t>از </a:t>
            </a:r>
            <a:r>
              <a:rPr lang="fa-IR" dirty="0"/>
              <a:t>امكاناتى است كه مرد از دست مى دهد و درحقيقت مهر چيزى است به عنوان </a:t>
            </a:r>
            <a:r>
              <a:rPr lang="fa-IR" dirty="0" smtClean="0"/>
              <a:t>جبران خسارت براى </a:t>
            </a:r>
            <a:r>
              <a:rPr lang="fa-IR" dirty="0"/>
              <a:t>زن و وسيله اى براى تأمين زندگى آينده </a:t>
            </a:r>
            <a:r>
              <a:rPr lang="fa-IR" dirty="0" smtClean="0"/>
              <a:t>او، </a:t>
            </a:r>
            <a:r>
              <a:rPr lang="fa-IR" dirty="0"/>
              <a:t>و نيز مسئله مهر معمولا به شكل ترمزى در </a:t>
            </a:r>
            <a:r>
              <a:rPr lang="fa-IR" dirty="0" smtClean="0"/>
              <a:t>برابر </a:t>
            </a:r>
            <a:r>
              <a:rPr lang="fa-IR" dirty="0"/>
              <a:t>خواسته هاى مرد نسبت به جدايى و طلاق محسوب مى </a:t>
            </a:r>
            <a:r>
              <a:rPr lang="fa-IR" dirty="0" smtClean="0"/>
              <a:t>شود.</a:t>
            </a:r>
            <a:endParaRPr lang="en-US" dirty="0"/>
          </a:p>
          <a:p>
            <a:pPr marL="0" indent="0" algn="r">
              <a:buNone/>
            </a:pPr>
            <a:endParaRPr lang="fa-IR" dirty="0"/>
          </a:p>
          <a:p>
            <a:pPr marL="0" indent="0" algn="r">
              <a:buNone/>
            </a:pPr>
            <a:endParaRPr lang="fa-IR" dirty="0"/>
          </a:p>
        </p:txBody>
      </p:sp>
    </p:spTree>
    <p:extLst>
      <p:ext uri="{BB962C8B-B14F-4D97-AF65-F5344CB8AC3E}">
        <p14:creationId xmlns:p14="http://schemas.microsoft.com/office/powerpoint/2010/main" val="71893546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534400" cy="5897563"/>
          </a:xfrm>
        </p:spPr>
        <p:txBody>
          <a:bodyPr>
            <a:normAutofit fontScale="70000" lnSpcReduction="20000"/>
          </a:bodyPr>
          <a:lstStyle/>
          <a:p>
            <a:pPr marL="0" indent="0" algn="r" rtl="1">
              <a:buNone/>
            </a:pPr>
            <a:r>
              <a:rPr lang="fa-IR" dirty="0"/>
              <a:t>درست است كه مهر از نظر قوانين اسلام با برقرار شدن پيمان ازدواج به ذمه مرد تعلق مى </a:t>
            </a:r>
            <a:r>
              <a:rPr lang="fa-IR" dirty="0" smtClean="0"/>
              <a:t>گيرد </a:t>
            </a:r>
            <a:r>
              <a:rPr lang="fa-IR" dirty="0"/>
              <a:t>و زن فورا حق مطالبه آن را دارد، اما چون معمولا به صورت بدهى بر ذمه مرد مى ماند، </a:t>
            </a:r>
            <a:r>
              <a:rPr lang="fa-IR" dirty="0" smtClean="0"/>
              <a:t>هم </a:t>
            </a:r>
            <a:r>
              <a:rPr lang="fa-IR" dirty="0"/>
              <a:t>اندوخته اى براى آينده زن محسوب مى شود و هم پشتوانه اى براى حفظ حقوق او و از هم </a:t>
            </a:r>
            <a:r>
              <a:rPr lang="fa-IR" dirty="0" smtClean="0"/>
              <a:t>نپاشيدن </a:t>
            </a:r>
            <a:r>
              <a:rPr lang="fa-IR" dirty="0"/>
              <a:t>پيمان زناشويى</a:t>
            </a:r>
            <a:r>
              <a:rPr lang="fa-IR" dirty="0" smtClean="0"/>
              <a:t>.</a:t>
            </a:r>
            <a:endParaRPr lang="en-US" dirty="0"/>
          </a:p>
          <a:p>
            <a:pPr marL="0" indent="0" algn="r" rtl="1">
              <a:buNone/>
            </a:pPr>
            <a:r>
              <a:rPr lang="fa-IR" dirty="0"/>
              <a:t>اگر برخى مهر را به غلط تفسير كرده اند و آن را نوعى «بهاى زن» پنداشته اند، به </a:t>
            </a:r>
            <a:r>
              <a:rPr lang="fa-IR" dirty="0" smtClean="0"/>
              <a:t>قوانين</a:t>
            </a:r>
            <a:r>
              <a:rPr lang="fa-IR" dirty="0"/>
              <a:t> </a:t>
            </a:r>
            <a:r>
              <a:rPr lang="fa-IR" dirty="0" smtClean="0"/>
              <a:t>اسلام </a:t>
            </a:r>
            <a:r>
              <a:rPr lang="fa-IR" dirty="0"/>
              <a:t>ارتباط ندارد؛ زيرا در اسلام مهر به هيچ رو جنبه قيمت كالا ندارد و بهترين دليل آن همان </a:t>
            </a:r>
            <a:r>
              <a:rPr lang="fa-IR" dirty="0" smtClean="0"/>
              <a:t>صيغه </a:t>
            </a:r>
            <a:r>
              <a:rPr lang="fa-IR" dirty="0"/>
              <a:t>عقد ازدواج است كه در آن رسما «مرد» و «زن» به عنوان دو ركن اساسى پيمان ازدواج </a:t>
            </a:r>
            <a:r>
              <a:rPr lang="fa-IR" dirty="0" smtClean="0"/>
              <a:t>به </a:t>
            </a:r>
            <a:r>
              <a:rPr lang="fa-IR" dirty="0"/>
              <a:t>شمار آمده اند و مهر چيزى اضافى و در حاشيه قرار گرفته است. به همين دليل اگر در صيغه </a:t>
            </a:r>
            <a:r>
              <a:rPr lang="fa-IR" dirty="0" smtClean="0"/>
              <a:t>عقد</a:t>
            </a:r>
            <a:r>
              <a:rPr lang="fa-IR" dirty="0"/>
              <a:t>، اسمى از مهر نبرند، عقد باطل نيست؛ درحالى كه اگر در خريد و فروش و معاملات اسمى </a:t>
            </a:r>
            <a:r>
              <a:rPr lang="fa-IR" dirty="0" smtClean="0"/>
              <a:t>از </a:t>
            </a:r>
            <a:r>
              <a:rPr lang="fa-IR" dirty="0"/>
              <a:t>قيمت برده نشود، مسلما باطل خواهد بود. </a:t>
            </a:r>
            <a:endParaRPr lang="fa-IR" dirty="0" smtClean="0"/>
          </a:p>
          <a:p>
            <a:pPr marL="0" indent="0" algn="r" rtl="1">
              <a:buNone/>
            </a:pPr>
            <a:r>
              <a:rPr lang="fa-IR" dirty="0"/>
              <a:t>از آنچه گفته شد، نتيجه مى گيريم كه مهر جنبه «جبران خسارت» و «پشتوانه براى احترام</a:t>
            </a:r>
            <a:endParaRPr lang="en-US" dirty="0"/>
          </a:p>
          <a:p>
            <a:pPr marL="0" indent="0" algn="r" rtl="1">
              <a:buNone/>
            </a:pPr>
            <a:r>
              <a:rPr lang="fa-IR" dirty="0" smtClean="0"/>
              <a:t>به </a:t>
            </a:r>
            <a:r>
              <a:rPr lang="fa-IR" dirty="0"/>
              <a:t>حقوق زن» دارد، نه قيمت و بها و شايد تعبير به «نحله» به معناى «عطيه» در آيه اشاره به </a:t>
            </a:r>
            <a:r>
              <a:rPr lang="fa-IR" dirty="0" smtClean="0"/>
              <a:t>اين </a:t>
            </a:r>
            <a:r>
              <a:rPr lang="fa-IR" dirty="0"/>
              <a:t>معنا باشد.</a:t>
            </a:r>
            <a:endParaRPr lang="en-US" dirty="0"/>
          </a:p>
          <a:p>
            <a:pPr marL="0" indent="0" algn="ctr" rtl="1">
              <a:buNone/>
            </a:pPr>
            <a:r>
              <a:rPr lang="fa-IR" sz="2900" dirty="0">
                <a:solidFill>
                  <a:srgbClr val="002060"/>
                </a:solidFill>
              </a:rPr>
              <a:t>ويژگى های بايسته همسران </a:t>
            </a:r>
            <a:endParaRPr lang="en-US" sz="2900" dirty="0">
              <a:solidFill>
                <a:srgbClr val="002060"/>
              </a:solidFill>
            </a:endParaRPr>
          </a:p>
          <a:p>
            <a:pPr marL="0" indent="0" algn="ctr" rtl="1">
              <a:buNone/>
            </a:pPr>
            <a:r>
              <a:rPr lang="fa-IR" sz="2900" dirty="0">
                <a:solidFill>
                  <a:srgbClr val="002060"/>
                </a:solidFill>
              </a:rPr>
              <a:t>يا نساء النبى لستن كأحد من النساء إن اتقيتن فلا تخضعن بالقول فيطمع الذى فى قلبه مرض </a:t>
            </a:r>
            <a:endParaRPr lang="en-US" sz="2900" dirty="0">
              <a:solidFill>
                <a:srgbClr val="002060"/>
              </a:solidFill>
            </a:endParaRPr>
          </a:p>
          <a:p>
            <a:pPr marL="0" indent="0" algn="ctr" rtl="1">
              <a:buNone/>
            </a:pPr>
            <a:r>
              <a:rPr lang="fa-IR" sz="2900" dirty="0">
                <a:solidFill>
                  <a:srgbClr val="002060"/>
                </a:solidFill>
              </a:rPr>
              <a:t>و قلن قولا معروفا * و قرن فى بيوتكن و لا تبرجن تبرج الجاهلية الاولى </a:t>
            </a:r>
            <a:endParaRPr lang="en-US" sz="2900" dirty="0">
              <a:solidFill>
                <a:srgbClr val="002060"/>
              </a:solidFill>
            </a:endParaRPr>
          </a:p>
          <a:p>
            <a:pPr marL="0" indent="0" algn="ctr" rtl="1">
              <a:buNone/>
            </a:pPr>
            <a:r>
              <a:rPr lang="fa-IR" sz="2900" dirty="0">
                <a:solidFill>
                  <a:srgbClr val="002060"/>
                </a:solidFill>
              </a:rPr>
              <a:t>و أقمن الصلوة و آتين الزكاة و أطعن الله و رسوله .</a:t>
            </a:r>
            <a:endParaRPr lang="en-US" sz="2900" dirty="0">
              <a:solidFill>
                <a:srgbClr val="002060"/>
              </a:solidFill>
            </a:endParaRPr>
          </a:p>
          <a:p>
            <a:pPr marL="0" indent="0" algn="ctr">
              <a:buNone/>
            </a:pPr>
            <a:endParaRPr lang="fa-IR" sz="2900" dirty="0">
              <a:solidFill>
                <a:srgbClr val="002060"/>
              </a:solidFill>
            </a:endParaRPr>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308371823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6324600"/>
          </a:xfrm>
        </p:spPr>
        <p:txBody>
          <a:bodyPr>
            <a:normAutofit fontScale="85000" lnSpcReduction="20000"/>
          </a:bodyPr>
          <a:lstStyle/>
          <a:p>
            <a:pPr marL="0" indent="0" algn="r" rtl="1">
              <a:buNone/>
            </a:pPr>
            <a:r>
              <a:rPr lang="fa-IR" dirty="0"/>
              <a:t>گرچه اين آيات خطاب به همسران </a:t>
            </a:r>
            <a:r>
              <a:rPr lang="fa-IR" dirty="0" smtClean="0"/>
              <a:t>پيامبر(ص) </a:t>
            </a:r>
            <a:r>
              <a:rPr lang="fa-IR" dirty="0"/>
              <a:t>است، مى تواند الگويى براى </a:t>
            </a:r>
            <a:r>
              <a:rPr lang="fa-IR" dirty="0" smtClean="0"/>
              <a:t>همه </a:t>
            </a:r>
            <a:r>
              <a:rPr lang="fa-IR" dirty="0"/>
              <a:t>زنان نيز قرار گيرد. اين آيات به همسران </a:t>
            </a:r>
            <a:r>
              <a:rPr lang="fa-IR" dirty="0" smtClean="0"/>
              <a:t>پيامبر(ص) </a:t>
            </a:r>
            <a:r>
              <a:rPr lang="fa-IR" dirty="0"/>
              <a:t>هفت دستور مهم مى دهد. </a:t>
            </a:r>
            <a:endParaRPr lang="en-US" dirty="0"/>
          </a:p>
          <a:p>
            <a:pPr marL="0" indent="0" algn="r" rtl="1">
              <a:buNone/>
            </a:pPr>
            <a:r>
              <a:rPr lang="fa-IR" dirty="0"/>
              <a:t>نخست در مقدمه كوتاهى مى فرمايد: </a:t>
            </a:r>
            <a:r>
              <a:rPr lang="fa-IR" dirty="0">
                <a:solidFill>
                  <a:srgbClr val="002060"/>
                </a:solidFill>
              </a:rPr>
              <a:t>«اى همسران پيامبر(صلى الله عليه وآله)، شما همچون يكى </a:t>
            </a:r>
            <a:r>
              <a:rPr lang="fa-IR" dirty="0" smtClean="0">
                <a:solidFill>
                  <a:srgbClr val="002060"/>
                </a:solidFill>
              </a:rPr>
              <a:t>از </a:t>
            </a:r>
            <a:r>
              <a:rPr lang="fa-IR" dirty="0">
                <a:solidFill>
                  <a:srgbClr val="002060"/>
                </a:solidFill>
              </a:rPr>
              <a:t>زنان عادى نيستيد، اگر تقوا پيشه كنيد: يا نساء النبى لستن كأحد من النساء إن </a:t>
            </a:r>
            <a:r>
              <a:rPr lang="fa-IR" dirty="0" smtClean="0">
                <a:solidFill>
                  <a:srgbClr val="002060"/>
                </a:solidFill>
              </a:rPr>
              <a:t>اتقيتن</a:t>
            </a:r>
            <a:r>
              <a:rPr lang="fa-IR" dirty="0">
                <a:solidFill>
                  <a:srgbClr val="002060"/>
                </a:solidFill>
              </a:rPr>
              <a:t>.» </a:t>
            </a:r>
            <a:endParaRPr lang="en-US" dirty="0">
              <a:solidFill>
                <a:srgbClr val="002060"/>
              </a:solidFill>
            </a:endParaRPr>
          </a:p>
          <a:p>
            <a:pPr marL="0" indent="0" algn="r" rtl="1">
              <a:buNone/>
            </a:pPr>
            <a:r>
              <a:rPr lang="fa-IR" dirty="0"/>
              <a:t>شما به خاطر انتسابتان به </a:t>
            </a:r>
            <a:r>
              <a:rPr lang="fa-IR" dirty="0" smtClean="0"/>
              <a:t>پيامبر(ص) </a:t>
            </a:r>
            <a:r>
              <a:rPr lang="fa-IR" dirty="0"/>
              <a:t>از يك سو، و قرار گرفتن در كانون </a:t>
            </a:r>
            <a:r>
              <a:rPr lang="fa-IR" dirty="0" smtClean="0"/>
              <a:t>وحى</a:t>
            </a:r>
            <a:r>
              <a:rPr lang="fa-IR" dirty="0"/>
              <a:t> </a:t>
            </a:r>
            <a:r>
              <a:rPr lang="fa-IR" dirty="0" smtClean="0"/>
              <a:t>و </a:t>
            </a:r>
            <a:r>
              <a:rPr lang="fa-IR" dirty="0"/>
              <a:t>شنيدن آيات قرآن و تعليمات اسلام از سوى ديگر، داراى موقعيت خاصى هستيد كه مى توانيد </a:t>
            </a:r>
            <a:r>
              <a:rPr lang="fa-IR" dirty="0" smtClean="0"/>
              <a:t>سرمشقى </a:t>
            </a:r>
            <a:r>
              <a:rPr lang="fa-IR" dirty="0"/>
              <a:t>براى همه زنان باشيد. بنابراين موقعيت خود را درك كنيد و مسئوليت سنگين خويش را به </a:t>
            </a:r>
            <a:r>
              <a:rPr lang="fa-IR" dirty="0" smtClean="0"/>
              <a:t>فراموشى </a:t>
            </a:r>
            <a:r>
              <a:rPr lang="fa-IR" dirty="0"/>
              <a:t>نسپاريد و بدانيد كه اگر تقوا پيشه كنيد در پيشگاه خدا مقام بسيار ممتازى خواهيد داشت.</a:t>
            </a:r>
            <a:endParaRPr lang="en-US" dirty="0"/>
          </a:p>
          <a:p>
            <a:pPr marL="0" indent="0" algn="r" rtl="1">
              <a:buNone/>
            </a:pPr>
            <a:r>
              <a:rPr lang="fa-IR" dirty="0"/>
              <a:t>به دنبال اين مقدمه كه مخاطب را براى پذيرش مسئوليت ها آماده مى سازد و به آنها </a:t>
            </a:r>
            <a:r>
              <a:rPr lang="fa-IR" dirty="0" smtClean="0"/>
              <a:t>شخصيت </a:t>
            </a:r>
            <a:r>
              <a:rPr lang="fa-IR" dirty="0"/>
              <a:t>مى دهد، نخستين دستور در زمينه عفت را صادر مى كند و مخصوصا  به سراغ </a:t>
            </a:r>
            <a:r>
              <a:rPr lang="fa-IR" dirty="0" smtClean="0"/>
              <a:t>نكتهاى </a:t>
            </a:r>
            <a:r>
              <a:rPr lang="fa-IR" dirty="0"/>
              <a:t>باريك مى رود تا مسائل ديگر در اين رابطه خود به خود روشن گردد، مى فرمايد: </a:t>
            </a:r>
            <a:r>
              <a:rPr lang="fa-IR" dirty="0">
                <a:solidFill>
                  <a:srgbClr val="002060"/>
                </a:solidFill>
              </a:rPr>
              <a:t>«بنابراين </a:t>
            </a:r>
            <a:r>
              <a:rPr lang="fa-IR" dirty="0" smtClean="0">
                <a:solidFill>
                  <a:srgbClr val="002060"/>
                </a:solidFill>
              </a:rPr>
              <a:t>به </a:t>
            </a:r>
            <a:r>
              <a:rPr lang="fa-IR" dirty="0">
                <a:solidFill>
                  <a:srgbClr val="002060"/>
                </a:solidFill>
              </a:rPr>
              <a:t>گونه اى هوس انگيز سخن نگوييد كه بيماردلان در شما طمع كنند: فلاتخضعن بالقول فيطمع </a:t>
            </a:r>
            <a:r>
              <a:rPr lang="fa-IR" dirty="0" smtClean="0">
                <a:solidFill>
                  <a:srgbClr val="002060"/>
                </a:solidFill>
              </a:rPr>
              <a:t>الذى </a:t>
            </a:r>
            <a:r>
              <a:rPr lang="fa-IR" dirty="0">
                <a:solidFill>
                  <a:srgbClr val="002060"/>
                </a:solidFill>
              </a:rPr>
              <a:t>فى قلبه مرض .» </a:t>
            </a:r>
            <a:endParaRPr lang="en-US" dirty="0">
              <a:solidFill>
                <a:srgbClr val="002060"/>
              </a:solidFill>
            </a:endParaRPr>
          </a:p>
          <a:p>
            <a:pPr marL="0" indent="0" algn="r">
              <a:buNone/>
            </a:pPr>
            <a:endParaRPr lang="fa-IR" dirty="0"/>
          </a:p>
        </p:txBody>
      </p:sp>
    </p:spTree>
    <p:extLst>
      <p:ext uri="{BB962C8B-B14F-4D97-AF65-F5344CB8AC3E}">
        <p14:creationId xmlns:p14="http://schemas.microsoft.com/office/powerpoint/2010/main" val="306495876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91600" cy="7315200"/>
          </a:xfrm>
        </p:spPr>
        <p:txBody>
          <a:bodyPr>
            <a:normAutofit fontScale="70000" lnSpcReduction="20000"/>
          </a:bodyPr>
          <a:lstStyle/>
          <a:p>
            <a:pPr marL="0" indent="0" algn="r" rtl="1">
              <a:buNone/>
            </a:pPr>
            <a:r>
              <a:rPr lang="fa-IR" dirty="0"/>
              <a:t>بلكه به هنگام سخن گفتن، جدى و خشك و به طور معمولى سخن بگوييد، نه همچون زنان </a:t>
            </a:r>
            <a:r>
              <a:rPr lang="fa-IR" dirty="0" smtClean="0"/>
              <a:t>كم </a:t>
            </a:r>
            <a:r>
              <a:rPr lang="fa-IR" dirty="0"/>
              <a:t>شخصيت كه سعى دارند با تعبيرات تحريك كننده ـ كه گاه توأم با ادا و اطوار مخصوصى است </a:t>
            </a:r>
            <a:r>
              <a:rPr lang="fa-IR" dirty="0" smtClean="0"/>
              <a:t>كه </a:t>
            </a:r>
            <a:r>
              <a:rPr lang="fa-IR" dirty="0"/>
              <a:t>افراد شهوت ران را به فكر گناه مى افكند ـ سخن </a:t>
            </a:r>
            <a:r>
              <a:rPr lang="fa-IR" dirty="0" smtClean="0"/>
              <a:t>بگوييد.تعبير </a:t>
            </a:r>
            <a:r>
              <a:rPr lang="fa-IR" dirty="0"/>
              <a:t>به «الذى فى قلبه مرض» (كسى كه در دل او بيمارى است) تعبير بسيار گويا و </a:t>
            </a:r>
            <a:r>
              <a:rPr lang="fa-IR" dirty="0" smtClean="0"/>
              <a:t>رسايىاست </a:t>
            </a:r>
            <a:r>
              <a:rPr lang="fa-IR" dirty="0"/>
              <a:t>از اين حقيقت كه غريزه جنسى در حد تعادل و مشروع عين سلامت است، اما هنگامى كه </a:t>
            </a:r>
            <a:r>
              <a:rPr lang="fa-IR" dirty="0" smtClean="0"/>
              <a:t>از </a:t>
            </a:r>
            <a:r>
              <a:rPr lang="fa-IR" dirty="0"/>
              <a:t>اين حد بگذرد، نوعى بيمارى خواهد بود؛ تا آنجا كه گاه به سر حد جنون مى رسد كه از آن به </a:t>
            </a:r>
            <a:r>
              <a:rPr lang="fa-IR" dirty="0" smtClean="0"/>
              <a:t>«</a:t>
            </a:r>
            <a:r>
              <a:rPr lang="fa-IR" dirty="0">
                <a:solidFill>
                  <a:srgbClr val="002060"/>
                </a:solidFill>
              </a:rPr>
              <a:t>جنون جنسى</a:t>
            </a:r>
            <a:r>
              <a:rPr lang="fa-IR" dirty="0"/>
              <a:t>» تعبير مى كنند</a:t>
            </a:r>
            <a:r>
              <a:rPr lang="fa-IR" dirty="0" smtClean="0"/>
              <a:t>.</a:t>
            </a:r>
            <a:endParaRPr lang="fa-IR" dirty="0"/>
          </a:p>
          <a:p>
            <a:pPr marL="0" indent="0" algn="r" rtl="1">
              <a:buNone/>
            </a:pPr>
            <a:endParaRPr lang="fa-IR" dirty="0" smtClean="0"/>
          </a:p>
          <a:p>
            <a:pPr marL="0" indent="0" algn="r" rtl="1">
              <a:buNone/>
            </a:pPr>
            <a:r>
              <a:rPr lang="fa-IR" dirty="0" smtClean="0"/>
              <a:t>در </a:t>
            </a:r>
            <a:r>
              <a:rPr lang="fa-IR" dirty="0"/>
              <a:t>پايان آيه دومين دستور را بدين گونه شرح مى دهد: «</a:t>
            </a:r>
            <a:r>
              <a:rPr lang="fa-IR" dirty="0">
                <a:solidFill>
                  <a:srgbClr val="002060"/>
                </a:solidFill>
              </a:rPr>
              <a:t>شما بايد به صورت شايسته اى كه مورد </a:t>
            </a:r>
            <a:r>
              <a:rPr lang="fa-IR" dirty="0" smtClean="0">
                <a:solidFill>
                  <a:srgbClr val="002060"/>
                </a:solidFill>
              </a:rPr>
              <a:t>رضاى </a:t>
            </a:r>
            <a:r>
              <a:rPr lang="fa-IR" dirty="0">
                <a:solidFill>
                  <a:srgbClr val="002060"/>
                </a:solidFill>
              </a:rPr>
              <a:t>خدا و </a:t>
            </a:r>
            <a:r>
              <a:rPr lang="fa-IR" dirty="0" smtClean="0">
                <a:solidFill>
                  <a:srgbClr val="002060"/>
                </a:solidFill>
              </a:rPr>
              <a:t>پيامبر(ص) </a:t>
            </a:r>
            <a:r>
              <a:rPr lang="fa-IR" dirty="0">
                <a:solidFill>
                  <a:srgbClr val="002060"/>
                </a:solidFill>
              </a:rPr>
              <a:t>و توأم با حق و عدالت باشد، سخن بگوييد: و قلن قولا  معروفا.» </a:t>
            </a:r>
            <a:r>
              <a:rPr lang="fa-IR" dirty="0" smtClean="0"/>
              <a:t>درحقيقت </a:t>
            </a:r>
            <a:r>
              <a:rPr lang="fa-IR" dirty="0"/>
              <a:t>جمله «لا تخضعن بالقول» به كيفيت سخن گفتن اشاره دارد و جمله «قلن </a:t>
            </a:r>
            <a:r>
              <a:rPr lang="fa-IR" dirty="0" smtClean="0"/>
              <a:t>قولامعروفا</a:t>
            </a:r>
            <a:r>
              <a:rPr lang="fa-IR" dirty="0"/>
              <a:t>» نيز به محتواى سخن. البته «قول معروف» (گفتار نيك و شايسته) معناى گسترده اى </a:t>
            </a:r>
            <a:r>
              <a:rPr lang="fa-IR" dirty="0" smtClean="0"/>
              <a:t>دارد </a:t>
            </a:r>
            <a:r>
              <a:rPr lang="fa-IR" dirty="0"/>
              <a:t>كه علاوه بر آنچه گفته شد، هرگونه گفتار باطل، بيهوده، گناه آلود و مخالف حق را نفى مى </a:t>
            </a:r>
            <a:r>
              <a:rPr lang="fa-IR" dirty="0" smtClean="0"/>
              <a:t>كند</a:t>
            </a:r>
            <a:r>
              <a:rPr lang="fa-IR" dirty="0"/>
              <a:t>.</a:t>
            </a:r>
            <a:endParaRPr lang="en-US" dirty="0"/>
          </a:p>
          <a:p>
            <a:pPr marL="0" indent="0" algn="r" rtl="1">
              <a:buNone/>
            </a:pPr>
            <a:r>
              <a:rPr lang="fa-IR" dirty="0"/>
              <a:t>در ضمن جمله اخير مى تواند، توضيحى براى جمله نخست باشد تا مبادا كسى تصور كند </a:t>
            </a:r>
            <a:r>
              <a:rPr lang="fa-IR" dirty="0" smtClean="0"/>
              <a:t>كه </a:t>
            </a:r>
            <a:r>
              <a:rPr lang="fa-IR" dirty="0"/>
              <a:t>بايد برخورد زنان </a:t>
            </a:r>
            <a:r>
              <a:rPr lang="fa-IR" dirty="0" smtClean="0"/>
              <a:t>پيامبر </a:t>
            </a:r>
            <a:r>
              <a:rPr lang="fa-IR" dirty="0"/>
              <a:t>با مردان بيگانه، موذيانه يا دور از ادب باشد، بلكه </a:t>
            </a:r>
            <a:r>
              <a:rPr lang="fa-IR" dirty="0" smtClean="0"/>
              <a:t>بايد </a:t>
            </a:r>
            <a:r>
              <a:rPr lang="fa-IR" dirty="0"/>
              <a:t>برخوردى شايسته، مؤدبانه و در عين حال بدون هيچ گونه جنبه هاى تحريك آميز </a:t>
            </a:r>
            <a:r>
              <a:rPr lang="fa-IR" dirty="0" smtClean="0"/>
              <a:t>باشد. سپس </a:t>
            </a:r>
            <a:r>
              <a:rPr lang="fa-IR" dirty="0"/>
              <a:t>سومين دستور را كه آن در زمينه رعايت عفت است، چنين بيان مى كند: </a:t>
            </a:r>
            <a:r>
              <a:rPr lang="fa-IR" dirty="0">
                <a:solidFill>
                  <a:srgbClr val="002060"/>
                </a:solidFill>
              </a:rPr>
              <a:t>«شما </a:t>
            </a:r>
            <a:r>
              <a:rPr lang="fa-IR" dirty="0" smtClean="0">
                <a:solidFill>
                  <a:srgbClr val="002060"/>
                </a:solidFill>
              </a:rPr>
              <a:t>در </a:t>
            </a:r>
            <a:r>
              <a:rPr lang="fa-IR" dirty="0">
                <a:solidFill>
                  <a:srgbClr val="002060"/>
                </a:solidFill>
              </a:rPr>
              <a:t>خانه هاى خود بمانيد و همچون جاهليت نخستين در ميان جمعيت ظاهر نشويد (و اندام و </a:t>
            </a:r>
            <a:r>
              <a:rPr lang="fa-IR" dirty="0" smtClean="0">
                <a:solidFill>
                  <a:srgbClr val="002060"/>
                </a:solidFill>
              </a:rPr>
              <a:t>وسايل </a:t>
            </a:r>
            <a:r>
              <a:rPr lang="fa-IR" dirty="0">
                <a:solidFill>
                  <a:srgbClr val="002060"/>
                </a:solidFill>
              </a:rPr>
              <a:t>زينت خود را در معرض تماشاى ديگران قرار </a:t>
            </a:r>
            <a:r>
              <a:rPr lang="fa-IR" dirty="0" smtClean="0">
                <a:solidFill>
                  <a:srgbClr val="002060"/>
                </a:solidFill>
              </a:rPr>
              <a:t>ندهيد.: </a:t>
            </a:r>
            <a:r>
              <a:rPr lang="fa-IR" dirty="0">
                <a:solidFill>
                  <a:srgbClr val="002060"/>
                </a:solidFill>
              </a:rPr>
              <a:t>و قرن فى بيوتكن و لا تبرجن تبرج </a:t>
            </a:r>
            <a:r>
              <a:rPr lang="fa-IR" dirty="0" smtClean="0">
                <a:solidFill>
                  <a:srgbClr val="002060"/>
                </a:solidFill>
              </a:rPr>
              <a:t>الجاهلية </a:t>
            </a:r>
            <a:r>
              <a:rPr lang="fa-IR" dirty="0">
                <a:solidFill>
                  <a:srgbClr val="002060"/>
                </a:solidFill>
              </a:rPr>
              <a:t>الاولى.» </a:t>
            </a:r>
            <a:endParaRPr lang="en-US" dirty="0">
              <a:solidFill>
                <a:srgbClr val="002060"/>
              </a:solidFill>
            </a:endParaRPr>
          </a:p>
          <a:p>
            <a:pPr marL="0" indent="0" algn="r" rtl="1">
              <a:buNone/>
            </a:pPr>
            <a:r>
              <a:rPr lang="fa-IR" dirty="0"/>
              <a:t>«قرن» از ماده «وقار» به معناى سنگينى است و كنايه از قرار گرفتن در خانه هاست. </a:t>
            </a:r>
            <a:r>
              <a:rPr lang="fa-IR" dirty="0" smtClean="0"/>
              <a:t>برخى نيز </a:t>
            </a:r>
            <a:r>
              <a:rPr lang="fa-IR" dirty="0"/>
              <a:t>احتمال داده اند كه اين واژه از ماده «قرار» باشد كه از نظر نتيجه تفاوت چندانى با معناى </a:t>
            </a:r>
            <a:r>
              <a:rPr lang="fa-IR" dirty="0" smtClean="0"/>
              <a:t>اول </a:t>
            </a:r>
            <a:r>
              <a:rPr lang="fa-IR" dirty="0"/>
              <a:t>نخواهد </a:t>
            </a:r>
            <a:r>
              <a:rPr lang="fa-IR" dirty="0" smtClean="0"/>
              <a:t>داشت. «</a:t>
            </a:r>
            <a:r>
              <a:rPr lang="fa-IR" dirty="0" smtClean="0">
                <a:solidFill>
                  <a:srgbClr val="002060"/>
                </a:solidFill>
              </a:rPr>
              <a:t>تبرج</a:t>
            </a:r>
            <a:r>
              <a:rPr lang="fa-IR" dirty="0"/>
              <a:t>» كه به معناى </a:t>
            </a:r>
            <a:r>
              <a:rPr lang="fa-IR" dirty="0">
                <a:solidFill>
                  <a:srgbClr val="002060"/>
                </a:solidFill>
              </a:rPr>
              <a:t>آشكار شدن در برابر مردم</a:t>
            </a:r>
            <a:r>
              <a:rPr lang="fa-IR" dirty="0"/>
              <a:t> است، از ماده «ب</a:t>
            </a:r>
            <a:r>
              <a:rPr lang="fa-IR" dirty="0">
                <a:solidFill>
                  <a:srgbClr val="002060"/>
                </a:solidFill>
              </a:rPr>
              <a:t>رج</a:t>
            </a:r>
            <a:r>
              <a:rPr lang="fa-IR" dirty="0"/>
              <a:t>» گرفته </a:t>
            </a:r>
            <a:r>
              <a:rPr lang="fa-IR" dirty="0" smtClean="0"/>
              <a:t> شده </a:t>
            </a:r>
            <a:r>
              <a:rPr lang="fa-IR" dirty="0"/>
              <a:t>كه در برابر ديدگان همه ظاهر است.</a:t>
            </a:r>
            <a:endParaRPr lang="en-US" dirty="0"/>
          </a:p>
          <a:p>
            <a:pPr marL="0" indent="0" algn="r">
              <a:buNone/>
            </a:pPr>
            <a:endParaRPr lang="fa-IR" dirty="0"/>
          </a:p>
          <a:p>
            <a:pPr marL="0" indent="0" algn="r">
              <a:buNone/>
            </a:pPr>
            <a:endParaRPr lang="fa-IR" dirty="0"/>
          </a:p>
        </p:txBody>
      </p:sp>
    </p:spTree>
    <p:extLst>
      <p:ext uri="{BB962C8B-B14F-4D97-AF65-F5344CB8AC3E}">
        <p14:creationId xmlns:p14="http://schemas.microsoft.com/office/powerpoint/2010/main" val="267284342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marL="0" indent="0" algn="r" rtl="1">
              <a:lnSpc>
                <a:spcPct val="115000"/>
              </a:lnSpc>
              <a:spcAft>
                <a:spcPts val="1000"/>
              </a:spcAft>
              <a:buNone/>
            </a:pPr>
            <a:r>
              <a:rPr lang="fa-IR" dirty="0">
                <a:ea typeface="Calibri"/>
              </a:rPr>
              <a:t>در ادامه بحث هايى كه درباره انحرافات اهل كتاب از اصل توحيد و اصول تعليمات انبيا در </a:t>
            </a:r>
            <a:r>
              <a:rPr lang="fa-IR" dirty="0" smtClean="0">
                <a:ea typeface="Calibri"/>
              </a:rPr>
              <a:t>آيات </a:t>
            </a:r>
            <a:r>
              <a:rPr lang="fa-IR" dirty="0">
                <a:ea typeface="Calibri"/>
              </a:rPr>
              <a:t>پيش از آن آمده است، در اين دو آيه سخن نهايى گفته شده و راه نجات مشخص گرديده </a:t>
            </a:r>
            <a:r>
              <a:rPr lang="fa-IR" dirty="0" smtClean="0">
                <a:ea typeface="Calibri"/>
              </a:rPr>
              <a:t>است</a:t>
            </a:r>
            <a:r>
              <a:rPr lang="fa-IR" dirty="0">
                <a:ea typeface="Calibri"/>
              </a:rPr>
              <a:t>. نخست عموم مردم جهان را مخاطب خويش ساخته، مى گويد: «</a:t>
            </a:r>
            <a:r>
              <a:rPr lang="fa-IR" dirty="0">
                <a:solidFill>
                  <a:srgbClr val="00B050"/>
                </a:solidFill>
                <a:ea typeface="Calibri"/>
              </a:rPr>
              <a:t>اى مردم، از طرف پروردگار </a:t>
            </a:r>
            <a:r>
              <a:rPr lang="fa-IR" dirty="0" smtClean="0">
                <a:solidFill>
                  <a:srgbClr val="00B050"/>
                </a:solidFill>
                <a:ea typeface="Calibri"/>
              </a:rPr>
              <a:t>شما </a:t>
            </a:r>
            <a:r>
              <a:rPr lang="fa-IR" dirty="0">
                <a:solidFill>
                  <a:srgbClr val="00B050"/>
                </a:solidFill>
                <a:ea typeface="Calibri"/>
              </a:rPr>
              <a:t>پيامبرى آمده است كه براهين و دلايل آشكارى دارد و همچنين نور آشكارى به نام قرآن </a:t>
            </a:r>
            <a:r>
              <a:rPr lang="fa-IR" dirty="0" smtClean="0">
                <a:solidFill>
                  <a:srgbClr val="00B050"/>
                </a:solidFill>
                <a:ea typeface="Calibri"/>
              </a:rPr>
              <a:t>با </a:t>
            </a:r>
            <a:r>
              <a:rPr lang="fa-IR" dirty="0">
                <a:solidFill>
                  <a:srgbClr val="00B050"/>
                </a:solidFill>
                <a:ea typeface="Calibri"/>
              </a:rPr>
              <a:t>او فرستاده شده كه روشنگر راه سعادت شما است: يا أيها الناس قد جاءكم برهان من ربكم و </a:t>
            </a:r>
            <a:r>
              <a:rPr lang="fa-IR" dirty="0" smtClean="0">
                <a:solidFill>
                  <a:srgbClr val="00B050"/>
                </a:solidFill>
                <a:ea typeface="Calibri"/>
              </a:rPr>
              <a:t>أنزلنا </a:t>
            </a:r>
            <a:r>
              <a:rPr lang="fa-IR" dirty="0">
                <a:solidFill>
                  <a:srgbClr val="00B050"/>
                </a:solidFill>
                <a:ea typeface="Calibri"/>
              </a:rPr>
              <a:t>إليكم نورا مبينا</a:t>
            </a:r>
            <a:r>
              <a:rPr lang="fa-IR" dirty="0" smtClean="0">
                <a:solidFill>
                  <a:srgbClr val="00B050"/>
                </a:solidFill>
                <a:ea typeface="Calibri"/>
              </a:rPr>
              <a:t>.»</a:t>
            </a:r>
            <a:r>
              <a:rPr lang="fa-IR" dirty="0">
                <a:ea typeface="Calibri"/>
              </a:rPr>
              <a:t> </a:t>
            </a:r>
            <a:r>
              <a:rPr lang="fa-IR" dirty="0">
                <a:solidFill>
                  <a:schemeClr val="accent1">
                    <a:lumMod val="50000"/>
                  </a:schemeClr>
                </a:solidFill>
                <a:ea typeface="Calibri"/>
              </a:rPr>
              <a:t>«برهان» </a:t>
            </a:r>
            <a:r>
              <a:rPr lang="fa-IR" dirty="0">
                <a:ea typeface="Calibri"/>
              </a:rPr>
              <a:t>از ماده بره (بر وزن فرح) به معناى </a:t>
            </a:r>
            <a:r>
              <a:rPr lang="fa-IR" dirty="0">
                <a:solidFill>
                  <a:schemeClr val="accent1">
                    <a:lumMod val="50000"/>
                  </a:schemeClr>
                </a:solidFill>
                <a:ea typeface="Calibri"/>
              </a:rPr>
              <a:t>سفيدشدن </a:t>
            </a:r>
            <a:r>
              <a:rPr lang="fa-IR" dirty="0">
                <a:ea typeface="Calibri"/>
              </a:rPr>
              <a:t>است و از آنجاكه استدلال هاى </a:t>
            </a:r>
            <a:r>
              <a:rPr lang="fa-IR" dirty="0" smtClean="0">
                <a:ea typeface="Calibri"/>
              </a:rPr>
              <a:t>روشن </a:t>
            </a:r>
            <a:r>
              <a:rPr lang="fa-IR" dirty="0">
                <a:ea typeface="Calibri"/>
              </a:rPr>
              <a:t>چهره حق را براى شنونده نورانى، آشكار و سفيد مى كند به آن، برهان گفته مى شود. </a:t>
            </a:r>
            <a:endParaRPr lang="en-US" dirty="0">
              <a:ea typeface="Calibri"/>
              <a:cs typeface="Arial"/>
            </a:endParaRPr>
          </a:p>
          <a:p>
            <a:pPr marL="0" indent="0" algn="r" rtl="1">
              <a:lnSpc>
                <a:spcPct val="115000"/>
              </a:lnSpc>
              <a:spcAft>
                <a:spcPts val="1000"/>
              </a:spcAft>
              <a:buNone/>
            </a:pPr>
            <a:r>
              <a:rPr lang="fa-IR" dirty="0">
                <a:solidFill>
                  <a:srgbClr val="0070C0"/>
                </a:solidFill>
                <a:ea typeface="Calibri"/>
              </a:rPr>
              <a:t>منظور از برهان در اين آيه شخص </a:t>
            </a:r>
            <a:r>
              <a:rPr lang="fa-IR" dirty="0" smtClean="0">
                <a:solidFill>
                  <a:srgbClr val="0070C0"/>
                </a:solidFill>
                <a:ea typeface="Calibri"/>
              </a:rPr>
              <a:t>پيامبر(ص) </a:t>
            </a:r>
            <a:r>
              <a:rPr lang="fa-IR" dirty="0">
                <a:solidFill>
                  <a:srgbClr val="0070C0"/>
                </a:solidFill>
                <a:ea typeface="Calibri"/>
              </a:rPr>
              <a:t>و مراد از نور، قرآن مجيد است كه </a:t>
            </a:r>
            <a:r>
              <a:rPr lang="fa-IR" dirty="0" smtClean="0">
                <a:solidFill>
                  <a:srgbClr val="0070C0"/>
                </a:solidFill>
                <a:ea typeface="Calibri"/>
              </a:rPr>
              <a:t>در </a:t>
            </a:r>
            <a:r>
              <a:rPr lang="fa-IR" dirty="0">
                <a:solidFill>
                  <a:srgbClr val="0070C0"/>
                </a:solidFill>
                <a:ea typeface="Calibri"/>
              </a:rPr>
              <a:t>آيات ديگر نيز از آن تعبير به نور شده </a:t>
            </a:r>
            <a:r>
              <a:rPr lang="fa-IR" dirty="0" smtClean="0">
                <a:solidFill>
                  <a:srgbClr val="0070C0"/>
                </a:solidFill>
                <a:ea typeface="Calibri"/>
              </a:rPr>
              <a:t>است.</a:t>
            </a:r>
            <a:r>
              <a:rPr lang="fa-IR" dirty="0" smtClean="0">
                <a:ea typeface="Calibri"/>
              </a:rPr>
              <a:t>در </a:t>
            </a:r>
            <a:r>
              <a:rPr lang="fa-IR" dirty="0">
                <a:ea typeface="Calibri"/>
              </a:rPr>
              <a:t>آيه بعد نتيجه پيروى از اين برهان و نور را چنين شرح مى دهد: </a:t>
            </a:r>
            <a:r>
              <a:rPr lang="fa-IR" dirty="0">
                <a:solidFill>
                  <a:srgbClr val="009900"/>
                </a:solidFill>
                <a:ea typeface="Calibri"/>
              </a:rPr>
              <a:t>«اما آنها كه به خدا </a:t>
            </a:r>
            <a:r>
              <a:rPr lang="fa-IR" dirty="0" smtClean="0">
                <a:solidFill>
                  <a:srgbClr val="009900"/>
                </a:solidFill>
                <a:ea typeface="Calibri"/>
              </a:rPr>
              <a:t>ايمان آوردند </a:t>
            </a:r>
            <a:r>
              <a:rPr lang="fa-IR" dirty="0">
                <a:solidFill>
                  <a:srgbClr val="009900"/>
                </a:solidFill>
                <a:ea typeface="Calibri"/>
              </a:rPr>
              <a:t>و به اين كتاب آسمانى چنگ زدند، به زودى در رحمت واسعه خود وارد خواهد كرد و از فضل </a:t>
            </a:r>
            <a:r>
              <a:rPr lang="fa-IR" dirty="0" smtClean="0">
                <a:solidFill>
                  <a:srgbClr val="009900"/>
                </a:solidFill>
                <a:ea typeface="Calibri"/>
              </a:rPr>
              <a:t>و </a:t>
            </a:r>
            <a:r>
              <a:rPr lang="fa-IR" dirty="0">
                <a:solidFill>
                  <a:srgbClr val="009900"/>
                </a:solidFill>
                <a:ea typeface="Calibri"/>
              </a:rPr>
              <a:t>رحمت خويش بر پاداش آنها خواهد افزود و به صراط مستقيم و راه راست هدايتشان مى كند: فأما الذين ءامنوا بالله و اعتصموا به فسيدخلهم فى رحمة منه و فضل و يهديهم إليه صراطا مستقيما</a:t>
            </a:r>
            <a:r>
              <a:rPr lang="fa-IR" dirty="0" smtClean="0">
                <a:solidFill>
                  <a:srgbClr val="009900"/>
                </a:solidFill>
                <a:ea typeface="Calibri"/>
              </a:rPr>
              <a:t>.»</a:t>
            </a:r>
            <a:endParaRPr lang="en-US" dirty="0">
              <a:ea typeface="Calibri"/>
              <a:cs typeface="Arial"/>
            </a:endParaRPr>
          </a:p>
        </p:txBody>
      </p:sp>
    </p:spTree>
    <p:extLst>
      <p:ext uri="{BB962C8B-B14F-4D97-AF65-F5344CB8AC3E}">
        <p14:creationId xmlns:p14="http://schemas.microsoft.com/office/powerpoint/2010/main" val="59930302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5516563"/>
          </a:xfrm>
        </p:spPr>
        <p:txBody>
          <a:bodyPr>
            <a:normAutofit fontScale="70000" lnSpcReduction="20000"/>
          </a:bodyPr>
          <a:lstStyle/>
          <a:p>
            <a:pPr marL="0" indent="0" algn="r" rtl="1">
              <a:buNone/>
            </a:pPr>
            <a:r>
              <a:rPr lang="fa-IR" dirty="0"/>
              <a:t>اما اينكه منظور از جاهليت أولى چيست، ظاهرا همان جاهليتى است كه مقارن </a:t>
            </a:r>
            <a:r>
              <a:rPr lang="fa-IR" dirty="0" smtClean="0"/>
              <a:t>عصر</a:t>
            </a:r>
            <a:r>
              <a:rPr lang="fa-IR" dirty="0"/>
              <a:t> </a:t>
            </a:r>
            <a:r>
              <a:rPr lang="fa-IR" dirty="0" smtClean="0"/>
              <a:t>پيامبر(ص) بوده</a:t>
            </a:r>
            <a:r>
              <a:rPr lang="fa-IR" dirty="0"/>
              <a:t>، و به طورى كه در تاريخ آمده، در آن موقع زنان حجاب </a:t>
            </a:r>
            <a:r>
              <a:rPr lang="fa-IR" dirty="0" smtClean="0"/>
              <a:t>درستى نداشتند </a:t>
            </a:r>
            <a:r>
              <a:rPr lang="fa-IR" dirty="0"/>
              <a:t>و دنباله روسرى هاى خود را به پشت سر مى انداختند، طورى كه گلو و قسمتى از سينه </a:t>
            </a:r>
            <a:r>
              <a:rPr lang="fa-IR" dirty="0" smtClean="0"/>
              <a:t>و </a:t>
            </a:r>
            <a:r>
              <a:rPr lang="fa-IR" dirty="0"/>
              <a:t>گردنبند و گوشواره هاى آنها نمايان بود. به اين ترتيب قرآن همسران </a:t>
            </a:r>
            <a:r>
              <a:rPr lang="fa-IR" dirty="0" smtClean="0"/>
              <a:t>پيامبر(ص) </a:t>
            </a:r>
            <a:endParaRPr lang="en-US" dirty="0"/>
          </a:p>
          <a:p>
            <a:pPr marL="0" indent="0" algn="r" rtl="1">
              <a:buNone/>
            </a:pPr>
            <a:r>
              <a:rPr lang="fa-IR" dirty="0"/>
              <a:t>را از اين گونه اعمال بازمى دارد.</a:t>
            </a:r>
            <a:endParaRPr lang="en-US" dirty="0"/>
          </a:p>
          <a:p>
            <a:pPr marL="0" indent="0" algn="r" rtl="1">
              <a:buNone/>
            </a:pPr>
            <a:r>
              <a:rPr lang="fa-IR" dirty="0"/>
              <a:t>بى شك اين حكمى عام است و تكيه آيات بر زنان </a:t>
            </a:r>
            <a:r>
              <a:rPr lang="fa-IR" dirty="0" smtClean="0"/>
              <a:t>پيامبر(ص) </a:t>
            </a:r>
            <a:r>
              <a:rPr lang="fa-IR" dirty="0"/>
              <a:t>نيز براى تأكيد </a:t>
            </a:r>
            <a:r>
              <a:rPr lang="fa-IR" dirty="0" smtClean="0"/>
              <a:t>بيشتر </a:t>
            </a:r>
            <a:r>
              <a:rPr lang="fa-IR" dirty="0"/>
              <a:t>است؛ درست مانند اينكه به شخص دانشمندى بگوييم تو كه دانشمندى دروغ مگو، </a:t>
            </a:r>
            <a:r>
              <a:rPr lang="fa-IR" dirty="0" smtClean="0"/>
              <a:t>اينبدان </a:t>
            </a:r>
            <a:r>
              <a:rPr lang="fa-IR" dirty="0"/>
              <a:t>معنا نيست كه دروغ گفتن براى ديگران مجاز است، بلكه منظور اين است كه يك عالم بايد </a:t>
            </a:r>
            <a:r>
              <a:rPr lang="fa-IR" dirty="0" smtClean="0"/>
              <a:t>بيش </a:t>
            </a:r>
            <a:r>
              <a:rPr lang="fa-IR" dirty="0"/>
              <a:t>از ديگران از اين كار پرهيز </a:t>
            </a:r>
            <a:r>
              <a:rPr lang="fa-IR" dirty="0" smtClean="0"/>
              <a:t>كند اين </a:t>
            </a:r>
            <a:r>
              <a:rPr lang="fa-IR" dirty="0"/>
              <a:t>تعبير نشان مى دهد جاهليت ديگرى همچون جاهليت عرب در پيش است كه ما امروز </a:t>
            </a:r>
            <a:r>
              <a:rPr lang="fa-IR" dirty="0" smtClean="0"/>
              <a:t>در </a:t>
            </a:r>
            <a:r>
              <a:rPr lang="fa-IR" dirty="0"/>
              <a:t>عصر خود آثار اين پيشگويى قرآن را در دنياى متمدن مادى مى بينيم.</a:t>
            </a:r>
            <a:endParaRPr lang="en-US" dirty="0"/>
          </a:p>
          <a:p>
            <a:pPr marL="0" indent="0" algn="r" rtl="1">
              <a:buNone/>
            </a:pPr>
            <a:r>
              <a:rPr lang="fa-IR" dirty="0"/>
              <a:t>در نهايت، دستور چهارم، پنجم و ششم را به اين صورت بيان مى فرمايد: </a:t>
            </a:r>
            <a:r>
              <a:rPr lang="fa-IR" dirty="0">
                <a:solidFill>
                  <a:srgbClr val="002060"/>
                </a:solidFill>
              </a:rPr>
              <a:t>«شما زنان </a:t>
            </a:r>
            <a:endParaRPr lang="en-US" dirty="0">
              <a:solidFill>
                <a:srgbClr val="002060"/>
              </a:solidFill>
            </a:endParaRPr>
          </a:p>
          <a:p>
            <a:pPr marL="0" indent="0" algn="r" rtl="1">
              <a:buNone/>
            </a:pPr>
            <a:r>
              <a:rPr lang="fa-IR" dirty="0" smtClean="0">
                <a:solidFill>
                  <a:srgbClr val="002060"/>
                </a:solidFill>
              </a:rPr>
              <a:t>پيامبر(ص) نماز </a:t>
            </a:r>
            <a:r>
              <a:rPr lang="fa-IR" dirty="0">
                <a:solidFill>
                  <a:srgbClr val="002060"/>
                </a:solidFill>
              </a:rPr>
              <a:t>را بر پا داريد و زكات را ادا كنيد و خدا و رسولش را اطاعت نماييد: </a:t>
            </a:r>
            <a:endParaRPr lang="en-US" dirty="0">
              <a:solidFill>
                <a:srgbClr val="002060"/>
              </a:solidFill>
            </a:endParaRPr>
          </a:p>
          <a:p>
            <a:pPr marL="0" indent="0" algn="r" rtl="1">
              <a:buNone/>
            </a:pPr>
            <a:r>
              <a:rPr lang="fa-IR" dirty="0">
                <a:solidFill>
                  <a:srgbClr val="002060"/>
                </a:solidFill>
              </a:rPr>
              <a:t>و أقمن الصلوة و آتين الزكاة و أطعن الله و رسوله .»</a:t>
            </a:r>
            <a:endParaRPr lang="en-US" dirty="0">
              <a:solidFill>
                <a:srgbClr val="002060"/>
              </a:solidFill>
            </a:endParaRPr>
          </a:p>
          <a:p>
            <a:pPr marL="0" indent="0" algn="r">
              <a:buNone/>
            </a:pPr>
            <a:endParaRPr lang="fa-IR"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130937317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5897563"/>
          </a:xfrm>
        </p:spPr>
        <p:txBody>
          <a:bodyPr>
            <a:normAutofit fontScale="62500" lnSpcReduction="20000"/>
          </a:bodyPr>
          <a:lstStyle/>
          <a:p>
            <a:pPr marL="0" indent="0" algn="r" rtl="1">
              <a:buNone/>
            </a:pPr>
            <a:r>
              <a:rPr lang="fa-IR" dirty="0"/>
              <a:t>اگر در ميان عبادات بر نماز و زكات تكيه مى كند به خاطر آن است كه نماز مهم ترين راه </a:t>
            </a:r>
            <a:endParaRPr lang="en-US" dirty="0"/>
          </a:p>
          <a:p>
            <a:pPr marL="0" indent="0" algn="r" rtl="1">
              <a:buNone/>
            </a:pPr>
            <a:r>
              <a:rPr lang="fa-IR" dirty="0"/>
              <a:t>ارتباط با خالق است و زكات نيز در عين اينكه عبادت بزرگى است، پيوند محكمى با خلق خدا </a:t>
            </a:r>
            <a:endParaRPr lang="en-US" dirty="0"/>
          </a:p>
          <a:p>
            <a:pPr marL="0" indent="0" algn="r" rtl="1">
              <a:buNone/>
            </a:pPr>
            <a:r>
              <a:rPr lang="fa-IR" dirty="0"/>
              <a:t>به شمار مى رود. اما جمله </a:t>
            </a:r>
            <a:r>
              <a:rPr lang="fa-IR" dirty="0">
                <a:solidFill>
                  <a:srgbClr val="002060"/>
                </a:solidFill>
              </a:rPr>
              <a:t>«أطعن الله و رسوله» </a:t>
            </a:r>
            <a:r>
              <a:rPr lang="fa-IR" dirty="0"/>
              <a:t>يك حكم كلى است كه تمام برنامه هاى الهى </a:t>
            </a:r>
            <a:endParaRPr lang="en-US" dirty="0"/>
          </a:p>
          <a:p>
            <a:pPr marL="0" indent="0" algn="r" rtl="1">
              <a:buNone/>
            </a:pPr>
            <a:r>
              <a:rPr lang="fa-IR" dirty="0"/>
              <a:t>را فرامى گيرد.</a:t>
            </a:r>
            <a:endParaRPr lang="en-US" dirty="0"/>
          </a:p>
          <a:p>
            <a:pPr marL="0" indent="0" algn="r" rtl="1">
              <a:buNone/>
            </a:pPr>
            <a:r>
              <a:rPr lang="fa-IR" dirty="0"/>
              <a:t>اين دستورهاى سه گانه نشان دهنده آن است كه احكام فوق مخصوص زنان </a:t>
            </a:r>
            <a:r>
              <a:rPr lang="fa-IR" dirty="0" smtClean="0"/>
              <a:t>پيامبر(ص) نيست</a:t>
            </a:r>
            <a:r>
              <a:rPr lang="fa-IR" dirty="0"/>
              <a:t>، بلكه براى همگان مى باشد، هرچند در مورد آنان تأكيد بيشترى دارد.</a:t>
            </a:r>
            <a:endParaRPr lang="en-US" dirty="0"/>
          </a:p>
          <a:p>
            <a:pPr marL="0" indent="0" algn="ctr" rtl="1">
              <a:buNone/>
            </a:pPr>
            <a:r>
              <a:rPr lang="fa-IR" dirty="0">
                <a:solidFill>
                  <a:srgbClr val="002060"/>
                </a:solidFill>
              </a:rPr>
              <a:t>حسن معاشرت</a:t>
            </a:r>
            <a:endParaRPr lang="en-US" dirty="0">
              <a:solidFill>
                <a:srgbClr val="002060"/>
              </a:solidFill>
            </a:endParaRPr>
          </a:p>
          <a:p>
            <a:pPr marL="0" indent="0" algn="ctr" rtl="1">
              <a:buNone/>
            </a:pPr>
            <a:r>
              <a:rPr lang="fa-IR" dirty="0">
                <a:solidFill>
                  <a:srgbClr val="002060"/>
                </a:solidFill>
              </a:rPr>
              <a:t>يا أيها الذين آمنوا لا يحل لكم أن ترثوا النساء كرها و لا تعضلوهن لتذهبوا ببعض ما آتيتموهن </a:t>
            </a:r>
            <a:endParaRPr lang="en-US" dirty="0">
              <a:solidFill>
                <a:srgbClr val="002060"/>
              </a:solidFill>
            </a:endParaRPr>
          </a:p>
          <a:p>
            <a:pPr marL="0" indent="0" algn="ctr" rtl="1">
              <a:buNone/>
            </a:pPr>
            <a:r>
              <a:rPr lang="fa-IR" dirty="0">
                <a:solidFill>
                  <a:srgbClr val="002060"/>
                </a:solidFill>
              </a:rPr>
              <a:t>إلا أن يأتين بفاحشة مبينة و عاشروهن بالمعروف فإن كرهتموهن </a:t>
            </a:r>
            <a:endParaRPr lang="en-US" dirty="0">
              <a:solidFill>
                <a:srgbClr val="002060"/>
              </a:solidFill>
            </a:endParaRPr>
          </a:p>
          <a:p>
            <a:pPr marL="0" indent="0" algn="ctr" rtl="1">
              <a:buNone/>
            </a:pPr>
            <a:r>
              <a:rPr lang="fa-IR" dirty="0">
                <a:solidFill>
                  <a:srgbClr val="002060"/>
                </a:solidFill>
              </a:rPr>
              <a:t>فعسى أن تكرهوا شيئا و يجعل الله فيه خيرا كثيرا</a:t>
            </a:r>
            <a:r>
              <a:rPr lang="fa-IR" dirty="0" smtClean="0">
                <a:solidFill>
                  <a:srgbClr val="002060"/>
                </a:solidFill>
              </a:rPr>
              <a:t>.</a:t>
            </a:r>
          </a:p>
          <a:p>
            <a:pPr marL="0" indent="0" algn="r" rtl="1">
              <a:buNone/>
            </a:pPr>
            <a:r>
              <a:rPr lang="fa-IR" dirty="0"/>
              <a:t>. زنان را به خاطر اموالشان زندانى نكنيد: همان گونه كه در شأن نزول گفته شد، يكى </a:t>
            </a:r>
            <a:endParaRPr lang="en-US" dirty="0"/>
          </a:p>
          <a:p>
            <a:pPr marL="0" indent="0" algn="r" rtl="1">
              <a:buNone/>
            </a:pPr>
            <a:r>
              <a:rPr lang="fa-IR" dirty="0"/>
              <a:t>از رفتارهاى ظالمانه مردان در دوران جاهليت اين بود كه با زنان ثروتمندى كه از زيبايى بهره اى</a:t>
            </a:r>
            <a:endParaRPr lang="en-US" dirty="0"/>
          </a:p>
          <a:p>
            <a:pPr marL="0" indent="0" algn="r" rtl="1">
              <a:buNone/>
            </a:pPr>
            <a:r>
              <a:rPr lang="fa-IR" dirty="0"/>
              <a:t> </a:t>
            </a:r>
            <a:r>
              <a:rPr lang="fa-IR" dirty="0" smtClean="0"/>
              <a:t>نداشتند </a:t>
            </a:r>
            <a:r>
              <a:rPr lang="fa-IR" dirty="0"/>
              <a:t>ازدواج مى كردند، سپس آنها را به حال خود وانهاده، نه آنها را طلاق مى دادند و نه </a:t>
            </a:r>
            <a:endParaRPr lang="en-US" dirty="0"/>
          </a:p>
          <a:p>
            <a:pPr marL="0" indent="0" algn="r" rtl="1">
              <a:buNone/>
            </a:pPr>
            <a:r>
              <a:rPr lang="fa-IR" dirty="0"/>
              <a:t>همچون همسر با آنها رفتار مى كردند؛ بدان اميد كه مرگشان فرا رسد و اموالشان را تملك كنند. </a:t>
            </a:r>
            <a:endParaRPr lang="en-US" dirty="0"/>
          </a:p>
          <a:p>
            <a:pPr marL="0" indent="0" algn="r" rtl="1">
              <a:buNone/>
            </a:pPr>
            <a:r>
              <a:rPr lang="fa-IR" dirty="0"/>
              <a:t>آيه مى گويد: </a:t>
            </a:r>
            <a:r>
              <a:rPr lang="fa-IR" dirty="0">
                <a:solidFill>
                  <a:srgbClr val="002060"/>
                </a:solidFill>
              </a:rPr>
              <a:t>«اى افراد با ايمان، براى شما حلال نيست كه از زنان از روى اكراه و ايجاد ناراحتى </a:t>
            </a:r>
            <a:endParaRPr lang="en-US" dirty="0">
              <a:solidFill>
                <a:srgbClr val="002060"/>
              </a:solidFill>
            </a:endParaRPr>
          </a:p>
          <a:p>
            <a:pPr marL="0" indent="0" algn="r" rtl="1">
              <a:buNone/>
            </a:pPr>
            <a:r>
              <a:rPr lang="fa-IR" dirty="0">
                <a:solidFill>
                  <a:srgbClr val="002060"/>
                </a:solidFill>
              </a:rPr>
              <a:t>ارث ببريد: يا أيها الذين آمنوا لا يحل لكم أن ترثوا النساء كرها.» </a:t>
            </a:r>
            <a:r>
              <a:rPr lang="fa-IR" dirty="0"/>
              <a:t>و بدين ترتيب عمل فوق را </a:t>
            </a:r>
            <a:r>
              <a:rPr lang="fa-IR" dirty="0" smtClean="0"/>
              <a:t>محكوم </a:t>
            </a:r>
            <a:r>
              <a:rPr lang="fa-IR" dirty="0"/>
              <a:t>ساخته است.</a:t>
            </a:r>
            <a:endParaRPr lang="en-US" dirty="0"/>
          </a:p>
          <a:p>
            <a:pPr marL="0" indent="0" algn="r">
              <a:buNone/>
            </a:pPr>
            <a:endParaRPr lang="fa-IR" dirty="0"/>
          </a:p>
          <a:p>
            <a:pPr marL="0" indent="0" algn="r" rtl="1">
              <a:buNone/>
            </a:pPr>
            <a:endParaRPr lang="en-US" dirty="0"/>
          </a:p>
          <a:p>
            <a:pPr marL="0" indent="0" algn="r">
              <a:buNone/>
            </a:pPr>
            <a:endParaRPr lang="fa-IR" dirty="0"/>
          </a:p>
        </p:txBody>
      </p:sp>
    </p:spTree>
    <p:extLst>
      <p:ext uri="{BB962C8B-B14F-4D97-AF65-F5344CB8AC3E}">
        <p14:creationId xmlns:p14="http://schemas.microsoft.com/office/powerpoint/2010/main" val="341669771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686800" cy="5211763"/>
          </a:xfrm>
        </p:spPr>
        <p:txBody>
          <a:bodyPr>
            <a:normAutofit fontScale="70000" lnSpcReduction="20000"/>
          </a:bodyPr>
          <a:lstStyle/>
          <a:p>
            <a:pPr marL="0" indent="0" algn="r" rtl="1">
              <a:buNone/>
            </a:pPr>
            <a:r>
              <a:rPr lang="fa-IR" dirty="0"/>
              <a:t>در ضمن بايد توجه داشت تعبير «خيرا كثيرا» ـ كه در آيه به همسرانى كه مدارا مى كنند </a:t>
            </a:r>
            <a:endParaRPr lang="en-US" dirty="0"/>
          </a:p>
          <a:p>
            <a:pPr marL="0" indent="0" algn="r" rtl="1">
              <a:buNone/>
            </a:pPr>
            <a:r>
              <a:rPr lang="fa-IR" dirty="0"/>
              <a:t>نويد داده </a:t>
            </a:r>
            <a:r>
              <a:rPr lang="fa-IR" dirty="0" smtClean="0"/>
              <a:t>شده </a:t>
            </a:r>
            <a:r>
              <a:rPr lang="fa-IR" dirty="0"/>
              <a:t>مفهوم وسيعى دارد كه يكى از مصاديق روشن آن فرزندان صالح و ارزشمند است.</a:t>
            </a:r>
            <a:endParaRPr lang="en-US" dirty="0"/>
          </a:p>
          <a:p>
            <a:pPr marL="0" indent="0" algn="r" rtl="1">
              <a:buNone/>
            </a:pPr>
            <a:r>
              <a:rPr lang="fa-IR" b="1" dirty="0"/>
              <a:t>فرزند، هديه ای الهى </a:t>
            </a:r>
            <a:endParaRPr lang="en-US" b="1" dirty="0"/>
          </a:p>
          <a:p>
            <a:pPr marL="0" indent="0" algn="r" rtl="1">
              <a:buNone/>
            </a:pPr>
            <a:r>
              <a:rPr lang="fa-IR" dirty="0">
                <a:solidFill>
                  <a:srgbClr val="002060"/>
                </a:solidFill>
              </a:rPr>
              <a:t>لله ملك السماوات و الارض يخلق ما يشاء يهب لمن يشاء إناثا و يهب لمن يشاء الذكور </a:t>
            </a:r>
            <a:r>
              <a:rPr lang="fa-IR" dirty="0" smtClean="0">
                <a:solidFill>
                  <a:srgbClr val="002060"/>
                </a:solidFill>
              </a:rPr>
              <a:t>أو </a:t>
            </a:r>
            <a:r>
              <a:rPr lang="fa-IR" dirty="0">
                <a:solidFill>
                  <a:srgbClr val="002060"/>
                </a:solidFill>
              </a:rPr>
              <a:t>يزوجهم ذكرانا و إناثا و يجعل من يشاء عقيما إنه عليم قدير </a:t>
            </a:r>
            <a:r>
              <a:rPr lang="fa-IR" dirty="0" smtClean="0">
                <a:solidFill>
                  <a:srgbClr val="002060"/>
                </a:solidFill>
              </a:rPr>
              <a:t>.</a:t>
            </a:r>
            <a:endParaRPr lang="en-US" dirty="0">
              <a:solidFill>
                <a:srgbClr val="002060"/>
              </a:solidFill>
            </a:endParaRPr>
          </a:p>
          <a:p>
            <a:pPr marL="0" indent="0" algn="r" rtl="1">
              <a:buNone/>
            </a:pPr>
            <a:r>
              <a:rPr lang="fa-IR" dirty="0"/>
              <a:t>قرآن كريم براى نشان دادن اين واقعيت كه هرگونه نعمت و رحمت در اين عالم از سوى </a:t>
            </a:r>
            <a:endParaRPr lang="en-US" dirty="0"/>
          </a:p>
          <a:p>
            <a:pPr marL="0" indent="0" algn="r" rtl="1">
              <a:buNone/>
            </a:pPr>
            <a:r>
              <a:rPr lang="fa-IR" dirty="0"/>
              <a:t>خداست و كسى از خود چيزى ندارد، به يك مسئله كلى و مصداق روشن آن اشاره كرده، مى</a:t>
            </a:r>
            <a:endParaRPr lang="en-US" dirty="0"/>
          </a:p>
          <a:p>
            <a:pPr marL="0" indent="0" algn="r" rtl="1">
              <a:buNone/>
            </a:pPr>
            <a:r>
              <a:rPr lang="fa-IR" dirty="0"/>
              <a:t>فرمايد: </a:t>
            </a:r>
            <a:r>
              <a:rPr lang="fa-IR" dirty="0">
                <a:solidFill>
                  <a:srgbClr val="002060"/>
                </a:solidFill>
              </a:rPr>
              <a:t>«مالكيت و حاكميت آسمان ها و زمين براى خداست و هرچه بخواهد، مى آفريند: لله </a:t>
            </a:r>
            <a:r>
              <a:rPr lang="fa-IR" dirty="0" smtClean="0">
                <a:solidFill>
                  <a:srgbClr val="002060"/>
                </a:solidFill>
              </a:rPr>
              <a:t>ملك </a:t>
            </a:r>
            <a:r>
              <a:rPr lang="fa-IR" dirty="0">
                <a:solidFill>
                  <a:srgbClr val="002060"/>
                </a:solidFill>
              </a:rPr>
              <a:t>السماوات و الارض يخلق ما يشاء .» </a:t>
            </a:r>
            <a:endParaRPr lang="en-US" dirty="0">
              <a:solidFill>
                <a:srgbClr val="002060"/>
              </a:solidFill>
            </a:endParaRPr>
          </a:p>
          <a:p>
            <a:pPr marL="0" indent="0" algn="r" rtl="1">
              <a:buNone/>
            </a:pPr>
            <a:r>
              <a:rPr lang="fa-IR" dirty="0"/>
              <a:t>به همين دليل، همه ريزخوار خوان نعمت </a:t>
            </a:r>
            <a:r>
              <a:rPr lang="fa-IR" dirty="0" smtClean="0"/>
              <a:t>ايند </a:t>
            </a:r>
            <a:r>
              <a:rPr lang="fa-IR" dirty="0"/>
              <a:t>و نيازمندان لطف و رحمت او. از اين رو، نه </a:t>
            </a:r>
            <a:endParaRPr lang="en-US" dirty="0"/>
          </a:p>
          <a:p>
            <a:pPr marL="0" indent="0" algn="r" rtl="1">
              <a:buNone/>
            </a:pPr>
            <a:r>
              <a:rPr lang="fa-IR" dirty="0"/>
              <a:t>غرور به هنگام نعمت منطقى است و نه يأس به هنگام مصيبت. نمونه روشنى از اين واقعيت كه </a:t>
            </a:r>
            <a:r>
              <a:rPr lang="fa-IR" dirty="0" smtClean="0"/>
              <a:t>هيچ </a:t>
            </a:r>
            <a:r>
              <a:rPr lang="fa-IR" dirty="0"/>
              <a:t>كس از خود چيزى ندارد و هرچه هست، از ناحيه اوست، اينكه </a:t>
            </a:r>
            <a:r>
              <a:rPr lang="fa-IR" dirty="0">
                <a:solidFill>
                  <a:srgbClr val="002060"/>
                </a:solidFill>
              </a:rPr>
              <a:t>«به هركس اراده كند، دختر </a:t>
            </a:r>
            <a:r>
              <a:rPr lang="fa-IR" dirty="0" smtClean="0">
                <a:solidFill>
                  <a:srgbClr val="002060"/>
                </a:solidFill>
              </a:rPr>
              <a:t>مى </a:t>
            </a:r>
            <a:r>
              <a:rPr lang="fa-IR" dirty="0">
                <a:solidFill>
                  <a:srgbClr val="002060"/>
                </a:solidFill>
              </a:rPr>
              <a:t>بخشد و به هركس بخواهد، پسر: يهب لمن يشاء إناثا و يهب لمن يشاء الذكور .»</a:t>
            </a:r>
            <a:endParaRPr lang="en-US" dirty="0">
              <a:solidFill>
                <a:srgbClr val="002060"/>
              </a:solidFill>
            </a:endParaRPr>
          </a:p>
          <a:p>
            <a:pPr marL="0" indent="0" algn="r">
              <a:buNone/>
            </a:pPr>
            <a:endParaRPr lang="fa-IR" dirty="0"/>
          </a:p>
        </p:txBody>
      </p:sp>
    </p:spTree>
    <p:extLst>
      <p:ext uri="{BB962C8B-B14F-4D97-AF65-F5344CB8AC3E}">
        <p14:creationId xmlns:p14="http://schemas.microsoft.com/office/powerpoint/2010/main" val="180554415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534400" cy="5440363"/>
          </a:xfrm>
        </p:spPr>
        <p:txBody>
          <a:bodyPr>
            <a:normAutofit fontScale="62500" lnSpcReduction="20000"/>
          </a:bodyPr>
          <a:lstStyle/>
          <a:p>
            <a:pPr marL="0" indent="0" algn="r" rtl="1">
              <a:buNone/>
            </a:pPr>
            <a:r>
              <a:rPr lang="fa-IR" dirty="0"/>
              <a:t>2. </a:t>
            </a:r>
            <a:r>
              <a:rPr lang="fa-IR" dirty="0">
                <a:solidFill>
                  <a:srgbClr val="002060"/>
                </a:solidFill>
              </a:rPr>
              <a:t>زنان را برای حلال كردن مهر خود تحت فشار قرار ندهيد</a:t>
            </a:r>
            <a:r>
              <a:rPr lang="fa-IR" dirty="0"/>
              <a:t>: يكى ديگر از عادات </a:t>
            </a:r>
            <a:endParaRPr lang="en-US" dirty="0"/>
          </a:p>
          <a:p>
            <a:pPr marL="0" indent="0" algn="r" rtl="1">
              <a:buNone/>
            </a:pPr>
            <a:r>
              <a:rPr lang="fa-IR" dirty="0"/>
              <a:t>نكوهيده آنها اين بود كه زنان را به طرق گوناگون تحت فشار مى گذاشتند تا مهر خود را ببخشند </a:t>
            </a:r>
            <a:endParaRPr lang="en-US" dirty="0"/>
          </a:p>
          <a:p>
            <a:pPr marL="0" indent="0" algn="r" rtl="1">
              <a:buNone/>
            </a:pPr>
            <a:r>
              <a:rPr lang="fa-IR" dirty="0"/>
              <a:t>و طلاق گيرند. اين كار بيشتر در هنگامى بود كه زن مهريه سنگينى داشت. آيه فوق اين كار را </a:t>
            </a:r>
            <a:endParaRPr lang="en-US" dirty="0"/>
          </a:p>
          <a:p>
            <a:pPr marL="0" indent="0" algn="r" rtl="1">
              <a:buNone/>
            </a:pPr>
            <a:r>
              <a:rPr lang="fa-IR" dirty="0"/>
              <a:t>ممنوع ساخته و مى فرمايد: </a:t>
            </a:r>
            <a:r>
              <a:rPr lang="fa-IR" dirty="0">
                <a:solidFill>
                  <a:srgbClr val="002060"/>
                </a:solidFill>
              </a:rPr>
              <a:t>«آنها را تحت فشار قرار ندهيد، به خاطر اينكه قسمتى از آنچه به آنها </a:t>
            </a:r>
            <a:endParaRPr lang="en-US" dirty="0">
              <a:solidFill>
                <a:srgbClr val="002060"/>
              </a:solidFill>
            </a:endParaRPr>
          </a:p>
          <a:p>
            <a:pPr marL="0" indent="0" algn="r" rtl="1">
              <a:buNone/>
            </a:pPr>
            <a:r>
              <a:rPr lang="fa-IR" dirty="0">
                <a:solidFill>
                  <a:srgbClr val="002060"/>
                </a:solidFill>
              </a:rPr>
              <a:t>پرداخته ايد را تملك كنيد: و لا تعضلوهن لتذهبوا ببعض ما آتيتموهن .» </a:t>
            </a:r>
            <a:endParaRPr lang="en-US" dirty="0">
              <a:solidFill>
                <a:srgbClr val="002060"/>
              </a:solidFill>
            </a:endParaRPr>
          </a:p>
          <a:p>
            <a:pPr marL="0" indent="0" algn="r" rtl="1">
              <a:buNone/>
            </a:pPr>
            <a:r>
              <a:rPr lang="fa-IR" dirty="0"/>
              <a:t>اما اين حكم استثنايى دارد كه در جمله </a:t>
            </a:r>
            <a:r>
              <a:rPr lang="fa-IR" dirty="0">
                <a:solidFill>
                  <a:srgbClr val="002060"/>
                </a:solidFill>
              </a:rPr>
              <a:t>«إلا أن يأتين بفاحشة مبينة»</a:t>
            </a:r>
            <a:r>
              <a:rPr lang="fa-IR" dirty="0"/>
              <a:t> به آن اشاره شده </a:t>
            </a:r>
            <a:r>
              <a:rPr lang="fa-IR" dirty="0" smtClean="0"/>
              <a:t>است.</a:t>
            </a:r>
            <a:endParaRPr lang="en-US" dirty="0"/>
          </a:p>
          <a:p>
            <a:pPr marL="0" indent="0" algn="r" rtl="1">
              <a:buNone/>
            </a:pPr>
            <a:r>
              <a:rPr lang="fa-IR" dirty="0" smtClean="0"/>
              <a:t>و </a:t>
            </a:r>
            <a:r>
              <a:rPr lang="fa-IR" dirty="0"/>
              <a:t>آن اينكه اگر آنها مرتكب عمل زشت و ننگينى شوند، شوهران مى توانند آنها را تحت فشار قرار </a:t>
            </a:r>
            <a:endParaRPr lang="en-US" dirty="0"/>
          </a:p>
          <a:p>
            <a:pPr marL="0" indent="0" algn="r" rtl="1">
              <a:buNone/>
            </a:pPr>
            <a:r>
              <a:rPr lang="fa-IR" dirty="0"/>
              <a:t>دهند تا مهر خود را حلال كرده، طلاق بگيرند. درحقيقت اين كار نوعى مجازات و شبيه به گرفتن </a:t>
            </a:r>
            <a:endParaRPr lang="en-US" dirty="0"/>
          </a:p>
          <a:p>
            <a:pPr marL="0" indent="0" algn="r" rtl="1">
              <a:buNone/>
            </a:pPr>
            <a:r>
              <a:rPr lang="fa-IR" dirty="0"/>
              <a:t>غرامت در برابر كارهاى نارواى اين دسته از زنان است.</a:t>
            </a:r>
            <a:endParaRPr lang="en-US" dirty="0"/>
          </a:p>
          <a:p>
            <a:pPr marL="0" indent="0" algn="r" rtl="1">
              <a:buNone/>
            </a:pPr>
            <a:r>
              <a:rPr lang="fa-IR" dirty="0"/>
              <a:t>آيا منظور از </a:t>
            </a:r>
            <a:r>
              <a:rPr lang="fa-IR" dirty="0">
                <a:solidFill>
                  <a:srgbClr val="002060"/>
                </a:solidFill>
              </a:rPr>
              <a:t>«فاحشه مبينه» </a:t>
            </a:r>
            <a:r>
              <a:rPr lang="fa-IR" dirty="0"/>
              <a:t>(عمل زشت آشكار) در اين آيه، اعمال منافى عفت است، يا </a:t>
            </a:r>
            <a:endParaRPr lang="en-US" dirty="0"/>
          </a:p>
          <a:p>
            <a:pPr marL="0" indent="0" algn="r" rtl="1">
              <a:buNone/>
            </a:pPr>
            <a:r>
              <a:rPr lang="fa-IR" dirty="0"/>
              <a:t>هرگونه ناسازگارى شديد؟ در اين باره ميان مفسران گفتگوست. اما در حديثى از امام باقر(عليه </a:t>
            </a:r>
            <a:endParaRPr lang="en-US" dirty="0"/>
          </a:p>
          <a:p>
            <a:pPr marL="0" indent="0" algn="r" rtl="1">
              <a:buNone/>
            </a:pPr>
            <a:r>
              <a:rPr lang="fa-IR" dirty="0"/>
              <a:t>السلام)تصريح شده كه هرگونه مخالفت شديد زن و نافرمانى و ناسازگارى او را شامل مى شود</a:t>
            </a:r>
            <a:endParaRPr lang="en-US" dirty="0"/>
          </a:p>
          <a:p>
            <a:pPr marL="0" indent="0" algn="r">
              <a:buNone/>
            </a:pPr>
            <a:endParaRPr lang="fa-IR" dirty="0"/>
          </a:p>
        </p:txBody>
      </p:sp>
    </p:spTree>
    <p:extLst>
      <p:ext uri="{BB962C8B-B14F-4D97-AF65-F5344CB8AC3E}">
        <p14:creationId xmlns:p14="http://schemas.microsoft.com/office/powerpoint/2010/main" val="228941892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03237"/>
            <a:ext cx="8458200" cy="5745163"/>
          </a:xfrm>
        </p:spPr>
        <p:txBody>
          <a:bodyPr>
            <a:normAutofit fontScale="62500" lnSpcReduction="20000"/>
          </a:bodyPr>
          <a:lstStyle/>
          <a:p>
            <a:pPr marL="0" indent="0" algn="r" rtl="1">
              <a:buNone/>
            </a:pPr>
            <a:r>
              <a:rPr lang="fa-IR" dirty="0"/>
              <a:t>البته منظور هر مخالفت جزيى نيست؛ زيرا در مفهوم كلمه </a:t>
            </a:r>
            <a:r>
              <a:rPr lang="fa-IR" dirty="0">
                <a:solidFill>
                  <a:srgbClr val="002060"/>
                </a:solidFill>
              </a:rPr>
              <a:t>«فاحشه»</a:t>
            </a:r>
            <a:r>
              <a:rPr lang="fa-IR" dirty="0"/>
              <a:t> اهميت نهفته است و ذكر </a:t>
            </a:r>
            <a:endParaRPr lang="en-US" dirty="0"/>
          </a:p>
          <a:p>
            <a:pPr marL="0" indent="0" algn="r" rtl="1">
              <a:buNone/>
            </a:pPr>
            <a:r>
              <a:rPr lang="fa-IR" dirty="0"/>
              <a:t>كلمه «مبينه» نيز آن را تأكيد مى كند). </a:t>
            </a:r>
            <a:endParaRPr lang="en-US" dirty="0"/>
          </a:p>
          <a:p>
            <a:pPr marL="0" indent="0" algn="r" rtl="1">
              <a:buNone/>
            </a:pPr>
            <a:r>
              <a:rPr lang="fa-IR" dirty="0"/>
              <a:t>3. </a:t>
            </a:r>
            <a:r>
              <a:rPr lang="fa-IR" dirty="0">
                <a:solidFill>
                  <a:srgbClr val="002060"/>
                </a:solidFill>
              </a:rPr>
              <a:t>با آنها به طور شايسته معاشرت كنيد:</a:t>
            </a:r>
            <a:r>
              <a:rPr lang="fa-IR" dirty="0"/>
              <a:t> با جمله </a:t>
            </a:r>
            <a:r>
              <a:rPr lang="fa-IR" dirty="0">
                <a:solidFill>
                  <a:srgbClr val="002060"/>
                </a:solidFill>
              </a:rPr>
              <a:t>«و عاشروهن بالمعروف»</a:t>
            </a:r>
            <a:r>
              <a:rPr lang="fa-IR" dirty="0"/>
              <a:t> دستور </a:t>
            </a:r>
            <a:endParaRPr lang="en-US" dirty="0"/>
          </a:p>
          <a:p>
            <a:pPr marL="0" indent="0" algn="r" rtl="1">
              <a:buNone/>
            </a:pPr>
            <a:r>
              <a:rPr lang="fa-IR" dirty="0"/>
              <a:t>معاشرت شايسته و رفتار انسانى مناسب با زنان را صادر مى كند و به دنبال آن مى افزايد: </a:t>
            </a:r>
            <a:r>
              <a:rPr lang="fa-IR" dirty="0">
                <a:solidFill>
                  <a:srgbClr val="002060"/>
                </a:solidFill>
              </a:rPr>
              <a:t>«فإن </a:t>
            </a:r>
            <a:endParaRPr lang="en-US" dirty="0">
              <a:solidFill>
                <a:srgbClr val="002060"/>
              </a:solidFill>
            </a:endParaRPr>
          </a:p>
          <a:p>
            <a:pPr marL="0" indent="0" algn="r" rtl="1">
              <a:buNone/>
            </a:pPr>
            <a:r>
              <a:rPr lang="fa-IR" dirty="0">
                <a:solidFill>
                  <a:srgbClr val="002060"/>
                </a:solidFill>
              </a:rPr>
              <a:t>كرهتموهن فعسى أن تكرهوا شيئا و يجعل الله فيه خيرا كثيرا»؛ </a:t>
            </a:r>
            <a:r>
              <a:rPr lang="fa-IR" dirty="0"/>
              <a:t>يعنى حتى اگر به جهاتى از </a:t>
            </a:r>
            <a:endParaRPr lang="en-US" dirty="0"/>
          </a:p>
          <a:p>
            <a:pPr marL="0" indent="0" algn="r" rtl="1">
              <a:buNone/>
            </a:pPr>
            <a:r>
              <a:rPr lang="fa-IR" dirty="0"/>
              <a:t>همسران خود رضايت كامل نداشته باشيد و بر اثر امورى، آنها در نظر شما ناخوش آيند باشند</a:t>
            </a:r>
            <a:endParaRPr lang="en-US" dirty="0"/>
          </a:p>
          <a:p>
            <a:pPr marL="0" indent="0" algn="r" rtl="1">
              <a:buNone/>
            </a:pPr>
            <a:r>
              <a:rPr lang="fa-IR" dirty="0"/>
              <a:t>فورا تصميم به جدايى و يا بدرفتارى نگيريد و تا آنجا كه مى توانيد، مدارا كنيد؛ زيرا ممكن است </a:t>
            </a:r>
            <a:endParaRPr lang="en-US" dirty="0"/>
          </a:p>
          <a:p>
            <a:pPr marL="0" indent="0" algn="r" rtl="1">
              <a:buNone/>
            </a:pPr>
            <a:r>
              <a:rPr lang="fa-IR" dirty="0"/>
              <a:t>در تشخيص خود اشتباه كرده باشيد و آنچه را نمى پسنديد، خداوند در آن خير و بركت و سود</a:t>
            </a:r>
            <a:endParaRPr lang="en-US" dirty="0"/>
          </a:p>
          <a:p>
            <a:pPr marL="0" indent="0" algn="r" rtl="1">
              <a:buNone/>
            </a:pPr>
            <a:r>
              <a:rPr lang="fa-IR" dirty="0"/>
              <a:t>فراوانى قرار داده باشد. بنابراين تا كارد به استخوان شما نرسد سزاوار است معاشرت به معروف و </a:t>
            </a:r>
            <a:endParaRPr lang="en-US" dirty="0"/>
          </a:p>
          <a:p>
            <a:pPr marL="0" indent="0" algn="r" rtl="1">
              <a:buNone/>
            </a:pPr>
            <a:r>
              <a:rPr lang="fa-IR" dirty="0"/>
              <a:t>رفتار شايسته را ترك نكنيد بهويژه اينكه بسيار مى شود همسران درباره يكديگر گرفتار سوءظن </a:t>
            </a:r>
            <a:endParaRPr lang="en-US" dirty="0"/>
          </a:p>
          <a:p>
            <a:pPr marL="0" indent="0" algn="r" rtl="1">
              <a:buNone/>
            </a:pPr>
            <a:r>
              <a:rPr lang="fa-IR" dirty="0"/>
              <a:t>هاى بى دليل و حب و بغض هاى بى جهت مى گردند و قضاوت هاى آنها در اين حال غالبا </a:t>
            </a:r>
            <a:endParaRPr lang="en-US" dirty="0"/>
          </a:p>
          <a:p>
            <a:pPr marL="0" indent="0" algn="r" rtl="1">
              <a:buNone/>
            </a:pPr>
            <a:r>
              <a:rPr lang="fa-IR" dirty="0"/>
              <a:t>نادرست است؛ تا آنجا كه خوبى ها در نظرشان بدى، و بدى ها در نظرشان خوبى جلوه مى كند، </a:t>
            </a:r>
            <a:endParaRPr lang="en-US" dirty="0"/>
          </a:p>
          <a:p>
            <a:pPr marL="0" indent="0" algn="r" rtl="1">
              <a:buNone/>
            </a:pPr>
            <a:r>
              <a:rPr lang="fa-IR" dirty="0"/>
              <a:t>ولى با گذشت زمان و مدارا كردن به تدريج حقايق آشكار مى شود.</a:t>
            </a:r>
            <a:endParaRPr lang="en-US" dirty="0"/>
          </a:p>
          <a:p>
            <a:pPr marL="0" indent="0" algn="r">
              <a:buNone/>
            </a:pPr>
            <a:endParaRPr lang="fa-IR" dirty="0"/>
          </a:p>
        </p:txBody>
      </p:sp>
    </p:spTree>
    <p:extLst>
      <p:ext uri="{BB962C8B-B14F-4D97-AF65-F5344CB8AC3E}">
        <p14:creationId xmlns:p14="http://schemas.microsoft.com/office/powerpoint/2010/main" val="345204919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fontScale="77500" lnSpcReduction="20000"/>
          </a:bodyPr>
          <a:lstStyle/>
          <a:p>
            <a:pPr marL="0" indent="0" algn="r" rtl="1">
              <a:lnSpc>
                <a:spcPct val="115000"/>
              </a:lnSpc>
              <a:spcAft>
                <a:spcPts val="1000"/>
              </a:spcAft>
              <a:buNone/>
            </a:pPr>
            <a:r>
              <a:rPr lang="fa-IR" dirty="0">
                <a:ea typeface="Calibri"/>
              </a:rPr>
              <a:t>همچنين </a:t>
            </a:r>
            <a:r>
              <a:rPr lang="fa-IR" dirty="0">
                <a:solidFill>
                  <a:srgbClr val="002060"/>
                </a:solidFill>
                <a:ea typeface="Calibri"/>
              </a:rPr>
              <a:t>«يا اگر بخواهد، پسر و دختر هر دو را به آنها مى دهد و هركس را بخواهد، عقيم و </a:t>
            </a:r>
            <a:r>
              <a:rPr lang="fa-IR" dirty="0" smtClean="0">
                <a:solidFill>
                  <a:srgbClr val="002060"/>
                </a:solidFill>
                <a:ea typeface="Calibri"/>
              </a:rPr>
              <a:t>بى </a:t>
            </a:r>
            <a:r>
              <a:rPr lang="fa-IR" dirty="0">
                <a:solidFill>
                  <a:srgbClr val="002060"/>
                </a:solidFill>
                <a:ea typeface="Calibri"/>
              </a:rPr>
              <a:t>فرزند مى گذارد: أو يزوجهم ذكرانا و إناثا و يجعل من يشاء عقيما.» </a:t>
            </a:r>
            <a:endParaRPr lang="en-US" dirty="0">
              <a:solidFill>
                <a:srgbClr val="002060"/>
              </a:solidFill>
              <a:ea typeface="Calibri"/>
              <a:cs typeface="Arial"/>
            </a:endParaRPr>
          </a:p>
          <a:p>
            <a:pPr marL="0" indent="0" algn="r" rtl="1">
              <a:lnSpc>
                <a:spcPct val="115000"/>
              </a:lnSpc>
              <a:spcAft>
                <a:spcPts val="1000"/>
              </a:spcAft>
              <a:buNone/>
            </a:pPr>
            <a:r>
              <a:rPr lang="fa-IR" dirty="0">
                <a:ea typeface="Calibri"/>
              </a:rPr>
              <a:t>به اين ترتيب مردم به چهار گروه تقسيم مى شوند: آنهايى كه تنها پسر دارند و در آرزوى </a:t>
            </a:r>
            <a:r>
              <a:rPr lang="fa-IR" dirty="0" smtClean="0">
                <a:ea typeface="Calibri"/>
              </a:rPr>
              <a:t>دخترى </a:t>
            </a:r>
            <a:r>
              <a:rPr lang="fa-IR" dirty="0">
                <a:ea typeface="Calibri"/>
              </a:rPr>
              <a:t>هستند؛ آنها كه دختر دارند و در آرزوى پسرند؛ آنها كه هر دو را دارند و گروهى كه هيچ </a:t>
            </a:r>
            <a:r>
              <a:rPr lang="fa-IR" dirty="0" smtClean="0">
                <a:ea typeface="Calibri"/>
              </a:rPr>
              <a:t>فرزندى </a:t>
            </a:r>
            <a:r>
              <a:rPr lang="fa-IR" dirty="0">
                <a:ea typeface="Calibri"/>
              </a:rPr>
              <a:t>ندارند و قلبشان در آرزوى آن پر مى كشد</a:t>
            </a:r>
            <a:r>
              <a:rPr lang="fa-IR" dirty="0" smtClean="0">
                <a:ea typeface="Calibri"/>
              </a:rPr>
              <a:t>.</a:t>
            </a:r>
          </a:p>
          <a:p>
            <a:pPr marL="0" indent="0" algn="r" rtl="1">
              <a:lnSpc>
                <a:spcPct val="115000"/>
              </a:lnSpc>
              <a:spcAft>
                <a:spcPts val="1000"/>
              </a:spcAft>
              <a:buNone/>
            </a:pPr>
            <a:r>
              <a:rPr lang="fa-IR" dirty="0" smtClean="0">
                <a:ea typeface="Calibri"/>
              </a:rPr>
              <a:t> </a:t>
            </a:r>
            <a:r>
              <a:rPr lang="fa-IR" dirty="0">
                <a:ea typeface="Calibri"/>
              </a:rPr>
              <a:t>عجب اينكه هيچ كس تا به امروز كه علوم پيشرفت فراوان كرده، قدرت انتخاب در اين مسئله </a:t>
            </a:r>
            <a:r>
              <a:rPr lang="fa-IR" dirty="0" smtClean="0">
                <a:ea typeface="Calibri"/>
              </a:rPr>
              <a:t>را </a:t>
            </a:r>
            <a:r>
              <a:rPr lang="fa-IR" dirty="0">
                <a:ea typeface="Calibri"/>
              </a:rPr>
              <a:t>ندارد، و على رغم تمام تلاش ها و كوشش ها، هنوز كسى نتوانسته عقيمان واقعى را فرزند </a:t>
            </a:r>
            <a:r>
              <a:rPr lang="fa-IR" dirty="0" smtClean="0">
                <a:ea typeface="Calibri"/>
              </a:rPr>
              <a:t>بخشد </a:t>
            </a:r>
            <a:r>
              <a:rPr lang="fa-IR" dirty="0">
                <a:ea typeface="Calibri"/>
              </a:rPr>
              <a:t>و يا نوع فرزند را طبق تمايل انسان تعيين كند. گرچه نقش برخى از غذاها و داروها را در </a:t>
            </a:r>
            <a:r>
              <a:rPr lang="fa-IR" dirty="0" smtClean="0">
                <a:ea typeface="Calibri"/>
              </a:rPr>
              <a:t>افزايش </a:t>
            </a:r>
            <a:r>
              <a:rPr lang="fa-IR" dirty="0">
                <a:ea typeface="Calibri"/>
              </a:rPr>
              <a:t>احتمال تولد پسر يا دختر نمى توان انكار كرد، اما بايد دانست كه اينها تنها احتمال را </a:t>
            </a:r>
            <a:r>
              <a:rPr lang="fa-IR" dirty="0" smtClean="0">
                <a:ea typeface="Calibri"/>
              </a:rPr>
              <a:t>افزايش </a:t>
            </a:r>
            <a:r>
              <a:rPr lang="fa-IR" dirty="0">
                <a:ea typeface="Calibri"/>
              </a:rPr>
              <a:t>مى دهد و نتيجه هيچ يك قطعى نيست.</a:t>
            </a:r>
            <a:endParaRPr lang="en-US" dirty="0">
              <a:ea typeface="Calibri"/>
              <a:cs typeface="Arial"/>
            </a:endParaRPr>
          </a:p>
          <a:p>
            <a:pPr marL="0" indent="0" algn="r" rtl="1">
              <a:lnSpc>
                <a:spcPct val="115000"/>
              </a:lnSpc>
              <a:spcAft>
                <a:spcPts val="1000"/>
              </a:spcAft>
              <a:buNone/>
            </a:pPr>
            <a:r>
              <a:rPr lang="fa-IR" dirty="0">
                <a:ea typeface="Calibri"/>
              </a:rPr>
              <a:t>جالب آنكه: در اين آيات، «</a:t>
            </a:r>
            <a:r>
              <a:rPr lang="fa-IR" sz="3600" dirty="0">
                <a:ea typeface="Calibri"/>
              </a:rPr>
              <a:t>إناث» </a:t>
            </a:r>
            <a:r>
              <a:rPr lang="fa-IR" dirty="0">
                <a:ea typeface="Calibri"/>
              </a:rPr>
              <a:t>(دختران) را بر </a:t>
            </a:r>
            <a:r>
              <a:rPr lang="fa-IR" sz="3600" dirty="0">
                <a:ea typeface="Calibri"/>
              </a:rPr>
              <a:t>«ذكور</a:t>
            </a:r>
            <a:r>
              <a:rPr lang="fa-IR" dirty="0">
                <a:ea typeface="Calibri"/>
              </a:rPr>
              <a:t>» (پسران) مقدم داشته تا از يك </a:t>
            </a:r>
            <a:r>
              <a:rPr lang="fa-IR" dirty="0" smtClean="0">
                <a:ea typeface="Calibri"/>
              </a:rPr>
              <a:t>سوبيانگر </a:t>
            </a:r>
            <a:r>
              <a:rPr lang="fa-IR" dirty="0">
                <a:ea typeface="Calibri"/>
              </a:rPr>
              <a:t>اهميتى باشد كه اسلام به احياى شخصيت زن مى دهد و از سوى ديگر به آنهايى كه به </a:t>
            </a:r>
            <a:r>
              <a:rPr lang="fa-IR" dirty="0" smtClean="0">
                <a:ea typeface="Calibri"/>
              </a:rPr>
              <a:t>دليل </a:t>
            </a:r>
            <a:r>
              <a:rPr lang="fa-IR" dirty="0">
                <a:ea typeface="Calibri"/>
              </a:rPr>
              <a:t>پندارهاى غلط از تولد دختر كراهت داشتند، بگويد او برخلاف خواسته شما آنچه را كه به </a:t>
            </a:r>
            <a:r>
              <a:rPr lang="fa-IR" dirty="0" smtClean="0">
                <a:ea typeface="Calibri"/>
              </a:rPr>
              <a:t>آن </a:t>
            </a:r>
            <a:r>
              <a:rPr lang="fa-IR" dirty="0">
                <a:ea typeface="Calibri"/>
              </a:rPr>
              <a:t>تمايل نداريد، مى دهد و اين دليل بر آن است كه انتخاب به دست شما </a:t>
            </a:r>
            <a:r>
              <a:rPr lang="fa-IR" dirty="0" smtClean="0">
                <a:ea typeface="Calibri"/>
              </a:rPr>
              <a:t>نيست.تعبير </a:t>
            </a:r>
            <a:r>
              <a:rPr lang="fa-IR" dirty="0">
                <a:ea typeface="Calibri"/>
              </a:rPr>
              <a:t>«يهب» (مى بخشد) نيز دليل روشنى است كه هم دختران هديه الهى هستند و هم </a:t>
            </a:r>
            <a:r>
              <a:rPr lang="fa-IR" dirty="0" smtClean="0">
                <a:ea typeface="Calibri"/>
              </a:rPr>
              <a:t>پسران</a:t>
            </a:r>
            <a:r>
              <a:rPr lang="fa-IR" dirty="0">
                <a:ea typeface="Calibri"/>
              </a:rPr>
              <a:t>، و تفاوت گذاشتن ميان اين دو صحيح نيست و هر دو «هبه» اويند.</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378230254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5821363"/>
          </a:xfrm>
        </p:spPr>
        <p:txBody>
          <a:bodyPr>
            <a:normAutofit/>
          </a:bodyPr>
          <a:lstStyle/>
          <a:p>
            <a:pPr marL="0" indent="0" algn="r" rtl="1">
              <a:lnSpc>
                <a:spcPct val="115000"/>
              </a:lnSpc>
              <a:spcAft>
                <a:spcPts val="1000"/>
              </a:spcAft>
              <a:buNone/>
            </a:pPr>
            <a:r>
              <a:rPr lang="fa-IR" dirty="0">
                <a:solidFill>
                  <a:srgbClr val="002060"/>
                </a:solidFill>
                <a:ea typeface="Calibri"/>
              </a:rPr>
              <a:t>تعبير «يزوجهم» در اينجا به معناى تزويج </a:t>
            </a:r>
            <a:r>
              <a:rPr lang="fa-IR" dirty="0" smtClean="0">
                <a:solidFill>
                  <a:srgbClr val="002060"/>
                </a:solidFill>
                <a:ea typeface="Calibri"/>
              </a:rPr>
              <a:t>نيست، </a:t>
            </a:r>
            <a:r>
              <a:rPr lang="fa-IR" dirty="0">
                <a:solidFill>
                  <a:srgbClr val="002060"/>
                </a:solidFill>
                <a:ea typeface="Calibri"/>
              </a:rPr>
              <a:t>بلكه منظور جمع كردن ميان اين </a:t>
            </a:r>
            <a:r>
              <a:rPr lang="fa-IR" dirty="0" smtClean="0">
                <a:solidFill>
                  <a:srgbClr val="002060"/>
                </a:solidFill>
                <a:ea typeface="Calibri"/>
              </a:rPr>
              <a:t>دوموهبت </a:t>
            </a:r>
            <a:r>
              <a:rPr lang="fa-IR" dirty="0">
                <a:solidFill>
                  <a:srgbClr val="002060"/>
                </a:solidFill>
                <a:ea typeface="Calibri"/>
              </a:rPr>
              <a:t>براى گروهى از انسان هاست. </a:t>
            </a:r>
            <a:r>
              <a:rPr lang="fa-IR" dirty="0">
                <a:ea typeface="Calibri"/>
              </a:rPr>
              <a:t>به عبارت ديگر واژه «تزويج» گاه به معناى جمع كردن </a:t>
            </a:r>
            <a:r>
              <a:rPr lang="fa-IR" dirty="0" smtClean="0">
                <a:ea typeface="Calibri"/>
              </a:rPr>
              <a:t>ميان </a:t>
            </a:r>
            <a:r>
              <a:rPr lang="fa-IR" dirty="0">
                <a:ea typeface="Calibri"/>
              </a:rPr>
              <a:t>اشياى مختلف يا اجناس گوناگون مى آيد؛ چرا كه «زوج» در اصل به معناى دو چيز يا دو </a:t>
            </a:r>
            <a:r>
              <a:rPr lang="fa-IR" dirty="0" smtClean="0">
                <a:ea typeface="Calibri"/>
              </a:rPr>
              <a:t>شخص </a:t>
            </a:r>
            <a:r>
              <a:rPr lang="fa-IR" dirty="0">
                <a:ea typeface="Calibri"/>
              </a:rPr>
              <a:t>است كه با يكديگر قرين </a:t>
            </a:r>
            <a:r>
              <a:rPr lang="fa-IR" dirty="0" smtClean="0">
                <a:ea typeface="Calibri"/>
              </a:rPr>
              <a:t>گردند.</a:t>
            </a:r>
            <a:r>
              <a:rPr lang="fa-IR" dirty="0">
                <a:ea typeface="Calibri"/>
                <a:cs typeface="Arial"/>
              </a:rPr>
              <a:t/>
            </a:r>
            <a:br>
              <a:rPr lang="fa-IR" dirty="0">
                <a:ea typeface="Calibri"/>
                <a:cs typeface="Arial"/>
              </a:rPr>
            </a:br>
            <a:r>
              <a:rPr lang="fa-IR" dirty="0" smtClean="0">
                <a:ea typeface="Calibri"/>
              </a:rPr>
              <a:t>به </a:t>
            </a:r>
            <a:r>
              <a:rPr lang="fa-IR" dirty="0">
                <a:ea typeface="Calibri"/>
              </a:rPr>
              <a:t>هر حال نه تنها در موضوع تولد فرزندان، كه در همه چيز مشيت خداوند حاكم مطلق </a:t>
            </a:r>
            <a:r>
              <a:rPr lang="fa-IR" dirty="0" smtClean="0">
                <a:ea typeface="Calibri"/>
              </a:rPr>
              <a:t>است </a:t>
            </a:r>
            <a:r>
              <a:rPr lang="fa-IR" dirty="0">
                <a:ea typeface="Calibri"/>
              </a:rPr>
              <a:t>و او قادرى است آگاه و حكيم كه علم و قدرتش با هم قرين است. از اين رو در پايان آيه مى </a:t>
            </a:r>
            <a:r>
              <a:rPr lang="fa-IR" dirty="0" smtClean="0">
                <a:ea typeface="Calibri"/>
              </a:rPr>
              <a:t>افزايد</a:t>
            </a:r>
            <a:r>
              <a:rPr lang="fa-IR" dirty="0">
                <a:ea typeface="Calibri"/>
              </a:rPr>
              <a:t>: </a:t>
            </a:r>
            <a:r>
              <a:rPr lang="fa-IR" dirty="0">
                <a:solidFill>
                  <a:srgbClr val="002060"/>
                </a:solidFill>
                <a:ea typeface="Calibri"/>
              </a:rPr>
              <a:t>«او دانا و قادر است: إنه عليم قدير .» </a:t>
            </a:r>
            <a:endParaRPr lang="en-US" dirty="0">
              <a:solidFill>
                <a:srgbClr val="002060"/>
              </a:solidFill>
              <a:ea typeface="Calibri"/>
              <a:cs typeface="Arial"/>
            </a:endParaRPr>
          </a:p>
        </p:txBody>
      </p:sp>
    </p:spTree>
    <p:extLst>
      <p:ext uri="{BB962C8B-B14F-4D97-AF65-F5344CB8AC3E}">
        <p14:creationId xmlns:p14="http://schemas.microsoft.com/office/powerpoint/2010/main" val="185165458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a typeface="Calibri"/>
                <a:cs typeface="Arial"/>
              </a:rPr>
              <a:t>محكمه صلح خانوادگى</a:t>
            </a:r>
            <a:endParaRPr lang="fa-IR" dirty="0"/>
          </a:p>
        </p:txBody>
      </p:sp>
      <p:sp>
        <p:nvSpPr>
          <p:cNvPr id="3" name="Content Placeholder 2"/>
          <p:cNvSpPr>
            <a:spLocks noGrp="1"/>
          </p:cNvSpPr>
          <p:nvPr>
            <p:ph idx="1"/>
          </p:nvPr>
        </p:nvSpPr>
        <p:spPr>
          <a:xfrm>
            <a:off x="457200" y="1295400"/>
            <a:ext cx="8305800" cy="5562600"/>
          </a:xfrm>
        </p:spPr>
        <p:txBody>
          <a:bodyPr>
            <a:normAutofit fontScale="62500" lnSpcReduction="20000"/>
          </a:bodyPr>
          <a:lstStyle/>
          <a:p>
            <a:pPr marL="0" indent="0" algn="ctr" rtl="1">
              <a:lnSpc>
                <a:spcPct val="115000"/>
              </a:lnSpc>
              <a:spcAft>
                <a:spcPts val="1000"/>
              </a:spcAft>
              <a:buNone/>
            </a:pPr>
            <a:r>
              <a:rPr lang="fa-IR" dirty="0">
                <a:solidFill>
                  <a:srgbClr val="009900"/>
                </a:solidFill>
                <a:ea typeface="Calibri"/>
              </a:rPr>
              <a:t>و إن خفتم شقاق بينهما فابعثوا حكما من أهله و حكما من أهلها </a:t>
            </a:r>
            <a:r>
              <a:rPr lang="fa-IR" dirty="0" smtClean="0">
                <a:solidFill>
                  <a:srgbClr val="009900"/>
                </a:solidFill>
                <a:ea typeface="Calibri"/>
              </a:rPr>
              <a:t>إن </a:t>
            </a:r>
            <a:r>
              <a:rPr lang="fa-IR" dirty="0">
                <a:solidFill>
                  <a:srgbClr val="009900"/>
                </a:solidFill>
                <a:ea typeface="Calibri"/>
              </a:rPr>
              <a:t>يريدا إصلاحا يوفق الله بينهما إن الله كان عليما خبيرا</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اين آيه به مسئله بروز اختلاف و نزاع ميان دو همسر اشاره كرده، مى گويد: </a:t>
            </a:r>
            <a:r>
              <a:rPr lang="fa-IR" dirty="0">
                <a:solidFill>
                  <a:srgbClr val="0070C0"/>
                </a:solidFill>
                <a:ea typeface="Calibri"/>
              </a:rPr>
              <a:t>«اگر نشانه هاى </a:t>
            </a:r>
            <a:r>
              <a:rPr lang="fa-IR" dirty="0" smtClean="0">
                <a:solidFill>
                  <a:srgbClr val="0070C0"/>
                </a:solidFill>
                <a:ea typeface="Calibri"/>
              </a:rPr>
              <a:t>جدايى </a:t>
            </a:r>
            <a:r>
              <a:rPr lang="fa-IR" dirty="0">
                <a:solidFill>
                  <a:srgbClr val="0070C0"/>
                </a:solidFill>
                <a:ea typeface="Calibri"/>
              </a:rPr>
              <a:t>در ميان دو همسر پيدا شد، براى بررسى علل ناسازگارى و فراهم نمودن مقدمات </a:t>
            </a:r>
            <a:r>
              <a:rPr lang="fa-IR" dirty="0" smtClean="0">
                <a:solidFill>
                  <a:srgbClr val="0070C0"/>
                </a:solidFill>
                <a:ea typeface="Calibri"/>
              </a:rPr>
              <a:t>صلحو </a:t>
            </a:r>
            <a:r>
              <a:rPr lang="fa-IR" dirty="0">
                <a:solidFill>
                  <a:srgbClr val="0070C0"/>
                </a:solidFill>
                <a:ea typeface="Calibri"/>
              </a:rPr>
              <a:t>سازش، يك نفر داور و حكم از فاميل مرد و يك داور و حكم از فاميل زن انتخاب كنيد: و إن </a:t>
            </a:r>
            <a:r>
              <a:rPr lang="fa-IR" dirty="0" smtClean="0">
                <a:solidFill>
                  <a:srgbClr val="0070C0"/>
                </a:solidFill>
                <a:ea typeface="Calibri"/>
              </a:rPr>
              <a:t>خفتم </a:t>
            </a:r>
            <a:r>
              <a:rPr lang="fa-IR" dirty="0">
                <a:solidFill>
                  <a:srgbClr val="0070C0"/>
                </a:solidFill>
                <a:ea typeface="Calibri"/>
              </a:rPr>
              <a:t>شقاق بينهما فابعثوا حكما من أهله و حكما من أهلها.» </a:t>
            </a:r>
            <a:endParaRPr lang="en-US" dirty="0">
              <a:solidFill>
                <a:srgbClr val="0070C0"/>
              </a:solidFill>
              <a:ea typeface="Calibri"/>
              <a:cs typeface="Arial"/>
            </a:endParaRPr>
          </a:p>
          <a:p>
            <a:pPr marL="0" indent="0" algn="r" rtl="1">
              <a:lnSpc>
                <a:spcPct val="115000"/>
              </a:lnSpc>
              <a:spcAft>
                <a:spcPts val="1000"/>
              </a:spcAft>
              <a:buNone/>
            </a:pPr>
            <a:r>
              <a:rPr lang="fa-IR" dirty="0">
                <a:ea typeface="Calibri"/>
              </a:rPr>
              <a:t>سپس مى </a:t>
            </a:r>
            <a:r>
              <a:rPr lang="fa-IR" dirty="0" smtClean="0">
                <a:ea typeface="Calibri"/>
              </a:rPr>
              <a:t>فرمايد: </a:t>
            </a:r>
            <a:r>
              <a:rPr lang="fa-IR" dirty="0">
                <a:solidFill>
                  <a:srgbClr val="0070C0"/>
                </a:solidFill>
                <a:ea typeface="Calibri"/>
              </a:rPr>
              <a:t>«اگر اين دو حكم با حسن نيت و دلسوزى وارد كار شوند و هدفشان اصلاح </a:t>
            </a:r>
            <a:r>
              <a:rPr lang="fa-IR" dirty="0" smtClean="0">
                <a:solidFill>
                  <a:srgbClr val="0070C0"/>
                </a:solidFill>
                <a:ea typeface="Calibri"/>
              </a:rPr>
              <a:t>ميان </a:t>
            </a:r>
            <a:r>
              <a:rPr lang="fa-IR" dirty="0">
                <a:solidFill>
                  <a:srgbClr val="0070C0"/>
                </a:solidFill>
                <a:ea typeface="Calibri"/>
              </a:rPr>
              <a:t>دو همسر باشد، خداوند كمك مى كند و بهوسيله آنان ميان دو همسر الفت مى دهد: إن </a:t>
            </a:r>
            <a:r>
              <a:rPr lang="fa-IR" dirty="0" smtClean="0">
                <a:solidFill>
                  <a:srgbClr val="0070C0"/>
                </a:solidFill>
                <a:ea typeface="Calibri"/>
              </a:rPr>
              <a:t>يريدا </a:t>
            </a:r>
            <a:r>
              <a:rPr lang="fa-IR" dirty="0">
                <a:solidFill>
                  <a:srgbClr val="0070C0"/>
                </a:solidFill>
                <a:ea typeface="Calibri"/>
              </a:rPr>
              <a:t>إصلاحا يوفق الله بينهما.»</a:t>
            </a:r>
            <a:r>
              <a:rPr lang="fa-IR" dirty="0">
                <a:ea typeface="Calibri"/>
              </a:rPr>
              <a:t> </a:t>
            </a:r>
            <a:r>
              <a:rPr lang="fa-IR" dirty="0" smtClean="0">
                <a:ea typeface="Calibri"/>
              </a:rPr>
              <a:t>براى </a:t>
            </a:r>
            <a:r>
              <a:rPr lang="fa-IR" dirty="0">
                <a:ea typeface="Calibri"/>
              </a:rPr>
              <a:t>اينكه به «حكمين» هشدار دهد كه حسن نيت داشته باشند، در پايان آيه مى فرمايد: </a:t>
            </a:r>
            <a:r>
              <a:rPr lang="fa-IR" dirty="0" smtClean="0">
                <a:solidFill>
                  <a:srgbClr val="0070C0"/>
                </a:solidFill>
                <a:ea typeface="Calibri"/>
              </a:rPr>
              <a:t>«خداوند از نيت آنها با خبر و آگاه است: إن الله كان عليما خبيرا.»</a:t>
            </a:r>
            <a:endParaRPr lang="en-US" dirty="0" smtClean="0">
              <a:solidFill>
                <a:srgbClr val="0070C0"/>
              </a:solidFill>
              <a:ea typeface="Calibri"/>
              <a:cs typeface="Arial"/>
            </a:endParaRPr>
          </a:p>
          <a:p>
            <a:pPr marL="0" indent="0" algn="r" rtl="1">
              <a:lnSpc>
                <a:spcPct val="115000"/>
              </a:lnSpc>
              <a:spcAft>
                <a:spcPts val="1000"/>
              </a:spcAft>
              <a:buNone/>
            </a:pPr>
            <a:r>
              <a:rPr lang="fa-IR" dirty="0" smtClean="0">
                <a:ea typeface="Calibri"/>
              </a:rPr>
              <a:t>محكمه </a:t>
            </a:r>
            <a:r>
              <a:rPr lang="fa-IR" dirty="0">
                <a:ea typeface="Calibri"/>
              </a:rPr>
              <a:t>صلح خانوادگى كه در اين آيه بدان اشاره شده، يكى از شاهكارهاى اسلام است. اين </a:t>
            </a:r>
            <a:r>
              <a:rPr lang="fa-IR" dirty="0" smtClean="0">
                <a:ea typeface="Calibri"/>
              </a:rPr>
              <a:t>محكمه </a:t>
            </a:r>
            <a:r>
              <a:rPr lang="fa-IR" dirty="0">
                <a:ea typeface="Calibri"/>
              </a:rPr>
              <a:t>امتيازاتى دارد كه ساير محاكم ندارند؛ از </a:t>
            </a:r>
            <a:r>
              <a:rPr lang="fa-IR" dirty="0" smtClean="0">
                <a:ea typeface="Calibri"/>
              </a:rPr>
              <a:t>جمله:. </a:t>
            </a:r>
            <a:r>
              <a:rPr lang="fa-IR" dirty="0">
                <a:ea typeface="Calibri"/>
              </a:rPr>
              <a:t>محيط خانواده كانون احساسات و عواطف است و طبعا مقياسى كه در اين محيط بايد به </a:t>
            </a:r>
            <a:r>
              <a:rPr lang="fa-IR" dirty="0" smtClean="0">
                <a:ea typeface="Calibri"/>
              </a:rPr>
              <a:t>كار </a:t>
            </a:r>
            <a:r>
              <a:rPr lang="fa-IR" dirty="0">
                <a:ea typeface="Calibri"/>
              </a:rPr>
              <a:t>رود، با مقياس ساير محيط ها متفاوت است؛ يعنى همان گونه كه در «دادگاه هاى جنايى» </a:t>
            </a:r>
            <a:r>
              <a:rPr lang="fa-IR" dirty="0" smtClean="0">
                <a:ea typeface="Calibri"/>
              </a:rPr>
              <a:t>نمى </a:t>
            </a:r>
            <a:r>
              <a:rPr lang="fa-IR" dirty="0">
                <a:ea typeface="Calibri"/>
              </a:rPr>
              <a:t>توان با مقياس محبت و عاطفه كار كرد، در محيط خانواده نيز نمى توان تنها با قانون و </a:t>
            </a:r>
            <a:r>
              <a:rPr lang="fa-IR" dirty="0" smtClean="0">
                <a:ea typeface="Calibri"/>
              </a:rPr>
              <a:t>مقررات </a:t>
            </a:r>
            <a:r>
              <a:rPr lang="fa-IR" dirty="0">
                <a:ea typeface="Calibri"/>
              </a:rPr>
              <a:t>خشك رفتار نمود. در اينجا بايد تا حد امكان اختلافات را از طرق عاطفى حل كرد، از </a:t>
            </a:r>
            <a:r>
              <a:rPr lang="fa-IR" dirty="0" smtClean="0">
                <a:ea typeface="Calibri"/>
              </a:rPr>
              <a:t>اين</a:t>
            </a:r>
            <a:endParaRPr lang="en-US" dirty="0">
              <a:ea typeface="Calibri"/>
              <a:cs typeface="Arial"/>
            </a:endParaRPr>
          </a:p>
        </p:txBody>
      </p:sp>
    </p:spTree>
    <p:extLst>
      <p:ext uri="{BB962C8B-B14F-4D97-AF65-F5344CB8AC3E}">
        <p14:creationId xmlns:p14="http://schemas.microsoft.com/office/powerpoint/2010/main" val="143159814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marL="0" indent="0" algn="r" rtl="1">
              <a:lnSpc>
                <a:spcPct val="115000"/>
              </a:lnSpc>
              <a:spcAft>
                <a:spcPts val="1000"/>
              </a:spcAft>
              <a:buNone/>
            </a:pPr>
            <a:r>
              <a:rPr lang="fa-IR" dirty="0">
                <a:ea typeface="Calibri"/>
              </a:rPr>
              <a:t>رو دستور مى دهد داوران اين محكمه كسانى باشند كه با دو همسر پيوند خويشاوندى دارند و مى </a:t>
            </a:r>
            <a:r>
              <a:rPr lang="fa-IR" dirty="0" smtClean="0">
                <a:ea typeface="Calibri"/>
              </a:rPr>
              <a:t>توانند </a:t>
            </a:r>
            <a:r>
              <a:rPr lang="fa-IR" dirty="0">
                <a:ea typeface="Calibri"/>
              </a:rPr>
              <a:t>عواطف آنها را در مسير اصلاح تحريك كنند. بديهى است اين امتياز تنها در اين محكمه </a:t>
            </a:r>
            <a:r>
              <a:rPr lang="fa-IR" dirty="0" smtClean="0">
                <a:ea typeface="Calibri"/>
              </a:rPr>
              <a:t>است </a:t>
            </a:r>
            <a:r>
              <a:rPr lang="fa-IR" dirty="0">
                <a:ea typeface="Calibri"/>
              </a:rPr>
              <a:t>و محاكم ديگر فاقد آن اند.</a:t>
            </a:r>
            <a:endParaRPr lang="en-US" dirty="0">
              <a:ea typeface="Calibri"/>
              <a:cs typeface="Arial"/>
            </a:endParaRPr>
          </a:p>
          <a:p>
            <a:pPr marL="0" indent="0" algn="r" rtl="1">
              <a:lnSpc>
                <a:spcPct val="115000"/>
              </a:lnSpc>
              <a:spcAft>
                <a:spcPts val="1000"/>
              </a:spcAft>
              <a:buNone/>
            </a:pPr>
            <a:r>
              <a:rPr lang="fa-IR" dirty="0">
                <a:ea typeface="Calibri"/>
              </a:rPr>
              <a:t>2. در محاكم عادى قضايى، طرفين دعوا مجبورند براى دفاع از خود همه اسرارشان را فاش </a:t>
            </a:r>
            <a:r>
              <a:rPr lang="fa-IR" dirty="0" smtClean="0">
                <a:ea typeface="Calibri"/>
              </a:rPr>
              <a:t>كنند</a:t>
            </a:r>
            <a:r>
              <a:rPr lang="fa-IR" dirty="0">
                <a:ea typeface="Calibri"/>
              </a:rPr>
              <a:t>. مسلم است كه اگر زن و مرد در برابر افراد بيگانه اسرار زناشويى خود را فاش سازند، </a:t>
            </a:r>
            <a:r>
              <a:rPr lang="fa-IR" dirty="0" smtClean="0">
                <a:ea typeface="Calibri"/>
              </a:rPr>
              <a:t>احساسات </a:t>
            </a:r>
            <a:r>
              <a:rPr lang="fa-IR" dirty="0">
                <a:ea typeface="Calibri"/>
              </a:rPr>
              <a:t>يكديگر را آن چنان جريحه دار مى كنند كه اگر به اجبار دادگاه به خانه </a:t>
            </a:r>
            <a:r>
              <a:rPr lang="fa-IR" dirty="0" smtClean="0">
                <a:ea typeface="Calibri"/>
              </a:rPr>
              <a:t>بازگردند،ديگر </a:t>
            </a:r>
            <a:r>
              <a:rPr lang="fa-IR" dirty="0">
                <a:ea typeface="Calibri"/>
              </a:rPr>
              <a:t>آن صميميت و محبت پيش را نخواهند داشت و همانند دو فرد بيگانه مى شوند كه به حكم </a:t>
            </a:r>
            <a:r>
              <a:rPr lang="fa-IR" dirty="0" smtClean="0">
                <a:ea typeface="Calibri"/>
              </a:rPr>
              <a:t>اجبار </a:t>
            </a:r>
            <a:r>
              <a:rPr lang="fa-IR" dirty="0">
                <a:ea typeface="Calibri"/>
              </a:rPr>
              <a:t>بايد وظايفى را انجام دهند و تجربه نيز نشان داده است كه زن و شوهرى كه به اين گونه </a:t>
            </a:r>
            <a:r>
              <a:rPr lang="fa-IR" dirty="0" smtClean="0">
                <a:ea typeface="Calibri"/>
              </a:rPr>
              <a:t>محاكم </a:t>
            </a:r>
            <a:r>
              <a:rPr lang="fa-IR" dirty="0">
                <a:ea typeface="Calibri"/>
              </a:rPr>
              <a:t>مى روند، ديگر زن و شوهر سابق نيستند. اما در محكمه صلح فاميلى، يا اين گونه مطالب </a:t>
            </a:r>
            <a:r>
              <a:rPr lang="fa-IR" dirty="0" smtClean="0">
                <a:ea typeface="Calibri"/>
              </a:rPr>
              <a:t>به </a:t>
            </a:r>
            <a:r>
              <a:rPr lang="fa-IR" dirty="0">
                <a:ea typeface="Calibri"/>
              </a:rPr>
              <a:t>خاطر شرم حضور مطرح نمى شود و يا اگر هم مطرح گردد، چون در برابر آشنايان و محرمان </a:t>
            </a:r>
            <a:r>
              <a:rPr lang="fa-IR" dirty="0" smtClean="0">
                <a:ea typeface="Calibri"/>
              </a:rPr>
              <a:t>است</a:t>
            </a:r>
            <a:r>
              <a:rPr lang="fa-IR" dirty="0">
                <a:ea typeface="Calibri"/>
              </a:rPr>
              <a:t>، آن اثر سوء را نخواهد داشت</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3. داوران در محاكم معمولى، در جريان اختلافات غالبا بى تفاوت اند و قضيه به هر شكلى </a:t>
            </a:r>
            <a:r>
              <a:rPr lang="fa-IR" dirty="0" smtClean="0">
                <a:ea typeface="Calibri"/>
              </a:rPr>
              <a:t>خاتمه </a:t>
            </a:r>
            <a:r>
              <a:rPr lang="fa-IR" dirty="0">
                <a:ea typeface="Calibri"/>
              </a:rPr>
              <a:t>يابد براى آنها تأثيرى ندارد؛ دو همسر به خانه بازگردند يا براى هميشه از يكديگر </a:t>
            </a:r>
            <a:r>
              <a:rPr lang="fa-IR" dirty="0" smtClean="0">
                <a:ea typeface="Calibri"/>
              </a:rPr>
              <a:t>جداشوند</a:t>
            </a:r>
            <a:r>
              <a:rPr lang="fa-IR" dirty="0">
                <a:ea typeface="Calibri"/>
              </a:rPr>
              <a:t>، </a:t>
            </a: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48244175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p:spPr>
        <p:txBody>
          <a:bodyPr>
            <a:normAutofit fontScale="70000" lnSpcReduction="20000"/>
          </a:bodyPr>
          <a:lstStyle/>
          <a:p>
            <a:pPr marL="0" indent="0" algn="r" rtl="1">
              <a:lnSpc>
                <a:spcPct val="115000"/>
              </a:lnSpc>
              <a:spcAft>
                <a:spcPts val="1000"/>
              </a:spcAft>
              <a:buNone/>
            </a:pPr>
            <a:r>
              <a:rPr lang="fa-IR" dirty="0">
                <a:ea typeface="Calibri"/>
              </a:rPr>
              <a:t>براى آنها تفاوتى نمى كند. درحالى كه در محكمه صلح فاميلى كاملا به عكس است؛ زيرا </a:t>
            </a:r>
            <a:endParaRPr lang="en-US" dirty="0">
              <a:ea typeface="Calibri"/>
              <a:cs typeface="Arial"/>
            </a:endParaRPr>
          </a:p>
          <a:p>
            <a:pPr marL="0" indent="0" algn="r" rtl="1">
              <a:lnSpc>
                <a:spcPct val="115000"/>
              </a:lnSpc>
              <a:spcAft>
                <a:spcPts val="1000"/>
              </a:spcAft>
              <a:buNone/>
            </a:pPr>
            <a:r>
              <a:rPr lang="fa-IR" dirty="0">
                <a:ea typeface="Calibri"/>
              </a:rPr>
              <a:t>داوران اين محكمه از بستگان نزديك مرد و زن هستند و جدايى يا صلح آن دو، در زندگى اين </a:t>
            </a:r>
            <a:endParaRPr lang="en-US" dirty="0">
              <a:ea typeface="Calibri"/>
              <a:cs typeface="Arial"/>
            </a:endParaRPr>
          </a:p>
          <a:p>
            <a:pPr marL="0" indent="0" algn="r" rtl="1">
              <a:lnSpc>
                <a:spcPct val="115000"/>
              </a:lnSpc>
              <a:spcAft>
                <a:spcPts val="1000"/>
              </a:spcAft>
              <a:buNone/>
            </a:pPr>
            <a:r>
              <a:rPr lang="fa-IR" dirty="0">
                <a:ea typeface="Calibri"/>
              </a:rPr>
              <a:t>عده نيز هم از نظر عاطفى و هم از نظر مسئوليت هاى ناشى از آن تأثير دارد. از اين رو آنها نهايت </a:t>
            </a:r>
            <a:endParaRPr lang="en-US" dirty="0">
              <a:ea typeface="Calibri"/>
              <a:cs typeface="Arial"/>
            </a:endParaRPr>
          </a:p>
          <a:p>
            <a:pPr marL="0" indent="0" algn="r" rtl="1">
              <a:lnSpc>
                <a:spcPct val="115000"/>
              </a:lnSpc>
              <a:spcAft>
                <a:spcPts val="1000"/>
              </a:spcAft>
              <a:buNone/>
            </a:pPr>
            <a:r>
              <a:rPr lang="fa-IR" dirty="0">
                <a:ea typeface="Calibri"/>
              </a:rPr>
              <a:t>كوشش را به خرج مى دهند تا صلح و صميميت در ميان اين دو برقرار شود و به اصطلاح آب </a:t>
            </a:r>
            <a:endParaRPr lang="en-US" dirty="0">
              <a:ea typeface="Calibri"/>
              <a:cs typeface="Arial"/>
            </a:endParaRPr>
          </a:p>
          <a:p>
            <a:pPr marL="0" indent="0" algn="r" rtl="1">
              <a:lnSpc>
                <a:spcPct val="115000"/>
              </a:lnSpc>
              <a:spcAft>
                <a:spcPts val="1000"/>
              </a:spcAft>
              <a:buNone/>
            </a:pPr>
            <a:r>
              <a:rPr lang="fa-IR" dirty="0">
                <a:ea typeface="Calibri"/>
              </a:rPr>
              <a:t>رفته به جوى بازگردد.</a:t>
            </a:r>
            <a:endParaRPr lang="en-US" dirty="0">
              <a:ea typeface="Calibri"/>
              <a:cs typeface="Arial"/>
            </a:endParaRPr>
          </a:p>
          <a:p>
            <a:pPr marL="0" indent="0" algn="r" rtl="1">
              <a:lnSpc>
                <a:spcPct val="115000"/>
              </a:lnSpc>
              <a:spcAft>
                <a:spcPts val="1000"/>
              </a:spcAft>
              <a:buNone/>
            </a:pPr>
            <a:r>
              <a:rPr lang="fa-IR" dirty="0">
                <a:ea typeface="Calibri"/>
              </a:rPr>
              <a:t>4. از همه اينها گذشته، چنين محكمه اى هيچ يك از مشكلات و هزينه هاى سرسام آور</a:t>
            </a:r>
            <a:endParaRPr lang="en-US" dirty="0">
              <a:ea typeface="Calibri"/>
              <a:cs typeface="Arial"/>
            </a:endParaRPr>
          </a:p>
          <a:p>
            <a:pPr marL="0" indent="0" algn="r" rtl="1">
              <a:lnSpc>
                <a:spcPct val="115000"/>
              </a:lnSpc>
              <a:spcAft>
                <a:spcPts val="1000"/>
              </a:spcAft>
              <a:buNone/>
            </a:pPr>
            <a:r>
              <a:rPr lang="fa-IR" dirty="0">
                <a:ea typeface="Calibri"/>
              </a:rPr>
              <a:t>و سرگردانى هاى محاكم معمولى را ندارد و بدون هيچ گونه تشريفاتى طرفين مى توانند در </a:t>
            </a:r>
            <a:endParaRPr lang="en-US" dirty="0">
              <a:ea typeface="Calibri"/>
              <a:cs typeface="Arial"/>
            </a:endParaRPr>
          </a:p>
          <a:p>
            <a:pPr marL="0" indent="0" algn="r" rtl="1">
              <a:lnSpc>
                <a:spcPct val="115000"/>
              </a:lnSpc>
              <a:spcAft>
                <a:spcPts val="1000"/>
              </a:spcAft>
              <a:buNone/>
            </a:pPr>
            <a:r>
              <a:rPr lang="fa-IR" dirty="0">
                <a:ea typeface="Calibri"/>
              </a:rPr>
              <a:t>كمترين مدت به مقصود خود نايل شوند.</a:t>
            </a:r>
            <a:endParaRPr lang="en-US" dirty="0">
              <a:ea typeface="Calibri"/>
              <a:cs typeface="Arial"/>
            </a:endParaRPr>
          </a:p>
          <a:p>
            <a:pPr marL="0" indent="0" algn="r" rtl="1">
              <a:lnSpc>
                <a:spcPct val="115000"/>
              </a:lnSpc>
              <a:spcAft>
                <a:spcPts val="1000"/>
              </a:spcAft>
              <a:buNone/>
            </a:pPr>
            <a:r>
              <a:rPr lang="fa-IR" dirty="0">
                <a:ea typeface="Calibri"/>
              </a:rPr>
              <a:t>با اين امتيازاتى كه بر شمرديم، معلوم مى شود كه شانس موفقيت اين محكمه در اصلاح </a:t>
            </a:r>
            <a:endParaRPr lang="en-US" dirty="0">
              <a:ea typeface="Calibri"/>
              <a:cs typeface="Arial"/>
            </a:endParaRPr>
          </a:p>
          <a:p>
            <a:pPr marL="0" indent="0" algn="r" rtl="1">
              <a:lnSpc>
                <a:spcPct val="115000"/>
              </a:lnSpc>
              <a:spcAft>
                <a:spcPts val="1000"/>
              </a:spcAft>
              <a:buNone/>
            </a:pPr>
            <a:r>
              <a:rPr lang="fa-IR" dirty="0">
                <a:ea typeface="Calibri"/>
              </a:rPr>
              <a:t>ميان دو همسر به مراتب بيشتر از محاكم ديگر است. ناگفته روشن است كه حكمين بايد از ميان </a:t>
            </a:r>
            <a:endParaRPr lang="en-US" dirty="0">
              <a:ea typeface="Calibri"/>
              <a:cs typeface="Arial"/>
            </a:endParaRPr>
          </a:p>
          <a:p>
            <a:pPr marL="0" indent="0" algn="r" rtl="1">
              <a:lnSpc>
                <a:spcPct val="115000"/>
              </a:lnSpc>
              <a:spcAft>
                <a:spcPts val="1000"/>
              </a:spcAft>
              <a:buNone/>
            </a:pPr>
            <a:r>
              <a:rPr lang="fa-IR" dirty="0">
                <a:ea typeface="Calibri"/>
              </a:rPr>
              <a:t>افراد پخته، باتدبير و آگاه دو فاميل انتخاب شوند. مسئله حكمين و شرايط آنها و دايره نفوذ حكم </a:t>
            </a:r>
            <a:endParaRPr lang="en-US" dirty="0">
              <a:ea typeface="Calibri"/>
              <a:cs typeface="Arial"/>
            </a:endParaRPr>
          </a:p>
          <a:p>
            <a:pPr marL="0" indent="0" algn="r" rtl="1">
              <a:lnSpc>
                <a:spcPct val="115000"/>
              </a:lnSpc>
              <a:spcAft>
                <a:spcPts val="1000"/>
              </a:spcAft>
              <a:buNone/>
            </a:pPr>
            <a:r>
              <a:rPr lang="fa-IR" dirty="0">
                <a:ea typeface="Calibri"/>
              </a:rPr>
              <a:t>و داورى شان درباره دو همسر، در فقه اسلامى به تفصيل بيان شده است؛ از جمله اينكه دو حكم</a:t>
            </a:r>
            <a:endParaRPr lang="en-US" dirty="0">
              <a:ea typeface="Calibri"/>
              <a:cs typeface="Arial"/>
            </a:endParaRPr>
          </a:p>
          <a:p>
            <a:pPr marL="0" indent="0" algn="r" rtl="1">
              <a:lnSpc>
                <a:spcPct val="115000"/>
              </a:lnSpc>
              <a:spcAft>
                <a:spcPts val="1000"/>
              </a:spcAft>
              <a:buNone/>
            </a:pPr>
            <a:r>
              <a:rPr lang="fa-IR" dirty="0">
                <a:ea typeface="Calibri"/>
              </a:rPr>
              <a:t>بايد بالغ، عاقل، عادل و نسبت به كار خود بصير و بينا باشند.</a:t>
            </a: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119734173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3100" dirty="0" smtClean="0">
                <a:solidFill>
                  <a:srgbClr val="0070C0"/>
                </a:solidFill>
              </a:rPr>
              <a:t>بصيرت</a:t>
            </a:r>
            <a:r>
              <a:rPr lang="fa-IR" sz="2000" dirty="0" smtClean="0">
                <a:solidFill>
                  <a:srgbClr val="0070C0"/>
                </a:solidFill>
              </a:rPr>
              <a:t/>
            </a:r>
            <a:br>
              <a:rPr lang="fa-IR" sz="2000" dirty="0" smtClean="0">
                <a:solidFill>
                  <a:srgbClr val="0070C0"/>
                </a:solidFill>
              </a:rPr>
            </a:br>
            <a:r>
              <a:rPr lang="fa-IR" sz="2000" dirty="0" smtClean="0">
                <a:solidFill>
                  <a:srgbClr val="009900"/>
                </a:solidFill>
              </a:rPr>
              <a:t> </a:t>
            </a:r>
            <a:r>
              <a:rPr lang="fa-IR" sz="2000" dirty="0">
                <a:solidFill>
                  <a:srgbClr val="009900"/>
                </a:solidFill>
              </a:rPr>
              <a:t>قد جاءكم بصائر من ربكم  فمن أبصر فلنفسه  و من عمى فعليها  و ما أنا عليكم بحفيظ * و كذلك نصرف الايات و ليقولوا درست و لنبينه لقوم يعلمون</a:t>
            </a:r>
            <a:br>
              <a:rPr lang="fa-IR" sz="2000" dirty="0">
                <a:solidFill>
                  <a:srgbClr val="009900"/>
                </a:solidFill>
              </a:rPr>
            </a:br>
            <a:endParaRPr lang="fa-IR" sz="2000" dirty="0">
              <a:solidFill>
                <a:srgbClr val="009900"/>
              </a:solidFill>
            </a:endParaRPr>
          </a:p>
        </p:txBody>
      </p:sp>
      <p:sp>
        <p:nvSpPr>
          <p:cNvPr id="3" name="Content Placeholder 2"/>
          <p:cNvSpPr>
            <a:spLocks noGrp="1"/>
          </p:cNvSpPr>
          <p:nvPr>
            <p:ph idx="1"/>
          </p:nvPr>
        </p:nvSpPr>
        <p:spPr/>
        <p:txBody>
          <a:bodyPr>
            <a:normAutofit fontScale="85000" lnSpcReduction="10000"/>
          </a:bodyPr>
          <a:lstStyle/>
          <a:p>
            <a:pPr algn="r" rtl="1">
              <a:lnSpc>
                <a:spcPct val="115000"/>
              </a:lnSpc>
              <a:spcAft>
                <a:spcPts val="1000"/>
              </a:spcAft>
            </a:pPr>
            <a:r>
              <a:rPr lang="fa-IR" dirty="0">
                <a:ea typeface="Calibri"/>
              </a:rPr>
              <a:t>آيه نخست مى گويد: «دلايل و نشانه هاى روشن در زمينه توحيد و خداشناسى و نفى </a:t>
            </a:r>
            <a:endParaRPr lang="en-US" dirty="0">
              <a:ea typeface="Calibri"/>
              <a:cs typeface="Arial"/>
            </a:endParaRPr>
          </a:p>
          <a:p>
            <a:pPr algn="r" rtl="1">
              <a:lnSpc>
                <a:spcPct val="115000"/>
              </a:lnSpc>
              <a:spcAft>
                <a:spcPts val="1000"/>
              </a:spcAft>
            </a:pPr>
            <a:r>
              <a:rPr lang="fa-IR" dirty="0">
                <a:ea typeface="Calibri"/>
              </a:rPr>
              <a:t>هرگونه شرك كه مايه بصيرت و بينايى است، براى شما آمد</a:t>
            </a:r>
            <a:r>
              <a:rPr lang="fa-IR" dirty="0">
                <a:solidFill>
                  <a:srgbClr val="009900"/>
                </a:solidFill>
                <a:ea typeface="Calibri"/>
              </a:rPr>
              <a:t>: قد جاءكم بصائر من ربكم .» </a:t>
            </a:r>
            <a:endParaRPr lang="en-US" dirty="0">
              <a:solidFill>
                <a:srgbClr val="009900"/>
              </a:solidFill>
              <a:ea typeface="Calibri"/>
              <a:cs typeface="Arial"/>
            </a:endParaRPr>
          </a:p>
          <a:p>
            <a:pPr algn="r" rtl="1">
              <a:lnSpc>
                <a:spcPct val="115000"/>
              </a:lnSpc>
              <a:spcAft>
                <a:spcPts val="1000"/>
              </a:spcAft>
            </a:pPr>
            <a:r>
              <a:rPr lang="fa-IR" dirty="0">
                <a:ea typeface="Calibri"/>
              </a:rPr>
              <a:t> </a:t>
            </a:r>
            <a:r>
              <a:rPr lang="fa-IR" dirty="0">
                <a:solidFill>
                  <a:schemeClr val="accent2">
                    <a:lumMod val="75000"/>
                  </a:schemeClr>
                </a:solidFill>
                <a:ea typeface="Calibri"/>
              </a:rPr>
              <a:t>«بصائر» جمع بصيرة از ماده «بصر» به معناى ديدن است، اما اغلب در بينش فكرى و عقلانى </a:t>
            </a:r>
            <a:r>
              <a:rPr lang="fa-IR" dirty="0" smtClean="0">
                <a:solidFill>
                  <a:schemeClr val="accent2">
                    <a:lumMod val="75000"/>
                  </a:schemeClr>
                </a:solidFill>
                <a:ea typeface="Calibri"/>
              </a:rPr>
              <a:t>معناى </a:t>
            </a:r>
            <a:r>
              <a:rPr lang="fa-IR" dirty="0">
                <a:solidFill>
                  <a:schemeClr val="accent2">
                    <a:lumMod val="75000"/>
                  </a:schemeClr>
                </a:solidFill>
                <a:ea typeface="Calibri"/>
              </a:rPr>
              <a:t>دليل، شاهد و گواه </a:t>
            </a:r>
            <a:r>
              <a:rPr lang="fa-IR" dirty="0">
                <a:ea typeface="Calibri"/>
              </a:rPr>
              <a:t>آمده و مجموعه دلايلى را كه در آيات پيش از آن در زمينه خداشناسى </a:t>
            </a:r>
            <a:r>
              <a:rPr lang="fa-IR" dirty="0" smtClean="0">
                <a:ea typeface="Calibri"/>
              </a:rPr>
              <a:t>گفته </a:t>
            </a:r>
            <a:r>
              <a:rPr lang="fa-IR" dirty="0">
                <a:ea typeface="Calibri"/>
              </a:rPr>
              <a:t>شده در بر مى گيرد و بلكه مجموع قرآن در آن داخل است</a:t>
            </a:r>
            <a:endParaRPr lang="en-US" dirty="0">
              <a:ea typeface="Calibri"/>
              <a:cs typeface="Arial"/>
            </a:endParaRPr>
          </a:p>
          <a:p>
            <a:endParaRPr lang="fa-IR" dirty="0"/>
          </a:p>
        </p:txBody>
      </p:sp>
    </p:spTree>
    <p:extLst>
      <p:ext uri="{BB962C8B-B14F-4D97-AF65-F5344CB8AC3E}">
        <p14:creationId xmlns:p14="http://schemas.microsoft.com/office/powerpoint/2010/main" val="428860968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نكته </a:t>
            </a:r>
            <a:r>
              <a:rPr lang="fa-IR" dirty="0" smtClean="0">
                <a:ea typeface="Calibri"/>
                <a:cs typeface="Arial"/>
              </a:rPr>
              <a:t>ها</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0" y="838200"/>
            <a:ext cx="9144000" cy="6019800"/>
          </a:xfrm>
        </p:spPr>
        <p:txBody>
          <a:bodyPr>
            <a:normAutofit fontScale="62500" lnSpcReduction="20000"/>
          </a:bodyPr>
          <a:lstStyle/>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r>
              <a:rPr lang="fa-IR" dirty="0">
                <a:ea typeface="Calibri"/>
              </a:rPr>
              <a:t>1. </a:t>
            </a:r>
            <a:r>
              <a:rPr lang="fa-IR" b="1" dirty="0">
                <a:ea typeface="Calibri"/>
              </a:rPr>
              <a:t>طلاق، منفورترين حلال ها </a:t>
            </a:r>
            <a:endParaRPr lang="en-US" b="1" dirty="0">
              <a:ea typeface="Calibri"/>
              <a:cs typeface="Arial"/>
            </a:endParaRPr>
          </a:p>
          <a:p>
            <a:pPr marL="0" indent="0" algn="r" rtl="1">
              <a:lnSpc>
                <a:spcPct val="115000"/>
              </a:lnSpc>
              <a:spcAft>
                <a:spcPts val="1000"/>
              </a:spcAft>
              <a:buNone/>
            </a:pPr>
            <a:r>
              <a:rPr lang="fa-IR" dirty="0">
                <a:ea typeface="Calibri"/>
              </a:rPr>
              <a:t>بى شك قرارداد زوجيت از جمله قراردادهايى است كه بايد قابل جدايى باشد؛ چرا كه گاه عللى </a:t>
            </a:r>
            <a:r>
              <a:rPr lang="fa-IR" dirty="0" smtClean="0">
                <a:ea typeface="Calibri"/>
              </a:rPr>
              <a:t>پيش </a:t>
            </a:r>
            <a:r>
              <a:rPr lang="fa-IR" dirty="0">
                <a:ea typeface="Calibri"/>
              </a:rPr>
              <a:t>مى آيد كه زندگى مشترك زن و مرد را غيرممكن يا طاقت فرسا و مملو از مفاسد مى كند </a:t>
            </a:r>
            <a:r>
              <a:rPr lang="fa-IR" dirty="0" smtClean="0">
                <a:ea typeface="Calibri"/>
              </a:rPr>
              <a:t>.و </a:t>
            </a:r>
            <a:r>
              <a:rPr lang="fa-IR" dirty="0">
                <a:ea typeface="Calibri"/>
              </a:rPr>
              <a:t>اگر اصرار داشته باشيم اين قرارداد تا پايان عمر بماند، سرچشمه مشكلات زيادى مى گردد. </a:t>
            </a:r>
            <a:r>
              <a:rPr lang="fa-IR" dirty="0" smtClean="0">
                <a:ea typeface="Calibri"/>
              </a:rPr>
              <a:t>از </a:t>
            </a:r>
            <a:r>
              <a:rPr lang="fa-IR" dirty="0">
                <a:ea typeface="Calibri"/>
              </a:rPr>
              <a:t>اين رو اسلام با اصل طلاق موافقت كرده است. امروزه نتيجه ممنوع بودن كامل طلاق را </a:t>
            </a:r>
            <a:r>
              <a:rPr lang="fa-IR" dirty="0" smtClean="0">
                <a:ea typeface="Calibri"/>
              </a:rPr>
              <a:t>درجوامع </a:t>
            </a:r>
            <a:r>
              <a:rPr lang="fa-IR" dirty="0">
                <a:ea typeface="Calibri"/>
              </a:rPr>
              <a:t>مسيحى آشكارا مى بينيم كه چگونه زنان و مردان بسيارى به حكم قانون تحريف يافته </a:t>
            </a:r>
            <a:r>
              <a:rPr lang="fa-IR" dirty="0" smtClean="0">
                <a:ea typeface="Calibri"/>
              </a:rPr>
              <a:t>مذهب </a:t>
            </a:r>
            <a:r>
              <a:rPr lang="fa-IR" dirty="0">
                <a:ea typeface="Calibri"/>
              </a:rPr>
              <a:t>مسيح، طلاق را ممنوع مى شمرند و از نظر قانونى همسر يكديگرند، ولى در عمل جدا از </a:t>
            </a:r>
            <a:r>
              <a:rPr lang="fa-IR" dirty="0" smtClean="0">
                <a:ea typeface="Calibri"/>
              </a:rPr>
              <a:t>يكديگر </a:t>
            </a:r>
            <a:r>
              <a:rPr lang="fa-IR" dirty="0">
                <a:ea typeface="Calibri"/>
              </a:rPr>
              <a:t>زندگى كرده و حتى هر كدام براى خود همسرى غير رسمى انتخاب كرده اند! بنابراين </a:t>
            </a:r>
            <a:r>
              <a:rPr lang="fa-IR" dirty="0" smtClean="0">
                <a:ea typeface="Calibri"/>
              </a:rPr>
              <a:t>اصل </a:t>
            </a:r>
            <a:r>
              <a:rPr lang="fa-IR" dirty="0">
                <a:ea typeface="Calibri"/>
              </a:rPr>
              <a:t>مسئله طلاق يك ضرورت است، اما ضرورتى كه بايد به حداقل ممكن كاهش يابد و تا آنجا </a:t>
            </a:r>
            <a:r>
              <a:rPr lang="fa-IR" dirty="0" smtClean="0">
                <a:ea typeface="Calibri"/>
              </a:rPr>
              <a:t>كه </a:t>
            </a:r>
            <a:r>
              <a:rPr lang="fa-IR" dirty="0">
                <a:ea typeface="Calibri"/>
              </a:rPr>
              <a:t>راهى براى ادامه زوجيت است، كسى سراغ آن نرود. به همين دليل در روايات اسلامى به </a:t>
            </a:r>
            <a:r>
              <a:rPr lang="fa-IR" dirty="0" smtClean="0">
                <a:ea typeface="Calibri"/>
              </a:rPr>
              <a:t>شدتاز </a:t>
            </a:r>
            <a:r>
              <a:rPr lang="fa-IR" dirty="0">
                <a:ea typeface="Calibri"/>
              </a:rPr>
              <a:t>طلاق مذمت شده و به عنوان مبغوض ترين حلال ها از آن ياد شده است؛ چنانكه در روايتى از </a:t>
            </a:r>
            <a:r>
              <a:rPr lang="fa-IR" dirty="0" smtClean="0">
                <a:ea typeface="Calibri"/>
              </a:rPr>
              <a:t>پيامبر(ص) </a:t>
            </a:r>
            <a:r>
              <a:rPr lang="fa-IR" dirty="0">
                <a:ea typeface="Calibri"/>
              </a:rPr>
              <a:t>مى </a:t>
            </a:r>
            <a:r>
              <a:rPr lang="fa-IR" dirty="0" smtClean="0">
                <a:ea typeface="Calibri"/>
              </a:rPr>
              <a:t>خوانيم:هيچ </a:t>
            </a:r>
            <a:r>
              <a:rPr lang="fa-IR" dirty="0">
                <a:ea typeface="Calibri"/>
              </a:rPr>
              <a:t>عمل منفورتر نزد خداوند متعال از اين نيست كه اساس خانه اى در اسلام با جدايى </a:t>
            </a:r>
            <a:r>
              <a:rPr lang="fa-IR" dirty="0" smtClean="0">
                <a:ea typeface="Calibri"/>
              </a:rPr>
              <a:t>در </a:t>
            </a:r>
            <a:r>
              <a:rPr lang="fa-IR" dirty="0">
                <a:ea typeface="Calibri"/>
              </a:rPr>
              <a:t>حديثى از امام </a:t>
            </a:r>
            <a:r>
              <a:rPr lang="fa-IR" dirty="0" smtClean="0">
                <a:ea typeface="Calibri"/>
              </a:rPr>
              <a:t>صادق(ع) </a:t>
            </a:r>
            <a:r>
              <a:rPr lang="fa-IR" dirty="0">
                <a:ea typeface="Calibri"/>
              </a:rPr>
              <a:t>آمده </a:t>
            </a:r>
            <a:r>
              <a:rPr lang="fa-IR" dirty="0" smtClean="0">
                <a:ea typeface="Calibri"/>
              </a:rPr>
              <a:t>است:</a:t>
            </a:r>
            <a:r>
              <a:rPr lang="fa-IR" dirty="0">
                <a:ea typeface="Calibri"/>
                <a:cs typeface="Arial"/>
              </a:rPr>
              <a:t> </a:t>
            </a:r>
            <a:r>
              <a:rPr lang="fa-IR" dirty="0" smtClean="0">
                <a:ea typeface="Calibri"/>
              </a:rPr>
              <a:t>چيزى </a:t>
            </a:r>
            <a:r>
              <a:rPr lang="fa-IR" dirty="0">
                <a:ea typeface="Calibri"/>
              </a:rPr>
              <a:t>از امور حلال در پيشگاه خدا مبغوض تر از طلاق نيست</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همچنين رسول </a:t>
            </a:r>
            <a:r>
              <a:rPr lang="fa-IR" dirty="0" smtClean="0">
                <a:ea typeface="Calibri"/>
              </a:rPr>
              <a:t>اكرم(ص) فرمود:</a:t>
            </a:r>
            <a:r>
              <a:rPr lang="fa-IR" dirty="0" smtClean="0">
                <a:solidFill>
                  <a:srgbClr val="0070C0"/>
                </a:solidFill>
                <a:ea typeface="Calibri"/>
              </a:rPr>
              <a:t>ازدواج </a:t>
            </a:r>
            <a:r>
              <a:rPr lang="fa-IR" dirty="0">
                <a:solidFill>
                  <a:srgbClr val="0070C0"/>
                </a:solidFill>
                <a:ea typeface="Calibri"/>
              </a:rPr>
              <a:t>كنيد و طلاق ندهيد كه طلاق عرش خدا را به لرزه درمى آورد!</a:t>
            </a:r>
            <a:endParaRPr lang="en-US" dirty="0">
              <a:solidFill>
                <a:srgbClr val="0070C0"/>
              </a:solidFill>
              <a:ea typeface="Calibri"/>
              <a:cs typeface="Arial"/>
            </a:endParaRPr>
          </a:p>
          <a:p>
            <a:pPr marL="0" indent="0" algn="r" rtl="1">
              <a:lnSpc>
                <a:spcPct val="115000"/>
              </a:lnSpc>
              <a:spcAft>
                <a:spcPts val="1000"/>
              </a:spcAft>
              <a:buNone/>
            </a:pPr>
            <a:r>
              <a:rPr lang="fa-IR" dirty="0">
                <a:ea typeface="Calibri"/>
              </a:rPr>
              <a:t>چرا چنين نباشد، درحالى كه طلاق مشكلات زيادى براى خانواده ها، زنان و مردان و به </a:t>
            </a:r>
            <a:r>
              <a:rPr lang="fa-IR" dirty="0" smtClean="0">
                <a:ea typeface="Calibri"/>
              </a:rPr>
              <a:t>خصوص </a:t>
            </a:r>
            <a:r>
              <a:rPr lang="fa-IR" dirty="0">
                <a:ea typeface="Calibri"/>
              </a:rPr>
              <a:t>فرزندان به وجود مى آورد كه آن را به طور كلى در سه قسمت مى توان خلاصه </a:t>
            </a:r>
            <a:r>
              <a:rPr lang="fa-IR" dirty="0" smtClean="0">
                <a:ea typeface="Calibri"/>
              </a:rPr>
              <a:t>كرد:</a:t>
            </a: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331612587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126163"/>
          </a:xfrm>
        </p:spPr>
        <p:txBody>
          <a:bodyPr>
            <a:normAutofit fontScale="85000" lnSpcReduction="10000"/>
          </a:bodyPr>
          <a:lstStyle/>
          <a:p>
            <a:pPr marL="0" indent="0" algn="r" rtl="1">
              <a:lnSpc>
                <a:spcPct val="115000"/>
              </a:lnSpc>
              <a:spcAft>
                <a:spcPts val="1000"/>
              </a:spcAft>
              <a:buNone/>
            </a:pPr>
            <a:r>
              <a:rPr lang="fa-IR" b="1" dirty="0">
                <a:ea typeface="Calibri"/>
              </a:rPr>
              <a:t>1. مشكلات عاطفى</a:t>
            </a:r>
            <a:r>
              <a:rPr lang="fa-IR" dirty="0">
                <a:ea typeface="Calibri"/>
              </a:rPr>
              <a:t>: بى ترديد مرد و زنى كه ماه ها يا سال ها با يكديگر زندگى كرده و </a:t>
            </a:r>
            <a:r>
              <a:rPr lang="fa-IR" dirty="0" smtClean="0">
                <a:ea typeface="Calibri"/>
              </a:rPr>
              <a:t>سپس </a:t>
            </a:r>
            <a:r>
              <a:rPr lang="fa-IR" dirty="0">
                <a:ea typeface="Calibri"/>
              </a:rPr>
              <a:t>از هم جدا شده اند، از نظر عاطفى جريحه دار خواهند شد و در ازدواج آينده نيز خاطره </a:t>
            </a:r>
            <a:r>
              <a:rPr lang="fa-IR" dirty="0" smtClean="0">
                <a:ea typeface="Calibri"/>
              </a:rPr>
              <a:t>ازدواج </a:t>
            </a:r>
            <a:r>
              <a:rPr lang="fa-IR" dirty="0">
                <a:ea typeface="Calibri"/>
              </a:rPr>
              <a:t>گذشته همواره آنها را نگران خواهد كرد و حتى به همسر آينده با نوعى بدبينى و سوءظن </a:t>
            </a:r>
            <a:r>
              <a:rPr lang="fa-IR" dirty="0" smtClean="0">
                <a:ea typeface="Calibri"/>
              </a:rPr>
              <a:t>مى نگرند. </a:t>
            </a:r>
            <a:r>
              <a:rPr lang="fa-IR" dirty="0">
                <a:ea typeface="Calibri"/>
              </a:rPr>
              <a:t>آثار زيان بار اين امر بر كسى پوشيده نيست چه بسيار ديده شده كه اين گونه زنان و </a:t>
            </a:r>
            <a:r>
              <a:rPr lang="fa-IR" dirty="0" smtClean="0">
                <a:ea typeface="Calibri"/>
              </a:rPr>
              <a:t>مردان </a:t>
            </a:r>
            <a:r>
              <a:rPr lang="fa-IR" dirty="0">
                <a:ea typeface="Calibri"/>
              </a:rPr>
              <a:t>براى هميشه از ازدواج چشم مى </a:t>
            </a:r>
            <a:r>
              <a:rPr lang="fa-IR" dirty="0" smtClean="0">
                <a:ea typeface="Calibri"/>
              </a:rPr>
              <a:t>پوشند.</a:t>
            </a:r>
            <a:endParaRPr lang="en-US" dirty="0">
              <a:ea typeface="Calibri"/>
              <a:cs typeface="Arial"/>
            </a:endParaRPr>
          </a:p>
          <a:p>
            <a:pPr marL="0" indent="0" algn="r" rtl="1">
              <a:lnSpc>
                <a:spcPct val="115000"/>
              </a:lnSpc>
              <a:spcAft>
                <a:spcPts val="1000"/>
              </a:spcAft>
              <a:buNone/>
            </a:pPr>
            <a:r>
              <a:rPr lang="fa-IR" b="1" dirty="0">
                <a:ea typeface="Calibri"/>
              </a:rPr>
              <a:t>2. مشكلات اجتماعى</a:t>
            </a:r>
            <a:r>
              <a:rPr lang="fa-IR" dirty="0">
                <a:ea typeface="Calibri"/>
              </a:rPr>
              <a:t>: بسيارى از زنان بعد از طلاق شانس زيادى براى ازدواج مجدد ـ آن </a:t>
            </a:r>
            <a:r>
              <a:rPr lang="fa-IR" dirty="0" smtClean="0">
                <a:ea typeface="Calibri"/>
              </a:rPr>
              <a:t>هم </a:t>
            </a:r>
            <a:r>
              <a:rPr lang="fa-IR" dirty="0">
                <a:ea typeface="Calibri"/>
              </a:rPr>
              <a:t>به گونه اى شايسته و دلخواه ـ ندارند، از اين رو دچار خسران شديد مى شوند و حتى مردان </a:t>
            </a:r>
            <a:r>
              <a:rPr lang="fa-IR" dirty="0" smtClean="0">
                <a:ea typeface="Calibri"/>
              </a:rPr>
              <a:t>نيز </a:t>
            </a:r>
            <a:r>
              <a:rPr lang="fa-IR" dirty="0">
                <a:ea typeface="Calibri"/>
              </a:rPr>
              <a:t>بعد از طلاق دادن همسر خود، شانس ازدواج مطلوبشان به مراتب كمتر خواهد بود؛ </a:t>
            </a:r>
            <a:r>
              <a:rPr lang="fa-IR" dirty="0" smtClean="0">
                <a:ea typeface="Calibri"/>
              </a:rPr>
              <a:t>به ويژه اگر </a:t>
            </a:r>
            <a:r>
              <a:rPr lang="fa-IR" dirty="0">
                <a:ea typeface="Calibri"/>
              </a:rPr>
              <a:t>پاى فرزندانى در ميان باشد، از اين رو غالبا ناچار مى شوند به ازدواجى تن در دهند كه </a:t>
            </a:r>
            <a:r>
              <a:rPr lang="fa-IR" dirty="0" smtClean="0">
                <a:ea typeface="Calibri"/>
              </a:rPr>
              <a:t>نظر</a:t>
            </a:r>
            <a:r>
              <a:rPr lang="fa-IR" dirty="0">
                <a:ea typeface="Calibri"/>
                <a:cs typeface="Arial"/>
              </a:rPr>
              <a:t> </a:t>
            </a:r>
            <a:r>
              <a:rPr lang="fa-IR" dirty="0" smtClean="0">
                <a:ea typeface="Calibri"/>
              </a:rPr>
              <a:t>واقعى </a:t>
            </a:r>
            <a:r>
              <a:rPr lang="fa-IR" dirty="0">
                <a:ea typeface="Calibri"/>
              </a:rPr>
              <a:t>آنها را تأمين نمى كند و از اين نظر تا پايان عمر رنج مى برند.</a:t>
            </a: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86971550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sz="4400" b="1" dirty="0">
                <a:ea typeface="Calibri"/>
              </a:rPr>
              <a:t>3. مشكلات فرزندان: </a:t>
            </a:r>
            <a:r>
              <a:rPr lang="fa-IR" dirty="0">
                <a:ea typeface="Calibri"/>
              </a:rPr>
              <a:t>اين امر از همه موارد پيش گفته مهم تر است. كمتر ديده شده كه </a:t>
            </a:r>
            <a:r>
              <a:rPr lang="fa-IR" dirty="0" smtClean="0">
                <a:ea typeface="Calibri"/>
              </a:rPr>
              <a:t>نامادرى </a:t>
            </a:r>
            <a:r>
              <a:rPr lang="fa-IR" dirty="0">
                <a:ea typeface="Calibri"/>
              </a:rPr>
              <a:t>ها همچون مادر، دلسوز و مهربان باشند و بتوانند خلأ عاطفى فرزندانى را كه از آغوش </a:t>
            </a:r>
            <a:r>
              <a:rPr lang="fa-IR" dirty="0" smtClean="0">
                <a:ea typeface="Calibri"/>
              </a:rPr>
              <a:t>پر </a:t>
            </a:r>
            <a:r>
              <a:rPr lang="fa-IR" dirty="0">
                <a:ea typeface="Calibri"/>
              </a:rPr>
              <a:t>مهر مادر بريده شده اند پر كنند، همان گونه كه اگر زن سابق فرزند را با خود ببرد، در مورد </a:t>
            </a:r>
            <a:r>
              <a:rPr lang="fa-IR" dirty="0" smtClean="0">
                <a:ea typeface="Calibri"/>
              </a:rPr>
              <a:t>ناپدرى </a:t>
            </a:r>
            <a:r>
              <a:rPr lang="fa-IR" dirty="0">
                <a:ea typeface="Calibri"/>
              </a:rPr>
              <a:t>نيز اين امر صادق است. البته هستند زنان و مردانى كه نسبت به غير فرزندان </a:t>
            </a:r>
            <a:r>
              <a:rPr lang="fa-IR" dirty="0" smtClean="0">
                <a:ea typeface="Calibri"/>
              </a:rPr>
              <a:t>خودپرمحبت </a:t>
            </a:r>
            <a:r>
              <a:rPr lang="fa-IR" dirty="0">
                <a:ea typeface="Calibri"/>
              </a:rPr>
              <a:t>و وفادارند، ولى مسلما تعداد آنها كم است و به همين دليل غالبا فرزندان بعد از طلاق، </a:t>
            </a:r>
            <a:r>
              <a:rPr lang="fa-IR" dirty="0" smtClean="0">
                <a:ea typeface="Calibri"/>
              </a:rPr>
              <a:t>سلامت </a:t>
            </a:r>
            <a:r>
              <a:rPr lang="fa-IR" dirty="0">
                <a:ea typeface="Calibri"/>
              </a:rPr>
              <a:t>روانى خود را تا آخر عمر از دست مى دهند.</a:t>
            </a:r>
            <a:endParaRPr lang="en-US" dirty="0">
              <a:ea typeface="Calibri"/>
              <a:cs typeface="Arial"/>
            </a:endParaRPr>
          </a:p>
          <a:p>
            <a:pPr marL="0" indent="0" algn="r" rtl="1">
              <a:lnSpc>
                <a:spcPct val="115000"/>
              </a:lnSpc>
              <a:spcAft>
                <a:spcPts val="1000"/>
              </a:spcAft>
              <a:buNone/>
            </a:pPr>
            <a:r>
              <a:rPr lang="fa-IR" dirty="0">
                <a:ea typeface="Calibri"/>
              </a:rPr>
              <a:t>اين امر نه تنها ضايعه اى است براى هر خانواده، بلكه براى كل جامعه؛ زيرا چنين كودكانى </a:t>
            </a:r>
            <a:r>
              <a:rPr lang="fa-IR" dirty="0" smtClean="0">
                <a:ea typeface="Calibri"/>
              </a:rPr>
              <a:t>كه </a:t>
            </a:r>
            <a:r>
              <a:rPr lang="fa-IR" dirty="0">
                <a:ea typeface="Calibri"/>
              </a:rPr>
              <a:t>از مهر مادر يا پدر محروم مى شوند، گاه به صورت افرادى خطرناك درمى آيند كه بدون توجه </a:t>
            </a:r>
            <a:r>
              <a:rPr lang="fa-IR" dirty="0" smtClean="0">
                <a:ea typeface="Calibri"/>
              </a:rPr>
              <a:t>تحت </a:t>
            </a:r>
            <a:r>
              <a:rPr lang="fa-IR" dirty="0">
                <a:ea typeface="Calibri"/>
              </a:rPr>
              <a:t>تأثير روح انتقام جويى قرار گرفته و انتقام خود را از كل جامعه مى </a:t>
            </a:r>
            <a:r>
              <a:rPr lang="fa-IR" dirty="0" smtClean="0">
                <a:ea typeface="Calibri"/>
              </a:rPr>
              <a:t>گيرند.</a:t>
            </a:r>
            <a:r>
              <a:rPr lang="fa-IR" dirty="0">
                <a:ea typeface="Calibri"/>
                <a:cs typeface="Arial"/>
              </a:rPr>
              <a:t> </a:t>
            </a:r>
            <a:r>
              <a:rPr lang="fa-IR" sz="3300" dirty="0" smtClean="0">
                <a:ea typeface="Calibri"/>
              </a:rPr>
              <a:t>اگر </a:t>
            </a:r>
            <a:r>
              <a:rPr lang="fa-IR" sz="3300" dirty="0">
                <a:ea typeface="Calibri"/>
              </a:rPr>
              <a:t>اسلام اين همه درباره طلاق سختگيرى كرده، دليلش همين آثار زيانبار در ابعاد مختلف </a:t>
            </a:r>
            <a:r>
              <a:rPr lang="fa-IR" sz="3300" dirty="0" smtClean="0">
                <a:ea typeface="Calibri"/>
              </a:rPr>
              <a:t>است</a:t>
            </a:r>
            <a:r>
              <a:rPr lang="fa-IR" sz="3300" dirty="0">
                <a:ea typeface="Calibri"/>
              </a:rPr>
              <a:t>.</a:t>
            </a:r>
            <a:endParaRPr lang="en-US" sz="3300" dirty="0">
              <a:ea typeface="Calibri"/>
              <a:cs typeface="Arial"/>
            </a:endParaRPr>
          </a:p>
          <a:p>
            <a:pPr marL="0" indent="0" algn="r" rtl="1">
              <a:lnSpc>
                <a:spcPct val="115000"/>
              </a:lnSpc>
              <a:spcAft>
                <a:spcPts val="1000"/>
              </a:spcAft>
              <a:buNone/>
            </a:pPr>
            <a:r>
              <a:rPr lang="fa-IR" sz="3300" b="1" dirty="0" smtClean="0">
                <a:ea typeface="Calibri"/>
              </a:rPr>
              <a:t>2-- انگيزه </a:t>
            </a:r>
            <a:r>
              <a:rPr lang="fa-IR" sz="3300" b="1" dirty="0">
                <a:ea typeface="Calibri"/>
              </a:rPr>
              <a:t>طلاق</a:t>
            </a:r>
            <a:endParaRPr lang="en-US" sz="3300" b="1" dirty="0">
              <a:ea typeface="Calibri"/>
              <a:cs typeface="Arial"/>
            </a:endParaRPr>
          </a:p>
          <a:p>
            <a:pPr marL="0" indent="0" algn="r" rtl="1">
              <a:lnSpc>
                <a:spcPct val="115000"/>
              </a:lnSpc>
              <a:spcAft>
                <a:spcPts val="1000"/>
              </a:spcAft>
              <a:buNone/>
            </a:pPr>
            <a:r>
              <a:rPr lang="fa-IR" dirty="0">
                <a:ea typeface="Calibri"/>
              </a:rPr>
              <a:t>طلاق مانند هر پديده ديگر اجتماعى داراى ريشه هاى مختلفى است كه بدون بررسى دقيق و </a:t>
            </a:r>
            <a:r>
              <a:rPr lang="fa-IR" dirty="0" smtClean="0">
                <a:ea typeface="Calibri"/>
              </a:rPr>
              <a:t>مقابله </a:t>
            </a:r>
            <a:r>
              <a:rPr lang="fa-IR" dirty="0">
                <a:ea typeface="Calibri"/>
              </a:rPr>
              <a:t>با آن، جلوگيرى از بروز چنين حادثه اى دشوار است. از اين رو، پيش از هر چيز بايد به </a:t>
            </a:r>
            <a:r>
              <a:rPr lang="fa-IR" dirty="0" smtClean="0">
                <a:ea typeface="Calibri"/>
              </a:rPr>
              <a:t>سراغ </a:t>
            </a:r>
            <a:r>
              <a:rPr lang="fa-IR" dirty="0">
                <a:ea typeface="Calibri"/>
              </a:rPr>
              <a:t>عوامل طلاق برويم و ريشه هاى آن را در جامعه بخشكانيم. مهم ترين اين عوامل عبارت </a:t>
            </a:r>
            <a:r>
              <a:rPr lang="fa-IR" dirty="0" smtClean="0">
                <a:ea typeface="Calibri"/>
              </a:rPr>
              <a:t>است </a:t>
            </a:r>
            <a:r>
              <a:rPr lang="fa-IR" dirty="0">
                <a:ea typeface="Calibri"/>
              </a:rPr>
              <a:t>از:</a:t>
            </a:r>
            <a:endParaRPr lang="en-US" dirty="0">
              <a:ea typeface="Calibri"/>
              <a:cs typeface="Arial"/>
            </a:endParaRPr>
          </a:p>
          <a:p>
            <a:pPr marL="0" indent="0" algn="r" rtl="1">
              <a:lnSpc>
                <a:spcPct val="115000"/>
              </a:lnSpc>
              <a:spcAft>
                <a:spcPts val="1000"/>
              </a:spcAft>
              <a:buNone/>
            </a:pPr>
            <a:r>
              <a:rPr lang="fa-IR" dirty="0">
                <a:ea typeface="Calibri"/>
              </a:rPr>
              <a:t>يك. توقعات نامحدود زن يا مرد؛ از اين رو اگر هر كدام دامنه انتظارهاى خويش را محدود </a:t>
            </a:r>
            <a:r>
              <a:rPr lang="fa-IR" dirty="0" smtClean="0">
                <a:ea typeface="Calibri"/>
              </a:rPr>
              <a:t>سازند </a:t>
            </a:r>
            <a:r>
              <a:rPr lang="fa-IR" dirty="0">
                <a:ea typeface="Calibri"/>
              </a:rPr>
              <a:t>و از عالم رؤيا و پندار بيرون آيند و طرف مقابل خود را به خوبى درك كنند، جلوى بسيارى </a:t>
            </a:r>
            <a:r>
              <a:rPr lang="fa-IR" dirty="0" smtClean="0">
                <a:ea typeface="Calibri"/>
              </a:rPr>
              <a:t>از </a:t>
            </a:r>
            <a:r>
              <a:rPr lang="fa-IR" dirty="0">
                <a:ea typeface="Calibri"/>
              </a:rPr>
              <a:t>طلاق ها گرفته خواهد شد</a:t>
            </a: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56882632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8534400"/>
          </a:xfrm>
        </p:spPr>
        <p:txBody>
          <a:bodyPr>
            <a:normAutofit fontScale="77500" lnSpcReduction="20000"/>
          </a:bodyPr>
          <a:lstStyle/>
          <a:p>
            <a:pPr marL="0" indent="0" algn="r" rtl="1">
              <a:lnSpc>
                <a:spcPct val="115000"/>
              </a:lnSpc>
              <a:spcAft>
                <a:spcPts val="1000"/>
              </a:spcAft>
              <a:buNone/>
            </a:pPr>
            <a:r>
              <a:rPr lang="fa-IR" b="1" dirty="0">
                <a:ea typeface="Calibri"/>
              </a:rPr>
              <a:t>دو. </a:t>
            </a:r>
            <a:r>
              <a:rPr lang="fa-IR" dirty="0">
                <a:ea typeface="Calibri"/>
              </a:rPr>
              <a:t>حاكم شدن روح تجمل پرستى و اسراف و تبذير بر خانواده ها؛ اين امر به خصوص زنان را </a:t>
            </a:r>
            <a:r>
              <a:rPr lang="fa-IR" dirty="0" smtClean="0">
                <a:ea typeface="Calibri"/>
              </a:rPr>
              <a:t>در </a:t>
            </a:r>
            <a:r>
              <a:rPr lang="fa-IR" dirty="0">
                <a:ea typeface="Calibri"/>
              </a:rPr>
              <a:t>حالت نارضايتى دائم نگاه مى دارد و با انواع بهانه گيرى ها راه طلاق و جدايى را هموار مى </a:t>
            </a:r>
            <a:r>
              <a:rPr lang="fa-IR" dirty="0" smtClean="0">
                <a:ea typeface="Calibri"/>
              </a:rPr>
              <a:t>كنند.</a:t>
            </a:r>
            <a:br>
              <a:rPr lang="fa-IR" dirty="0" smtClean="0">
                <a:ea typeface="Calibri"/>
              </a:rPr>
            </a:br>
            <a:r>
              <a:rPr lang="fa-IR" b="1" dirty="0" smtClean="0">
                <a:ea typeface="Calibri"/>
              </a:rPr>
              <a:t>سه</a:t>
            </a:r>
            <a:r>
              <a:rPr lang="fa-IR" b="1" dirty="0">
                <a:ea typeface="Calibri"/>
              </a:rPr>
              <a:t>. </a:t>
            </a:r>
            <a:r>
              <a:rPr lang="fa-IR" dirty="0">
                <a:ea typeface="Calibri"/>
              </a:rPr>
              <a:t>دخالت هاى بى جاى اقوام، بستگان و آشنايان در زندگى خصوصى دو همسر، </a:t>
            </a:r>
            <a:r>
              <a:rPr lang="fa-IR" dirty="0" smtClean="0">
                <a:ea typeface="Calibri"/>
              </a:rPr>
              <a:t>به ويژه </a:t>
            </a:r>
            <a:r>
              <a:rPr lang="fa-IR" dirty="0">
                <a:ea typeface="Calibri"/>
              </a:rPr>
              <a:t>در </a:t>
            </a:r>
            <a:r>
              <a:rPr lang="fa-IR" dirty="0" smtClean="0">
                <a:ea typeface="Calibri"/>
              </a:rPr>
              <a:t>اختلافات </a:t>
            </a:r>
            <a:r>
              <a:rPr lang="fa-IR" dirty="0">
                <a:ea typeface="Calibri"/>
              </a:rPr>
              <a:t>آنها؛ تجربه نشان داده است كه اگر هنگام بروز اختلافات در ميان دو همسر آنها را به </a:t>
            </a:r>
            <a:r>
              <a:rPr lang="fa-IR" dirty="0" smtClean="0">
                <a:ea typeface="Calibri"/>
              </a:rPr>
              <a:t>حال </a:t>
            </a:r>
            <a:r>
              <a:rPr lang="fa-IR" dirty="0">
                <a:ea typeface="Calibri"/>
              </a:rPr>
              <a:t>خود رها كنند و با جانبدارى از اين يا آن به آتش اين اختلاف دامن نزنند، چيزى نمى گذرد </a:t>
            </a:r>
            <a:r>
              <a:rPr lang="fa-IR" dirty="0" smtClean="0">
                <a:ea typeface="Calibri"/>
              </a:rPr>
              <a:t>كه </a:t>
            </a:r>
            <a:r>
              <a:rPr lang="fa-IR" dirty="0">
                <a:ea typeface="Calibri"/>
              </a:rPr>
              <a:t>به خاموشى مى </a:t>
            </a:r>
            <a:r>
              <a:rPr lang="fa-IR" dirty="0" smtClean="0">
                <a:ea typeface="Calibri"/>
              </a:rPr>
              <a:t>گرايد</a:t>
            </a:r>
            <a:r>
              <a:rPr lang="fa-IR" dirty="0">
                <a:ea typeface="Calibri"/>
                <a:cs typeface="Arial"/>
              </a:rPr>
              <a:t> </a:t>
            </a:r>
            <a:r>
              <a:rPr lang="fa-IR" dirty="0" smtClean="0">
                <a:ea typeface="Calibri"/>
              </a:rPr>
              <a:t>اما </a:t>
            </a:r>
            <a:r>
              <a:rPr lang="fa-IR" dirty="0">
                <a:ea typeface="Calibri"/>
              </a:rPr>
              <a:t>دخالت كسان دو طرف كه غالبا با تعصب و محبت هاى ناروا همراه </a:t>
            </a:r>
            <a:r>
              <a:rPr lang="fa-IR" dirty="0" smtClean="0">
                <a:ea typeface="Calibri"/>
              </a:rPr>
              <a:t>است</a:t>
            </a:r>
            <a:r>
              <a:rPr lang="fa-IR" dirty="0">
                <a:ea typeface="Calibri"/>
              </a:rPr>
              <a:t>، كار را روز به روز مشكل تر و پيچيده تر مى </a:t>
            </a:r>
            <a:r>
              <a:rPr lang="fa-IR" dirty="0" smtClean="0">
                <a:ea typeface="Calibri"/>
              </a:rPr>
              <a:t>سازد.البته </a:t>
            </a:r>
            <a:r>
              <a:rPr lang="fa-IR" dirty="0">
                <a:ea typeface="Calibri"/>
              </a:rPr>
              <a:t>اين بدان معنا نيست كه نزديكان هميشه خود را از اين اختلافات دور بدارند، بلكه </a:t>
            </a:r>
            <a:r>
              <a:rPr lang="fa-IR" dirty="0" smtClean="0">
                <a:ea typeface="Calibri"/>
              </a:rPr>
              <a:t>منظور </a:t>
            </a:r>
            <a:r>
              <a:rPr lang="fa-IR" dirty="0">
                <a:ea typeface="Calibri"/>
              </a:rPr>
              <a:t>اين است كه آنها را در اختلافات جزئى به حال خود رها كنند، ولى هرگاه اختلاف ريشه </a:t>
            </a:r>
            <a:r>
              <a:rPr lang="fa-IR" dirty="0" smtClean="0">
                <a:ea typeface="Calibri"/>
              </a:rPr>
              <a:t>دار </a:t>
            </a:r>
            <a:r>
              <a:rPr lang="fa-IR" dirty="0">
                <a:ea typeface="Calibri"/>
              </a:rPr>
              <a:t>شد، بايد با توجه به مصلحت طرفين و پرهيز از هرگونه موضع گيرى يك جانبه و تعصب </a:t>
            </a:r>
            <a:r>
              <a:rPr lang="fa-IR" dirty="0" smtClean="0">
                <a:ea typeface="Calibri"/>
              </a:rPr>
              <a:t>آميز</a:t>
            </a:r>
            <a:r>
              <a:rPr lang="fa-IR" dirty="0">
                <a:ea typeface="Calibri"/>
                <a:cs typeface="Arial"/>
              </a:rPr>
              <a:t> </a:t>
            </a:r>
            <a:r>
              <a:rPr lang="fa-IR" dirty="0" smtClean="0">
                <a:ea typeface="Calibri"/>
              </a:rPr>
              <a:t>دخالت </a:t>
            </a:r>
            <a:r>
              <a:rPr lang="fa-IR" dirty="0">
                <a:ea typeface="Calibri"/>
              </a:rPr>
              <a:t>كنند و مقدمات صلحشان را فراهم </a:t>
            </a:r>
            <a:r>
              <a:rPr lang="fa-IR" dirty="0" smtClean="0">
                <a:ea typeface="Calibri"/>
              </a:rPr>
              <a:t>سازند.</a:t>
            </a:r>
            <a:r>
              <a:rPr lang="fa-IR" dirty="0">
                <a:ea typeface="Calibri"/>
                <a:cs typeface="Arial"/>
              </a:rPr>
              <a:t/>
            </a:r>
            <a:br>
              <a:rPr lang="fa-IR" dirty="0">
                <a:ea typeface="Calibri"/>
                <a:cs typeface="Arial"/>
              </a:rPr>
            </a:br>
            <a:r>
              <a:rPr lang="fa-IR" b="1" dirty="0" smtClean="0">
                <a:ea typeface="Calibri"/>
              </a:rPr>
              <a:t>چهار</a:t>
            </a:r>
            <a:r>
              <a:rPr lang="fa-IR" b="1" dirty="0">
                <a:ea typeface="Calibri"/>
              </a:rPr>
              <a:t>. </a:t>
            </a:r>
            <a:r>
              <a:rPr lang="fa-IR" dirty="0">
                <a:ea typeface="Calibri"/>
              </a:rPr>
              <a:t>بى اعتنايى زن و مرد به خواست يكديگر </a:t>
            </a:r>
            <a:r>
              <a:rPr lang="fa-IR" dirty="0" smtClean="0">
                <a:ea typeface="Calibri"/>
              </a:rPr>
              <a:t>به ويژه </a:t>
            </a:r>
            <a:r>
              <a:rPr lang="fa-IR" dirty="0">
                <a:ea typeface="Calibri"/>
              </a:rPr>
              <a:t>آنچه به مسائل عاطفى و جنسى برمى </a:t>
            </a:r>
            <a:r>
              <a:rPr lang="fa-IR" dirty="0" smtClean="0">
                <a:ea typeface="Calibri"/>
              </a:rPr>
              <a:t>گردد</a:t>
            </a:r>
            <a:r>
              <a:rPr lang="fa-IR" dirty="0">
                <a:ea typeface="Calibri"/>
              </a:rPr>
              <a:t>؛ مثلا هر مردى انتظار دارد همسرش پاكيزه و جذاب باشد و از اين سو هر زن نيز چنين </a:t>
            </a:r>
            <a:r>
              <a:rPr lang="fa-IR" dirty="0" smtClean="0">
                <a:ea typeface="Calibri"/>
              </a:rPr>
              <a:t>انتظارى </a:t>
            </a:r>
            <a:r>
              <a:rPr lang="fa-IR" dirty="0">
                <a:ea typeface="Calibri"/>
              </a:rPr>
              <a:t>از شوهرش دارد، ولى اين از امورى است كه غالبا حاضر به اظهار آن نيستند، اينجاست </a:t>
            </a:r>
            <a:r>
              <a:rPr lang="fa-IR" dirty="0" smtClean="0">
                <a:ea typeface="Calibri"/>
              </a:rPr>
              <a:t>كه </a:t>
            </a:r>
            <a:r>
              <a:rPr lang="fa-IR" dirty="0">
                <a:ea typeface="Calibri"/>
              </a:rPr>
              <a:t>بى اعتنايى طرف مقابل و نرسيدن به وضع ظاهر خويش و ژوليده و كثيف بودن همسر، او را از </a:t>
            </a:r>
            <a:r>
              <a:rPr lang="fa-IR" dirty="0" smtClean="0">
                <a:ea typeface="Calibri"/>
              </a:rPr>
              <a:t>ادامه </a:t>
            </a:r>
            <a:r>
              <a:rPr lang="fa-IR" dirty="0">
                <a:ea typeface="Calibri"/>
              </a:rPr>
              <a:t>چنين ازدواجى سير مى كند، بهويژه اگر در محيط زندگانى آنها افرادى باشند كه اين </a:t>
            </a:r>
            <a:r>
              <a:rPr lang="fa-IR" dirty="0" smtClean="0">
                <a:ea typeface="Calibri"/>
              </a:rPr>
              <a:t>امو</a:t>
            </a:r>
            <a:r>
              <a:rPr lang="fa-IR" dirty="0">
                <a:ea typeface="Calibri"/>
              </a:rPr>
              <a:t>را رعايت كنند و آنها بى اعتنا از كنار اين مسئله بگذرند. </a:t>
            </a:r>
            <a:endParaRPr lang="en-US" dirty="0">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280527104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fontScale="70000" lnSpcReduction="20000"/>
          </a:bodyPr>
          <a:lstStyle/>
          <a:p>
            <a:pPr marL="0" indent="0" algn="r" rtl="1">
              <a:lnSpc>
                <a:spcPct val="115000"/>
              </a:lnSpc>
              <a:spcAft>
                <a:spcPts val="1000"/>
              </a:spcAft>
              <a:buNone/>
            </a:pPr>
            <a:r>
              <a:rPr lang="fa-IR" dirty="0">
                <a:ea typeface="Calibri"/>
              </a:rPr>
              <a:t>از اين رو در روايات بر اين معنا بسيار </a:t>
            </a:r>
            <a:r>
              <a:rPr lang="fa-IR" dirty="0" smtClean="0">
                <a:ea typeface="Calibri"/>
              </a:rPr>
              <a:t>تأكيد </a:t>
            </a:r>
            <a:r>
              <a:rPr lang="fa-IR" dirty="0">
                <a:ea typeface="Calibri"/>
              </a:rPr>
              <a:t>شده؛ چنانكه در حديثى از امام </a:t>
            </a:r>
            <a:r>
              <a:rPr lang="fa-IR" dirty="0" smtClean="0">
                <a:ea typeface="Calibri"/>
              </a:rPr>
              <a:t>صادق(ع)مى </a:t>
            </a:r>
            <a:r>
              <a:rPr lang="fa-IR" dirty="0">
                <a:ea typeface="Calibri"/>
              </a:rPr>
              <a:t>خوانيم:</a:t>
            </a:r>
            <a:endParaRPr lang="en-US" dirty="0">
              <a:ea typeface="Calibri"/>
              <a:cs typeface="Arial"/>
            </a:endParaRPr>
          </a:p>
          <a:p>
            <a:pPr marL="0" indent="0" algn="r" rtl="1">
              <a:lnSpc>
                <a:spcPct val="115000"/>
              </a:lnSpc>
              <a:spcAft>
                <a:spcPts val="1000"/>
              </a:spcAft>
              <a:buNone/>
            </a:pPr>
            <a:r>
              <a:rPr lang="fa-IR" dirty="0">
                <a:solidFill>
                  <a:srgbClr val="009900"/>
                </a:solidFill>
                <a:ea typeface="Calibri"/>
              </a:rPr>
              <a:t>لا ينبغى للمرأة أن تعطل </a:t>
            </a:r>
            <a:r>
              <a:rPr lang="fa-IR" dirty="0" smtClean="0">
                <a:solidFill>
                  <a:srgbClr val="009900"/>
                </a:solidFill>
                <a:ea typeface="Calibri"/>
              </a:rPr>
              <a:t>نفسها.</a:t>
            </a:r>
            <a:r>
              <a:rPr lang="fa-IR" dirty="0">
                <a:solidFill>
                  <a:srgbClr val="009900"/>
                </a:solidFill>
                <a:ea typeface="Calibri"/>
                <a:cs typeface="Arial"/>
              </a:rPr>
              <a:t> </a:t>
            </a:r>
            <a:r>
              <a:rPr lang="fa-IR" dirty="0" smtClean="0">
                <a:solidFill>
                  <a:srgbClr val="009900"/>
                </a:solidFill>
                <a:ea typeface="Calibri"/>
              </a:rPr>
              <a:t>سزاوار </a:t>
            </a:r>
            <a:r>
              <a:rPr lang="fa-IR" dirty="0">
                <a:solidFill>
                  <a:srgbClr val="009900"/>
                </a:solidFill>
                <a:ea typeface="Calibri"/>
              </a:rPr>
              <a:t>نيست زن، زينت و آرايش براى شوهرش را تعطيل كند.</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در حديث ديگرى از امام </a:t>
            </a:r>
            <a:r>
              <a:rPr lang="fa-IR" dirty="0" smtClean="0">
                <a:ea typeface="Calibri"/>
              </a:rPr>
              <a:t>صادق(ع) </a:t>
            </a:r>
            <a:r>
              <a:rPr lang="fa-IR" dirty="0">
                <a:ea typeface="Calibri"/>
              </a:rPr>
              <a:t>آمده </a:t>
            </a:r>
            <a:r>
              <a:rPr lang="fa-IR" dirty="0" smtClean="0">
                <a:ea typeface="Calibri"/>
              </a:rPr>
              <a:t>است:</a:t>
            </a:r>
            <a:r>
              <a:rPr lang="fa-IR" dirty="0">
                <a:ea typeface="Calibri"/>
                <a:cs typeface="Arial"/>
              </a:rPr>
              <a:t> </a:t>
            </a:r>
            <a:r>
              <a:rPr lang="fa-IR" dirty="0" smtClean="0">
                <a:solidFill>
                  <a:srgbClr val="009900"/>
                </a:solidFill>
                <a:ea typeface="Calibri"/>
              </a:rPr>
              <a:t>زنانى </a:t>
            </a:r>
            <a:r>
              <a:rPr lang="fa-IR" dirty="0">
                <a:solidFill>
                  <a:srgbClr val="009900"/>
                </a:solidFill>
                <a:ea typeface="Calibri"/>
              </a:rPr>
              <a:t>از جاده عفت خارج شدند و علتى جز اين نداشت كه مردان آنها به خودشان </a:t>
            </a:r>
            <a:r>
              <a:rPr lang="fa-IR" dirty="0" smtClean="0">
                <a:solidFill>
                  <a:srgbClr val="009900"/>
                </a:solidFill>
                <a:ea typeface="Calibri"/>
              </a:rPr>
              <a:t>نمى رسيدند.</a:t>
            </a:r>
            <a:r>
              <a:rPr lang="fa-IR" dirty="0">
                <a:ea typeface="Calibri"/>
                <a:cs typeface="Arial"/>
              </a:rPr>
              <a:t/>
            </a:r>
            <a:br>
              <a:rPr lang="fa-IR" dirty="0">
                <a:ea typeface="Calibri"/>
                <a:cs typeface="Arial"/>
              </a:rPr>
            </a:br>
            <a:r>
              <a:rPr lang="fa-IR" b="1" dirty="0" smtClean="0">
                <a:ea typeface="Calibri"/>
              </a:rPr>
              <a:t>پنج</a:t>
            </a:r>
            <a:r>
              <a:rPr lang="fa-IR" b="1" dirty="0">
                <a:ea typeface="Calibri"/>
              </a:rPr>
              <a:t>. </a:t>
            </a:r>
            <a:r>
              <a:rPr lang="fa-IR" dirty="0">
                <a:ea typeface="Calibri"/>
              </a:rPr>
              <a:t>عدم تناسب فرهنگ خانوادگى و روحيات زن و مرد با يكديگر. اين مسئله اى است كه </a:t>
            </a:r>
            <a:r>
              <a:rPr lang="fa-IR" dirty="0" smtClean="0">
                <a:ea typeface="Calibri"/>
              </a:rPr>
              <a:t>بايد </a:t>
            </a:r>
            <a:r>
              <a:rPr lang="fa-IR" dirty="0">
                <a:ea typeface="Calibri"/>
              </a:rPr>
              <a:t>پيش از اختيار همسر به دقت مورد توجه قرار گيرد كه آن دو افزون بر «كفو شرعى»، يعنى </a:t>
            </a:r>
            <a:r>
              <a:rPr lang="fa-IR" dirty="0">
                <a:ea typeface="Calibri"/>
                <a:cs typeface="Arial"/>
              </a:rPr>
              <a:t> </a:t>
            </a:r>
            <a:r>
              <a:rPr lang="fa-IR" dirty="0" smtClean="0">
                <a:ea typeface="Calibri"/>
              </a:rPr>
              <a:t>مسلمان </a:t>
            </a:r>
            <a:r>
              <a:rPr lang="fa-IR" dirty="0">
                <a:ea typeface="Calibri"/>
              </a:rPr>
              <a:t>بودن، «كفو فرعى» نيز باشند و از جهات مختلف ميان آن دو تناسب باشد.</a:t>
            </a:r>
            <a:endParaRPr lang="en-US" dirty="0">
              <a:ea typeface="Calibri"/>
              <a:cs typeface="Arial"/>
            </a:endParaRPr>
          </a:p>
          <a:p>
            <a:pPr marL="0" indent="0" algn="ctr" rtl="1">
              <a:lnSpc>
                <a:spcPct val="115000"/>
              </a:lnSpc>
              <a:spcAft>
                <a:spcPts val="1000"/>
              </a:spcAft>
              <a:buNone/>
            </a:pPr>
            <a:r>
              <a:rPr lang="fa-IR" dirty="0" smtClean="0">
                <a:solidFill>
                  <a:srgbClr val="009900"/>
                </a:solidFill>
                <a:ea typeface="Calibri"/>
              </a:rPr>
              <a:t>انفاق</a:t>
            </a:r>
            <a:endParaRPr lang="en-US" dirty="0">
              <a:solidFill>
                <a:srgbClr val="009900"/>
              </a:solidFill>
              <a:ea typeface="Calibri"/>
              <a:cs typeface="Arial"/>
            </a:endParaRPr>
          </a:p>
          <a:p>
            <a:pPr marL="0" indent="0" algn="ctr" rtl="1">
              <a:lnSpc>
                <a:spcPct val="115000"/>
              </a:lnSpc>
              <a:spcAft>
                <a:spcPts val="1000"/>
              </a:spcAft>
              <a:buNone/>
            </a:pPr>
            <a:r>
              <a:rPr lang="fa-IR" dirty="0">
                <a:solidFill>
                  <a:srgbClr val="009900"/>
                </a:solidFill>
                <a:ea typeface="Calibri"/>
              </a:rPr>
              <a:t>من ذا الذى يقرض الله قرضا حسنا فيضاعفه له أضعافا كثيرة </a:t>
            </a:r>
            <a:r>
              <a:rPr lang="fa-IR" dirty="0" smtClean="0">
                <a:solidFill>
                  <a:srgbClr val="009900"/>
                </a:solidFill>
                <a:ea typeface="Calibri"/>
              </a:rPr>
              <a:t>و </a:t>
            </a:r>
            <a:r>
              <a:rPr lang="fa-IR" dirty="0">
                <a:solidFill>
                  <a:srgbClr val="009900"/>
                </a:solidFill>
                <a:ea typeface="Calibri"/>
              </a:rPr>
              <a:t>الله يقبض و يبصط و إليه ترجعون </a:t>
            </a:r>
            <a:r>
              <a:rPr lang="fa-IR" dirty="0" smtClean="0">
                <a:solidFill>
                  <a:srgbClr val="009900"/>
                </a:solidFill>
                <a:ea typeface="Calibri"/>
              </a:rPr>
              <a:t>.</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در شأن نزول اين آيه چنين نقل كرده اند كه: روزى پيامبر </a:t>
            </a:r>
            <a:r>
              <a:rPr lang="fa-IR" dirty="0" smtClean="0">
                <a:ea typeface="Calibri"/>
              </a:rPr>
              <a:t>اكرم(ص) </a:t>
            </a:r>
            <a:r>
              <a:rPr lang="fa-IR" dirty="0">
                <a:ea typeface="Calibri"/>
              </a:rPr>
              <a:t>فرمود: </a:t>
            </a:r>
            <a:r>
              <a:rPr lang="fa-IR" dirty="0" smtClean="0">
                <a:ea typeface="Calibri"/>
              </a:rPr>
              <a:t>هركس </a:t>
            </a:r>
            <a:r>
              <a:rPr lang="fa-IR" dirty="0">
                <a:ea typeface="Calibri"/>
              </a:rPr>
              <a:t>صدقه اى بدهد، دو برابر آن در بهشت خواهد داشت، ابو الدحداح انصارى عرض كرد: اى </a:t>
            </a:r>
            <a:r>
              <a:rPr lang="fa-IR" dirty="0" smtClean="0">
                <a:ea typeface="Calibri"/>
              </a:rPr>
              <a:t>رسول </a:t>
            </a:r>
            <a:r>
              <a:rPr lang="fa-IR" dirty="0">
                <a:ea typeface="Calibri"/>
              </a:rPr>
              <a:t>خدا، من دو باغ دارم؛ اگر يكى از آنها را به عنوان صدقه بدهم، دو برابر آن را در بهشت </a:t>
            </a:r>
            <a:r>
              <a:rPr lang="fa-IR" dirty="0" smtClean="0">
                <a:ea typeface="Calibri"/>
              </a:rPr>
              <a:t>خواهم </a:t>
            </a:r>
            <a:r>
              <a:rPr lang="fa-IR" dirty="0">
                <a:ea typeface="Calibri"/>
              </a:rPr>
              <a:t>داشت؟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51617951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5973763"/>
          </a:xfrm>
        </p:spPr>
        <p:txBody>
          <a:bodyPr>
            <a:normAutofit fontScale="70000" lnSpcReduction="20000"/>
          </a:bodyPr>
          <a:lstStyle/>
          <a:p>
            <a:pPr marL="0" indent="0" algn="r" rtl="1">
              <a:lnSpc>
                <a:spcPct val="115000"/>
              </a:lnSpc>
              <a:spcAft>
                <a:spcPts val="1000"/>
              </a:spcAft>
              <a:buNone/>
            </a:pPr>
            <a:r>
              <a:rPr lang="fa-IR" dirty="0">
                <a:ea typeface="Calibri"/>
              </a:rPr>
              <a:t>فرمود: آرى. عرض كرد: أم الدحداح نيز با من خواهد بود؟ فرمود: آرى. </a:t>
            </a:r>
            <a:r>
              <a:rPr lang="fa-IR" dirty="0" smtClean="0">
                <a:ea typeface="Calibri"/>
              </a:rPr>
              <a:t>عرض</a:t>
            </a:r>
            <a:r>
              <a:rPr lang="fa-IR" dirty="0">
                <a:ea typeface="Calibri"/>
                <a:cs typeface="Arial"/>
              </a:rPr>
              <a:t> </a:t>
            </a:r>
            <a:r>
              <a:rPr lang="fa-IR" dirty="0" smtClean="0">
                <a:ea typeface="Calibri"/>
              </a:rPr>
              <a:t>كرد</a:t>
            </a:r>
            <a:r>
              <a:rPr lang="fa-IR" dirty="0">
                <a:ea typeface="Calibri"/>
              </a:rPr>
              <a:t>: فرزندان نيز با من خواهند بود؟ فرمود: آرى. سپس او باغى را كه بهتر بود، به عنوان صدقه </a:t>
            </a:r>
            <a:r>
              <a:rPr lang="fa-IR" dirty="0" smtClean="0">
                <a:ea typeface="Calibri"/>
              </a:rPr>
              <a:t>به پيامبر(ص) </a:t>
            </a:r>
            <a:r>
              <a:rPr lang="fa-IR" dirty="0">
                <a:ea typeface="Calibri"/>
              </a:rPr>
              <a:t>داد. آيه فوق نازل شد و صدقه او را دو هزار هزار برابر براى او </a:t>
            </a:r>
            <a:r>
              <a:rPr lang="fa-IR" dirty="0" smtClean="0">
                <a:ea typeface="Calibri"/>
              </a:rPr>
              <a:t>كرد.ابوالدحداح </a:t>
            </a:r>
            <a:r>
              <a:rPr lang="fa-IR" dirty="0">
                <a:ea typeface="Calibri"/>
              </a:rPr>
              <a:t>بازگشت و همسرش ام الدحداح و فرزندان را در آن باغى ديد كه صدقه قرار داده </a:t>
            </a:r>
            <a:r>
              <a:rPr lang="fa-IR" dirty="0" smtClean="0">
                <a:ea typeface="Calibri"/>
              </a:rPr>
              <a:t>بود</a:t>
            </a:r>
            <a:r>
              <a:rPr lang="fa-IR" dirty="0">
                <a:ea typeface="Calibri"/>
              </a:rPr>
              <a:t>. در باغ ايستاد و نخواست وارد آن شود. همسرش را صدا زد و گفت: من اين باغ را صدقه </a:t>
            </a:r>
            <a:r>
              <a:rPr lang="fa-IR" dirty="0" smtClean="0">
                <a:ea typeface="Calibri"/>
              </a:rPr>
              <a:t>داده</a:t>
            </a:r>
            <a:r>
              <a:rPr lang="fa-IR" dirty="0">
                <a:ea typeface="Calibri"/>
              </a:rPr>
              <a:t> </a:t>
            </a:r>
            <a:r>
              <a:rPr lang="fa-IR" dirty="0" smtClean="0">
                <a:ea typeface="Calibri"/>
              </a:rPr>
              <a:t>ام </a:t>
            </a:r>
            <a:r>
              <a:rPr lang="fa-IR" dirty="0">
                <a:ea typeface="Calibri"/>
              </a:rPr>
              <a:t>و دو برابرش را در بهشت خريدارى كرده ام و تو و فرزندان نيز با من خواهيد بود. همسرش </a:t>
            </a:r>
            <a:r>
              <a:rPr lang="fa-IR" dirty="0" smtClean="0">
                <a:ea typeface="Calibri"/>
              </a:rPr>
              <a:t>گفت</a:t>
            </a:r>
            <a:r>
              <a:rPr lang="fa-IR" dirty="0">
                <a:ea typeface="Calibri"/>
              </a:rPr>
              <a:t>: مبارك است آنچه فروخته و آنچه خريده اى. پس همگى از باغ خارج شدند و سپس آن را </a:t>
            </a:r>
            <a:r>
              <a:rPr lang="fa-IR" dirty="0" smtClean="0">
                <a:ea typeface="Calibri"/>
              </a:rPr>
              <a:t>به پيامبر(ص) </a:t>
            </a:r>
            <a:r>
              <a:rPr lang="fa-IR" dirty="0">
                <a:ea typeface="Calibri"/>
              </a:rPr>
              <a:t>تسليم كرد. </a:t>
            </a:r>
            <a:r>
              <a:rPr lang="fa-IR" dirty="0" smtClean="0">
                <a:ea typeface="Calibri"/>
              </a:rPr>
              <a:t>پيامبر(ص)فرمود</a:t>
            </a:r>
            <a:r>
              <a:rPr lang="fa-IR" dirty="0">
                <a:ea typeface="Calibri"/>
              </a:rPr>
              <a:t>: چه بسيار نخله هايى </a:t>
            </a:r>
            <a:r>
              <a:rPr lang="fa-IR" dirty="0" smtClean="0">
                <a:ea typeface="Calibri"/>
              </a:rPr>
              <a:t>در </a:t>
            </a:r>
            <a:r>
              <a:rPr lang="fa-IR" dirty="0">
                <a:ea typeface="Calibri"/>
              </a:rPr>
              <a:t>بهشت كه شاخه هايش براى أبوالدحداح آويزان شده </a:t>
            </a:r>
            <a:r>
              <a:rPr lang="fa-IR" dirty="0" smtClean="0">
                <a:ea typeface="Calibri"/>
              </a:rPr>
              <a:t>است.</a:t>
            </a:r>
            <a:endParaRPr lang="en-US" dirty="0">
              <a:ea typeface="Calibri"/>
              <a:cs typeface="Arial"/>
            </a:endParaRPr>
          </a:p>
          <a:p>
            <a:pPr marL="0" indent="0" algn="r" rtl="1">
              <a:lnSpc>
                <a:spcPct val="115000"/>
              </a:lnSpc>
              <a:spcAft>
                <a:spcPts val="1000"/>
              </a:spcAft>
              <a:buNone/>
            </a:pPr>
            <a:r>
              <a:rPr lang="fa-IR" dirty="0">
                <a:ea typeface="Calibri"/>
              </a:rPr>
              <a:t>قرآن در اين آيه مى فرمايد: </a:t>
            </a:r>
            <a:r>
              <a:rPr lang="fa-IR" dirty="0">
                <a:solidFill>
                  <a:srgbClr val="009900"/>
                </a:solidFill>
                <a:ea typeface="Calibri"/>
              </a:rPr>
              <a:t>«كيست كه به خدا وام نيكويى دهد (و از اموالى كه او بخشيده </a:t>
            </a:r>
            <a:r>
              <a:rPr lang="fa-IR" dirty="0" smtClean="0">
                <a:solidFill>
                  <a:srgbClr val="009900"/>
                </a:solidFill>
                <a:ea typeface="Calibri"/>
              </a:rPr>
              <a:t>است </a:t>
            </a:r>
            <a:r>
              <a:rPr lang="fa-IR" dirty="0">
                <a:solidFill>
                  <a:srgbClr val="009900"/>
                </a:solidFill>
                <a:ea typeface="Calibri"/>
              </a:rPr>
              <a:t>در راه جهاد و حمايت از مستمندان، انفاق كند) تا خداوند آن را براى او چندين برابر كندمن ذا الذى يقرض الله قرضا حسنا فيضاعفه له أضعافا كثيرة .» </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بنابراين وام دادن به خداوند به معناى «انفاق فى سبيل الله» است و به گفته برخى از </a:t>
            </a:r>
            <a:r>
              <a:rPr lang="fa-IR" dirty="0" smtClean="0">
                <a:ea typeface="Calibri"/>
              </a:rPr>
              <a:t>مفسران</a:t>
            </a:r>
            <a:r>
              <a:rPr lang="fa-IR" dirty="0">
                <a:ea typeface="Calibri"/>
              </a:rPr>
              <a:t>، انفاق هايى است كه در راه جهاد داده مى شود؛ زيرا در آن زمان تهيه هزينه هاى مختلف </a:t>
            </a:r>
            <a:r>
              <a:rPr lang="fa-IR" dirty="0" smtClean="0">
                <a:ea typeface="Calibri"/>
              </a:rPr>
              <a:t>جهاد </a:t>
            </a:r>
            <a:r>
              <a:rPr lang="fa-IR" dirty="0">
                <a:ea typeface="Calibri"/>
              </a:rPr>
              <a:t>بر دوش مبارزان مسلمان بود. درحالى كه برخى ديگر معتقدند هرگونه انفاقى را شامل مى </a:t>
            </a:r>
            <a:r>
              <a:rPr lang="fa-IR" dirty="0" smtClean="0">
                <a:ea typeface="Calibri"/>
              </a:rPr>
              <a:t>شود</a:t>
            </a:r>
            <a:r>
              <a:rPr lang="fa-IR" dirty="0">
                <a:ea typeface="Calibri"/>
              </a:rPr>
              <a:t>، هر چند آيه مورد بحث بعد از آيه جهاد وارد شده است</a:t>
            </a:r>
            <a:r>
              <a:rPr lang="fa-IR" dirty="0" smtClean="0">
                <a:ea typeface="Calibri"/>
              </a:rPr>
              <a:t>.</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181861960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smtClean="0">
                <a:ea typeface="Calibri"/>
              </a:rPr>
              <a:t>اما </a:t>
            </a:r>
            <a:r>
              <a:rPr lang="fa-IR" dirty="0">
                <a:ea typeface="Calibri"/>
              </a:rPr>
              <a:t>تفسير دوم با ظاهر آيه سازگارتر است؛ بهويژه اينكه معناى اول را نيز در بر مى گيرد </a:t>
            </a:r>
            <a:r>
              <a:rPr lang="fa-IR" dirty="0" smtClean="0">
                <a:ea typeface="Calibri"/>
              </a:rPr>
              <a:t>واصولا </a:t>
            </a:r>
            <a:r>
              <a:rPr lang="fa-IR" dirty="0">
                <a:ea typeface="Calibri"/>
              </a:rPr>
              <a:t>انفاق در راه خدا و كمك به نيازمندان و حمايت از محرومان، همان كار جهاد را مى كند؛ </a:t>
            </a:r>
            <a:r>
              <a:rPr lang="fa-IR" dirty="0" smtClean="0">
                <a:ea typeface="Calibri"/>
              </a:rPr>
              <a:t>زيرا </a:t>
            </a:r>
            <a:r>
              <a:rPr lang="fa-IR" dirty="0">
                <a:ea typeface="Calibri"/>
              </a:rPr>
              <a:t>هر دو مايه استقلال و سربلندى جامعه اسلامى است.</a:t>
            </a:r>
            <a:endParaRPr lang="en-US" dirty="0">
              <a:ea typeface="Calibri"/>
              <a:cs typeface="Arial"/>
            </a:endParaRPr>
          </a:p>
          <a:p>
            <a:pPr marL="0" indent="0" algn="r" rtl="1">
              <a:lnSpc>
                <a:spcPct val="115000"/>
              </a:lnSpc>
              <a:spcAft>
                <a:spcPts val="1000"/>
              </a:spcAft>
              <a:buNone/>
            </a:pPr>
            <a:r>
              <a:rPr lang="fa-IR" dirty="0">
                <a:ea typeface="Calibri"/>
              </a:rPr>
              <a:t>«اضعاف» جمع «ضعف» (بر وزن شعر) به معناى دو يا چند برابر كردن چيزى است و چون </a:t>
            </a:r>
            <a:r>
              <a:rPr lang="fa-IR" dirty="0" smtClean="0">
                <a:ea typeface="Calibri"/>
              </a:rPr>
              <a:t>اين </a:t>
            </a:r>
            <a:r>
              <a:rPr lang="fa-IR" dirty="0">
                <a:ea typeface="Calibri"/>
              </a:rPr>
              <a:t>واژه به صورت جمع در آيه آمده و با كلمه «كثيرة»، تأكيد شده و از سويى جمله «يضاعف» </a:t>
            </a:r>
            <a:r>
              <a:rPr lang="fa-IR" dirty="0" smtClean="0">
                <a:ea typeface="Calibri"/>
              </a:rPr>
              <a:t>نيز </a:t>
            </a:r>
            <a:r>
              <a:rPr lang="fa-IR" dirty="0">
                <a:ea typeface="Calibri"/>
              </a:rPr>
              <a:t>تأكيد بيشترى را از «يضعف» مى رساند ـ آن چنانكه ارباب لغت گفته </a:t>
            </a:r>
            <a:r>
              <a:rPr lang="fa-IR" dirty="0" smtClean="0">
                <a:ea typeface="Calibri"/>
              </a:rPr>
              <a:t>اند ـ  </a:t>
            </a:r>
            <a:r>
              <a:rPr lang="fa-IR" dirty="0">
                <a:ea typeface="Calibri"/>
              </a:rPr>
              <a:t>از مجموع </a:t>
            </a:r>
            <a:r>
              <a:rPr lang="fa-IR" dirty="0" smtClean="0">
                <a:ea typeface="Calibri"/>
              </a:rPr>
              <a:t>اين</a:t>
            </a:r>
            <a:r>
              <a:rPr lang="fa-IR" dirty="0">
                <a:ea typeface="Calibri"/>
                <a:cs typeface="Arial"/>
              </a:rPr>
              <a:t> </a:t>
            </a:r>
            <a:r>
              <a:rPr lang="fa-IR" dirty="0" smtClean="0">
                <a:ea typeface="Calibri"/>
              </a:rPr>
              <a:t>جهات</a:t>
            </a:r>
            <a:r>
              <a:rPr lang="fa-IR" dirty="0">
                <a:ea typeface="Calibri"/>
              </a:rPr>
              <a:t>، استفاده مى شود كه خداوند براى انفاق كنندگان پاداش بسيار فراوانى قرار داده است. </a:t>
            </a:r>
            <a:endParaRPr lang="en-US" dirty="0">
              <a:ea typeface="Calibri"/>
              <a:cs typeface="Arial"/>
            </a:endParaRPr>
          </a:p>
          <a:p>
            <a:pPr marL="0" indent="0" algn="r" rtl="1">
              <a:lnSpc>
                <a:spcPct val="115000"/>
              </a:lnSpc>
              <a:spcAft>
                <a:spcPts val="1000"/>
              </a:spcAft>
              <a:buNone/>
            </a:pPr>
            <a:r>
              <a:rPr lang="fa-IR" dirty="0">
                <a:ea typeface="Calibri"/>
              </a:rPr>
              <a:t>انفاق در راه خدا همچون بذر مستعدى است كه در زمين آماده اى افشانده شود، و </a:t>
            </a:r>
            <a:r>
              <a:rPr lang="fa-IR" dirty="0" smtClean="0">
                <a:ea typeface="Calibri"/>
              </a:rPr>
              <a:t>به وسيله </a:t>
            </a:r>
            <a:r>
              <a:rPr lang="fa-IR" dirty="0">
                <a:ea typeface="Calibri"/>
              </a:rPr>
              <a:t>باران </a:t>
            </a:r>
            <a:r>
              <a:rPr lang="fa-IR" dirty="0" smtClean="0">
                <a:ea typeface="Calibri"/>
              </a:rPr>
              <a:t>هاى </a:t>
            </a:r>
            <a:r>
              <a:rPr lang="fa-IR" dirty="0">
                <a:ea typeface="Calibri"/>
              </a:rPr>
              <a:t>پى درپى آبيارى گردد و ده ها و گاه صدها برابر نتيجه دهد</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در پايان آيه مى فرمايد: </a:t>
            </a:r>
            <a:r>
              <a:rPr lang="fa-IR" dirty="0">
                <a:solidFill>
                  <a:srgbClr val="009900"/>
                </a:solidFill>
                <a:ea typeface="Calibri"/>
              </a:rPr>
              <a:t>«خداوند (روزى بندگان را) محدود و گسترده مى كند و همه شما </a:t>
            </a:r>
            <a:r>
              <a:rPr lang="fa-IR" dirty="0" smtClean="0">
                <a:solidFill>
                  <a:srgbClr val="009900"/>
                </a:solidFill>
                <a:ea typeface="Calibri"/>
              </a:rPr>
              <a:t>به </a:t>
            </a:r>
            <a:r>
              <a:rPr lang="fa-IR" dirty="0">
                <a:solidFill>
                  <a:srgbClr val="009900"/>
                </a:solidFill>
                <a:ea typeface="Calibri"/>
              </a:rPr>
              <a:t>سوى او بازمى گرديد: و الله يقبض و يبصط و إليه ترجعون .»</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اشاره به اينكه گمان نكنيد انفاق و بخشش، اموال شما را كم مى كند؛ زيرا گسترش و </a:t>
            </a:r>
            <a:r>
              <a:rPr lang="fa-IR" dirty="0" smtClean="0">
                <a:ea typeface="Calibri"/>
              </a:rPr>
              <a:t>محدوديت </a:t>
            </a:r>
            <a:r>
              <a:rPr lang="fa-IR" dirty="0">
                <a:ea typeface="Calibri"/>
              </a:rPr>
              <a:t>روزى شما به دست خداست و او توانايى دارد در عوض اموال انفاق شده، به مراتب </a:t>
            </a:r>
            <a:r>
              <a:rPr lang="fa-IR" dirty="0" smtClean="0">
                <a:ea typeface="Calibri"/>
              </a:rPr>
              <a:t>بيش </a:t>
            </a:r>
            <a:r>
              <a:rPr lang="fa-IR" dirty="0">
                <a:ea typeface="Calibri"/>
              </a:rPr>
              <a:t>از آن را در اختيار شما قرار دهد، بلكه با توجه به ارتباط و به هم پيوستگى افراد اجتماع با </a:t>
            </a:r>
            <a:r>
              <a:rPr lang="fa-IR" dirty="0" smtClean="0">
                <a:ea typeface="Calibri"/>
              </a:rPr>
              <a:t>يكديگر</a:t>
            </a:r>
            <a:r>
              <a:rPr lang="fa-IR" dirty="0">
                <a:ea typeface="Calibri"/>
              </a:rPr>
              <a:t>، همان اموال در واقع به شما بازمى گردد. اين از نظر دنيا اما از نظر آخرت، فراموش نكنيد </a:t>
            </a:r>
            <a:r>
              <a:rPr lang="fa-IR" dirty="0" smtClean="0">
                <a:ea typeface="Calibri"/>
              </a:rPr>
              <a:t>كه </a:t>
            </a:r>
            <a:r>
              <a:rPr lang="fa-IR" dirty="0">
                <a:ea typeface="Calibri"/>
              </a:rPr>
              <a:t>همه به سوى او بازمى گرديد و پاداش هاى بزرگ شما آنجاست.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32750716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334962"/>
          </a:xfrm>
        </p:spPr>
        <p:txBody>
          <a:bodyPr>
            <a:normAutofit fontScale="90000"/>
          </a:bodyPr>
          <a:lstStyle/>
          <a:p>
            <a:r>
              <a:rPr lang="fa-IR" dirty="0">
                <a:ea typeface="Calibri"/>
                <a:cs typeface="Arial"/>
              </a:rPr>
              <a:t>نكته: چرا از انفاق تعبير به قرض شده است؟</a:t>
            </a:r>
            <a:endParaRPr lang="fa-IR" dirty="0"/>
          </a:p>
        </p:txBody>
      </p:sp>
      <p:sp>
        <p:nvSpPr>
          <p:cNvPr id="3" name="Content Placeholder 2"/>
          <p:cNvSpPr>
            <a:spLocks noGrp="1"/>
          </p:cNvSpPr>
          <p:nvPr>
            <p:ph idx="1"/>
          </p:nvPr>
        </p:nvSpPr>
        <p:spPr>
          <a:xfrm>
            <a:off x="0" y="685800"/>
            <a:ext cx="8991600" cy="6172200"/>
          </a:xfrm>
        </p:spPr>
        <p:txBody>
          <a:bodyPr>
            <a:normAutofit fontScale="70000" lnSpcReduction="20000"/>
          </a:bodyPr>
          <a:lstStyle/>
          <a:p>
            <a:pPr marL="0" indent="0" algn="r" rtl="1">
              <a:lnSpc>
                <a:spcPct val="115000"/>
              </a:lnSpc>
              <a:spcAft>
                <a:spcPts val="1000"/>
              </a:spcAft>
              <a:buNone/>
            </a:pPr>
            <a:r>
              <a:rPr lang="fa-IR" dirty="0">
                <a:ea typeface="Calibri"/>
              </a:rPr>
              <a:t>در چندين آيه از قرآن مجيد (از جمله آيه فوق) در مورد انفاق در راه خدا تعبير به قرض و وام </a:t>
            </a:r>
            <a:r>
              <a:rPr lang="fa-IR" dirty="0" smtClean="0">
                <a:ea typeface="Calibri"/>
              </a:rPr>
              <a:t>دادن </a:t>
            </a:r>
            <a:r>
              <a:rPr lang="fa-IR" dirty="0">
                <a:ea typeface="Calibri"/>
              </a:rPr>
              <a:t>به پروردگار آمده است كه اين نهايت لطف خداوند نسبت به بندگان را از يك سو و كمال </a:t>
            </a:r>
            <a:r>
              <a:rPr lang="fa-IR" dirty="0" smtClean="0">
                <a:ea typeface="Calibri"/>
              </a:rPr>
              <a:t>اهميت </a:t>
            </a:r>
            <a:r>
              <a:rPr lang="fa-IR" dirty="0">
                <a:ea typeface="Calibri"/>
              </a:rPr>
              <a:t>مسئله انفاق را از سوى ديگر مى رساند، با اينكه مالك حقيقى سراسر هستى اوست، </a:t>
            </a:r>
            <a:r>
              <a:rPr lang="fa-IR" dirty="0" smtClean="0">
                <a:ea typeface="Calibri"/>
              </a:rPr>
              <a:t>و </a:t>
            </a:r>
            <a:r>
              <a:rPr lang="fa-IR" dirty="0">
                <a:ea typeface="Calibri"/>
              </a:rPr>
              <a:t>انسان ها به عنوان نمايندگى خداوند تنها در بخش كوچكى از آن تصرف مى كنند؛ چنانكه </a:t>
            </a:r>
            <a:r>
              <a:rPr lang="fa-IR" dirty="0" smtClean="0">
                <a:ea typeface="Calibri"/>
              </a:rPr>
              <a:t>در </a:t>
            </a:r>
            <a:r>
              <a:rPr lang="fa-IR" dirty="0">
                <a:ea typeface="Calibri"/>
              </a:rPr>
              <a:t>سوره حديد مى خوانيم: «آمنوا بالله و رسوله و أنفقوا مما جعلكم مستخلفين فيه:1 به خدا </a:t>
            </a:r>
            <a:r>
              <a:rPr lang="fa-IR" dirty="0" smtClean="0">
                <a:ea typeface="Calibri"/>
              </a:rPr>
              <a:t>و</a:t>
            </a:r>
            <a:r>
              <a:rPr lang="fa-IR" dirty="0">
                <a:ea typeface="Calibri"/>
                <a:cs typeface="Arial"/>
              </a:rPr>
              <a:t> </a:t>
            </a:r>
            <a:r>
              <a:rPr lang="fa-IR" dirty="0" smtClean="0">
                <a:ea typeface="Calibri"/>
              </a:rPr>
              <a:t>رسولش </a:t>
            </a:r>
            <a:r>
              <a:rPr lang="fa-IR" dirty="0">
                <a:ea typeface="Calibri"/>
              </a:rPr>
              <a:t>ايمان بياوريد و از آنچه خداوند شما را در آن نماينده خود ساخته، انفاق كنيد.» اما با </a:t>
            </a:r>
            <a:r>
              <a:rPr lang="fa-IR" dirty="0" smtClean="0">
                <a:ea typeface="Calibri"/>
              </a:rPr>
              <a:t>اين </a:t>
            </a:r>
            <a:r>
              <a:rPr lang="fa-IR" dirty="0">
                <a:ea typeface="Calibri"/>
              </a:rPr>
              <a:t>حال بر مى گردد و از بنده خود استقراض مى كند، آن هم با چنين سود بسيار، «كرم بين و </a:t>
            </a:r>
            <a:r>
              <a:rPr lang="fa-IR" dirty="0" smtClean="0">
                <a:ea typeface="Calibri"/>
              </a:rPr>
              <a:t>لطف </a:t>
            </a:r>
            <a:r>
              <a:rPr lang="fa-IR" dirty="0">
                <a:ea typeface="Calibri"/>
              </a:rPr>
              <a:t>خداوندگار»؛ چنانكه امام </a:t>
            </a:r>
            <a:r>
              <a:rPr lang="fa-IR" dirty="0" smtClean="0">
                <a:ea typeface="Calibri"/>
              </a:rPr>
              <a:t>على(ع) </a:t>
            </a:r>
            <a:r>
              <a:rPr lang="fa-IR" dirty="0">
                <a:ea typeface="Calibri"/>
              </a:rPr>
              <a:t>مى </a:t>
            </a:r>
            <a:r>
              <a:rPr lang="fa-IR" dirty="0" smtClean="0">
                <a:ea typeface="Calibri"/>
              </a:rPr>
              <a:t>فرمايد:</a:t>
            </a:r>
            <a:r>
              <a:rPr lang="fa-IR" dirty="0">
                <a:ea typeface="Calibri"/>
                <a:cs typeface="Arial"/>
              </a:rPr>
              <a:t/>
            </a:r>
            <a:br>
              <a:rPr lang="fa-IR" dirty="0">
                <a:ea typeface="Calibri"/>
                <a:cs typeface="Arial"/>
              </a:rPr>
            </a:br>
            <a:r>
              <a:rPr lang="fa-IR" dirty="0" smtClean="0">
                <a:solidFill>
                  <a:srgbClr val="009900"/>
                </a:solidFill>
                <a:ea typeface="Calibri"/>
              </a:rPr>
              <a:t>و </a:t>
            </a:r>
            <a:r>
              <a:rPr lang="fa-IR" dirty="0">
                <a:solidFill>
                  <a:srgbClr val="009900"/>
                </a:solidFill>
                <a:ea typeface="Calibri"/>
              </a:rPr>
              <a:t>استقرضكم و له خزائن السموات و الارض و هو الغنى الحميد و إنما أراد أن يبلوكم </a:t>
            </a:r>
            <a:r>
              <a:rPr lang="fa-IR" dirty="0" smtClean="0">
                <a:solidFill>
                  <a:srgbClr val="009900"/>
                </a:solidFill>
                <a:ea typeface="Calibri"/>
              </a:rPr>
              <a:t>أيكم </a:t>
            </a:r>
            <a:r>
              <a:rPr lang="fa-IR" dirty="0">
                <a:solidFill>
                  <a:srgbClr val="009900"/>
                </a:solidFill>
                <a:ea typeface="Calibri"/>
              </a:rPr>
              <a:t>أحسن عملا </a:t>
            </a:r>
            <a:r>
              <a:rPr lang="fa-IR" dirty="0" smtClean="0">
                <a:solidFill>
                  <a:srgbClr val="009900"/>
                </a:solidFill>
                <a:ea typeface="Calibri"/>
              </a:rPr>
              <a:t>.</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خداوند از شما درخواست قرض كرده؛ درحالى كه گنج هاى آسمان و زمين از </a:t>
            </a:r>
            <a:r>
              <a:rPr lang="fa-IR" dirty="0" smtClean="0">
                <a:ea typeface="Calibri"/>
              </a:rPr>
              <a:t>آن</a:t>
            </a:r>
            <a:r>
              <a:rPr lang="fa-IR" dirty="0">
                <a:ea typeface="Calibri"/>
                <a:cs typeface="Arial"/>
              </a:rPr>
              <a:t> </a:t>
            </a:r>
            <a:r>
              <a:rPr lang="fa-IR" dirty="0" smtClean="0">
                <a:ea typeface="Calibri"/>
              </a:rPr>
              <a:t>اوست </a:t>
            </a:r>
            <a:r>
              <a:rPr lang="fa-IR" dirty="0">
                <a:ea typeface="Calibri"/>
              </a:rPr>
              <a:t>و بى نياز و ستوده (آرى، اينها نه از جهت نياز اوست)، بلكه مى خواهد شما را </a:t>
            </a:r>
            <a:r>
              <a:rPr lang="fa-IR" dirty="0" smtClean="0">
                <a:ea typeface="Calibri"/>
              </a:rPr>
              <a:t>بيازمايد </a:t>
            </a:r>
            <a:r>
              <a:rPr lang="fa-IR" dirty="0">
                <a:ea typeface="Calibri"/>
              </a:rPr>
              <a:t>كه كدام يك </a:t>
            </a:r>
            <a:r>
              <a:rPr lang="fa-IR" dirty="0" smtClean="0">
                <a:ea typeface="Calibri"/>
              </a:rPr>
              <a:t>نيكوكارتريد.</a:t>
            </a:r>
            <a:r>
              <a:rPr lang="fa-IR" dirty="0">
                <a:ea typeface="Calibri"/>
                <a:cs typeface="Arial"/>
              </a:rPr>
              <a:t/>
            </a:r>
            <a:br>
              <a:rPr lang="fa-IR" dirty="0">
                <a:ea typeface="Calibri"/>
                <a:cs typeface="Arial"/>
              </a:rPr>
            </a:br>
            <a:r>
              <a:rPr lang="fa-IR" dirty="0" smtClean="0">
                <a:ea typeface="Calibri"/>
              </a:rPr>
              <a:t>زكات</a:t>
            </a:r>
            <a:r>
              <a:rPr lang="fa-IR" dirty="0">
                <a:ea typeface="Calibri"/>
              </a:rPr>
              <a:t>، عامل پاكى فرد و </a:t>
            </a:r>
            <a:r>
              <a:rPr lang="fa-IR" dirty="0" smtClean="0">
                <a:ea typeface="Calibri"/>
              </a:rPr>
              <a:t>جامعه</a:t>
            </a:r>
            <a:r>
              <a:rPr lang="fa-IR" dirty="0">
                <a:ea typeface="Calibri"/>
                <a:cs typeface="Arial"/>
              </a:rPr>
              <a:t> </a:t>
            </a:r>
            <a:r>
              <a:rPr lang="fa-IR" dirty="0" smtClean="0">
                <a:ea typeface="Calibri"/>
              </a:rPr>
              <a:t>خذ </a:t>
            </a:r>
            <a:r>
              <a:rPr lang="fa-IR" dirty="0">
                <a:ea typeface="Calibri"/>
              </a:rPr>
              <a:t>من أموالهم صدقة تطهرهم و تزكيهم بها و صل عليهم إن صلوتك سكن لهم </a:t>
            </a:r>
            <a:r>
              <a:rPr lang="fa-IR" dirty="0" smtClean="0">
                <a:ea typeface="Calibri"/>
              </a:rPr>
              <a:t>و </a:t>
            </a:r>
            <a:r>
              <a:rPr lang="fa-IR" dirty="0">
                <a:ea typeface="Calibri"/>
              </a:rPr>
              <a:t>الله سميع عليم </a:t>
            </a:r>
            <a:r>
              <a:rPr lang="fa-IR" dirty="0" smtClean="0">
                <a:ea typeface="Calibri"/>
              </a:rPr>
              <a:t>.</a:t>
            </a:r>
            <a:r>
              <a:rPr lang="fa-IR" dirty="0">
                <a:ea typeface="Calibri"/>
                <a:cs typeface="Arial"/>
              </a:rPr>
              <a:t/>
            </a:r>
            <a:br>
              <a:rPr lang="fa-IR" dirty="0">
                <a:ea typeface="Calibri"/>
                <a:cs typeface="Arial"/>
              </a:rPr>
            </a:br>
            <a:r>
              <a:rPr lang="fa-IR" dirty="0" smtClean="0">
                <a:ea typeface="Calibri"/>
              </a:rPr>
              <a:t>اين </a:t>
            </a:r>
            <a:r>
              <a:rPr lang="fa-IR" dirty="0">
                <a:ea typeface="Calibri"/>
              </a:rPr>
              <a:t>آيه به عنوان يك قانون كلى به </a:t>
            </a:r>
            <a:r>
              <a:rPr lang="fa-IR" dirty="0" smtClean="0">
                <a:ea typeface="Calibri"/>
              </a:rPr>
              <a:t>پيامبر(ص)دستور </a:t>
            </a:r>
            <a:r>
              <a:rPr lang="fa-IR" dirty="0">
                <a:ea typeface="Calibri"/>
              </a:rPr>
              <a:t>مى دهد </a:t>
            </a:r>
            <a:r>
              <a:rPr lang="fa-IR" dirty="0">
                <a:solidFill>
                  <a:srgbClr val="0070C0"/>
                </a:solidFill>
                <a:ea typeface="Calibri"/>
              </a:rPr>
              <a:t>«از اموال آنها </a:t>
            </a:r>
            <a:r>
              <a:rPr lang="fa-IR" dirty="0" smtClean="0">
                <a:solidFill>
                  <a:srgbClr val="0070C0"/>
                </a:solidFill>
                <a:ea typeface="Calibri"/>
              </a:rPr>
              <a:t>صدقه </a:t>
            </a:r>
            <a:r>
              <a:rPr lang="fa-IR" dirty="0">
                <a:solidFill>
                  <a:srgbClr val="0070C0"/>
                </a:solidFill>
                <a:ea typeface="Calibri"/>
              </a:rPr>
              <a:t>(زكات) بگير: خذ من أموالهم صدقة .» </a:t>
            </a:r>
            <a:endParaRPr lang="en-US" dirty="0">
              <a:solidFill>
                <a:srgbClr val="0070C0"/>
              </a:solidFill>
              <a:ea typeface="Calibri"/>
              <a:cs typeface="Arial"/>
            </a:endParaRPr>
          </a:p>
          <a:p>
            <a:pPr marL="0" indent="0" algn="r">
              <a:buNone/>
            </a:pPr>
            <a:endParaRPr lang="fa-IR" dirty="0"/>
          </a:p>
        </p:txBody>
      </p:sp>
    </p:spTree>
    <p:extLst>
      <p:ext uri="{BB962C8B-B14F-4D97-AF65-F5344CB8AC3E}">
        <p14:creationId xmlns:p14="http://schemas.microsoft.com/office/powerpoint/2010/main" val="369833338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pPr marL="0" indent="0" algn="r" rtl="1">
              <a:lnSpc>
                <a:spcPct val="115000"/>
              </a:lnSpc>
              <a:spcAft>
                <a:spcPts val="1000"/>
              </a:spcAft>
              <a:buNone/>
            </a:pPr>
            <a:r>
              <a:rPr lang="fa-IR" b="1" dirty="0">
                <a:ea typeface="Calibri"/>
              </a:rPr>
              <a:t>كلمه «من» كه براى بيان «تبعيض» است، نشان مى دهد زكات همواره جزئى از مال را </a:t>
            </a:r>
            <a:r>
              <a:rPr lang="fa-IR" b="1" dirty="0" smtClean="0">
                <a:ea typeface="Calibri"/>
              </a:rPr>
              <a:t>تشكيل </a:t>
            </a:r>
            <a:r>
              <a:rPr lang="fa-IR" b="1" dirty="0">
                <a:ea typeface="Calibri"/>
              </a:rPr>
              <a:t>مى دهد، نه همه آن و نه قسمت عمده آن </a:t>
            </a:r>
            <a:r>
              <a:rPr lang="fa-IR" b="1" dirty="0" smtClean="0">
                <a:ea typeface="Calibri"/>
              </a:rPr>
              <a:t>را.</a:t>
            </a:r>
            <a:r>
              <a:rPr lang="fa-IR" b="1" dirty="0">
                <a:ea typeface="Calibri"/>
                <a:cs typeface="Arial"/>
              </a:rPr>
              <a:t> </a:t>
            </a:r>
            <a:r>
              <a:rPr lang="fa-IR" b="1" dirty="0" smtClean="0">
                <a:ea typeface="Calibri"/>
              </a:rPr>
              <a:t>سپس </a:t>
            </a:r>
            <a:r>
              <a:rPr lang="fa-IR" b="1" dirty="0">
                <a:ea typeface="Calibri"/>
              </a:rPr>
              <a:t>به دو قسمت از فلسفه اخلاقى، روانى و اجتماعى زكات اشاره كرده، مى فرمايد </a:t>
            </a:r>
            <a:r>
              <a:rPr lang="fa-IR" b="1" dirty="0">
                <a:solidFill>
                  <a:srgbClr val="0070C0"/>
                </a:solidFill>
                <a:ea typeface="Calibri"/>
              </a:rPr>
              <a:t>«تو </a:t>
            </a:r>
            <a:r>
              <a:rPr lang="fa-IR" b="1" dirty="0" smtClean="0">
                <a:solidFill>
                  <a:srgbClr val="0070C0"/>
                </a:solidFill>
                <a:ea typeface="Calibri"/>
              </a:rPr>
              <a:t>با </a:t>
            </a:r>
            <a:r>
              <a:rPr lang="fa-IR" b="1" dirty="0">
                <a:solidFill>
                  <a:srgbClr val="0070C0"/>
                </a:solidFill>
                <a:ea typeface="Calibri"/>
              </a:rPr>
              <a:t>اين كار آنها را پاك مى كنى و نمو مى دهى: تطهرهم و تزكيهم بها.» </a:t>
            </a:r>
            <a:r>
              <a:rPr lang="fa-IR" b="1" dirty="0">
                <a:ea typeface="Calibri"/>
              </a:rPr>
              <a:t>آنها را از رذائل اخلاقى، </a:t>
            </a:r>
            <a:r>
              <a:rPr lang="fa-IR" b="1" dirty="0" smtClean="0">
                <a:ea typeface="Calibri"/>
              </a:rPr>
              <a:t>دنياپرستى</a:t>
            </a:r>
            <a:r>
              <a:rPr lang="fa-IR" b="1" dirty="0">
                <a:ea typeface="Calibri"/>
              </a:rPr>
              <a:t>، بخل و امساك پاك مى </a:t>
            </a:r>
            <a:r>
              <a:rPr lang="fa-IR" b="1" dirty="0" smtClean="0">
                <a:ea typeface="Calibri"/>
              </a:rPr>
              <a:t>كنى</a:t>
            </a:r>
            <a:r>
              <a:rPr lang="fa-IR" b="1" dirty="0">
                <a:ea typeface="Calibri"/>
              </a:rPr>
              <a:t> </a:t>
            </a:r>
            <a:r>
              <a:rPr lang="fa-IR" b="1" dirty="0" smtClean="0">
                <a:ea typeface="Calibri"/>
              </a:rPr>
              <a:t>و </a:t>
            </a:r>
            <a:r>
              <a:rPr lang="fa-IR" b="1" dirty="0">
                <a:ea typeface="Calibri"/>
              </a:rPr>
              <a:t>نهال نوع دوستى، سخاوت و توجه به حقوق ديگران </a:t>
            </a:r>
            <a:r>
              <a:rPr lang="fa-IR" b="1" dirty="0" smtClean="0">
                <a:ea typeface="Calibri"/>
              </a:rPr>
              <a:t>را </a:t>
            </a:r>
            <a:r>
              <a:rPr lang="fa-IR" b="1" dirty="0">
                <a:ea typeface="Calibri"/>
              </a:rPr>
              <a:t>در آنها مى پرورانى.</a:t>
            </a:r>
            <a:endParaRPr lang="en-US" b="1" dirty="0">
              <a:ea typeface="Calibri"/>
              <a:cs typeface="Arial"/>
            </a:endParaRPr>
          </a:p>
          <a:p>
            <a:pPr marL="0" indent="0" algn="r" rtl="1">
              <a:lnSpc>
                <a:spcPct val="115000"/>
              </a:lnSpc>
              <a:spcAft>
                <a:spcPts val="1000"/>
              </a:spcAft>
              <a:buNone/>
            </a:pPr>
            <a:r>
              <a:rPr lang="fa-IR" b="1" dirty="0">
                <a:ea typeface="Calibri"/>
              </a:rPr>
              <a:t>از اين گذشته، مفاسد و آلودگى هايى را كه در جامعه به دليل فقر و فاصله طبقاتى </a:t>
            </a:r>
            <a:r>
              <a:rPr lang="fa-IR" b="1" dirty="0" smtClean="0">
                <a:ea typeface="Calibri"/>
              </a:rPr>
              <a:t>و</a:t>
            </a:r>
            <a:r>
              <a:rPr lang="fa-IR" b="1" dirty="0">
                <a:ea typeface="Calibri"/>
                <a:cs typeface="Arial"/>
              </a:rPr>
              <a:t> </a:t>
            </a:r>
            <a:r>
              <a:rPr lang="fa-IR" b="1" dirty="0" smtClean="0">
                <a:ea typeface="Calibri"/>
              </a:rPr>
              <a:t>حروميت </a:t>
            </a:r>
            <a:r>
              <a:rPr lang="fa-IR" b="1" dirty="0">
                <a:ea typeface="Calibri"/>
              </a:rPr>
              <a:t>گروهى از جامعه به وجود مى آيد، با انجام اين فريضه الهى برمى چينى و صحنه </a:t>
            </a:r>
            <a:r>
              <a:rPr lang="fa-IR" b="1" dirty="0" smtClean="0">
                <a:ea typeface="Calibri"/>
              </a:rPr>
              <a:t>اجتماع </a:t>
            </a:r>
            <a:r>
              <a:rPr lang="fa-IR" b="1" dirty="0">
                <a:ea typeface="Calibri"/>
              </a:rPr>
              <a:t>را از اين آلودگى ها پاك مى سازى. نيز همبستگى اجتماعى و پيشرفت اقتصادى در سايه </a:t>
            </a:r>
            <a:r>
              <a:rPr lang="fa-IR" b="1" dirty="0" smtClean="0">
                <a:ea typeface="Calibri"/>
              </a:rPr>
              <a:t>اين </a:t>
            </a:r>
            <a:r>
              <a:rPr lang="fa-IR" b="1" dirty="0">
                <a:ea typeface="Calibri"/>
              </a:rPr>
              <a:t>گونه برنامه ها تأمين مى </a:t>
            </a:r>
            <a:r>
              <a:rPr lang="fa-IR" b="1" dirty="0" smtClean="0">
                <a:ea typeface="Calibri"/>
              </a:rPr>
              <a:t>گردد.</a:t>
            </a:r>
            <a:r>
              <a:rPr lang="fa-IR" b="1" dirty="0">
                <a:ea typeface="Calibri"/>
                <a:cs typeface="Arial"/>
              </a:rPr>
              <a:t> </a:t>
            </a:r>
            <a:r>
              <a:rPr lang="fa-IR" b="1" dirty="0" smtClean="0">
                <a:ea typeface="Calibri"/>
              </a:rPr>
              <a:t>بنابراين </a:t>
            </a:r>
            <a:r>
              <a:rPr lang="fa-IR" b="1" dirty="0">
                <a:ea typeface="Calibri"/>
              </a:rPr>
              <a:t>حكم زكات، هم پاك كننده فرد و اجتماع است، هم نمودهنده بذرهاى فضيلت در </a:t>
            </a:r>
            <a:r>
              <a:rPr lang="fa-IR" b="1" dirty="0" smtClean="0">
                <a:ea typeface="Calibri"/>
              </a:rPr>
              <a:t>افراد </a:t>
            </a:r>
            <a:r>
              <a:rPr lang="fa-IR" b="1" dirty="0">
                <a:ea typeface="Calibri"/>
              </a:rPr>
              <a:t>و هم سبب پيشرفت </a:t>
            </a:r>
            <a:r>
              <a:rPr lang="fa-IR" b="1" dirty="0" smtClean="0">
                <a:ea typeface="Calibri"/>
              </a:rPr>
              <a:t>جامعه</a:t>
            </a:r>
            <a:r>
              <a:rPr lang="fa-IR" b="1" dirty="0">
                <a:ea typeface="Calibri"/>
              </a:rPr>
              <a:t>، و اين رساترين تعبيرى است كه درباره زكات مى توان گفت: از </a:t>
            </a:r>
            <a:r>
              <a:rPr lang="fa-IR" b="1" dirty="0" smtClean="0">
                <a:ea typeface="Calibri"/>
              </a:rPr>
              <a:t>يك </a:t>
            </a:r>
            <a:r>
              <a:rPr lang="fa-IR" b="1" dirty="0">
                <a:ea typeface="Calibri"/>
              </a:rPr>
              <a:t>سو آلودگى ها را مى شويد و از سوى ديگر تكامل آفرين است.</a:t>
            </a:r>
            <a:endParaRPr lang="en-US" b="1" dirty="0">
              <a:ea typeface="Calibri"/>
              <a:cs typeface="Arial"/>
            </a:endParaRPr>
          </a:p>
          <a:p>
            <a:pPr marL="0" indent="0" algn="r" rtl="1">
              <a:lnSpc>
                <a:spcPct val="115000"/>
              </a:lnSpc>
              <a:spcAft>
                <a:spcPts val="1000"/>
              </a:spcAft>
              <a:buNone/>
            </a:pPr>
            <a:r>
              <a:rPr lang="fa-IR" b="1" dirty="0">
                <a:ea typeface="Calibri"/>
              </a:rPr>
              <a:t>در معناى آيه، اين احتمال نيز داده شده كه فاعل «تطهرهم» زكات باشد و فاعل «تزكيهم » </a:t>
            </a:r>
            <a:r>
              <a:rPr lang="fa-IR" b="1" dirty="0" smtClean="0">
                <a:ea typeface="Calibri"/>
              </a:rPr>
              <a:t>پيامبر(ص). </a:t>
            </a:r>
            <a:r>
              <a:rPr lang="fa-IR" b="1" dirty="0">
                <a:ea typeface="Calibri"/>
              </a:rPr>
              <a:t>بنابراين معناى آيه چنين خواهد بود: زكات، آنها را پاك مى كند و تو </a:t>
            </a:r>
            <a:r>
              <a:rPr lang="fa-IR" b="1" dirty="0" smtClean="0">
                <a:ea typeface="Calibri"/>
              </a:rPr>
              <a:t>بدين </a:t>
            </a:r>
            <a:r>
              <a:rPr lang="fa-IR" b="1" dirty="0">
                <a:ea typeface="Calibri"/>
              </a:rPr>
              <a:t>وسيله آنان را پرورش مى دهى. اما ظاهرتر اين است كه فاعل در هر دو، شخص </a:t>
            </a:r>
            <a:r>
              <a:rPr lang="fa-IR" b="1" dirty="0" smtClean="0">
                <a:ea typeface="Calibri"/>
              </a:rPr>
              <a:t>پيامبر(ص) </a:t>
            </a:r>
            <a:r>
              <a:rPr lang="fa-IR" b="1" dirty="0">
                <a:ea typeface="Calibri"/>
              </a:rPr>
              <a:t>مى باشد، همان گونه كه در آغاز معنا كرديم، هرچند از نظر نتيجه تفاوت </a:t>
            </a:r>
            <a:r>
              <a:rPr lang="fa-IR" b="1" dirty="0" smtClean="0">
                <a:ea typeface="Calibri"/>
              </a:rPr>
              <a:t>چندانى</a:t>
            </a:r>
            <a:r>
              <a:rPr lang="fa-IR" b="1" dirty="0">
                <a:ea typeface="Calibri"/>
                <a:cs typeface="Arial"/>
              </a:rPr>
              <a:t> </a:t>
            </a:r>
            <a:r>
              <a:rPr lang="fa-IR" b="1" dirty="0" smtClean="0">
                <a:ea typeface="Calibri"/>
              </a:rPr>
              <a:t>ميان </a:t>
            </a:r>
            <a:r>
              <a:rPr lang="fa-IR" b="1" dirty="0">
                <a:ea typeface="Calibri"/>
              </a:rPr>
              <a:t>اين </a:t>
            </a:r>
            <a:r>
              <a:rPr lang="fa-IR" b="1" dirty="0" smtClean="0">
                <a:ea typeface="Calibri"/>
              </a:rPr>
              <a:t>دوتعبير </a:t>
            </a:r>
            <a:r>
              <a:rPr lang="fa-IR" b="1" dirty="0">
                <a:ea typeface="Calibri"/>
              </a:rPr>
              <a:t>وجود </a:t>
            </a:r>
            <a:r>
              <a:rPr lang="fa-IR" b="1" dirty="0" smtClean="0">
                <a:ea typeface="Calibri"/>
              </a:rPr>
              <a:t>ندارد.</a:t>
            </a:r>
            <a:r>
              <a:rPr lang="fa-IR" b="1" dirty="0">
                <a:ea typeface="Calibri"/>
                <a:cs typeface="Arial"/>
              </a:rPr>
              <a:t/>
            </a:r>
            <a:br>
              <a:rPr lang="fa-IR" b="1" dirty="0">
                <a:ea typeface="Calibri"/>
                <a:cs typeface="Arial"/>
              </a:rPr>
            </a:br>
            <a:r>
              <a:rPr lang="fa-IR" b="1" dirty="0" smtClean="0">
                <a:ea typeface="Calibri"/>
              </a:rPr>
              <a:t>سپس </a:t>
            </a:r>
            <a:r>
              <a:rPr lang="fa-IR" b="1" dirty="0">
                <a:ea typeface="Calibri"/>
              </a:rPr>
              <a:t>مى افزايد: </a:t>
            </a:r>
            <a:r>
              <a:rPr lang="fa-IR" b="1" dirty="0">
                <a:solidFill>
                  <a:srgbClr val="0070C0"/>
                </a:solidFill>
                <a:ea typeface="Calibri"/>
              </a:rPr>
              <a:t>«هنگامى كه آنها زكات مى پردازند، براى آنها دعا كن و به آنها درود فرست: </a:t>
            </a:r>
            <a:r>
              <a:rPr lang="fa-IR" b="1" dirty="0" smtClean="0">
                <a:solidFill>
                  <a:srgbClr val="0070C0"/>
                </a:solidFill>
                <a:ea typeface="Calibri"/>
              </a:rPr>
              <a:t>و </a:t>
            </a:r>
            <a:r>
              <a:rPr lang="fa-IR" b="1" dirty="0">
                <a:solidFill>
                  <a:srgbClr val="0070C0"/>
                </a:solidFill>
                <a:ea typeface="Calibri"/>
              </a:rPr>
              <a:t>صل عليهم .» </a:t>
            </a:r>
            <a:endParaRPr lang="en-US" b="1" dirty="0">
              <a:solidFill>
                <a:srgbClr val="0070C0"/>
              </a:solidFill>
              <a:ea typeface="Calibri"/>
              <a:cs typeface="Arial"/>
            </a:endParaRPr>
          </a:p>
          <a:p>
            <a:pPr marL="0" indent="0" algn="r" rtl="1">
              <a:lnSpc>
                <a:spcPct val="115000"/>
              </a:lnSpc>
              <a:spcAft>
                <a:spcPts val="1000"/>
              </a:spcAft>
              <a:buNone/>
            </a:pPr>
            <a:r>
              <a:rPr lang="fa-IR" b="1" dirty="0">
                <a:ea typeface="Calibri"/>
              </a:rPr>
              <a:t>اين نشان مى دهد حتى در برابر انجام وظايف واجب بايد از مردم قدردانى كرد و به خصوص </a:t>
            </a:r>
            <a:r>
              <a:rPr lang="fa-IR" b="1" dirty="0" smtClean="0">
                <a:ea typeface="Calibri"/>
              </a:rPr>
              <a:t>از </a:t>
            </a:r>
            <a:r>
              <a:rPr lang="fa-IR" b="1" dirty="0">
                <a:ea typeface="Calibri"/>
              </a:rPr>
              <a:t>طريق معنوى و روانى آنها را تشويق نمود. از اين رو در روايات مى خوانيم هنگامى كه مردم </a:t>
            </a:r>
            <a:r>
              <a:rPr lang="fa-IR" b="1" dirty="0" smtClean="0">
                <a:ea typeface="Calibri"/>
              </a:rPr>
              <a:t>زكات </a:t>
            </a:r>
            <a:r>
              <a:rPr lang="fa-IR" b="1" dirty="0">
                <a:ea typeface="Calibri"/>
              </a:rPr>
              <a:t>خود را خدمت </a:t>
            </a:r>
            <a:r>
              <a:rPr lang="fa-IR" b="1" dirty="0" smtClean="0">
                <a:ea typeface="Calibri"/>
              </a:rPr>
              <a:t>پيامبر(ص) </a:t>
            </a:r>
            <a:r>
              <a:rPr lang="fa-IR" b="1" dirty="0">
                <a:ea typeface="Calibri"/>
              </a:rPr>
              <a:t>مى آوردند، آن حضرت با جمله «</a:t>
            </a:r>
            <a:r>
              <a:rPr lang="fa-IR" b="1" dirty="0" smtClean="0">
                <a:ea typeface="Calibri"/>
              </a:rPr>
              <a:t>اللهم صل عليهم» به آنها دعا مى كرد. </a:t>
            </a:r>
            <a:endParaRPr lang="en-US" b="1" dirty="0" smtClean="0">
              <a:ea typeface="Calibri"/>
              <a:cs typeface="Arial"/>
            </a:endParaRPr>
          </a:p>
          <a:p>
            <a:pPr marL="0" indent="0" algn="r" rtl="1">
              <a:lnSpc>
                <a:spcPct val="115000"/>
              </a:lnSpc>
              <a:spcAft>
                <a:spcPts val="1000"/>
              </a:spcAft>
              <a:buNone/>
            </a:pPr>
            <a:r>
              <a:rPr lang="fa-IR" b="1" dirty="0" smtClean="0">
                <a:ea typeface="Calibri"/>
              </a:rPr>
              <a:t>سپس </a:t>
            </a:r>
            <a:r>
              <a:rPr lang="fa-IR" b="1" dirty="0">
                <a:ea typeface="Calibri"/>
              </a:rPr>
              <a:t>مى افزايد: </a:t>
            </a:r>
            <a:r>
              <a:rPr lang="fa-IR" b="1" dirty="0">
                <a:solidFill>
                  <a:srgbClr val="0070C0"/>
                </a:solidFill>
                <a:ea typeface="Calibri"/>
              </a:rPr>
              <a:t>«اين دعا و درود تو مايه آرامش خاطر آنهاست: إن صلوتك سكن لهم .»</a:t>
            </a:r>
            <a:endParaRPr lang="en-US" b="1" dirty="0">
              <a:solidFill>
                <a:srgbClr val="0070C0"/>
              </a:solidFill>
              <a:ea typeface="Calibri"/>
              <a:cs typeface="Arial"/>
            </a:endParaRPr>
          </a:p>
          <a:p>
            <a:pPr marL="0" indent="0" algn="r">
              <a:buNone/>
            </a:pPr>
            <a:endParaRPr lang="fa-IR" dirty="0"/>
          </a:p>
        </p:txBody>
      </p:sp>
    </p:spTree>
    <p:extLst>
      <p:ext uri="{BB962C8B-B14F-4D97-AF65-F5344CB8AC3E}">
        <p14:creationId xmlns:p14="http://schemas.microsoft.com/office/powerpoint/2010/main" val="218387462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858000"/>
          </a:xfrm>
        </p:spPr>
        <p:txBody>
          <a:bodyPr>
            <a:normAutofit fontScale="70000" lnSpcReduction="20000"/>
          </a:bodyPr>
          <a:lstStyle/>
          <a:p>
            <a:pPr marL="0" indent="0" algn="r" rtl="1">
              <a:lnSpc>
                <a:spcPct val="115000"/>
              </a:lnSpc>
              <a:spcAft>
                <a:spcPts val="1000"/>
              </a:spcAft>
              <a:buNone/>
            </a:pPr>
            <a:r>
              <a:rPr lang="fa-IR" dirty="0">
                <a:ea typeface="Calibri"/>
              </a:rPr>
              <a:t>چرا كه از پرتو اين دعا رحمت الهى بر دل و جان آنها نازل مى شود، آن گونه كه آن </a:t>
            </a:r>
            <a:r>
              <a:rPr lang="fa-IR" dirty="0" smtClean="0">
                <a:ea typeface="Calibri"/>
              </a:rPr>
              <a:t>را</a:t>
            </a:r>
            <a:r>
              <a:rPr lang="fa-IR" dirty="0">
                <a:ea typeface="Calibri"/>
                <a:cs typeface="Arial"/>
              </a:rPr>
              <a:t> </a:t>
            </a:r>
            <a:r>
              <a:rPr lang="fa-IR" dirty="0" smtClean="0">
                <a:ea typeface="Calibri"/>
              </a:rPr>
              <a:t>احساس </a:t>
            </a:r>
            <a:br>
              <a:rPr lang="fa-IR" dirty="0" smtClean="0">
                <a:ea typeface="Calibri"/>
              </a:rPr>
            </a:br>
            <a:r>
              <a:rPr lang="fa-IR" dirty="0" smtClean="0">
                <a:ea typeface="Calibri"/>
              </a:rPr>
              <a:t>كنند</a:t>
            </a:r>
            <a:r>
              <a:rPr lang="fa-IR" dirty="0">
                <a:ea typeface="Calibri"/>
              </a:rPr>
              <a:t>. افزون بر اين قدردانى </a:t>
            </a:r>
            <a:r>
              <a:rPr lang="fa-IR" dirty="0" smtClean="0">
                <a:ea typeface="Calibri"/>
              </a:rPr>
              <a:t>پيامبر(ص) </a:t>
            </a:r>
            <a:r>
              <a:rPr lang="fa-IR" dirty="0">
                <a:ea typeface="Calibri"/>
              </a:rPr>
              <a:t>و يا كسانى كه در جاى او قرار </a:t>
            </a:r>
            <a:r>
              <a:rPr lang="fa-IR" dirty="0" smtClean="0">
                <a:ea typeface="Calibri"/>
              </a:rPr>
              <a:t>مى </a:t>
            </a:r>
            <a:r>
              <a:rPr lang="fa-IR" dirty="0">
                <a:ea typeface="Calibri"/>
              </a:rPr>
              <a:t>گيرند و زكات اموال </a:t>
            </a:r>
            <a:r>
              <a:rPr lang="fa-IR" dirty="0" smtClean="0">
                <a:ea typeface="Calibri"/>
              </a:rPr>
              <a:t/>
            </a:r>
            <a:br>
              <a:rPr lang="fa-IR" dirty="0" smtClean="0">
                <a:ea typeface="Calibri"/>
              </a:rPr>
            </a:br>
            <a:r>
              <a:rPr lang="fa-IR" dirty="0" smtClean="0">
                <a:ea typeface="Calibri"/>
              </a:rPr>
              <a:t>مردم </a:t>
            </a:r>
            <a:r>
              <a:rPr lang="fa-IR" dirty="0">
                <a:ea typeface="Calibri"/>
              </a:rPr>
              <a:t>را مى پذيرند، نوعى آرامش روحى و فكرى به آنها مى بخشد كه </a:t>
            </a:r>
            <a:r>
              <a:rPr lang="fa-IR" dirty="0" smtClean="0">
                <a:ea typeface="Calibri"/>
              </a:rPr>
              <a:t>اگر </a:t>
            </a:r>
            <a:r>
              <a:rPr lang="fa-IR" dirty="0">
                <a:ea typeface="Calibri"/>
              </a:rPr>
              <a:t>در ظاهر چيزى را </a:t>
            </a:r>
            <a:r>
              <a:rPr lang="fa-IR" dirty="0" smtClean="0">
                <a:ea typeface="Calibri"/>
              </a:rPr>
              <a:t>از</a:t>
            </a:r>
            <a:br>
              <a:rPr lang="fa-IR" dirty="0" smtClean="0">
                <a:ea typeface="Calibri"/>
              </a:rPr>
            </a:br>
            <a:r>
              <a:rPr lang="fa-IR" dirty="0" smtClean="0">
                <a:ea typeface="Calibri"/>
              </a:rPr>
              <a:t> </a:t>
            </a:r>
            <a:r>
              <a:rPr lang="fa-IR" dirty="0">
                <a:ea typeface="Calibri"/>
              </a:rPr>
              <a:t>دست داده اند، بهتر از آن را به دست آورده </a:t>
            </a:r>
            <a:r>
              <a:rPr lang="fa-IR" dirty="0" smtClean="0">
                <a:ea typeface="Calibri"/>
              </a:rPr>
              <a:t>اند</a:t>
            </a:r>
            <a:r>
              <a:rPr lang="fa-IR" dirty="0">
                <a:ea typeface="Calibri"/>
              </a:rPr>
              <a:t>.</a:t>
            </a:r>
            <a:endParaRPr lang="en-US" dirty="0">
              <a:ea typeface="Calibri"/>
              <a:cs typeface="Arial"/>
            </a:endParaRPr>
          </a:p>
          <a:p>
            <a:pPr marL="0" indent="0" algn="r" rtl="1">
              <a:lnSpc>
                <a:spcPct val="115000"/>
              </a:lnSpc>
              <a:spcAft>
                <a:spcPts val="1000"/>
              </a:spcAft>
              <a:buNone/>
            </a:pPr>
            <a:r>
              <a:rPr lang="fa-IR" dirty="0">
                <a:ea typeface="Calibri"/>
              </a:rPr>
              <a:t>جالب اينكه تاكنون نشنيده ايم مأموران وصول ماليات موظف باشند از مردم تشكر كنند، </a:t>
            </a:r>
            <a:r>
              <a:rPr lang="fa-IR" dirty="0" smtClean="0">
                <a:ea typeface="Calibri"/>
              </a:rPr>
              <a:t>ولى </a:t>
            </a:r>
            <a:r>
              <a:rPr lang="fa-IR" dirty="0">
                <a:ea typeface="Calibri"/>
              </a:rPr>
              <a:t>اين دستور به عنوان حكمى مستحب در برنامه هاى اسلامى، بيانگر عمق جنبه هاى انسانى </a:t>
            </a:r>
            <a:r>
              <a:rPr lang="fa-IR" dirty="0" smtClean="0">
                <a:ea typeface="Calibri"/>
              </a:rPr>
              <a:t>در </a:t>
            </a:r>
            <a:r>
              <a:rPr lang="fa-IR" dirty="0">
                <a:ea typeface="Calibri"/>
              </a:rPr>
              <a:t>اين دستورهاست.</a:t>
            </a:r>
            <a:endParaRPr lang="en-US" dirty="0">
              <a:ea typeface="Calibri"/>
              <a:cs typeface="Arial"/>
            </a:endParaRPr>
          </a:p>
          <a:p>
            <a:pPr marL="0" indent="0" algn="r" rtl="1">
              <a:lnSpc>
                <a:spcPct val="115000"/>
              </a:lnSpc>
              <a:spcAft>
                <a:spcPts val="1000"/>
              </a:spcAft>
              <a:buNone/>
            </a:pPr>
            <a:r>
              <a:rPr lang="fa-IR" dirty="0">
                <a:ea typeface="Calibri"/>
              </a:rPr>
              <a:t>در پايان آيه به تناسب بحثى كه گذشت، مى گويد: </a:t>
            </a:r>
            <a:r>
              <a:rPr lang="fa-IR" dirty="0">
                <a:solidFill>
                  <a:srgbClr val="0070C0"/>
                </a:solidFill>
                <a:ea typeface="Calibri"/>
              </a:rPr>
              <a:t>«خداوند شنوا و داناست: و الله سميع </a:t>
            </a:r>
            <a:r>
              <a:rPr lang="fa-IR" dirty="0" smtClean="0">
                <a:solidFill>
                  <a:srgbClr val="0070C0"/>
                </a:solidFill>
                <a:ea typeface="Calibri"/>
              </a:rPr>
              <a:t>عليم</a:t>
            </a:r>
            <a:r>
              <a:rPr lang="fa-IR" dirty="0">
                <a:solidFill>
                  <a:srgbClr val="0070C0"/>
                </a:solidFill>
                <a:ea typeface="Calibri"/>
              </a:rPr>
              <a:t>.»</a:t>
            </a:r>
            <a:r>
              <a:rPr lang="fa-IR" dirty="0">
                <a:ea typeface="Calibri"/>
              </a:rPr>
              <a:t> هم دعاى </a:t>
            </a:r>
            <a:r>
              <a:rPr lang="fa-IR" dirty="0" smtClean="0">
                <a:ea typeface="Calibri"/>
              </a:rPr>
              <a:t>پيامبر(ص) </a:t>
            </a:r>
            <a:r>
              <a:rPr lang="fa-IR" dirty="0">
                <a:ea typeface="Calibri"/>
              </a:rPr>
              <a:t>را مى شنود و هم از نيات زكات دهندگان آگاه است. </a:t>
            </a:r>
            <a:endParaRPr lang="en-US" dirty="0">
              <a:ea typeface="Calibri"/>
              <a:cs typeface="Arial"/>
            </a:endParaRPr>
          </a:p>
          <a:p>
            <a:pPr marL="0" indent="0" algn="r" rtl="1">
              <a:lnSpc>
                <a:spcPct val="115000"/>
              </a:lnSpc>
              <a:spcAft>
                <a:spcPts val="1000"/>
              </a:spcAft>
              <a:buNone/>
            </a:pPr>
            <a:r>
              <a:rPr lang="fa-IR" dirty="0">
                <a:ea typeface="Calibri"/>
              </a:rPr>
              <a:t>در اينجا توجه به اين نكته شايسته است كه بى گمان گيرنده زكات و صدقات يا </a:t>
            </a:r>
            <a:r>
              <a:rPr lang="fa-IR" dirty="0" smtClean="0">
                <a:ea typeface="Calibri"/>
              </a:rPr>
              <a:t>پيامبر(ص)و امام(ع) و </a:t>
            </a:r>
            <a:r>
              <a:rPr lang="fa-IR" dirty="0">
                <a:ea typeface="Calibri"/>
              </a:rPr>
              <a:t>پيشواى مسلمين است و يا افراد مستحق، و در هر صورت </a:t>
            </a:r>
            <a:r>
              <a:rPr lang="fa-IR" dirty="0" smtClean="0">
                <a:ea typeface="Calibri"/>
              </a:rPr>
              <a:t>خداوند </a:t>
            </a:r>
            <a:r>
              <a:rPr lang="fa-IR" dirty="0">
                <a:ea typeface="Calibri"/>
              </a:rPr>
              <a:t>به ظاهر آنها را نمى گيرد، اما از آنجاكه دست پيامبر و پيشوايان راستين، دست خداست </a:t>
            </a:r>
            <a:r>
              <a:rPr lang="fa-IR" dirty="0" smtClean="0">
                <a:ea typeface="Calibri"/>
              </a:rPr>
              <a:t>(</a:t>
            </a:r>
            <a:r>
              <a:rPr lang="fa-IR" dirty="0">
                <a:ea typeface="Calibri"/>
              </a:rPr>
              <a:t>چرا كه آنها نماينده خدا هستند)، گويى خداوند اين صدقات را مى </a:t>
            </a:r>
            <a:r>
              <a:rPr lang="fa-IR" dirty="0" smtClean="0">
                <a:ea typeface="Calibri"/>
              </a:rPr>
              <a:t>گيردمى </a:t>
            </a:r>
            <a:r>
              <a:rPr lang="fa-IR" dirty="0">
                <a:ea typeface="Calibri"/>
              </a:rPr>
              <a:t>گيرد. همچنين بندگان </a:t>
            </a:r>
            <a:r>
              <a:rPr lang="fa-IR" dirty="0" smtClean="0">
                <a:ea typeface="Calibri"/>
              </a:rPr>
              <a:t>نيازمندى </a:t>
            </a:r>
            <a:r>
              <a:rPr lang="fa-IR" dirty="0">
                <a:ea typeface="Calibri"/>
              </a:rPr>
              <a:t>كه به اجازه و فرمان الهى اين گونه كمك ها را مى پذيرند، آنها نيز درحقيقت نمايندگان </a:t>
            </a:r>
            <a:r>
              <a:rPr lang="fa-IR" dirty="0" smtClean="0">
                <a:ea typeface="Calibri"/>
              </a:rPr>
              <a:t>پروردگارند</a:t>
            </a:r>
            <a:r>
              <a:rPr lang="fa-IR" dirty="0">
                <a:ea typeface="Calibri"/>
              </a:rPr>
              <a:t>، و به اين ترتيب دست آنها نيز دست خداست.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06151667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fontScale="85000" lnSpcReduction="10000"/>
          </a:bodyPr>
          <a:lstStyle/>
          <a:p>
            <a:pPr marL="0" indent="0" algn="r" rtl="1">
              <a:lnSpc>
                <a:spcPct val="115000"/>
              </a:lnSpc>
              <a:spcAft>
                <a:spcPts val="1000"/>
              </a:spcAft>
              <a:buNone/>
            </a:pPr>
            <a:r>
              <a:rPr lang="fa-IR" dirty="0">
                <a:ea typeface="Calibri"/>
              </a:rPr>
              <a:t>سپس براى اينكه روشن سازد اين دلايل به قدر كافى حقيقت را آشكار مى سازد و جنبه </a:t>
            </a:r>
            <a:r>
              <a:rPr lang="fa-IR" dirty="0" smtClean="0">
                <a:ea typeface="Calibri"/>
              </a:rPr>
              <a:t>منطقى </a:t>
            </a:r>
            <a:r>
              <a:rPr lang="fa-IR" dirty="0">
                <a:ea typeface="Calibri"/>
              </a:rPr>
              <a:t>دارد، مى گويد: </a:t>
            </a:r>
            <a:r>
              <a:rPr lang="fa-IR" dirty="0">
                <a:solidFill>
                  <a:srgbClr val="00B050"/>
                </a:solidFill>
                <a:ea typeface="Calibri"/>
              </a:rPr>
              <a:t>«آنهايى كه بهوسيله اين دلايل چهره حقيقت را بنگرند، به سود خود گام </a:t>
            </a:r>
            <a:r>
              <a:rPr lang="fa-IR" dirty="0" smtClean="0">
                <a:solidFill>
                  <a:srgbClr val="00B050"/>
                </a:solidFill>
                <a:ea typeface="Calibri"/>
              </a:rPr>
              <a:t>برداشته </a:t>
            </a:r>
            <a:r>
              <a:rPr lang="fa-IR" dirty="0">
                <a:solidFill>
                  <a:srgbClr val="00B050"/>
                </a:solidFill>
                <a:ea typeface="Calibri"/>
              </a:rPr>
              <a:t>اند و آنها كه همچون نابينايان خود را از مشاهده آن محروم سازند، به زيان خود عمل </a:t>
            </a:r>
            <a:r>
              <a:rPr lang="fa-IR" dirty="0" smtClean="0">
                <a:solidFill>
                  <a:srgbClr val="00B050"/>
                </a:solidFill>
                <a:ea typeface="Calibri"/>
              </a:rPr>
              <a:t>كرده </a:t>
            </a:r>
            <a:r>
              <a:rPr lang="fa-IR" dirty="0">
                <a:solidFill>
                  <a:srgbClr val="00B050"/>
                </a:solidFill>
                <a:ea typeface="Calibri"/>
              </a:rPr>
              <a:t>اند: فمن أبصر فلنفسه و من عمى فعليها.»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 در پايان آيه نيز از زبان </a:t>
            </a:r>
            <a:r>
              <a:rPr lang="fa-IR" dirty="0" smtClean="0">
                <a:ea typeface="Calibri"/>
              </a:rPr>
              <a:t>پيامبر(ص) </a:t>
            </a:r>
            <a:r>
              <a:rPr lang="fa-IR" dirty="0">
                <a:ea typeface="Calibri"/>
              </a:rPr>
              <a:t>مى فرمايد: </a:t>
            </a:r>
            <a:r>
              <a:rPr lang="fa-IR" dirty="0" smtClean="0">
                <a:solidFill>
                  <a:srgbClr val="00B050"/>
                </a:solidFill>
                <a:ea typeface="Calibri"/>
              </a:rPr>
              <a:t>{{ من </a:t>
            </a:r>
            <a:r>
              <a:rPr lang="fa-IR" dirty="0">
                <a:solidFill>
                  <a:srgbClr val="00B050"/>
                </a:solidFill>
                <a:ea typeface="Calibri"/>
              </a:rPr>
              <a:t>نگاهبان و حافظ شما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نيستم: و ما أنا عليكم </a:t>
            </a:r>
            <a:r>
              <a:rPr lang="fa-IR" dirty="0" smtClean="0">
                <a:solidFill>
                  <a:srgbClr val="00B050"/>
                </a:solidFill>
                <a:ea typeface="Calibri"/>
              </a:rPr>
              <a:t>بحفيظ }}</a:t>
            </a:r>
          </a:p>
          <a:p>
            <a:pPr marL="0" indent="0" algn="r" rtl="1">
              <a:lnSpc>
                <a:spcPct val="115000"/>
              </a:lnSpc>
              <a:spcAft>
                <a:spcPts val="1000"/>
              </a:spcAft>
              <a:buNone/>
            </a:pPr>
            <a:r>
              <a:rPr lang="fa-IR" dirty="0" smtClean="0">
                <a:ea typeface="Calibri"/>
              </a:rPr>
              <a:t>در </a:t>
            </a:r>
            <a:r>
              <a:rPr lang="fa-IR" dirty="0">
                <a:ea typeface="Calibri"/>
              </a:rPr>
              <a:t>اينكه منظور از اين جمله چيست، مفسران دو احتمال داده اند: </a:t>
            </a:r>
            <a:endParaRPr lang="fa-IR" dirty="0" smtClean="0">
              <a:ea typeface="Calibri"/>
            </a:endParaRPr>
          </a:p>
          <a:p>
            <a:pPr marL="0" indent="0" algn="r" rtl="1">
              <a:lnSpc>
                <a:spcPct val="115000"/>
              </a:lnSpc>
              <a:spcAft>
                <a:spcPts val="1000"/>
              </a:spcAft>
              <a:buNone/>
            </a:pPr>
            <a:r>
              <a:rPr lang="fa-IR" dirty="0" smtClean="0">
                <a:solidFill>
                  <a:schemeClr val="tx2">
                    <a:lumMod val="75000"/>
                  </a:schemeClr>
                </a:solidFill>
                <a:ea typeface="Calibri"/>
              </a:rPr>
              <a:t>نخست </a:t>
            </a:r>
            <a:r>
              <a:rPr lang="fa-IR" dirty="0">
                <a:solidFill>
                  <a:schemeClr val="tx2">
                    <a:lumMod val="75000"/>
                  </a:schemeClr>
                </a:solidFill>
                <a:ea typeface="Calibri"/>
              </a:rPr>
              <a:t>اينكه من حافظ </a:t>
            </a:r>
            <a:r>
              <a:rPr lang="fa-IR" dirty="0" smtClean="0">
                <a:solidFill>
                  <a:schemeClr val="tx2">
                    <a:lumMod val="75000"/>
                  </a:schemeClr>
                </a:solidFill>
                <a:ea typeface="Calibri"/>
              </a:rPr>
              <a:t>اعمال </a:t>
            </a:r>
            <a:r>
              <a:rPr lang="fa-IR" dirty="0">
                <a:solidFill>
                  <a:schemeClr val="tx2">
                    <a:lumMod val="75000"/>
                  </a:schemeClr>
                </a:solidFill>
                <a:ea typeface="Calibri"/>
              </a:rPr>
              <a:t>و مراقب و مسئول كارهاى شما نيستم، بلكه خداوند همه را نگاه مى دارد و پاداش و كيفر </a:t>
            </a:r>
            <a:r>
              <a:rPr lang="fa-IR" dirty="0" smtClean="0">
                <a:solidFill>
                  <a:schemeClr val="tx2">
                    <a:lumMod val="75000"/>
                  </a:schemeClr>
                </a:solidFill>
                <a:ea typeface="Calibri"/>
              </a:rPr>
              <a:t>هركس </a:t>
            </a:r>
            <a:r>
              <a:rPr lang="fa-IR" dirty="0">
                <a:solidFill>
                  <a:schemeClr val="tx2">
                    <a:lumMod val="75000"/>
                  </a:schemeClr>
                </a:solidFill>
                <a:ea typeface="Calibri"/>
              </a:rPr>
              <a:t>را خواهد داد. وظيفه من تنها ابلاغ رسالت و كوشش هرچه بيشتر در راه هدايت مردم </a:t>
            </a:r>
            <a:r>
              <a:rPr lang="fa-IR" dirty="0" smtClean="0">
                <a:solidFill>
                  <a:schemeClr val="tx2">
                    <a:lumMod val="75000"/>
                  </a:schemeClr>
                </a:solidFill>
                <a:ea typeface="Calibri"/>
              </a:rPr>
              <a:t>است</a:t>
            </a:r>
            <a:r>
              <a:rPr lang="fa-IR" dirty="0">
                <a:solidFill>
                  <a:schemeClr val="tx2">
                    <a:lumMod val="75000"/>
                  </a:schemeClr>
                </a:solidFill>
                <a:ea typeface="Calibri"/>
              </a:rPr>
              <a:t>. دوم اينكه من مأمور و نگاهبان شما نيستم كه با زور شما را به ايمان دعوت كنم، بلكه تنها </a:t>
            </a:r>
            <a:r>
              <a:rPr lang="fa-IR" dirty="0" smtClean="0">
                <a:solidFill>
                  <a:schemeClr val="tx2">
                    <a:lumMod val="75000"/>
                  </a:schemeClr>
                </a:solidFill>
                <a:ea typeface="Calibri"/>
              </a:rPr>
              <a:t>وظيفه </a:t>
            </a:r>
            <a:r>
              <a:rPr lang="fa-IR" dirty="0">
                <a:solidFill>
                  <a:schemeClr val="tx2">
                    <a:lumMod val="75000"/>
                  </a:schemeClr>
                </a:solidFill>
                <a:ea typeface="Calibri"/>
              </a:rPr>
              <a:t>من بيان منطقى حقايق است و تصميم نهايى با خود شماست و مانعى ندارد كه هر دو </a:t>
            </a:r>
            <a:r>
              <a:rPr lang="fa-IR" dirty="0" smtClean="0">
                <a:solidFill>
                  <a:schemeClr val="tx2">
                    <a:lumMod val="75000"/>
                  </a:schemeClr>
                </a:solidFill>
                <a:ea typeface="Calibri"/>
              </a:rPr>
              <a:t>معنا </a:t>
            </a:r>
            <a:r>
              <a:rPr lang="fa-IR" dirty="0">
                <a:solidFill>
                  <a:schemeClr val="tx2">
                    <a:lumMod val="75000"/>
                  </a:schemeClr>
                </a:solidFill>
                <a:ea typeface="Calibri"/>
              </a:rPr>
              <a:t>از اين جمله، اراده گردد</a:t>
            </a:r>
            <a:r>
              <a:rPr lang="fa-IR" dirty="0" smtClean="0">
                <a:solidFill>
                  <a:schemeClr val="tx2">
                    <a:lumMod val="75000"/>
                  </a:schemeClr>
                </a:solidFill>
                <a:ea typeface="Calibri"/>
              </a:rPr>
              <a:t>.</a:t>
            </a:r>
            <a:endParaRPr lang="en-US" dirty="0">
              <a:solidFill>
                <a:schemeClr val="tx2">
                  <a:lumMod val="75000"/>
                </a:schemeClr>
              </a:solidFill>
              <a:ea typeface="Calibri"/>
              <a:cs typeface="Arial"/>
            </a:endParaRPr>
          </a:p>
        </p:txBody>
      </p:sp>
    </p:spTree>
    <p:extLst>
      <p:ext uri="{BB962C8B-B14F-4D97-AF65-F5344CB8AC3E}">
        <p14:creationId xmlns:p14="http://schemas.microsoft.com/office/powerpoint/2010/main" val="393508838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629400"/>
          </a:xfrm>
        </p:spPr>
        <p:txBody>
          <a:bodyPr>
            <a:normAutofit fontScale="70000" lnSpcReduction="20000"/>
          </a:bodyPr>
          <a:lstStyle/>
          <a:p>
            <a:pPr marL="0" indent="0" algn="r" rtl="1">
              <a:lnSpc>
                <a:spcPct val="115000"/>
              </a:lnSpc>
              <a:spcAft>
                <a:spcPts val="1000"/>
              </a:spcAft>
              <a:buNone/>
            </a:pPr>
            <a:r>
              <a:rPr lang="fa-IR" dirty="0">
                <a:ea typeface="Calibri"/>
              </a:rPr>
              <a:t>اين تعبير يكى از لطيف ترين تعبيراتى است كه عظمت و شكوه زكات را مى رساند و علاوه </a:t>
            </a:r>
            <a:r>
              <a:rPr lang="fa-IR" dirty="0" smtClean="0">
                <a:ea typeface="Calibri"/>
              </a:rPr>
              <a:t>بر </a:t>
            </a:r>
            <a:r>
              <a:rPr lang="fa-IR" dirty="0">
                <a:ea typeface="Calibri"/>
              </a:rPr>
              <a:t>تشويق همه مسلمانان به اين فريضه بزرگ الهى به آنها هشدار مى دهد در پرداخت زكات و </a:t>
            </a:r>
            <a:r>
              <a:rPr lang="fa-IR" dirty="0" smtClean="0">
                <a:ea typeface="Calibri"/>
              </a:rPr>
              <a:t>صدقات </a:t>
            </a:r>
            <a:r>
              <a:rPr lang="fa-IR" dirty="0">
                <a:ea typeface="Calibri"/>
              </a:rPr>
              <a:t>نهايت ادب و احترام را داشته باشند؛ چرا كه گيرنده خداست. مبادا چنين تصور </a:t>
            </a:r>
            <a:r>
              <a:rPr lang="fa-IR" dirty="0" smtClean="0">
                <a:ea typeface="Calibri"/>
              </a:rPr>
              <a:t>كنندكه </a:t>
            </a:r>
            <a:r>
              <a:rPr lang="fa-IR" dirty="0">
                <a:ea typeface="Calibri"/>
              </a:rPr>
              <a:t>مانعى ندارد شخص نيازمند مورد تحقير قرار </a:t>
            </a:r>
            <a:r>
              <a:rPr lang="fa-IR" dirty="0" smtClean="0">
                <a:ea typeface="Calibri"/>
              </a:rPr>
              <a:t>گير</a:t>
            </a:r>
            <a:r>
              <a:rPr lang="fa-IR" dirty="0">
                <a:ea typeface="Calibri"/>
                <a:cs typeface="Arial"/>
              </a:rPr>
              <a:t> </a:t>
            </a:r>
            <a:r>
              <a:rPr lang="fa-IR" dirty="0" smtClean="0">
                <a:ea typeface="Calibri"/>
              </a:rPr>
              <a:t>و </a:t>
            </a:r>
            <a:r>
              <a:rPr lang="fa-IR" dirty="0">
                <a:ea typeface="Calibri"/>
              </a:rPr>
              <a:t>يا آن چنان زكات را به او بپردازند كه </a:t>
            </a:r>
            <a:r>
              <a:rPr lang="fa-IR" dirty="0" smtClean="0">
                <a:ea typeface="Calibri"/>
              </a:rPr>
              <a:t>شخصيتش </a:t>
            </a:r>
            <a:r>
              <a:rPr lang="fa-IR" dirty="0">
                <a:ea typeface="Calibri"/>
              </a:rPr>
              <a:t>درهم شكسته شود، بلكه به عكس بايد همچون بنده خاضعى در مقابل ولى نعمت </a:t>
            </a:r>
            <a:r>
              <a:rPr lang="fa-IR" dirty="0" smtClean="0">
                <a:ea typeface="Calibri"/>
              </a:rPr>
              <a:t>خود </a:t>
            </a:r>
            <a:r>
              <a:rPr lang="fa-IR" dirty="0">
                <a:ea typeface="Calibri"/>
              </a:rPr>
              <a:t>شرط ادب را در اداى زكات و رساندن به اهلش رعايت كنند. در حديثى از امام </a:t>
            </a:r>
            <a:r>
              <a:rPr lang="fa-IR" dirty="0" smtClean="0">
                <a:ea typeface="Calibri"/>
              </a:rPr>
              <a:t>سجاد(ع)آمده </a:t>
            </a:r>
            <a:r>
              <a:rPr lang="fa-IR" dirty="0">
                <a:ea typeface="Calibri"/>
              </a:rPr>
              <a:t>است:</a:t>
            </a:r>
            <a:endParaRPr lang="en-US" dirty="0">
              <a:ea typeface="Calibri"/>
              <a:cs typeface="Arial"/>
            </a:endParaRPr>
          </a:p>
          <a:p>
            <a:pPr marL="0" indent="0" algn="r" rtl="1">
              <a:lnSpc>
                <a:spcPct val="115000"/>
              </a:lnSpc>
              <a:spcAft>
                <a:spcPts val="1000"/>
              </a:spcAft>
              <a:buNone/>
            </a:pPr>
            <a:r>
              <a:rPr lang="fa-IR" dirty="0">
                <a:solidFill>
                  <a:srgbClr val="0070C0"/>
                </a:solidFill>
                <a:ea typeface="Calibri"/>
              </a:rPr>
              <a:t>صدقه در دست بنده نمى افتد، مگر اينكه قبلا در دست خدا قرار گيرد (نخست به </a:t>
            </a:r>
            <a:r>
              <a:rPr lang="fa-IR" dirty="0" smtClean="0">
                <a:solidFill>
                  <a:srgbClr val="0070C0"/>
                </a:solidFill>
                <a:ea typeface="Calibri"/>
              </a:rPr>
              <a:t>دست </a:t>
            </a:r>
            <a:r>
              <a:rPr lang="fa-IR" dirty="0">
                <a:solidFill>
                  <a:srgbClr val="0070C0"/>
                </a:solidFill>
                <a:ea typeface="Calibri"/>
              </a:rPr>
              <a:t>خدا و سپس به دست بنده مى رسد</a:t>
            </a:r>
            <a:r>
              <a:rPr lang="fa-IR" dirty="0" smtClean="0">
                <a:solidFill>
                  <a:srgbClr val="0070C0"/>
                </a:solidFill>
                <a:ea typeface="Calibri"/>
              </a:rPr>
              <a:t>).</a:t>
            </a:r>
            <a:endParaRPr lang="en-US" dirty="0">
              <a:solidFill>
                <a:srgbClr val="0070C0"/>
              </a:solidFill>
              <a:ea typeface="Calibri"/>
              <a:cs typeface="Arial"/>
            </a:endParaRPr>
          </a:p>
          <a:p>
            <a:pPr marL="0" indent="0" algn="r" rtl="1">
              <a:lnSpc>
                <a:spcPct val="115000"/>
              </a:lnSpc>
              <a:spcAft>
                <a:spcPts val="1000"/>
              </a:spcAft>
              <a:buNone/>
            </a:pPr>
            <a:r>
              <a:rPr lang="fa-IR" dirty="0">
                <a:ea typeface="Calibri"/>
              </a:rPr>
              <a:t>حتى در روايتى تصريح شده كه </a:t>
            </a:r>
            <a:r>
              <a:rPr lang="fa-IR" dirty="0">
                <a:solidFill>
                  <a:srgbClr val="0070C0"/>
                </a:solidFill>
                <a:ea typeface="Calibri"/>
              </a:rPr>
              <a:t>همه اعمال آدمى را فرشتگان تحويل مى گيرند، </a:t>
            </a:r>
            <a:r>
              <a:rPr lang="fa-IR" dirty="0" smtClean="0">
                <a:solidFill>
                  <a:srgbClr val="0070C0"/>
                </a:solidFill>
                <a:ea typeface="Calibri"/>
              </a:rPr>
              <a:t>جزصدقه </a:t>
            </a:r>
            <a:r>
              <a:rPr lang="fa-IR" dirty="0">
                <a:solidFill>
                  <a:srgbClr val="0070C0"/>
                </a:solidFill>
                <a:ea typeface="Calibri"/>
              </a:rPr>
              <a:t>كه مستقيما به دست خدا مى رسد</a:t>
            </a:r>
            <a:r>
              <a:rPr lang="fa-IR" dirty="0" smtClean="0">
                <a:solidFill>
                  <a:srgbClr val="0070C0"/>
                </a:solidFill>
                <a:ea typeface="Calibri"/>
              </a:rPr>
              <a:t>.</a:t>
            </a:r>
            <a:r>
              <a:rPr lang="fa-IR" dirty="0" smtClean="0">
                <a:ea typeface="Calibri"/>
              </a:rPr>
              <a:t> </a:t>
            </a:r>
            <a:r>
              <a:rPr lang="fa-IR" dirty="0">
                <a:ea typeface="Calibri"/>
              </a:rPr>
              <a:t>اين مضمون كه با عبارات گوناگون در روايات </a:t>
            </a:r>
            <a:r>
              <a:rPr lang="fa-IR" dirty="0" smtClean="0">
                <a:ea typeface="Calibri"/>
              </a:rPr>
              <a:t>اهل</a:t>
            </a:r>
            <a:r>
              <a:rPr lang="fa-IR" dirty="0">
                <a:ea typeface="Calibri"/>
                <a:cs typeface="Arial"/>
              </a:rPr>
              <a:t> </a:t>
            </a:r>
            <a:r>
              <a:rPr lang="fa-IR" dirty="0" smtClean="0">
                <a:ea typeface="Calibri"/>
              </a:rPr>
              <a:t>بيت(ع)آمده</a:t>
            </a:r>
            <a:r>
              <a:rPr lang="fa-IR" dirty="0">
                <a:ea typeface="Calibri"/>
              </a:rPr>
              <a:t>، از طريق اهل تسنن نيز از </a:t>
            </a:r>
            <a:r>
              <a:rPr lang="fa-IR" dirty="0" smtClean="0">
                <a:ea typeface="Calibri"/>
              </a:rPr>
              <a:t>پيامبر(ص) </a:t>
            </a:r>
            <a:r>
              <a:rPr lang="fa-IR" dirty="0">
                <a:ea typeface="Calibri"/>
              </a:rPr>
              <a:t>با تعبير ديگرى </a:t>
            </a:r>
            <a:r>
              <a:rPr lang="fa-IR" dirty="0" smtClean="0">
                <a:ea typeface="Calibri"/>
              </a:rPr>
              <a:t>نقل </a:t>
            </a:r>
            <a:r>
              <a:rPr lang="fa-IR" dirty="0">
                <a:ea typeface="Calibri"/>
              </a:rPr>
              <a:t>شده است. در صحيح مسلم و بخارى چنين آمده است: </a:t>
            </a:r>
            <a:r>
              <a:rPr lang="fa-IR" dirty="0">
                <a:solidFill>
                  <a:srgbClr val="0070C0"/>
                </a:solidFill>
                <a:ea typeface="Calibri"/>
              </a:rPr>
              <a:t>«هيچ كس از شما صدقه اى از درآمد </a:t>
            </a:r>
            <a:r>
              <a:rPr lang="fa-IR" dirty="0" smtClean="0">
                <a:solidFill>
                  <a:srgbClr val="0070C0"/>
                </a:solidFill>
                <a:ea typeface="Calibri"/>
              </a:rPr>
              <a:t>حلالى </a:t>
            </a:r>
            <a:r>
              <a:rPr lang="fa-IR" dirty="0">
                <a:solidFill>
                  <a:srgbClr val="0070C0"/>
                </a:solidFill>
                <a:ea typeface="Calibri"/>
              </a:rPr>
              <a:t>نمى پردازد ـ و البته خداوند جز حلال قبول نمى كند ـ مگر اينكه خداوند با دست راست </a:t>
            </a:r>
            <a:r>
              <a:rPr lang="fa-IR" dirty="0" smtClean="0">
                <a:solidFill>
                  <a:srgbClr val="0070C0"/>
                </a:solidFill>
                <a:ea typeface="Calibri"/>
              </a:rPr>
              <a:t>خود </a:t>
            </a:r>
            <a:r>
              <a:rPr lang="fa-IR" dirty="0">
                <a:solidFill>
                  <a:srgbClr val="0070C0"/>
                </a:solidFill>
                <a:ea typeface="Calibri"/>
              </a:rPr>
              <a:t>آن را مى گيرد، حتى اگر يك دانه خرما باشد. سپس در دست خدا نمو مى كند تا بزرگ تر </a:t>
            </a:r>
            <a:r>
              <a:rPr lang="fa-IR" dirty="0" smtClean="0">
                <a:solidFill>
                  <a:srgbClr val="0070C0"/>
                </a:solidFill>
                <a:ea typeface="Calibri"/>
              </a:rPr>
              <a:t>از </a:t>
            </a:r>
            <a:r>
              <a:rPr lang="fa-IR" dirty="0">
                <a:solidFill>
                  <a:srgbClr val="0070C0"/>
                </a:solidFill>
                <a:ea typeface="Calibri"/>
              </a:rPr>
              <a:t>كوه شود</a:t>
            </a:r>
            <a:r>
              <a:rPr lang="fa-IR" dirty="0" smtClean="0">
                <a:solidFill>
                  <a:srgbClr val="0070C0"/>
                </a:solidFill>
                <a:ea typeface="Calibri"/>
              </a:rPr>
              <a:t>.»</a:t>
            </a:r>
            <a:r>
              <a:rPr lang="fa-IR" dirty="0" smtClean="0">
                <a:ea typeface="Calibri"/>
              </a:rPr>
              <a:t> </a:t>
            </a:r>
            <a:r>
              <a:rPr lang="fa-IR" dirty="0">
                <a:ea typeface="Calibri"/>
              </a:rPr>
              <a:t>اين حديث كه پر از تشبيه و كنايه هاى پرمعناست، گوياى اهميت بسيار خدمات </a:t>
            </a:r>
            <a:r>
              <a:rPr lang="fa-IR" dirty="0" smtClean="0">
                <a:ea typeface="Calibri"/>
              </a:rPr>
              <a:t>انسانى </a:t>
            </a:r>
            <a:r>
              <a:rPr lang="fa-IR" dirty="0">
                <a:ea typeface="Calibri"/>
              </a:rPr>
              <a:t>و كمك به نيازمندان در تعليمات اسلام 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63381307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p:spPr>
        <p:txBody>
          <a:bodyPr>
            <a:normAutofit fontScale="62500" lnSpcReduction="20000"/>
          </a:bodyPr>
          <a:lstStyle/>
          <a:p>
            <a:pPr marL="0" indent="0" algn="r" rtl="1">
              <a:lnSpc>
                <a:spcPct val="115000"/>
              </a:lnSpc>
              <a:spcAft>
                <a:spcPts val="1000"/>
              </a:spcAft>
              <a:buNone/>
            </a:pPr>
            <a:r>
              <a:rPr lang="fa-IR" dirty="0">
                <a:ea typeface="Calibri"/>
              </a:rPr>
              <a:t>تعبيرات مختلف ديگرى كه در احاديث وارد شده به قدرى جالب و پر اهميت است كه </a:t>
            </a:r>
            <a:r>
              <a:rPr lang="fa-IR" dirty="0" smtClean="0">
                <a:ea typeface="Calibri"/>
              </a:rPr>
              <a:t>پرورش </a:t>
            </a:r>
            <a:r>
              <a:rPr lang="fa-IR" dirty="0">
                <a:ea typeface="Calibri"/>
              </a:rPr>
              <a:t>يافتگان اين مكتب را چنان در برابر نيازمندانى كه كمك هاى مالى را مى گيرند، خاضع </a:t>
            </a:r>
            <a:r>
              <a:rPr lang="fa-IR" dirty="0" smtClean="0">
                <a:ea typeface="Calibri"/>
              </a:rPr>
              <a:t>مى </a:t>
            </a:r>
            <a:r>
              <a:rPr lang="fa-IR" dirty="0">
                <a:ea typeface="Calibri"/>
              </a:rPr>
              <a:t>كند كه گويى شخص نيازمند بر آنها منت نهاده و افتخار داده كه آن كمك را از آنان پذيرفته </a:t>
            </a:r>
            <a:r>
              <a:rPr lang="fa-IR" dirty="0" smtClean="0">
                <a:ea typeface="Calibri"/>
              </a:rPr>
              <a:t>است</a:t>
            </a:r>
            <a:r>
              <a:rPr lang="fa-IR" dirty="0">
                <a:ea typeface="Calibri"/>
              </a:rPr>
              <a:t>! مثلا از برخى احاديث استفاده مى شود كه پيشوايان معصوم گاه پيش از آنكه صدقه اى را </a:t>
            </a:r>
            <a:r>
              <a:rPr lang="fa-IR" dirty="0" smtClean="0">
                <a:ea typeface="Calibri"/>
              </a:rPr>
              <a:t>به </a:t>
            </a:r>
            <a:r>
              <a:rPr lang="fa-IR" dirty="0">
                <a:ea typeface="Calibri"/>
              </a:rPr>
              <a:t>شخص نيازمند بدهند، نخست دست خود را به علامت احترام و تعظيم مى بوسيدند، سپس </a:t>
            </a:r>
            <a:r>
              <a:rPr lang="fa-IR" dirty="0" smtClean="0">
                <a:ea typeface="Calibri"/>
              </a:rPr>
              <a:t>آن </a:t>
            </a:r>
            <a:r>
              <a:rPr lang="fa-IR" dirty="0">
                <a:ea typeface="Calibri"/>
              </a:rPr>
              <a:t>را به نيازمند مى دادند و يا اينكه نخست آن را به نيازمند مى </a:t>
            </a:r>
            <a:r>
              <a:rPr lang="fa-IR" dirty="0" smtClean="0">
                <a:ea typeface="Calibri"/>
              </a:rPr>
              <a:t>دادند</a:t>
            </a:r>
            <a:r>
              <a:rPr lang="fa-IR" dirty="0">
                <a:ea typeface="Calibri"/>
              </a:rPr>
              <a:t>، سپس از او مى گرفتند </a:t>
            </a:r>
            <a:r>
              <a:rPr lang="fa-IR" dirty="0" smtClean="0">
                <a:ea typeface="Calibri"/>
              </a:rPr>
              <a:t>و </a:t>
            </a:r>
            <a:r>
              <a:rPr lang="fa-IR" dirty="0">
                <a:ea typeface="Calibri"/>
              </a:rPr>
              <a:t>آن را مى بوسيدند و مى بوييدند و به او بازمى گردانيدند؛ چرا كه با دست خدا روبه رو بودند.</a:t>
            </a:r>
            <a:endParaRPr lang="en-US" dirty="0">
              <a:ea typeface="Calibri"/>
              <a:cs typeface="Arial"/>
            </a:endParaRPr>
          </a:p>
          <a:p>
            <a:pPr marL="0" indent="0" algn="r" rtl="1">
              <a:lnSpc>
                <a:spcPct val="115000"/>
              </a:lnSpc>
              <a:spcAft>
                <a:spcPts val="1000"/>
              </a:spcAft>
              <a:buNone/>
            </a:pPr>
            <a:r>
              <a:rPr lang="fa-IR" b="1" dirty="0">
                <a:solidFill>
                  <a:srgbClr val="FF0000"/>
                </a:solidFill>
                <a:ea typeface="Calibri"/>
              </a:rPr>
              <a:t>نكته</a:t>
            </a:r>
            <a:r>
              <a:rPr lang="fa-IR" b="1" dirty="0">
                <a:solidFill>
                  <a:srgbClr val="0070C0"/>
                </a:solidFill>
                <a:ea typeface="Calibri"/>
              </a:rPr>
              <a:t>: نقش زكات در اسلام</a:t>
            </a:r>
            <a:endParaRPr lang="en-US" b="1" dirty="0">
              <a:solidFill>
                <a:srgbClr val="0070C0"/>
              </a:solidFill>
              <a:ea typeface="Calibri"/>
              <a:cs typeface="Arial"/>
            </a:endParaRPr>
          </a:p>
          <a:p>
            <a:pPr marL="0" indent="0" algn="r" rtl="1">
              <a:lnSpc>
                <a:spcPct val="115000"/>
              </a:lnSpc>
              <a:spcAft>
                <a:spcPts val="1000"/>
              </a:spcAft>
              <a:buNone/>
            </a:pPr>
            <a:r>
              <a:rPr lang="fa-IR" dirty="0">
                <a:ea typeface="Calibri"/>
              </a:rPr>
              <a:t>«زكات» يكى از عوامل مهم عدالت اجتماعى، مبارزه با فقر و محروميت، پر كردن فاصله هاى </a:t>
            </a:r>
            <a:r>
              <a:rPr lang="fa-IR" dirty="0" smtClean="0">
                <a:ea typeface="Calibri"/>
              </a:rPr>
              <a:t>طبقاتى</a:t>
            </a:r>
            <a:r>
              <a:rPr lang="fa-IR" dirty="0">
                <a:ea typeface="Calibri"/>
              </a:rPr>
              <a:t>، تقويت بنيه مالى حكومت اسلامى، پاك سازى روح و جان از حب دنيا و مال پرستى، و </a:t>
            </a:r>
            <a:r>
              <a:rPr lang="fa-IR" dirty="0" smtClean="0">
                <a:ea typeface="Calibri"/>
              </a:rPr>
              <a:t>خلاصه </a:t>
            </a:r>
            <a:r>
              <a:rPr lang="fa-IR" dirty="0">
                <a:ea typeface="Calibri"/>
              </a:rPr>
              <a:t>عامل بسيار مؤثرى براى قرب الهى </a:t>
            </a:r>
            <a:r>
              <a:rPr lang="fa-IR" dirty="0" smtClean="0">
                <a:ea typeface="Calibri"/>
              </a:rPr>
              <a:t>است.از </a:t>
            </a:r>
            <a:r>
              <a:rPr lang="fa-IR" dirty="0">
                <a:ea typeface="Calibri"/>
              </a:rPr>
              <a:t>روايات استفاده مى شود كه حدود و مقدار زكات آن چنان دقيق در اسلام تعيين شده </a:t>
            </a:r>
            <a:r>
              <a:rPr lang="fa-IR" dirty="0" smtClean="0">
                <a:ea typeface="Calibri"/>
              </a:rPr>
              <a:t>كهاگر </a:t>
            </a:r>
            <a:r>
              <a:rPr lang="fa-IR" dirty="0">
                <a:ea typeface="Calibri"/>
              </a:rPr>
              <a:t>همه مسلمانان زكات اموال خويش را به طور صحيح و كامل بپردازند، هيچ فقير و محرومى </a:t>
            </a:r>
            <a:r>
              <a:rPr lang="fa-IR" dirty="0" smtClean="0">
                <a:ea typeface="Calibri"/>
              </a:rPr>
              <a:t>در </a:t>
            </a:r>
            <a:r>
              <a:rPr lang="fa-IR" dirty="0">
                <a:ea typeface="Calibri"/>
              </a:rPr>
              <a:t>سرتاسر كشور اسلامى باقى نخواهد ماند. در حديثى از امام </a:t>
            </a:r>
            <a:r>
              <a:rPr lang="fa-IR" dirty="0" smtClean="0">
                <a:ea typeface="Calibri"/>
              </a:rPr>
              <a:t>صادق(ع)مى </a:t>
            </a:r>
            <a:r>
              <a:rPr lang="fa-IR" dirty="0">
                <a:ea typeface="Calibri"/>
              </a:rPr>
              <a:t>خوانيم:</a:t>
            </a:r>
            <a:endParaRPr lang="en-US" dirty="0">
              <a:ea typeface="Calibri"/>
              <a:cs typeface="Arial"/>
            </a:endParaRPr>
          </a:p>
          <a:p>
            <a:pPr marL="0" indent="0" algn="r" rtl="1">
              <a:lnSpc>
                <a:spcPct val="115000"/>
              </a:lnSpc>
              <a:spcAft>
                <a:spcPts val="1000"/>
              </a:spcAft>
              <a:buNone/>
            </a:pPr>
            <a:r>
              <a:rPr lang="fa-IR" b="1" dirty="0">
                <a:solidFill>
                  <a:srgbClr val="FF0000"/>
                </a:solidFill>
                <a:ea typeface="Calibri"/>
              </a:rPr>
              <a:t>اگر همه مردم زكات اموال خود را بپردازند، مسلمانى فقير و نيازمند باقى نخواهد ماند </a:t>
            </a:r>
            <a:r>
              <a:rPr lang="fa-IR" b="1" dirty="0" smtClean="0">
                <a:solidFill>
                  <a:srgbClr val="FF0000"/>
                </a:solidFill>
                <a:ea typeface="Calibri"/>
              </a:rPr>
              <a:t>و </a:t>
            </a:r>
            <a:r>
              <a:rPr lang="fa-IR" b="1" dirty="0">
                <a:solidFill>
                  <a:srgbClr val="FF0000"/>
                </a:solidFill>
                <a:ea typeface="Calibri"/>
              </a:rPr>
              <a:t>مردم، فقير و محتاج و گرسنه و برهنه نمى شوند، مگر به خاطر گناه ثروتمندان</a:t>
            </a:r>
            <a:r>
              <a:rPr lang="fa-IR" b="1" dirty="0" smtClean="0">
                <a:solidFill>
                  <a:srgbClr val="FF0000"/>
                </a:solidFill>
                <a:ea typeface="Calibri"/>
              </a:rPr>
              <a:t>.</a:t>
            </a:r>
            <a:br>
              <a:rPr lang="fa-IR" b="1" dirty="0" smtClean="0">
                <a:solidFill>
                  <a:srgbClr val="FF0000"/>
                </a:solidFill>
                <a:ea typeface="Calibri"/>
              </a:rPr>
            </a:br>
            <a:r>
              <a:rPr lang="fa-IR" dirty="0">
                <a:ea typeface="Calibri"/>
              </a:rPr>
              <a:t>نيز از روايات استفاده مى شود كه اداى زكات باعث حفظ اصل مالكيت و تحكيم پايه هاى </a:t>
            </a:r>
            <a:r>
              <a:rPr lang="fa-IR" dirty="0" smtClean="0">
                <a:ea typeface="Calibri"/>
              </a:rPr>
              <a:t>آن </a:t>
            </a:r>
            <a:r>
              <a:rPr lang="fa-IR" dirty="0">
                <a:ea typeface="Calibri"/>
              </a:rPr>
              <a:t>است؛ به گونه اى كه اگر مردم اين اصل مهم اسلامى را فراموش كنند، شكاف و فاصله ميان </a:t>
            </a:r>
            <a:r>
              <a:rPr lang="fa-IR" dirty="0" smtClean="0">
                <a:ea typeface="Calibri"/>
              </a:rPr>
              <a:t>گروه </a:t>
            </a:r>
            <a:r>
              <a:rPr lang="fa-IR" dirty="0">
                <a:ea typeface="Calibri"/>
              </a:rPr>
              <a:t>ها آن چنان مى شود كه اموال اغنيا نيز به خطر خواهد افتاد. در حديثى از امام </a:t>
            </a:r>
            <a:r>
              <a:rPr lang="fa-IR" dirty="0" smtClean="0">
                <a:ea typeface="Calibri"/>
              </a:rPr>
              <a:t>كاظم(ع)مى </a:t>
            </a:r>
            <a:r>
              <a:rPr lang="fa-IR" dirty="0">
                <a:ea typeface="Calibri"/>
              </a:rPr>
              <a:t>خوانيم: </a:t>
            </a:r>
            <a:r>
              <a:rPr lang="fa-IR" dirty="0">
                <a:solidFill>
                  <a:srgbClr val="FF0000"/>
                </a:solidFill>
                <a:ea typeface="Calibri"/>
              </a:rPr>
              <a:t>حصنوا أموالكم بالزكاة: اموال خود را بهوسيله زكات حفظ كنيد. </a:t>
            </a:r>
            <a:endParaRPr lang="en-US" dirty="0">
              <a:solidFill>
                <a:srgbClr val="FF0000"/>
              </a:solidFill>
              <a:ea typeface="Calibri"/>
              <a:cs typeface="Arial"/>
            </a:endParaRPr>
          </a:p>
          <a:p>
            <a:pPr marL="0" indent="0" algn="r" rtl="1">
              <a:lnSpc>
                <a:spcPct val="115000"/>
              </a:lnSpc>
              <a:spcAft>
                <a:spcPts val="1000"/>
              </a:spcAft>
              <a:buNone/>
            </a:pPr>
            <a:endParaRPr lang="en-US" dirty="0">
              <a:ea typeface="Calibri"/>
              <a:cs typeface="Arial"/>
            </a:endParaRPr>
          </a:p>
          <a:p>
            <a:pPr marL="0" indent="0" algn="r">
              <a:buNone/>
            </a:pPr>
            <a:endParaRPr lang="fa-IR" dirty="0"/>
          </a:p>
          <a:p>
            <a:pPr marL="0" indent="0" algn="r" rtl="1">
              <a:lnSpc>
                <a:spcPct val="115000"/>
              </a:lnSpc>
              <a:spcAft>
                <a:spcPts val="1000"/>
              </a:spcAft>
              <a:buNone/>
            </a:pPr>
            <a:endParaRPr lang="en-US" b="1" dirty="0">
              <a:solidFill>
                <a:srgbClr val="FF0000"/>
              </a:solidFill>
              <a:ea typeface="Calibri"/>
              <a:cs typeface="Arial"/>
            </a:endParaRPr>
          </a:p>
          <a:p>
            <a:pPr marL="0" indent="0" algn="r">
              <a:buNone/>
            </a:pPr>
            <a:endParaRPr lang="fa-IR" dirty="0"/>
          </a:p>
        </p:txBody>
      </p:sp>
    </p:spTree>
    <p:extLst>
      <p:ext uri="{BB962C8B-B14F-4D97-AF65-F5344CB8AC3E}">
        <p14:creationId xmlns:p14="http://schemas.microsoft.com/office/powerpoint/2010/main" val="314351495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خمس دستور مهم اسلامى</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0" y="990600"/>
            <a:ext cx="9144000" cy="5867400"/>
          </a:xfrm>
        </p:spPr>
        <p:txBody>
          <a:bodyPr>
            <a:normAutofit fontScale="77500" lnSpcReduction="20000"/>
          </a:bodyPr>
          <a:lstStyle/>
          <a:p>
            <a:pPr marL="0" indent="0" algn="r" rtl="1">
              <a:lnSpc>
                <a:spcPct val="115000"/>
              </a:lnSpc>
              <a:spcAft>
                <a:spcPts val="1000"/>
              </a:spcAft>
              <a:buNone/>
            </a:pPr>
            <a:r>
              <a:rPr lang="fa-IR" dirty="0">
                <a:solidFill>
                  <a:srgbClr val="FF0000"/>
                </a:solidFill>
                <a:ea typeface="Calibri"/>
              </a:rPr>
              <a:t>و اعلموا أنما غنمتم من شىء فأن لله خمسه و للرسول و لذى القربى و اليتامى و المساكين </a:t>
            </a:r>
            <a:r>
              <a:rPr lang="fa-IR" dirty="0" smtClean="0">
                <a:solidFill>
                  <a:srgbClr val="FF0000"/>
                </a:solidFill>
                <a:ea typeface="Calibri"/>
              </a:rPr>
              <a:t>وابن </a:t>
            </a:r>
            <a:r>
              <a:rPr lang="fa-IR" dirty="0">
                <a:solidFill>
                  <a:srgbClr val="FF0000"/>
                </a:solidFill>
                <a:ea typeface="Calibri"/>
              </a:rPr>
              <a:t>السبيل إن كنتم آمنتم بالله و ما أنزلنا على عبدنا يوم الفرقان يوم التقى الجمعان .</a:t>
            </a:r>
            <a:endParaRPr lang="en-US" dirty="0">
              <a:solidFill>
                <a:srgbClr val="FF0000"/>
              </a:solidFill>
              <a:ea typeface="Calibri"/>
              <a:cs typeface="Arial"/>
            </a:endParaRPr>
          </a:p>
          <a:p>
            <a:pPr marL="0" indent="0" algn="r" rtl="1">
              <a:lnSpc>
                <a:spcPct val="115000"/>
              </a:lnSpc>
              <a:spcAft>
                <a:spcPts val="1000"/>
              </a:spcAft>
              <a:buNone/>
            </a:pPr>
            <a:r>
              <a:rPr lang="fa-IR" dirty="0">
                <a:ea typeface="Calibri"/>
              </a:rPr>
              <a:t>در آغاز سوره انفال آمده است كه پاره اى از مسلمانان بعد از جنگ بدر بر سر تقسيم غنايم </a:t>
            </a:r>
            <a:r>
              <a:rPr lang="fa-IR" dirty="0" smtClean="0">
                <a:ea typeface="Calibri"/>
              </a:rPr>
              <a:t>جنگى </a:t>
            </a:r>
            <a:r>
              <a:rPr lang="fa-IR" dirty="0">
                <a:ea typeface="Calibri"/>
              </a:rPr>
              <a:t>مشاجره كردند و خداوند براى ريشه كن ساختن زمينه اختلاف، غنايم را دربست در اختيار </a:t>
            </a:r>
            <a:r>
              <a:rPr lang="fa-IR" dirty="0" smtClean="0">
                <a:ea typeface="Calibri"/>
              </a:rPr>
              <a:t>پيامبر </a:t>
            </a:r>
            <a:r>
              <a:rPr lang="fa-IR" dirty="0">
                <a:ea typeface="Calibri"/>
              </a:rPr>
              <a:t>گذاشت تا هرگونه صلاح مى داند، آن را مصرف كند و پيامبر نيز آنها را در ميان جنگجويان </a:t>
            </a:r>
            <a:r>
              <a:rPr lang="fa-IR" dirty="0" smtClean="0">
                <a:ea typeface="Calibri"/>
              </a:rPr>
              <a:t>به </a:t>
            </a:r>
            <a:r>
              <a:rPr lang="fa-IR" dirty="0">
                <a:ea typeface="Calibri"/>
              </a:rPr>
              <a:t>طور مساوى تقسيم كرد.</a:t>
            </a:r>
            <a:endParaRPr lang="en-US" dirty="0">
              <a:ea typeface="Calibri"/>
              <a:cs typeface="Arial"/>
            </a:endParaRPr>
          </a:p>
          <a:p>
            <a:pPr marL="0" indent="0" algn="r" rtl="1">
              <a:lnSpc>
                <a:spcPct val="115000"/>
              </a:lnSpc>
              <a:spcAft>
                <a:spcPts val="1000"/>
              </a:spcAft>
              <a:buNone/>
            </a:pPr>
            <a:r>
              <a:rPr lang="fa-IR" dirty="0">
                <a:ea typeface="Calibri"/>
              </a:rPr>
              <a:t>اين آيه درحقيقت بازگشت به همان مسئله غنايم است و از آنجاكه جهاد غالبا با مسئله </a:t>
            </a:r>
            <a:r>
              <a:rPr lang="fa-IR" dirty="0" smtClean="0">
                <a:ea typeface="Calibri"/>
              </a:rPr>
              <a:t>غنايم</a:t>
            </a:r>
            <a:r>
              <a:rPr lang="fa-IR" dirty="0">
                <a:ea typeface="Calibri"/>
                <a:cs typeface="Arial"/>
              </a:rPr>
              <a:t> </a:t>
            </a:r>
            <a:r>
              <a:rPr lang="fa-IR" dirty="0" smtClean="0">
                <a:ea typeface="Calibri"/>
              </a:rPr>
              <a:t>آميخته </a:t>
            </a:r>
            <a:r>
              <a:rPr lang="fa-IR" dirty="0">
                <a:ea typeface="Calibri"/>
              </a:rPr>
              <a:t>است، با ذكر حكم غنايم تناسب دارد (بلكه چنانكه خواهيم گفت، قرآن در اينجا حكم </a:t>
            </a:r>
            <a:r>
              <a:rPr lang="fa-IR" dirty="0" smtClean="0">
                <a:ea typeface="Calibri"/>
              </a:rPr>
              <a:t>را</a:t>
            </a:r>
            <a:r>
              <a:rPr lang="fa-IR" dirty="0">
                <a:ea typeface="Calibri"/>
                <a:cs typeface="Arial"/>
              </a:rPr>
              <a:t> </a:t>
            </a:r>
            <a:r>
              <a:rPr lang="fa-IR" dirty="0" smtClean="0">
                <a:ea typeface="Calibri"/>
              </a:rPr>
              <a:t>از </a:t>
            </a:r>
            <a:r>
              <a:rPr lang="fa-IR" dirty="0">
                <a:ea typeface="Calibri"/>
              </a:rPr>
              <a:t>مسئله غنايم جنگى نيز فراتر برده و به همه درآمدها اشاره كرده است.)</a:t>
            </a:r>
            <a:endParaRPr lang="en-US" dirty="0">
              <a:ea typeface="Calibri"/>
              <a:cs typeface="Arial"/>
            </a:endParaRPr>
          </a:p>
          <a:p>
            <a:pPr marL="0" indent="0" algn="r" rtl="1">
              <a:lnSpc>
                <a:spcPct val="115000"/>
              </a:lnSpc>
              <a:spcAft>
                <a:spcPts val="1000"/>
              </a:spcAft>
              <a:buNone/>
            </a:pPr>
            <a:r>
              <a:rPr lang="fa-IR" dirty="0">
                <a:ea typeface="Calibri"/>
              </a:rPr>
              <a:t>در آغاز آيه مى فرمايد: </a:t>
            </a:r>
            <a:r>
              <a:rPr lang="fa-IR" dirty="0">
                <a:solidFill>
                  <a:srgbClr val="FF0000"/>
                </a:solidFill>
                <a:ea typeface="Calibri"/>
              </a:rPr>
              <a:t>«بدانيد هرگونه غنيمتى نصيب شما مى شود، يك پنجم آن، از آن </a:t>
            </a:r>
            <a:r>
              <a:rPr lang="fa-IR" dirty="0" smtClean="0">
                <a:solidFill>
                  <a:srgbClr val="FF0000"/>
                </a:solidFill>
                <a:ea typeface="Calibri"/>
              </a:rPr>
              <a:t>خدا</a:t>
            </a:r>
            <a:r>
              <a:rPr lang="fa-IR" dirty="0">
                <a:solidFill>
                  <a:srgbClr val="FF0000"/>
                </a:solidFill>
                <a:ea typeface="Calibri"/>
              </a:rPr>
              <a:t>، پيامبر و ذى القربى (امامان اهل بيت) و يتيمان، مسكينان و واماندگان در راه (از خاندان </a:t>
            </a:r>
            <a:r>
              <a:rPr lang="fa-IR" dirty="0" smtClean="0">
                <a:solidFill>
                  <a:srgbClr val="FF0000"/>
                </a:solidFill>
                <a:ea typeface="Calibri"/>
              </a:rPr>
              <a:t>پيامبر</a:t>
            </a:r>
            <a:r>
              <a:rPr lang="fa-IR" dirty="0">
                <a:solidFill>
                  <a:srgbClr val="FF0000"/>
                </a:solidFill>
                <a:ea typeface="Calibri"/>
              </a:rPr>
              <a:t>) است: و اعلموا أنما غنمتم من شىء فأن لله خمسه و للرسول و لذى القربى و اليتامى </a:t>
            </a:r>
            <a:r>
              <a:rPr lang="fa-IR" dirty="0" smtClean="0">
                <a:solidFill>
                  <a:srgbClr val="FF0000"/>
                </a:solidFill>
                <a:ea typeface="Calibri"/>
              </a:rPr>
              <a:t>والمساكين </a:t>
            </a:r>
            <a:r>
              <a:rPr lang="fa-IR" dirty="0">
                <a:solidFill>
                  <a:srgbClr val="FF0000"/>
                </a:solidFill>
                <a:ea typeface="Calibri"/>
              </a:rPr>
              <a:t>و ابن السبيل .» </a:t>
            </a:r>
            <a:endParaRPr lang="en-US" dirty="0">
              <a:solidFill>
                <a:srgbClr val="FF0000"/>
              </a:solidFill>
              <a:ea typeface="Calibri"/>
              <a:cs typeface="Arial"/>
            </a:endParaRPr>
          </a:p>
          <a:p>
            <a:pPr marL="0" indent="0" algn="r">
              <a:buNone/>
            </a:pPr>
            <a:endParaRPr lang="fa-IR" dirty="0"/>
          </a:p>
        </p:txBody>
      </p:sp>
    </p:spTree>
    <p:extLst>
      <p:ext uri="{BB962C8B-B14F-4D97-AF65-F5344CB8AC3E}">
        <p14:creationId xmlns:p14="http://schemas.microsoft.com/office/powerpoint/2010/main" val="270301944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248400"/>
          </a:xfrm>
        </p:spPr>
        <p:txBody>
          <a:bodyPr>
            <a:normAutofit fontScale="70000" lnSpcReduction="20000"/>
          </a:bodyPr>
          <a:lstStyle/>
          <a:p>
            <a:pPr marL="0" indent="0" algn="r" rtl="1">
              <a:lnSpc>
                <a:spcPct val="115000"/>
              </a:lnSpc>
              <a:spcAft>
                <a:spcPts val="1000"/>
              </a:spcAft>
              <a:buNone/>
            </a:pPr>
            <a:r>
              <a:rPr lang="fa-IR" dirty="0">
                <a:ea typeface="Calibri"/>
              </a:rPr>
              <a:t>براى تأكيد مى افزايد: </a:t>
            </a:r>
            <a:r>
              <a:rPr lang="fa-IR" dirty="0">
                <a:solidFill>
                  <a:srgbClr val="FF0000"/>
                </a:solidFill>
                <a:ea typeface="Calibri"/>
              </a:rPr>
              <a:t>«اگر شما به خدا و آنچه بر بنده خود در (روز جنگ بدر) روز جدايى </a:t>
            </a:r>
            <a:r>
              <a:rPr lang="fa-IR" dirty="0" smtClean="0">
                <a:solidFill>
                  <a:srgbClr val="FF0000"/>
                </a:solidFill>
                <a:ea typeface="Calibri"/>
              </a:rPr>
              <a:t>حق </a:t>
            </a:r>
            <a:r>
              <a:rPr lang="fa-IR" dirty="0">
                <a:solidFill>
                  <a:srgbClr val="FF0000"/>
                </a:solidFill>
                <a:ea typeface="Calibri"/>
              </a:rPr>
              <a:t>از باطل، روزى كه دو گروه مؤمن و كافر در مقابل هم قرار گرفتند، نازل كرديم ايمان </a:t>
            </a:r>
            <a:r>
              <a:rPr lang="fa-IR" dirty="0" smtClean="0">
                <a:solidFill>
                  <a:srgbClr val="FF0000"/>
                </a:solidFill>
                <a:ea typeface="Calibri"/>
              </a:rPr>
              <a:t>آورده</a:t>
            </a:r>
            <a:r>
              <a:rPr lang="fa-IR" dirty="0">
                <a:solidFill>
                  <a:srgbClr val="FF0000"/>
                </a:solidFill>
                <a:ea typeface="Calibri"/>
                <a:cs typeface="Arial"/>
              </a:rPr>
              <a:t> </a:t>
            </a:r>
            <a:r>
              <a:rPr lang="fa-IR" dirty="0" smtClean="0">
                <a:solidFill>
                  <a:srgbClr val="FF0000"/>
                </a:solidFill>
                <a:ea typeface="Calibri"/>
              </a:rPr>
              <a:t>ايد</a:t>
            </a:r>
            <a:r>
              <a:rPr lang="fa-IR" dirty="0">
                <a:solidFill>
                  <a:srgbClr val="FF0000"/>
                </a:solidFill>
                <a:ea typeface="Calibri"/>
              </a:rPr>
              <a:t>، بايد به اين دستور عمل كنيد و در برابر آن تسليم باشيد: إن كنتم آمنتم بالله و ما أنزلنا على </a:t>
            </a:r>
            <a:r>
              <a:rPr lang="fa-IR" dirty="0" smtClean="0">
                <a:solidFill>
                  <a:srgbClr val="FF0000"/>
                </a:solidFill>
                <a:ea typeface="Calibri"/>
              </a:rPr>
              <a:t>عبدنا </a:t>
            </a:r>
            <a:r>
              <a:rPr lang="fa-IR" dirty="0">
                <a:solidFill>
                  <a:srgbClr val="FF0000"/>
                </a:solidFill>
                <a:ea typeface="Calibri"/>
              </a:rPr>
              <a:t>يوم الفرقان يوم التقى الجمعان .»</a:t>
            </a:r>
            <a:endParaRPr lang="en-US" dirty="0">
              <a:solidFill>
                <a:srgbClr val="FF0000"/>
              </a:solidFill>
              <a:ea typeface="Calibri"/>
              <a:cs typeface="Arial"/>
            </a:endParaRPr>
          </a:p>
          <a:p>
            <a:pPr marL="0" indent="0" algn="r" rtl="1">
              <a:lnSpc>
                <a:spcPct val="115000"/>
              </a:lnSpc>
              <a:spcAft>
                <a:spcPts val="1000"/>
              </a:spcAft>
              <a:buNone/>
            </a:pPr>
            <a:r>
              <a:rPr lang="fa-IR" dirty="0">
                <a:ea typeface="Calibri"/>
              </a:rPr>
              <a:t>در اينجا توجه به اين نكته لازم است: با اينكه روى سخن به مؤمنان است؛ زيرا پيرامون غنايم </a:t>
            </a:r>
            <a:endParaRPr lang="en-US" dirty="0">
              <a:ea typeface="Calibri"/>
              <a:cs typeface="Arial"/>
            </a:endParaRPr>
          </a:p>
          <a:p>
            <a:pPr marL="0" indent="0" algn="r" rtl="1">
              <a:lnSpc>
                <a:spcPct val="115000"/>
              </a:lnSpc>
              <a:spcAft>
                <a:spcPts val="1000"/>
              </a:spcAft>
              <a:buNone/>
            </a:pPr>
            <a:r>
              <a:rPr lang="fa-IR" dirty="0">
                <a:ea typeface="Calibri"/>
              </a:rPr>
              <a:t>جهاد اسلامى بحث مى كند و معلوم است مجاهد اسلامى مؤمن است، ولى با اين حال مى گويد: </a:t>
            </a:r>
            <a:endParaRPr lang="en-US" dirty="0">
              <a:ea typeface="Calibri"/>
              <a:cs typeface="Arial"/>
            </a:endParaRPr>
          </a:p>
          <a:p>
            <a:pPr marL="0" indent="0" algn="r" rtl="1">
              <a:lnSpc>
                <a:spcPct val="115000"/>
              </a:lnSpc>
              <a:spcAft>
                <a:spcPts val="1000"/>
              </a:spcAft>
              <a:buNone/>
            </a:pPr>
            <a:r>
              <a:rPr lang="fa-IR" dirty="0">
                <a:ea typeface="Calibri"/>
              </a:rPr>
              <a:t>«</a:t>
            </a:r>
            <a:r>
              <a:rPr lang="fa-IR" dirty="0">
                <a:solidFill>
                  <a:srgbClr val="FF0000"/>
                </a:solidFill>
                <a:ea typeface="Calibri"/>
              </a:rPr>
              <a:t>اگر به خدا و پيامبر ايمان آورده ايد»؛ </a:t>
            </a:r>
            <a:r>
              <a:rPr lang="fa-IR" dirty="0">
                <a:ea typeface="Calibri"/>
              </a:rPr>
              <a:t>اشاره به اينكه نه تنها ادعاى ايمان نشانه ايمان نيست، </a:t>
            </a:r>
            <a:endParaRPr lang="en-US" dirty="0">
              <a:ea typeface="Calibri"/>
              <a:cs typeface="Arial"/>
            </a:endParaRPr>
          </a:p>
          <a:p>
            <a:pPr marL="0" indent="0" algn="r" rtl="1">
              <a:lnSpc>
                <a:spcPct val="115000"/>
              </a:lnSpc>
              <a:spcAft>
                <a:spcPts val="1000"/>
              </a:spcAft>
              <a:buNone/>
            </a:pPr>
            <a:r>
              <a:rPr lang="fa-IR" dirty="0">
                <a:ea typeface="Calibri"/>
              </a:rPr>
              <a:t>بلكه شركت در ميدان جهاد نيز ممكن است نشانه ايمان كامل نباشد و اين عمل با اهداف ديگرى </a:t>
            </a:r>
            <a:endParaRPr lang="en-US" dirty="0">
              <a:ea typeface="Calibri"/>
              <a:cs typeface="Arial"/>
            </a:endParaRPr>
          </a:p>
          <a:p>
            <a:pPr marL="0" indent="0" algn="r" rtl="1">
              <a:lnSpc>
                <a:spcPct val="115000"/>
              </a:lnSpc>
              <a:spcAft>
                <a:spcPts val="1000"/>
              </a:spcAft>
              <a:buNone/>
            </a:pPr>
            <a:r>
              <a:rPr lang="fa-IR" dirty="0">
                <a:ea typeface="Calibri"/>
              </a:rPr>
              <a:t>انجام گيرد. مؤمن كامل كسى است كه در برابر همه دستورها به خصوص دستورهاى </a:t>
            </a:r>
            <a:r>
              <a:rPr lang="fa-IR" dirty="0" smtClean="0">
                <a:ea typeface="Calibri"/>
              </a:rPr>
              <a:t>مالى</a:t>
            </a:r>
            <a:br>
              <a:rPr lang="fa-IR" dirty="0" smtClean="0">
                <a:ea typeface="Calibri"/>
              </a:rPr>
            </a:br>
            <a:r>
              <a:rPr lang="fa-IR" dirty="0" smtClean="0">
                <a:ea typeface="Calibri"/>
              </a:rPr>
              <a:t> </a:t>
            </a:r>
            <a:r>
              <a:rPr lang="fa-IR" dirty="0">
                <a:ea typeface="Calibri"/>
              </a:rPr>
              <a:t>تسليم </a:t>
            </a:r>
            <a:r>
              <a:rPr lang="fa-IR" dirty="0">
                <a:ea typeface="Calibri"/>
                <a:cs typeface="Arial"/>
              </a:rPr>
              <a:t> </a:t>
            </a:r>
            <a:r>
              <a:rPr lang="fa-IR" dirty="0" smtClean="0">
                <a:ea typeface="Calibri"/>
              </a:rPr>
              <a:t>باشد </a:t>
            </a:r>
            <a:r>
              <a:rPr lang="fa-IR" dirty="0">
                <a:ea typeface="Calibri"/>
              </a:rPr>
              <a:t>و در ميان برنامه هاى الهى تبعيضى قائل نگردد.</a:t>
            </a: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31036065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نكته ها</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457200" y="914400"/>
            <a:ext cx="8382000" cy="5211763"/>
          </a:xfrm>
        </p:spPr>
        <p:txBody>
          <a:bodyPr>
            <a:normAutofit fontScale="70000" lnSpcReduction="20000"/>
          </a:bodyPr>
          <a:lstStyle/>
          <a:p>
            <a:pPr marL="0" indent="0" algn="r" rtl="1">
              <a:lnSpc>
                <a:spcPct val="115000"/>
              </a:lnSpc>
              <a:spcAft>
                <a:spcPts val="1000"/>
              </a:spcAft>
              <a:buNone/>
            </a:pPr>
            <a:r>
              <a:rPr lang="fa-IR" dirty="0">
                <a:ea typeface="Calibri"/>
              </a:rPr>
              <a:t>1</a:t>
            </a:r>
            <a:r>
              <a:rPr lang="fa-IR" dirty="0">
                <a:solidFill>
                  <a:schemeClr val="accent6">
                    <a:lumMod val="50000"/>
                  </a:schemeClr>
                </a:solidFill>
                <a:ea typeface="Calibri"/>
              </a:rPr>
              <a:t>. منظور از ذی القربى چيست؟ </a:t>
            </a:r>
            <a:endParaRPr lang="en-US" dirty="0">
              <a:solidFill>
                <a:schemeClr val="accent6">
                  <a:lumMod val="50000"/>
                </a:schemeClr>
              </a:solidFill>
              <a:ea typeface="Calibri"/>
              <a:cs typeface="Arial"/>
            </a:endParaRPr>
          </a:p>
          <a:p>
            <a:pPr marL="0" indent="0" algn="r" rtl="1">
              <a:lnSpc>
                <a:spcPct val="115000"/>
              </a:lnSpc>
              <a:spcAft>
                <a:spcPts val="1000"/>
              </a:spcAft>
              <a:buNone/>
            </a:pPr>
            <a:r>
              <a:rPr lang="fa-IR" dirty="0">
                <a:solidFill>
                  <a:schemeClr val="accent6">
                    <a:lumMod val="50000"/>
                  </a:schemeClr>
                </a:solidFill>
                <a:ea typeface="Calibri"/>
              </a:rPr>
              <a:t>منظور از ذى القربى در اين آيه نه همه خويشاوندان و نه همه خويشاوندان </a:t>
            </a:r>
            <a:r>
              <a:rPr lang="fa-IR" dirty="0" smtClean="0">
                <a:solidFill>
                  <a:schemeClr val="accent6">
                    <a:lumMod val="50000"/>
                  </a:schemeClr>
                </a:solidFill>
                <a:ea typeface="Calibri"/>
              </a:rPr>
              <a:t>پيامبر(ص) </a:t>
            </a:r>
            <a:r>
              <a:rPr lang="fa-IR" dirty="0">
                <a:solidFill>
                  <a:schemeClr val="accent6">
                    <a:lumMod val="50000"/>
                  </a:schemeClr>
                </a:solidFill>
                <a:ea typeface="Calibri"/>
              </a:rPr>
              <a:t>بلكه امامان اهل بيت است؛ چنانكه در روايات متواتر از اهل بيت </a:t>
            </a:r>
            <a:r>
              <a:rPr lang="fa-IR" dirty="0" smtClean="0">
                <a:solidFill>
                  <a:schemeClr val="accent6">
                    <a:lumMod val="50000"/>
                  </a:schemeClr>
                </a:solidFill>
                <a:ea typeface="Calibri"/>
              </a:rPr>
              <a:t>پيامبر(ص) بر </a:t>
            </a:r>
            <a:r>
              <a:rPr lang="fa-IR" dirty="0">
                <a:solidFill>
                  <a:schemeClr val="accent6">
                    <a:lumMod val="50000"/>
                  </a:schemeClr>
                </a:solidFill>
                <a:ea typeface="Calibri"/>
              </a:rPr>
              <a:t>اين موضوع تصريح شده و در كتب اهل سنت  نيز اشاراتى به آن وجود دارد.</a:t>
            </a:r>
            <a:endParaRPr lang="en-US" dirty="0">
              <a:solidFill>
                <a:schemeClr val="accent6">
                  <a:lumMod val="50000"/>
                </a:schemeClr>
              </a:solidFill>
              <a:ea typeface="Calibri"/>
              <a:cs typeface="Arial"/>
            </a:endParaRPr>
          </a:p>
          <a:p>
            <a:pPr marL="0" indent="0" algn="r" rtl="1">
              <a:lnSpc>
                <a:spcPct val="115000"/>
              </a:lnSpc>
              <a:spcAft>
                <a:spcPts val="1000"/>
              </a:spcAft>
              <a:buNone/>
            </a:pPr>
            <a:r>
              <a:rPr lang="fa-IR" dirty="0">
                <a:ea typeface="Calibri"/>
              </a:rPr>
              <a:t>بنابراين آنها كه يك سهم از خمس را متعلق به همه خويشاوندان پيامبر مى دانند، در برابر </a:t>
            </a:r>
            <a:r>
              <a:rPr lang="fa-IR" dirty="0" smtClean="0">
                <a:ea typeface="Calibri"/>
              </a:rPr>
              <a:t>اين </a:t>
            </a:r>
            <a:r>
              <a:rPr lang="fa-IR" dirty="0">
                <a:ea typeface="Calibri"/>
              </a:rPr>
              <a:t>پرسش قرار مى گيرند كه اين چه امتيازى است كه اسلام براى اقوام و بستگان </a:t>
            </a:r>
            <a:r>
              <a:rPr lang="fa-IR" dirty="0" smtClean="0">
                <a:ea typeface="Calibri"/>
              </a:rPr>
              <a:t>پيامبر(ص) </a:t>
            </a:r>
            <a:r>
              <a:rPr lang="fa-IR" dirty="0">
                <a:ea typeface="Calibri"/>
              </a:rPr>
              <a:t>قائل شده، درحالى كه مى دانيم اسلام فراتر از نژاد و قوم و قبيله است؟</a:t>
            </a:r>
            <a:endParaRPr lang="en-US" dirty="0">
              <a:ea typeface="Calibri"/>
              <a:cs typeface="Arial"/>
            </a:endParaRPr>
          </a:p>
          <a:p>
            <a:pPr marL="0" indent="0" algn="r" rtl="1">
              <a:lnSpc>
                <a:spcPct val="115000"/>
              </a:lnSpc>
              <a:spcAft>
                <a:spcPts val="1000"/>
              </a:spcAft>
              <a:buNone/>
            </a:pPr>
            <a:r>
              <a:rPr lang="fa-IR" dirty="0">
                <a:ea typeface="Calibri"/>
              </a:rPr>
              <a:t>ولى اگر آن را مخصوص امامان اهل </a:t>
            </a:r>
            <a:r>
              <a:rPr lang="fa-IR" dirty="0" smtClean="0">
                <a:ea typeface="Calibri"/>
              </a:rPr>
              <a:t>بيت(ع) </a:t>
            </a:r>
            <a:r>
              <a:rPr lang="fa-IR" dirty="0">
                <a:ea typeface="Calibri"/>
              </a:rPr>
              <a:t>بدانيم با توجه به اينكه آنها جانشينان </a:t>
            </a:r>
            <a:r>
              <a:rPr lang="fa-IR" dirty="0" smtClean="0">
                <a:ea typeface="Calibri"/>
              </a:rPr>
              <a:t>پيامبر </a:t>
            </a:r>
            <a:r>
              <a:rPr lang="fa-IR" dirty="0">
                <a:ea typeface="Calibri"/>
              </a:rPr>
              <a:t>و رهبران حكومت اسلامى بوده و هستند، علت دادن يك سهم از خمس به آنها روشن مى </a:t>
            </a:r>
            <a:r>
              <a:rPr lang="fa-IR" dirty="0" smtClean="0">
                <a:ea typeface="Calibri"/>
              </a:rPr>
              <a:t>گردد</a:t>
            </a:r>
            <a:r>
              <a:rPr lang="fa-IR" dirty="0">
                <a:ea typeface="Calibri"/>
              </a:rPr>
              <a:t>. به تعبير ديگر، سهم </a:t>
            </a:r>
            <a:r>
              <a:rPr lang="fa-IR" dirty="0">
                <a:solidFill>
                  <a:schemeClr val="accent6">
                    <a:lumMod val="50000"/>
                  </a:schemeClr>
                </a:solidFill>
                <a:ea typeface="Calibri"/>
              </a:rPr>
              <a:t>«خدا، پيامبر و ذى القربى» </a:t>
            </a:r>
            <a:r>
              <a:rPr lang="fa-IR" dirty="0">
                <a:ea typeface="Calibri"/>
              </a:rPr>
              <a:t>هر سه متعلق به </a:t>
            </a:r>
            <a:r>
              <a:rPr lang="fa-IR" dirty="0">
                <a:solidFill>
                  <a:schemeClr val="accent6">
                    <a:lumMod val="50000"/>
                  </a:schemeClr>
                </a:solidFill>
                <a:ea typeface="Calibri"/>
              </a:rPr>
              <a:t>«رهبر حكومت اسلامى»</a:t>
            </a:r>
            <a:r>
              <a:rPr lang="fa-IR" dirty="0">
                <a:ea typeface="Calibri"/>
              </a:rPr>
              <a:t> </a:t>
            </a:r>
            <a:r>
              <a:rPr lang="fa-IR" dirty="0" smtClean="0">
                <a:ea typeface="Calibri"/>
              </a:rPr>
              <a:t>است</a:t>
            </a:r>
            <a:r>
              <a:rPr lang="fa-IR" dirty="0">
                <a:ea typeface="Calibri"/>
              </a:rPr>
              <a:t>. او زندگى ساده خود را از آن اداره مى كند و بقيه را در مخارج گوناگونى كه لازمه مقام </a:t>
            </a:r>
            <a:r>
              <a:rPr lang="fa-IR" dirty="0" smtClean="0">
                <a:ea typeface="Calibri"/>
              </a:rPr>
              <a:t>رهبرى </a:t>
            </a:r>
            <a:r>
              <a:rPr lang="fa-IR" dirty="0">
                <a:ea typeface="Calibri"/>
              </a:rPr>
              <a:t>امت است، در نيازهاى جامعه و مردم مصرف خواهد نمود.</a:t>
            </a: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358129199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7010400"/>
          </a:xfrm>
        </p:spPr>
        <p:txBody>
          <a:bodyPr>
            <a:normAutofit fontScale="47500" lnSpcReduction="20000"/>
          </a:bodyPr>
          <a:lstStyle/>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r>
              <a:rPr lang="fa-IR" dirty="0">
                <a:ea typeface="Calibri"/>
              </a:rPr>
              <a:t>2</a:t>
            </a:r>
            <a:r>
              <a:rPr lang="fa-IR" b="1" dirty="0">
                <a:ea typeface="Calibri"/>
              </a:rPr>
              <a:t>. منظور از يتيمان، مسكينان و واماندگان چيست؟ </a:t>
            </a:r>
            <a:endParaRPr lang="en-US" b="1" dirty="0">
              <a:ea typeface="Calibri"/>
              <a:cs typeface="Arial"/>
            </a:endParaRPr>
          </a:p>
          <a:p>
            <a:pPr marL="0" indent="0" algn="r" rtl="1">
              <a:lnSpc>
                <a:spcPct val="115000"/>
              </a:lnSpc>
              <a:spcAft>
                <a:spcPts val="1000"/>
              </a:spcAft>
              <a:buNone/>
            </a:pPr>
            <a:r>
              <a:rPr lang="fa-IR" b="1" dirty="0">
                <a:ea typeface="Calibri"/>
              </a:rPr>
              <a:t>منظور از يتيمان، مسكينان و واماندگان در راه، تنها ايتام، مساكين و ابناء سبيل بنى هاشم و </a:t>
            </a:r>
            <a:r>
              <a:rPr lang="fa-IR" b="1" dirty="0" smtClean="0">
                <a:ea typeface="Calibri"/>
              </a:rPr>
              <a:t>سادات </a:t>
            </a:r>
            <a:r>
              <a:rPr lang="fa-IR" b="1" dirty="0">
                <a:ea typeface="Calibri"/>
              </a:rPr>
              <a:t>است، اگرچه ظاهر آيه مطلق است و قيدى در آن ديده نمى شود. دليل ما بر اين تقييد </a:t>
            </a:r>
            <a:r>
              <a:rPr lang="fa-IR" b="1" dirty="0" smtClean="0">
                <a:ea typeface="Calibri"/>
              </a:rPr>
              <a:t>روايات </a:t>
            </a:r>
            <a:r>
              <a:rPr lang="fa-IR" b="1" dirty="0">
                <a:ea typeface="Calibri"/>
              </a:rPr>
              <a:t>بسيارى است كه در تفسير آيه وارد شده است. چنانكه مى دانيم، بسيارى از احكام در متن </a:t>
            </a:r>
            <a:r>
              <a:rPr lang="fa-IR" b="1" dirty="0" smtClean="0">
                <a:ea typeface="Calibri"/>
              </a:rPr>
              <a:t>قرآن </a:t>
            </a:r>
            <a:r>
              <a:rPr lang="fa-IR" b="1" dirty="0">
                <a:ea typeface="Calibri"/>
              </a:rPr>
              <a:t>به طور مطلق آمده، ولى «شرايط و قيود» آن بهوسيله «سنت» بيان شده </a:t>
            </a:r>
            <a:r>
              <a:rPr lang="fa-IR" b="1" dirty="0" smtClean="0">
                <a:ea typeface="Calibri"/>
              </a:rPr>
              <a:t>است.</a:t>
            </a:r>
            <a:r>
              <a:rPr lang="fa-IR" b="1" dirty="0">
                <a:ea typeface="Calibri"/>
                <a:cs typeface="Arial"/>
              </a:rPr>
              <a:t> </a:t>
            </a:r>
            <a:r>
              <a:rPr lang="fa-IR" b="1" dirty="0" smtClean="0">
                <a:ea typeface="Calibri"/>
              </a:rPr>
              <a:t>به </a:t>
            </a:r>
            <a:r>
              <a:rPr lang="fa-IR" b="1" dirty="0">
                <a:ea typeface="Calibri"/>
              </a:rPr>
              <a:t>علاوه از آنجا كه زكات بر نيازمندان بنى هاشم قطعا حرام است، بايد احتياجات آنها </a:t>
            </a:r>
            <a:r>
              <a:rPr lang="fa-IR" b="1" dirty="0" smtClean="0">
                <a:ea typeface="Calibri"/>
              </a:rPr>
              <a:t>ازطريق </a:t>
            </a:r>
            <a:r>
              <a:rPr lang="fa-IR" b="1" dirty="0">
                <a:ea typeface="Calibri"/>
              </a:rPr>
              <a:t>ديگرى تأمين گردد و اين خود قرينه اى است بر اينكه منظور از آيه فوق نيازمندان بنى </a:t>
            </a:r>
            <a:r>
              <a:rPr lang="fa-IR" b="1" dirty="0" smtClean="0">
                <a:ea typeface="Calibri"/>
              </a:rPr>
              <a:t>هاشم </a:t>
            </a:r>
            <a:r>
              <a:rPr lang="fa-IR" b="1" dirty="0">
                <a:ea typeface="Calibri"/>
              </a:rPr>
              <a:t>است. از اين رو امام </a:t>
            </a:r>
            <a:r>
              <a:rPr lang="fa-IR" b="1" dirty="0" smtClean="0">
                <a:ea typeface="Calibri"/>
              </a:rPr>
              <a:t>صادق(ع) </a:t>
            </a:r>
            <a:r>
              <a:rPr lang="fa-IR" b="1" dirty="0">
                <a:ea typeface="Calibri"/>
              </a:rPr>
              <a:t>مى فرمايد:</a:t>
            </a:r>
            <a:endParaRPr lang="en-US" b="1" dirty="0">
              <a:ea typeface="Calibri"/>
              <a:cs typeface="Arial"/>
            </a:endParaRPr>
          </a:p>
          <a:p>
            <a:pPr marL="0" indent="0" algn="r" rtl="1">
              <a:lnSpc>
                <a:spcPct val="115000"/>
              </a:lnSpc>
              <a:spcAft>
                <a:spcPts val="1000"/>
              </a:spcAft>
              <a:buNone/>
            </a:pPr>
            <a:r>
              <a:rPr lang="fa-IR" b="1" dirty="0">
                <a:solidFill>
                  <a:schemeClr val="accent6">
                    <a:lumMod val="50000"/>
                  </a:schemeClr>
                </a:solidFill>
                <a:ea typeface="Calibri"/>
              </a:rPr>
              <a:t>خداوند هنگامى كه زكات را بر ما حرام كرد، خمس را براى ما قرار داد. بنابراين زكات </a:t>
            </a:r>
            <a:r>
              <a:rPr lang="fa-IR" b="1" dirty="0" smtClean="0">
                <a:solidFill>
                  <a:schemeClr val="accent6">
                    <a:lumMod val="50000"/>
                  </a:schemeClr>
                </a:solidFill>
                <a:ea typeface="Calibri"/>
              </a:rPr>
              <a:t>بر </a:t>
            </a:r>
            <a:r>
              <a:rPr lang="fa-IR" b="1" dirty="0">
                <a:solidFill>
                  <a:schemeClr val="accent6">
                    <a:lumMod val="50000"/>
                  </a:schemeClr>
                </a:solidFill>
                <a:ea typeface="Calibri"/>
              </a:rPr>
              <a:t>ما حرام است و خمس حلال</a:t>
            </a:r>
            <a:r>
              <a:rPr lang="fa-IR" b="1" dirty="0" smtClean="0">
                <a:solidFill>
                  <a:schemeClr val="accent6">
                    <a:lumMod val="50000"/>
                  </a:schemeClr>
                </a:solidFill>
                <a:ea typeface="Calibri"/>
              </a:rPr>
              <a:t>.</a:t>
            </a:r>
            <a:endParaRPr lang="en-US" b="1" dirty="0">
              <a:solidFill>
                <a:schemeClr val="accent6">
                  <a:lumMod val="50000"/>
                </a:schemeClr>
              </a:solidFill>
              <a:ea typeface="Calibri"/>
              <a:cs typeface="Arial"/>
            </a:endParaRPr>
          </a:p>
          <a:p>
            <a:pPr marL="0" indent="0" algn="r" rtl="1">
              <a:lnSpc>
                <a:spcPct val="115000"/>
              </a:lnSpc>
              <a:spcAft>
                <a:spcPts val="1000"/>
              </a:spcAft>
              <a:buNone/>
            </a:pPr>
            <a:r>
              <a:rPr lang="fa-IR" b="1" dirty="0">
                <a:ea typeface="Calibri"/>
              </a:rPr>
              <a:t>3. آيا غنايم منحصر به غنايم جنگى است؟ </a:t>
            </a:r>
            <a:endParaRPr lang="en-US" b="1" dirty="0">
              <a:ea typeface="Calibri"/>
              <a:cs typeface="Arial"/>
            </a:endParaRPr>
          </a:p>
          <a:p>
            <a:pPr marL="0" indent="0" algn="r" rtl="1">
              <a:lnSpc>
                <a:spcPct val="115000"/>
              </a:lnSpc>
              <a:spcAft>
                <a:spcPts val="1000"/>
              </a:spcAft>
              <a:buNone/>
            </a:pPr>
            <a:r>
              <a:rPr lang="fa-IR" b="1" dirty="0">
                <a:ea typeface="Calibri"/>
              </a:rPr>
              <a:t>موضوع مهم ديگرى كه در اين آيه بايد مورد بررسى دقيق قرار گيرد، لفظ «غنيمت» است كه آيا </a:t>
            </a:r>
            <a:r>
              <a:rPr lang="fa-IR" b="1" dirty="0" smtClean="0">
                <a:ea typeface="Calibri"/>
              </a:rPr>
              <a:t>تنها </a:t>
            </a:r>
            <a:r>
              <a:rPr lang="fa-IR" b="1" dirty="0">
                <a:ea typeface="Calibri"/>
              </a:rPr>
              <a:t>شامل غنايم جنگى مى شود، يا هرگونه درآمدى را در بر مى </a:t>
            </a:r>
            <a:r>
              <a:rPr lang="fa-IR" b="1" dirty="0" smtClean="0">
                <a:ea typeface="Calibri"/>
              </a:rPr>
              <a:t>گيرد؟</a:t>
            </a:r>
            <a:r>
              <a:rPr lang="fa-IR" b="1" dirty="0">
                <a:ea typeface="Calibri"/>
                <a:cs typeface="Arial"/>
              </a:rPr>
              <a:t> </a:t>
            </a:r>
            <a:r>
              <a:rPr lang="fa-IR" b="1" dirty="0" smtClean="0">
                <a:ea typeface="Calibri"/>
              </a:rPr>
              <a:t>بايد </a:t>
            </a:r>
            <a:r>
              <a:rPr lang="fa-IR" b="1" dirty="0">
                <a:ea typeface="Calibri"/>
              </a:rPr>
              <a:t>از سنت و اخبار و روايات صحيح و معتبر استفاده كرد و هيچ مانعى ندارد كه قرآن به قسمتى </a:t>
            </a:r>
            <a:r>
              <a:rPr lang="fa-IR" b="1" dirty="0" smtClean="0">
                <a:ea typeface="Calibri"/>
              </a:rPr>
              <a:t>از </a:t>
            </a:r>
            <a:r>
              <a:rPr lang="fa-IR" b="1" dirty="0">
                <a:ea typeface="Calibri"/>
              </a:rPr>
              <a:t>حكم خمس و به تناسب مسائل جهاد اشاره كند و قسمت هاى ديگر در سنت بيان شود. مثلا </a:t>
            </a:r>
            <a:r>
              <a:rPr lang="fa-IR" b="1" dirty="0" smtClean="0">
                <a:ea typeface="Calibri"/>
              </a:rPr>
              <a:t>در </a:t>
            </a:r>
            <a:r>
              <a:rPr lang="fa-IR" b="1" dirty="0">
                <a:ea typeface="Calibri"/>
              </a:rPr>
              <a:t>قرآن مجيد نمازهاى پنج گانه روزانه به صراحت آمده، و همچنين به نماز طواف كه از نمازهاى </a:t>
            </a:r>
            <a:r>
              <a:rPr lang="fa-IR" b="1" dirty="0" smtClean="0">
                <a:ea typeface="Calibri"/>
              </a:rPr>
              <a:t>واجب </a:t>
            </a:r>
            <a:r>
              <a:rPr lang="fa-IR" b="1" dirty="0">
                <a:ea typeface="Calibri"/>
              </a:rPr>
              <a:t>است، اشاره شده، اما از نماز آيات كه مورد اتفاق تمام مسلمانان ـ اعم از شيعه و سنى ـ </a:t>
            </a:r>
            <a:r>
              <a:rPr lang="fa-IR" b="1" dirty="0" smtClean="0">
                <a:ea typeface="Calibri"/>
              </a:rPr>
              <a:t>است</a:t>
            </a:r>
            <a:r>
              <a:rPr lang="fa-IR" b="1" dirty="0">
                <a:ea typeface="Calibri"/>
              </a:rPr>
              <a:t>، ذكرى به ميان نيامده، و هيچ كس را نمى يابيم كه بگويد چون نماز آيات در قرآن ذكر </a:t>
            </a:r>
            <a:r>
              <a:rPr lang="fa-IR" b="1" dirty="0" smtClean="0">
                <a:ea typeface="Calibri"/>
              </a:rPr>
              <a:t>نشده </a:t>
            </a:r>
            <a:r>
              <a:rPr lang="fa-IR" b="1" dirty="0">
                <a:ea typeface="Calibri"/>
              </a:rPr>
              <a:t>و تنها در سنت پيامبر آمده، نبايد به آن عمل </a:t>
            </a:r>
            <a:r>
              <a:rPr lang="fa-IR" b="1" dirty="0" smtClean="0">
                <a:ea typeface="Calibri"/>
              </a:rPr>
              <a:t>كرد</a:t>
            </a:r>
            <a:r>
              <a:rPr lang="fa-IR" b="1" dirty="0">
                <a:ea typeface="Calibri"/>
                <a:cs typeface="Arial"/>
              </a:rPr>
              <a:t> </a:t>
            </a:r>
            <a:r>
              <a:rPr lang="fa-IR" b="1" dirty="0" smtClean="0">
                <a:ea typeface="Calibri"/>
              </a:rPr>
              <a:t>بنابراين </a:t>
            </a:r>
            <a:r>
              <a:rPr lang="fa-IR" b="1" dirty="0">
                <a:ea typeface="Calibri"/>
              </a:rPr>
              <a:t>هيچ اشكالى ندارد كه قرآن تنها قسمتى از موارد خمس را بيان كند و بقيه را به </a:t>
            </a:r>
            <a:r>
              <a:rPr lang="fa-IR" b="1" dirty="0" smtClean="0">
                <a:ea typeface="Calibri"/>
              </a:rPr>
              <a:t>سنت </a:t>
            </a:r>
            <a:r>
              <a:rPr lang="fa-IR" b="1" dirty="0">
                <a:ea typeface="Calibri"/>
              </a:rPr>
              <a:t>واگذارد. نظير اين مسئله در فقه اسلامى بسيار </a:t>
            </a:r>
            <a:r>
              <a:rPr lang="fa-IR" b="1" dirty="0" smtClean="0">
                <a:ea typeface="Calibri"/>
              </a:rPr>
              <a:t>است.</a:t>
            </a:r>
            <a:r>
              <a:rPr lang="fa-IR" b="1" dirty="0">
                <a:ea typeface="Calibri"/>
                <a:cs typeface="Arial"/>
              </a:rPr>
              <a:t/>
            </a:r>
            <a:br>
              <a:rPr lang="fa-IR" b="1" dirty="0">
                <a:ea typeface="Calibri"/>
                <a:cs typeface="Arial"/>
              </a:rPr>
            </a:br>
            <a:r>
              <a:rPr lang="fa-IR" b="1" dirty="0" smtClean="0">
                <a:ea typeface="Calibri"/>
              </a:rPr>
              <a:t>اما </a:t>
            </a:r>
            <a:r>
              <a:rPr lang="fa-IR" b="1" dirty="0">
                <a:ea typeface="Calibri"/>
              </a:rPr>
              <a:t>با اين همه بايد دانست «غنيمت» در لغت و در نظر عرف به چه معناست؟ آيا منحصر به </a:t>
            </a:r>
            <a:r>
              <a:rPr lang="fa-IR" b="1" dirty="0" smtClean="0">
                <a:ea typeface="Calibri"/>
              </a:rPr>
              <a:t>غنايم جنگى </a:t>
            </a:r>
            <a:r>
              <a:rPr lang="fa-IR" b="1" dirty="0">
                <a:ea typeface="Calibri"/>
              </a:rPr>
              <a:t>است و يا هر گونه درآمدى را شامل مى </a:t>
            </a:r>
            <a:r>
              <a:rPr lang="fa-IR" b="1" dirty="0" smtClean="0">
                <a:ea typeface="Calibri"/>
              </a:rPr>
              <a:t>شود؟</a:t>
            </a:r>
            <a:r>
              <a:rPr lang="fa-IR" b="1" dirty="0">
                <a:ea typeface="Calibri"/>
                <a:cs typeface="Arial"/>
              </a:rPr>
              <a:t/>
            </a:r>
            <a:br>
              <a:rPr lang="fa-IR" b="1" dirty="0">
                <a:ea typeface="Calibri"/>
                <a:cs typeface="Arial"/>
              </a:rPr>
            </a:br>
            <a:r>
              <a:rPr lang="fa-IR" b="1" dirty="0" smtClean="0">
                <a:ea typeface="Calibri"/>
              </a:rPr>
              <a:t>براساس </a:t>
            </a:r>
            <a:r>
              <a:rPr lang="fa-IR" b="1" dirty="0">
                <a:ea typeface="Calibri"/>
              </a:rPr>
              <a:t>كتب لغت، در </a:t>
            </a:r>
            <a:r>
              <a:rPr lang="fa-IR" b="1" dirty="0">
                <a:solidFill>
                  <a:srgbClr val="00B0F0"/>
                </a:solidFill>
                <a:ea typeface="Calibri"/>
              </a:rPr>
              <a:t>ريشه معناى لغوى اين كلمه عنوان جنگ و آنچه از دشمن به دست مى آيد، نيامده، بلكه هر درآمدى را شامل مى شود؛ </a:t>
            </a:r>
            <a:r>
              <a:rPr lang="fa-IR" b="1" dirty="0">
                <a:ea typeface="Calibri"/>
              </a:rPr>
              <a:t>چنانكه ابن منظور مى نويسد: «غنم»، يعنى </a:t>
            </a:r>
            <a:r>
              <a:rPr lang="fa-IR" b="1" dirty="0" smtClean="0">
                <a:ea typeface="Calibri"/>
              </a:rPr>
              <a:t>دسترسى </a:t>
            </a:r>
            <a:r>
              <a:rPr lang="fa-IR" b="1" dirty="0">
                <a:ea typeface="Calibri"/>
              </a:rPr>
              <a:t>يافتن به چيزى بدون مشقت، و </a:t>
            </a:r>
            <a:r>
              <a:rPr lang="fa-IR" b="1" dirty="0">
                <a:solidFill>
                  <a:srgbClr val="00B0F0"/>
                </a:solidFill>
                <a:ea typeface="Calibri"/>
              </a:rPr>
              <a:t>«غنم، غنيمت و مغنم» </a:t>
            </a:r>
            <a:r>
              <a:rPr lang="fa-IR" b="1" dirty="0">
                <a:ea typeface="Calibri"/>
              </a:rPr>
              <a:t>به معناى </a:t>
            </a:r>
            <a:r>
              <a:rPr lang="fa-IR" b="1" dirty="0">
                <a:solidFill>
                  <a:srgbClr val="00B0F0"/>
                </a:solidFill>
                <a:ea typeface="Calibri"/>
              </a:rPr>
              <a:t>فىء </a:t>
            </a:r>
            <a:r>
              <a:rPr lang="fa-IR" b="1" dirty="0">
                <a:ea typeface="Calibri"/>
              </a:rPr>
              <a:t>است. فىء را نيز </a:t>
            </a:r>
            <a:r>
              <a:rPr lang="fa-IR" b="1" dirty="0" smtClean="0">
                <a:ea typeface="Calibri"/>
              </a:rPr>
              <a:t>در </a:t>
            </a:r>
            <a:r>
              <a:rPr lang="fa-IR" b="1" dirty="0">
                <a:ea typeface="Calibri"/>
              </a:rPr>
              <a:t>لغت به معناى </a:t>
            </a:r>
            <a:r>
              <a:rPr lang="fa-IR" b="1" dirty="0">
                <a:solidFill>
                  <a:srgbClr val="00B0F0"/>
                </a:solidFill>
                <a:ea typeface="Calibri"/>
              </a:rPr>
              <a:t>چيزهايى كه بدون زحمت به انسان مى رسد </a:t>
            </a:r>
            <a:r>
              <a:rPr lang="fa-IR" b="1" dirty="0">
                <a:ea typeface="Calibri"/>
              </a:rPr>
              <a:t>ذكر كرده اند</a:t>
            </a:r>
            <a:r>
              <a:rPr lang="fa-IR" b="1" dirty="0" smtClean="0">
                <a:ea typeface="Calibri"/>
              </a:rPr>
              <a:t>.</a:t>
            </a:r>
            <a:endParaRPr lang="en-US" b="1" dirty="0">
              <a:ea typeface="Calibri"/>
              <a:cs typeface="Arial"/>
            </a:endParaRPr>
          </a:p>
        </p:txBody>
      </p:sp>
    </p:spTree>
    <p:extLst>
      <p:ext uri="{BB962C8B-B14F-4D97-AF65-F5344CB8AC3E}">
        <p14:creationId xmlns:p14="http://schemas.microsoft.com/office/powerpoint/2010/main" val="129279948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5973763"/>
          </a:xfrm>
        </p:spPr>
        <p:txBody>
          <a:bodyPr>
            <a:normAutofit fontScale="70000" lnSpcReduction="20000"/>
          </a:bodyPr>
          <a:lstStyle/>
          <a:p>
            <a:pPr marL="0" indent="0" algn="r" rtl="1">
              <a:lnSpc>
                <a:spcPct val="115000"/>
              </a:lnSpc>
              <a:spcAft>
                <a:spcPts val="1000"/>
              </a:spcAft>
              <a:buNone/>
            </a:pPr>
            <a:r>
              <a:rPr lang="fa-IR" dirty="0" smtClean="0">
                <a:ea typeface="Calibri"/>
              </a:rPr>
              <a:t>بسيارى </a:t>
            </a:r>
            <a:r>
              <a:rPr lang="fa-IR" dirty="0">
                <a:ea typeface="Calibri"/>
              </a:rPr>
              <a:t>از مفسران به صراحت گفته اند غنيمت در اصل معناى وسيعى دارد و شامل </a:t>
            </a:r>
            <a:r>
              <a:rPr lang="fa-IR" dirty="0" smtClean="0">
                <a:ea typeface="Calibri"/>
              </a:rPr>
              <a:t>غنايم</a:t>
            </a:r>
            <a:r>
              <a:rPr lang="fa-IR" dirty="0">
                <a:ea typeface="Calibri"/>
                <a:cs typeface="Arial"/>
              </a:rPr>
              <a:t> </a:t>
            </a:r>
            <a:r>
              <a:rPr lang="fa-IR" dirty="0" smtClean="0">
                <a:ea typeface="Calibri"/>
              </a:rPr>
              <a:t>جنگى </a:t>
            </a:r>
            <a:r>
              <a:rPr lang="fa-IR" dirty="0">
                <a:ea typeface="Calibri"/>
              </a:rPr>
              <a:t>و غير آن و به طور كلى هر چيزى را كه انسان بدون مشقت فراوانى به آن دست يابد، مى </a:t>
            </a:r>
            <a:r>
              <a:rPr lang="fa-IR" dirty="0" smtClean="0">
                <a:ea typeface="Calibri"/>
              </a:rPr>
              <a:t>شود</a:t>
            </a:r>
            <a:r>
              <a:rPr lang="fa-IR" dirty="0">
                <a:ea typeface="Calibri"/>
              </a:rPr>
              <a:t>.</a:t>
            </a:r>
            <a:endParaRPr lang="en-US" dirty="0">
              <a:ea typeface="Calibri"/>
              <a:cs typeface="Arial"/>
            </a:endParaRPr>
          </a:p>
          <a:p>
            <a:pPr marL="0" indent="0" algn="r" rtl="1">
              <a:lnSpc>
                <a:spcPct val="115000"/>
              </a:lnSpc>
              <a:spcAft>
                <a:spcPts val="1000"/>
              </a:spcAft>
              <a:buNone/>
            </a:pPr>
            <a:r>
              <a:rPr lang="fa-IR" dirty="0">
                <a:ea typeface="Calibri"/>
              </a:rPr>
              <a:t>4. آيا اختصاص نيمى از خمس به بنى هاشم تبعيض نيست؟ </a:t>
            </a:r>
            <a:endParaRPr lang="en-US" dirty="0">
              <a:ea typeface="Calibri"/>
              <a:cs typeface="Arial"/>
            </a:endParaRPr>
          </a:p>
          <a:p>
            <a:pPr marL="0" indent="0" algn="r" rtl="1">
              <a:lnSpc>
                <a:spcPct val="115000"/>
              </a:lnSpc>
              <a:spcAft>
                <a:spcPts val="1000"/>
              </a:spcAft>
              <a:buNone/>
            </a:pPr>
            <a:r>
              <a:rPr lang="fa-IR" dirty="0">
                <a:ea typeface="Calibri"/>
              </a:rPr>
              <a:t>برخى مى پندارند اين ماليات اسلامى كه بيست درصد بسيارى از اموال را شامل مى شود و نيمى </a:t>
            </a:r>
            <a:r>
              <a:rPr lang="fa-IR" dirty="0" smtClean="0">
                <a:ea typeface="Calibri"/>
              </a:rPr>
              <a:t>از </a:t>
            </a:r>
            <a:r>
              <a:rPr lang="fa-IR" dirty="0">
                <a:ea typeface="Calibri"/>
              </a:rPr>
              <a:t>آن به سادات و فرزندان </a:t>
            </a:r>
            <a:r>
              <a:rPr lang="fa-IR" dirty="0" smtClean="0">
                <a:ea typeface="Calibri"/>
              </a:rPr>
              <a:t>پيامبر(ص) </a:t>
            </a:r>
            <a:r>
              <a:rPr lang="fa-IR" dirty="0">
                <a:ea typeface="Calibri"/>
              </a:rPr>
              <a:t>اختصاص دارد، نوعى امتياز نژادى است و </a:t>
            </a:r>
            <a:r>
              <a:rPr lang="fa-IR" dirty="0" smtClean="0">
                <a:ea typeface="Calibri"/>
              </a:rPr>
              <a:t>ملاحظات </a:t>
            </a:r>
            <a:r>
              <a:rPr lang="fa-IR" dirty="0">
                <a:ea typeface="Calibri"/>
              </a:rPr>
              <a:t>خويشاوندى و تبعيض در آن به چشم مى خورد و اين با روح عدالت اجتماعى اسلام و </a:t>
            </a:r>
            <a:r>
              <a:rPr lang="fa-IR" dirty="0" smtClean="0">
                <a:ea typeface="Calibri"/>
              </a:rPr>
              <a:t>جهانى </a:t>
            </a:r>
            <a:r>
              <a:rPr lang="fa-IR" dirty="0">
                <a:ea typeface="Calibri"/>
              </a:rPr>
              <a:t>و همگانى بودن آن سازگار نيست.</a:t>
            </a:r>
            <a:endParaRPr lang="en-US" dirty="0">
              <a:ea typeface="Calibri"/>
              <a:cs typeface="Arial"/>
            </a:endParaRPr>
          </a:p>
          <a:p>
            <a:pPr marL="0" indent="0" algn="r" rtl="1">
              <a:lnSpc>
                <a:spcPct val="115000"/>
              </a:lnSpc>
              <a:spcAft>
                <a:spcPts val="1000"/>
              </a:spcAft>
              <a:buNone/>
            </a:pPr>
            <a:r>
              <a:rPr lang="fa-IR" dirty="0">
                <a:ea typeface="Calibri"/>
              </a:rPr>
              <a:t>در واقع اينان شرايط و خصوصيات اين حكم اسلامى را كاملا بررسى نكرده اند؛ زيرا پاسخ </a:t>
            </a:r>
            <a:r>
              <a:rPr lang="fa-IR" dirty="0" smtClean="0">
                <a:ea typeface="Calibri"/>
              </a:rPr>
              <a:t>اين </a:t>
            </a:r>
            <a:r>
              <a:rPr lang="fa-IR" dirty="0">
                <a:ea typeface="Calibri"/>
              </a:rPr>
              <a:t>اشكال كاملا در اين شرايط نهفته شده است. توضيح اينكه اولا نيمى از خمس كه مربوط به </a:t>
            </a:r>
            <a:r>
              <a:rPr lang="fa-IR" dirty="0" smtClean="0">
                <a:ea typeface="Calibri"/>
              </a:rPr>
              <a:t>سادات </a:t>
            </a:r>
            <a:r>
              <a:rPr lang="fa-IR" dirty="0">
                <a:ea typeface="Calibri"/>
              </a:rPr>
              <a:t>و بنى هاشم است، تنها بايد به نيازمندان آنان داده شود، آن هم به اندازه احتياجات يك </a:t>
            </a:r>
            <a:r>
              <a:rPr lang="fa-IR" dirty="0" smtClean="0">
                <a:ea typeface="Calibri"/>
              </a:rPr>
              <a:t>سال </a:t>
            </a:r>
            <a:r>
              <a:rPr lang="fa-IR" dirty="0">
                <a:ea typeface="Calibri"/>
              </a:rPr>
              <a:t>و نه بيشتر. بنابراين تنها از كار افتاده گان، بيماران، كودكان يتيم و يا كسانى مى توانند از </a:t>
            </a:r>
            <a:r>
              <a:rPr lang="fa-IR" dirty="0" smtClean="0">
                <a:ea typeface="Calibri"/>
              </a:rPr>
              <a:t>آن </a:t>
            </a:r>
            <a:r>
              <a:rPr lang="fa-IR" dirty="0">
                <a:ea typeface="Calibri"/>
              </a:rPr>
              <a:t>استفاده كنند كه به عللى از نظر هزينه زندگى در بن بست قرار دارند و بالفعل يا بالقوه نمى </a:t>
            </a:r>
            <a:r>
              <a:rPr lang="fa-IR" dirty="0" smtClean="0">
                <a:ea typeface="Calibri"/>
              </a:rPr>
              <a:t>توانند </a:t>
            </a:r>
            <a:r>
              <a:rPr lang="fa-IR" dirty="0">
                <a:ea typeface="Calibri"/>
              </a:rPr>
              <a:t>كار كنند و درآمد زندگى خويش را تأمين </a:t>
            </a:r>
            <a:r>
              <a:rPr lang="fa-IR" dirty="0" smtClean="0">
                <a:ea typeface="Calibri"/>
              </a:rPr>
              <a:t>نمايند</a:t>
            </a:r>
            <a:r>
              <a:rPr lang="fa-IR" dirty="0">
                <a:ea typeface="Calibri"/>
                <a:cs typeface="Arial"/>
              </a:rPr>
              <a:t> </a:t>
            </a:r>
            <a:r>
              <a:rPr lang="fa-IR" dirty="0" smtClean="0">
                <a:ea typeface="Calibri"/>
              </a:rPr>
              <a:t>دوم </a:t>
            </a:r>
            <a:r>
              <a:rPr lang="fa-IR" dirty="0">
                <a:ea typeface="Calibri"/>
              </a:rPr>
              <a:t>اينكه مستمندان و نيازمندان سادات و بنى هاشم حق ندارند چيزى از زكات مصرف </a:t>
            </a:r>
            <a:r>
              <a:rPr lang="fa-IR" dirty="0" smtClean="0">
                <a:ea typeface="Calibri"/>
              </a:rPr>
              <a:t>كنند </a:t>
            </a:r>
            <a:r>
              <a:rPr lang="fa-IR" dirty="0">
                <a:ea typeface="Calibri"/>
              </a:rPr>
              <a:t>و به جاى آن مى توانند تنها از همين قسمت خمس استفاده نمايند.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79445620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5668963"/>
          </a:xfrm>
        </p:spPr>
        <p:txBody>
          <a:bodyPr>
            <a:normAutofit fontScale="77500" lnSpcReduction="20000"/>
          </a:bodyPr>
          <a:lstStyle/>
          <a:p>
            <a:pPr marL="0" indent="0" algn="r" rtl="1">
              <a:lnSpc>
                <a:spcPct val="115000"/>
              </a:lnSpc>
              <a:spcAft>
                <a:spcPts val="1000"/>
              </a:spcAft>
              <a:buNone/>
            </a:pPr>
            <a:r>
              <a:rPr lang="fa-IR" dirty="0">
                <a:ea typeface="Calibri"/>
              </a:rPr>
              <a:t>سوم اينكه اگر سهم سادات كه نيمى از خمس است، از نيازمندى سادات موجود بيشتر باشد، </a:t>
            </a:r>
            <a:r>
              <a:rPr lang="fa-IR" dirty="0" smtClean="0">
                <a:ea typeface="Calibri"/>
              </a:rPr>
              <a:t>بايد </a:t>
            </a:r>
            <a:r>
              <a:rPr lang="fa-IR" dirty="0">
                <a:ea typeface="Calibri"/>
              </a:rPr>
              <a:t>آن را به بيت المال ريخت و در مصارف ديگر مصرف نمود، همان گونه كه اگر سهم سادات </a:t>
            </a:r>
            <a:r>
              <a:rPr lang="fa-IR" dirty="0" smtClean="0">
                <a:ea typeface="Calibri"/>
              </a:rPr>
              <a:t>آنها </a:t>
            </a:r>
            <a:r>
              <a:rPr lang="fa-IR" dirty="0">
                <a:ea typeface="Calibri"/>
              </a:rPr>
              <a:t>را كفايت نكند، بايد از بيت المال و يا سهم زكات به آنها </a:t>
            </a:r>
            <a:r>
              <a:rPr lang="fa-IR" dirty="0" smtClean="0">
                <a:ea typeface="Calibri"/>
              </a:rPr>
              <a:t>داد.</a:t>
            </a:r>
            <a:r>
              <a:rPr lang="fa-IR" dirty="0">
                <a:ea typeface="Calibri"/>
                <a:cs typeface="Arial"/>
              </a:rPr>
              <a:t> </a:t>
            </a:r>
            <a:r>
              <a:rPr lang="fa-IR" dirty="0" smtClean="0">
                <a:ea typeface="Calibri"/>
                <a:cs typeface="Arial"/>
              </a:rPr>
              <a:t/>
            </a:r>
            <a:br>
              <a:rPr lang="fa-IR" dirty="0" smtClean="0">
                <a:ea typeface="Calibri"/>
                <a:cs typeface="Arial"/>
              </a:rPr>
            </a:br>
            <a:r>
              <a:rPr lang="fa-IR" dirty="0" smtClean="0">
                <a:ea typeface="Calibri"/>
              </a:rPr>
              <a:t>با </a:t>
            </a:r>
            <a:r>
              <a:rPr lang="fa-IR" dirty="0">
                <a:ea typeface="Calibri"/>
              </a:rPr>
              <a:t>توجه به اين جهات سه گانه روشن مى شود كه درحقيقت از نظر مادى ميان سادات و </a:t>
            </a:r>
            <a:r>
              <a:rPr lang="fa-IR" dirty="0" smtClean="0">
                <a:ea typeface="Calibri"/>
              </a:rPr>
              <a:t>غيرسادات </a:t>
            </a:r>
            <a:r>
              <a:rPr lang="fa-IR" dirty="0">
                <a:ea typeface="Calibri"/>
              </a:rPr>
              <a:t>هيچ گونه تفاوتى گذارده نشده </a:t>
            </a:r>
            <a:r>
              <a:rPr lang="fa-IR" dirty="0" smtClean="0">
                <a:ea typeface="Calibri"/>
              </a:rPr>
              <a:t>است</a:t>
            </a:r>
            <a:r>
              <a:rPr lang="fa-IR" dirty="0">
                <a:ea typeface="Calibri"/>
                <a:cs typeface="Arial"/>
              </a:rPr>
              <a:t> </a:t>
            </a:r>
            <a:r>
              <a:rPr lang="fa-IR" dirty="0" smtClean="0">
                <a:ea typeface="Calibri"/>
              </a:rPr>
              <a:t>نيازمندان </a:t>
            </a:r>
            <a:r>
              <a:rPr lang="fa-IR" dirty="0">
                <a:ea typeface="Calibri"/>
              </a:rPr>
              <a:t>غيرسادات مى توانند مخارج سال خود را از محل زكات بگيرند، ولى از خمس </a:t>
            </a:r>
            <a:r>
              <a:rPr lang="fa-IR" dirty="0" smtClean="0">
                <a:ea typeface="Calibri"/>
              </a:rPr>
              <a:t>محروم </a:t>
            </a:r>
            <a:r>
              <a:rPr lang="fa-IR" dirty="0">
                <a:ea typeface="Calibri"/>
              </a:rPr>
              <a:t>اند و نيازمندان سادات نيز تنها مى توانند از محل خمس استفاده كنند، اما حق </a:t>
            </a:r>
            <a:r>
              <a:rPr lang="fa-IR" dirty="0" smtClean="0">
                <a:ea typeface="Calibri"/>
              </a:rPr>
              <a:t>استفاده</a:t>
            </a:r>
            <a:r>
              <a:rPr lang="fa-IR" dirty="0">
                <a:ea typeface="Calibri"/>
                <a:cs typeface="Arial"/>
              </a:rPr>
              <a:t> </a:t>
            </a:r>
            <a:r>
              <a:rPr lang="fa-IR" dirty="0" smtClean="0">
                <a:ea typeface="Calibri"/>
              </a:rPr>
              <a:t>از </a:t>
            </a:r>
            <a:r>
              <a:rPr lang="fa-IR" dirty="0">
                <a:ea typeface="Calibri"/>
              </a:rPr>
              <a:t>زكات را ندارند. درحقيقت دو صندوق در اينجا وجود دارد، صندوق خمس و صندوق زكات و </a:t>
            </a:r>
            <a:r>
              <a:rPr lang="fa-IR" dirty="0" smtClean="0">
                <a:ea typeface="Calibri"/>
              </a:rPr>
              <a:t>هركدام </a:t>
            </a:r>
            <a:r>
              <a:rPr lang="fa-IR" dirty="0">
                <a:ea typeface="Calibri"/>
              </a:rPr>
              <a:t>از اين دو دسته تنها حق دارند از يكى از اين دو صندوق استفاده كنند آن هم به اندازه </a:t>
            </a:r>
            <a:r>
              <a:rPr lang="fa-IR" dirty="0" smtClean="0">
                <a:ea typeface="Calibri"/>
              </a:rPr>
              <a:t>مساوى</a:t>
            </a:r>
            <a:r>
              <a:rPr lang="fa-IR" dirty="0">
                <a:ea typeface="Calibri"/>
              </a:rPr>
              <a:t>، يعنى به اندازه نيازمندى يك سال. ولى كسانى كه در اين شرايط و خصوصيات دقت </a:t>
            </a:r>
            <a:r>
              <a:rPr lang="fa-IR" dirty="0" smtClean="0">
                <a:ea typeface="Calibri"/>
              </a:rPr>
              <a:t>نكرده </a:t>
            </a:r>
            <a:r>
              <a:rPr lang="fa-IR" dirty="0">
                <a:ea typeface="Calibri"/>
              </a:rPr>
              <a:t>اند، چنين مى پندارند كه براى سادات سهم بيشترى از بيت المال قرار داده شده و يا از </a:t>
            </a:r>
            <a:r>
              <a:rPr lang="fa-IR" dirty="0" smtClean="0">
                <a:ea typeface="Calibri"/>
              </a:rPr>
              <a:t>امتياز </a:t>
            </a:r>
            <a:r>
              <a:rPr lang="fa-IR" dirty="0">
                <a:ea typeface="Calibri"/>
              </a:rPr>
              <a:t>ويژه اى برخوردارند.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88825454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991600" cy="7162800"/>
          </a:xfrm>
        </p:spPr>
        <p:txBody>
          <a:bodyPr>
            <a:normAutofit fontScale="70000" lnSpcReduction="20000"/>
          </a:bodyPr>
          <a:lstStyle/>
          <a:p>
            <a:pPr marL="0" indent="0" algn="r" rtl="1">
              <a:lnSpc>
                <a:spcPct val="115000"/>
              </a:lnSpc>
              <a:spcAft>
                <a:spcPts val="1000"/>
              </a:spcAft>
              <a:buNone/>
            </a:pPr>
            <a:r>
              <a:rPr lang="fa-IR" dirty="0">
                <a:ea typeface="Calibri"/>
              </a:rPr>
              <a:t>حال سؤال اين است كه اگر هيچ گونه تفاوتى از نظر نتيجه ميان اين دو نيست، اين برنامه</a:t>
            </a:r>
            <a:endParaRPr lang="en-US" dirty="0">
              <a:ea typeface="Calibri"/>
              <a:cs typeface="Arial"/>
            </a:endParaRPr>
          </a:p>
          <a:p>
            <a:pPr marL="0" indent="0" algn="r" rtl="1">
              <a:lnSpc>
                <a:spcPct val="115000"/>
              </a:lnSpc>
              <a:spcAft>
                <a:spcPts val="1000"/>
              </a:spcAft>
              <a:buNone/>
            </a:pPr>
            <a:r>
              <a:rPr lang="fa-IR" dirty="0">
                <a:ea typeface="Calibri"/>
              </a:rPr>
              <a:t>چه ثمره اى دارد؟ در پاسخ بايد گفت ميان خمس و زكات تفاوت مهمى وجود دارد و آن اينكه </a:t>
            </a:r>
            <a:endParaRPr lang="en-US" dirty="0">
              <a:ea typeface="Calibri"/>
              <a:cs typeface="Arial"/>
            </a:endParaRPr>
          </a:p>
          <a:p>
            <a:pPr marL="0" indent="0" algn="r" rtl="1">
              <a:lnSpc>
                <a:spcPct val="115000"/>
              </a:lnSpc>
              <a:spcAft>
                <a:spcPts val="1000"/>
              </a:spcAft>
              <a:buNone/>
            </a:pPr>
            <a:r>
              <a:rPr lang="fa-IR" dirty="0">
                <a:ea typeface="Calibri"/>
              </a:rPr>
              <a:t>زكات از ماليات هايى است كه درحقيقت جزو اموال عمومى جامعه اسلامى محسوب مى شود، از </a:t>
            </a:r>
            <a:endParaRPr lang="en-US" dirty="0">
              <a:ea typeface="Calibri"/>
              <a:cs typeface="Arial"/>
            </a:endParaRPr>
          </a:p>
          <a:p>
            <a:pPr marL="0" indent="0" algn="r" rtl="1">
              <a:lnSpc>
                <a:spcPct val="115000"/>
              </a:lnSpc>
              <a:spcAft>
                <a:spcPts val="1000"/>
              </a:spcAft>
              <a:buNone/>
            </a:pPr>
            <a:r>
              <a:rPr lang="fa-IR" dirty="0">
                <a:ea typeface="Calibri"/>
              </a:rPr>
              <a:t>اين رو مصارف آن عموما در همين قسمت است، ولى خمس از ماليات هايى مى باشد كه مربوط </a:t>
            </a:r>
            <a:endParaRPr lang="en-US" dirty="0">
              <a:ea typeface="Calibri"/>
              <a:cs typeface="Arial"/>
            </a:endParaRPr>
          </a:p>
          <a:p>
            <a:pPr marL="0" indent="0" algn="r" rtl="1">
              <a:lnSpc>
                <a:spcPct val="115000"/>
              </a:lnSpc>
              <a:spcAft>
                <a:spcPts val="1000"/>
              </a:spcAft>
              <a:buNone/>
            </a:pPr>
            <a:r>
              <a:rPr lang="fa-IR" dirty="0">
                <a:ea typeface="Calibri"/>
              </a:rPr>
              <a:t>به حكومت اسلامى است؛ يعنى مخارج دستگاه حكومت اسلامى و گردانندگان آن از اين طريق </a:t>
            </a:r>
            <a:endParaRPr lang="en-US" dirty="0">
              <a:ea typeface="Calibri"/>
              <a:cs typeface="Arial"/>
            </a:endParaRPr>
          </a:p>
          <a:p>
            <a:pPr marL="0" indent="0" algn="r" rtl="1">
              <a:lnSpc>
                <a:spcPct val="115000"/>
              </a:lnSpc>
              <a:spcAft>
                <a:spcPts val="1000"/>
              </a:spcAft>
              <a:buNone/>
            </a:pPr>
            <a:r>
              <a:rPr lang="fa-IR" dirty="0">
                <a:ea typeface="Calibri"/>
              </a:rPr>
              <a:t>تأمين مى شود.</a:t>
            </a:r>
            <a:endParaRPr lang="en-US" dirty="0">
              <a:ea typeface="Calibri"/>
              <a:cs typeface="Arial"/>
            </a:endParaRPr>
          </a:p>
          <a:p>
            <a:pPr marL="0" indent="0" algn="r" rtl="1">
              <a:lnSpc>
                <a:spcPct val="115000"/>
              </a:lnSpc>
              <a:spcAft>
                <a:spcPts val="1000"/>
              </a:spcAft>
              <a:buNone/>
            </a:pPr>
            <a:r>
              <a:rPr lang="fa-IR" dirty="0">
                <a:ea typeface="Calibri"/>
              </a:rPr>
              <a:t>بنابراين محروم بودن سادات از دست يابى به اموال عمومى (زكات) درحقيقت براى دور نگاه</a:t>
            </a:r>
            <a:endParaRPr lang="en-US" dirty="0">
              <a:ea typeface="Calibri"/>
              <a:cs typeface="Arial"/>
            </a:endParaRPr>
          </a:p>
          <a:p>
            <a:pPr marL="0" indent="0" algn="r" rtl="1">
              <a:lnSpc>
                <a:spcPct val="115000"/>
              </a:lnSpc>
              <a:spcAft>
                <a:spcPts val="1000"/>
              </a:spcAft>
              <a:buNone/>
            </a:pPr>
            <a:r>
              <a:rPr lang="fa-IR" dirty="0">
                <a:ea typeface="Calibri"/>
              </a:rPr>
              <a:t>داشتن خويشاوندان </a:t>
            </a:r>
            <a:r>
              <a:rPr lang="fa-IR" dirty="0" smtClean="0">
                <a:ea typeface="Calibri"/>
              </a:rPr>
              <a:t>پيامبر(ص) </a:t>
            </a:r>
            <a:r>
              <a:rPr lang="fa-IR" dirty="0">
                <a:ea typeface="Calibri"/>
              </a:rPr>
              <a:t>از اين قسمت است تا بهانه اى به دست مخالفان </a:t>
            </a:r>
            <a:r>
              <a:rPr lang="fa-IR" dirty="0" smtClean="0">
                <a:ea typeface="Calibri"/>
              </a:rPr>
              <a:t>نيفتد </a:t>
            </a:r>
            <a:r>
              <a:rPr lang="fa-IR" dirty="0">
                <a:ea typeface="Calibri"/>
              </a:rPr>
              <a:t>كه پيامبر خويشان خود را بر اموال عمومى مسلط ساخته است.</a:t>
            </a:r>
            <a:endParaRPr lang="en-US" dirty="0">
              <a:ea typeface="Calibri"/>
              <a:cs typeface="Arial"/>
            </a:endParaRPr>
          </a:p>
          <a:p>
            <a:pPr marL="0" indent="0" algn="r" rtl="1">
              <a:lnSpc>
                <a:spcPct val="115000"/>
              </a:lnSpc>
              <a:spcAft>
                <a:spcPts val="1000"/>
              </a:spcAft>
              <a:buNone/>
            </a:pPr>
            <a:r>
              <a:rPr lang="fa-IR" dirty="0">
                <a:ea typeface="Calibri"/>
              </a:rPr>
              <a:t>اما از سوى ديگر نيازمندان سادات نيز بايد از طريقى تأمين شوند. اين موضوع در قوانين </a:t>
            </a:r>
            <a:endParaRPr lang="en-US" dirty="0">
              <a:ea typeface="Calibri"/>
              <a:cs typeface="Arial"/>
            </a:endParaRPr>
          </a:p>
          <a:p>
            <a:pPr marL="0" indent="0" algn="r" rtl="1">
              <a:lnSpc>
                <a:spcPct val="115000"/>
              </a:lnSpc>
              <a:spcAft>
                <a:spcPts val="1000"/>
              </a:spcAft>
              <a:buNone/>
            </a:pPr>
            <a:r>
              <a:rPr lang="fa-IR" dirty="0">
                <a:ea typeface="Calibri"/>
              </a:rPr>
              <a:t>اسلام چنين پيش بينى شده كه آنها از بودجه حكومت اسلامى بهره مند گردند، نه از بودجه </a:t>
            </a:r>
            <a:endParaRPr lang="en-US" dirty="0">
              <a:ea typeface="Calibri"/>
              <a:cs typeface="Arial"/>
            </a:endParaRPr>
          </a:p>
          <a:p>
            <a:pPr marL="0" indent="0" algn="r" rtl="1">
              <a:lnSpc>
                <a:spcPct val="115000"/>
              </a:lnSpc>
              <a:spcAft>
                <a:spcPts val="1000"/>
              </a:spcAft>
              <a:buNone/>
            </a:pPr>
            <a:r>
              <a:rPr lang="fa-IR" dirty="0">
                <a:ea typeface="Calibri"/>
              </a:rPr>
              <a:t>عمومى درحقيقت خمس نه تنها امتيازى براى سادات نيست، بلكه نوعى كنار زدن آنهاست، به </a:t>
            </a:r>
            <a:endParaRPr lang="en-US" dirty="0">
              <a:ea typeface="Calibri"/>
              <a:cs typeface="Arial"/>
            </a:endParaRPr>
          </a:p>
          <a:p>
            <a:pPr marL="0" indent="0" algn="r" rtl="1">
              <a:lnSpc>
                <a:spcPct val="115000"/>
              </a:lnSpc>
              <a:spcAft>
                <a:spcPts val="1000"/>
              </a:spcAft>
              <a:buNone/>
            </a:pPr>
            <a:r>
              <a:rPr lang="fa-IR" dirty="0">
                <a:ea typeface="Calibri"/>
              </a:rPr>
              <a:t>خاطر مصلحت عموم و به خاطر اينكه هيچ گونه سوءظنى ايجاد نشود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59577554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r" rtl="1">
              <a:lnSpc>
                <a:spcPct val="115000"/>
              </a:lnSpc>
              <a:spcAft>
                <a:spcPts val="1000"/>
              </a:spcAft>
              <a:buNone/>
            </a:pPr>
            <a:r>
              <a:rPr lang="fa-IR" dirty="0">
                <a:ea typeface="Calibri"/>
              </a:rPr>
              <a:t>به اين موضوع در احاديث شيعه و سنى اشاره شده است. در حديثى از امام </a:t>
            </a:r>
            <a:r>
              <a:rPr lang="fa-IR" dirty="0" smtClean="0">
                <a:ea typeface="Calibri"/>
              </a:rPr>
              <a:t>صادق(ع)مى </a:t>
            </a:r>
            <a:r>
              <a:rPr lang="fa-IR" dirty="0">
                <a:ea typeface="Calibri"/>
              </a:rPr>
              <a:t>خوانيم</a:t>
            </a:r>
            <a:r>
              <a:rPr lang="fa-IR" dirty="0" smtClean="0">
                <a:ea typeface="Calibri"/>
              </a:rPr>
              <a:t>:</a:t>
            </a:r>
            <a:br>
              <a:rPr lang="fa-IR" dirty="0" smtClean="0">
                <a:ea typeface="Calibri"/>
              </a:rPr>
            </a:br>
            <a:r>
              <a:rPr lang="fa-IR" dirty="0" smtClean="0">
                <a:ea typeface="Calibri"/>
              </a:rPr>
              <a:t> </a:t>
            </a:r>
            <a:r>
              <a:rPr lang="fa-IR" dirty="0">
                <a:ea typeface="Calibri"/>
              </a:rPr>
              <a:t>جمعى از بنى هاشم به خدمت </a:t>
            </a:r>
            <a:r>
              <a:rPr lang="fa-IR" dirty="0" smtClean="0">
                <a:ea typeface="Calibri"/>
              </a:rPr>
              <a:t>پيامبر(ص) </a:t>
            </a:r>
            <a:r>
              <a:rPr lang="fa-IR" dirty="0">
                <a:ea typeface="Calibri"/>
              </a:rPr>
              <a:t>رسيدند و تقاضا </a:t>
            </a:r>
            <a:r>
              <a:rPr lang="fa-IR" dirty="0" smtClean="0">
                <a:ea typeface="Calibri"/>
              </a:rPr>
              <a:t>كردند </a:t>
            </a:r>
            <a:r>
              <a:rPr lang="fa-IR" dirty="0">
                <a:ea typeface="Calibri"/>
              </a:rPr>
              <a:t>كه آنها را مأمور جمع آورى زكات چهارپايان كنند. آنان گفتند اين سهمى كه خداوند </a:t>
            </a:r>
            <a:r>
              <a:rPr lang="fa-IR" dirty="0" smtClean="0">
                <a:ea typeface="Calibri"/>
              </a:rPr>
              <a:t>برایجمع </a:t>
            </a:r>
            <a:r>
              <a:rPr lang="fa-IR" dirty="0">
                <a:ea typeface="Calibri"/>
              </a:rPr>
              <a:t>آورى كنندگان زكات تعيين كرده است، ما به آن سزاوارتريم. </a:t>
            </a:r>
            <a:r>
              <a:rPr lang="fa-IR" dirty="0" smtClean="0">
                <a:ea typeface="Calibri"/>
              </a:rPr>
              <a:t>پيامبر(ص) فرمود</a:t>
            </a:r>
            <a:r>
              <a:rPr lang="fa-IR" dirty="0">
                <a:ea typeface="Calibri"/>
              </a:rPr>
              <a:t>: </a:t>
            </a:r>
            <a:r>
              <a:rPr lang="fa-IR" dirty="0" smtClean="0">
                <a:ea typeface="Calibri"/>
              </a:rPr>
              <a:t/>
            </a:r>
            <a:br>
              <a:rPr lang="fa-IR" dirty="0" smtClean="0">
                <a:ea typeface="Calibri"/>
              </a:rPr>
            </a:br>
            <a:r>
              <a:rPr lang="fa-IR" dirty="0" smtClean="0">
                <a:solidFill>
                  <a:srgbClr val="002060"/>
                </a:solidFill>
                <a:ea typeface="Calibri"/>
              </a:rPr>
              <a:t>اى </a:t>
            </a:r>
            <a:r>
              <a:rPr lang="fa-IR" dirty="0">
                <a:solidFill>
                  <a:srgbClr val="002060"/>
                </a:solidFill>
                <a:ea typeface="Calibri"/>
              </a:rPr>
              <a:t>بنى عبدالمطلب، زكات نه براى من حلال است و نه براى شما، ولى من به جاى </a:t>
            </a:r>
            <a:r>
              <a:rPr lang="fa-IR" dirty="0" smtClean="0">
                <a:solidFill>
                  <a:srgbClr val="002060"/>
                </a:solidFill>
                <a:ea typeface="Calibri"/>
              </a:rPr>
              <a:t>اين</a:t>
            </a:r>
            <a:r>
              <a:rPr lang="fa-IR" dirty="0">
                <a:solidFill>
                  <a:srgbClr val="002060"/>
                </a:solidFill>
                <a:ea typeface="Calibri"/>
                <a:cs typeface="Arial"/>
              </a:rPr>
              <a:t> </a:t>
            </a:r>
            <a:r>
              <a:rPr lang="fa-IR" dirty="0" smtClean="0">
                <a:solidFill>
                  <a:srgbClr val="002060"/>
                </a:solidFill>
                <a:ea typeface="Calibri"/>
              </a:rPr>
              <a:t>محروميت </a:t>
            </a:r>
            <a:r>
              <a:rPr lang="fa-IR" dirty="0">
                <a:solidFill>
                  <a:srgbClr val="002060"/>
                </a:solidFill>
                <a:ea typeface="Calibri"/>
              </a:rPr>
              <a:t>به شما وعده شفاعت مى دهم ... شما به آنچه خداوند و پيامبر برايتان تعيين كرده، </a:t>
            </a:r>
            <a:r>
              <a:rPr lang="fa-IR" dirty="0" smtClean="0">
                <a:solidFill>
                  <a:srgbClr val="002060"/>
                </a:solidFill>
                <a:ea typeface="Calibri"/>
              </a:rPr>
              <a:t>راضى </a:t>
            </a:r>
            <a:r>
              <a:rPr lang="fa-IR" dirty="0">
                <a:solidFill>
                  <a:srgbClr val="002060"/>
                </a:solidFill>
                <a:ea typeface="Calibri"/>
              </a:rPr>
              <a:t>باشيد (و به امر زكات كارى نداشته باشيد). آنها گفتند: راضى شديم</a:t>
            </a:r>
            <a:r>
              <a:rPr lang="fa-IR" dirty="0" smtClean="0">
                <a:solidFill>
                  <a:srgbClr val="002060"/>
                </a:solidFill>
                <a:ea typeface="Calibri"/>
              </a:rPr>
              <a:t>.</a:t>
            </a:r>
            <a:endParaRPr lang="en-US" dirty="0">
              <a:ea typeface="Calibri"/>
              <a:cs typeface="Arial"/>
            </a:endParaRPr>
          </a:p>
          <a:p>
            <a:pPr marL="0" indent="0" algn="r" rtl="1">
              <a:lnSpc>
                <a:spcPct val="115000"/>
              </a:lnSpc>
              <a:spcAft>
                <a:spcPts val="1000"/>
              </a:spcAft>
              <a:buNone/>
            </a:pPr>
            <a:r>
              <a:rPr lang="fa-IR" dirty="0">
                <a:ea typeface="Calibri"/>
              </a:rPr>
              <a:t>از اين حديث به خوبى استفاده مى شود كه بنى هاشم اين موضوع را نوعى محروميت براى </a:t>
            </a:r>
            <a:r>
              <a:rPr lang="fa-IR" dirty="0" smtClean="0">
                <a:ea typeface="Calibri"/>
              </a:rPr>
              <a:t>خود </a:t>
            </a:r>
            <a:r>
              <a:rPr lang="fa-IR" dirty="0">
                <a:ea typeface="Calibri"/>
              </a:rPr>
              <a:t>مى دانستند.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29560649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8153400"/>
          </a:xfrm>
          <a:ln>
            <a:solidFill>
              <a:schemeClr val="tx1">
                <a:lumMod val="95000"/>
                <a:lumOff val="5000"/>
              </a:schemeClr>
            </a:solidFill>
          </a:ln>
        </p:spPr>
        <p:txBody>
          <a:bodyPr>
            <a:normAutofit fontScale="62500" lnSpcReduction="20000"/>
          </a:bodyPr>
          <a:lstStyle/>
          <a:p>
            <a:pPr marL="0" indent="0" algn="r" rtl="1">
              <a:lnSpc>
                <a:spcPct val="115000"/>
              </a:lnSpc>
              <a:spcAft>
                <a:spcPts val="1000"/>
              </a:spcAft>
              <a:buNone/>
            </a:pPr>
            <a:r>
              <a:rPr lang="fa-IR" dirty="0" smtClean="0">
                <a:ea typeface="Calibri"/>
              </a:rPr>
              <a:t>آيه </a:t>
            </a:r>
            <a:r>
              <a:rPr lang="fa-IR" dirty="0">
                <a:ea typeface="Calibri"/>
              </a:rPr>
              <a:t>بعد براى تأكيد اين مطلب كه تصميم نهايى در انتخاب راه حق و باطل با خود مردم </a:t>
            </a:r>
            <a:r>
              <a:rPr lang="fa-IR" dirty="0" smtClean="0">
                <a:ea typeface="Calibri"/>
              </a:rPr>
              <a:t>است</a:t>
            </a:r>
            <a:r>
              <a:rPr lang="fa-IR" dirty="0">
                <a:ea typeface="Calibri"/>
              </a:rPr>
              <a:t>، مى گويد: </a:t>
            </a:r>
            <a:r>
              <a:rPr lang="fa-IR" dirty="0" smtClean="0">
                <a:ea typeface="Calibri"/>
              </a:rPr>
              <a:t/>
            </a:r>
            <a:br>
              <a:rPr lang="fa-IR" dirty="0" smtClean="0">
                <a:ea typeface="Calibri"/>
              </a:rPr>
            </a:br>
            <a:r>
              <a:rPr lang="fa-IR" dirty="0" smtClean="0">
                <a:solidFill>
                  <a:srgbClr val="009900"/>
                </a:solidFill>
                <a:ea typeface="Calibri"/>
              </a:rPr>
              <a:t>«</a:t>
            </a:r>
            <a:r>
              <a:rPr lang="fa-IR" dirty="0">
                <a:solidFill>
                  <a:srgbClr val="009900"/>
                </a:solidFill>
                <a:ea typeface="Calibri"/>
              </a:rPr>
              <a:t>اين چنين ما آيات و دلايل را در شكل ها و قيافه هاى مختلف بيان كرديم: و  </a:t>
            </a:r>
            <a:r>
              <a:rPr lang="fa-IR" dirty="0" smtClean="0">
                <a:solidFill>
                  <a:srgbClr val="009900"/>
                </a:solidFill>
                <a:ea typeface="Calibri"/>
              </a:rPr>
              <a:t>كذلك </a:t>
            </a:r>
            <a:r>
              <a:rPr lang="fa-IR" dirty="0">
                <a:solidFill>
                  <a:srgbClr val="009900"/>
                </a:solidFill>
                <a:ea typeface="Calibri"/>
              </a:rPr>
              <a:t>نصرف الآيات </a:t>
            </a:r>
            <a:r>
              <a:rPr lang="fa-IR" dirty="0" smtClean="0">
                <a:solidFill>
                  <a:srgbClr val="009900"/>
                </a:solidFill>
                <a:ea typeface="Calibri"/>
              </a:rPr>
              <a:t>.»</a:t>
            </a:r>
            <a:r>
              <a:rPr lang="en-US" dirty="0">
                <a:solidFill>
                  <a:srgbClr val="009900"/>
                </a:solidFill>
                <a:latin typeface="Arial"/>
                <a:ea typeface="Calibri"/>
                <a:cs typeface="Arial"/>
              </a:rPr>
              <a:t> </a:t>
            </a:r>
            <a:r>
              <a:rPr lang="fa-IR" dirty="0">
                <a:solidFill>
                  <a:srgbClr val="009900"/>
                </a:solidFill>
                <a:latin typeface="Arial"/>
                <a:ea typeface="Calibri"/>
              </a:rPr>
              <a:t>اما جمعى به مخالفت برخاستند و بدون مطالعه و هيچ گونه دليل گفتند: «اين درس ها را </a:t>
            </a:r>
            <a:r>
              <a:rPr lang="fa-IR" dirty="0" smtClean="0">
                <a:solidFill>
                  <a:srgbClr val="009900"/>
                </a:solidFill>
                <a:ea typeface="Calibri"/>
              </a:rPr>
              <a:t>از </a:t>
            </a:r>
            <a:r>
              <a:rPr lang="fa-IR" dirty="0">
                <a:solidFill>
                  <a:srgbClr val="009900"/>
                </a:solidFill>
                <a:ea typeface="Calibri"/>
              </a:rPr>
              <a:t>ديگران (يهود و نصارى و كتاب هاى آنها) فراگرفته اى: و ليقولوا درست</a:t>
            </a:r>
            <a:r>
              <a:rPr lang="fa-IR" dirty="0" smtClean="0">
                <a:solidFill>
                  <a:srgbClr val="009900"/>
                </a:solidFill>
                <a:ea typeface="Calibri"/>
              </a:rPr>
              <a:t>.</a:t>
            </a:r>
            <a:r>
              <a:rPr lang="fa-IR" dirty="0">
                <a:solidFill>
                  <a:srgbClr val="009900"/>
                </a:solidFill>
                <a:ea typeface="Calibri"/>
              </a:rPr>
              <a:t> ولى «جمع ديگرى كه آمادگى پذيرش حق را دارند، و صاحب بصيرت و عالم و آگاه اند، </a:t>
            </a:r>
            <a:r>
              <a:rPr lang="fa-IR" dirty="0" smtClean="0">
                <a:solidFill>
                  <a:srgbClr val="009900"/>
                </a:solidFill>
                <a:ea typeface="Calibri"/>
              </a:rPr>
              <a:t>به وسيله </a:t>
            </a:r>
            <a:r>
              <a:rPr lang="fa-IR" dirty="0">
                <a:solidFill>
                  <a:srgbClr val="009900"/>
                </a:solidFill>
                <a:ea typeface="Calibri"/>
              </a:rPr>
              <a:t>آن، چهره حقيقت را مى بينند و مى پذيرند:  و لنبينه لقوم يعلمون .» </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 تهمت به </a:t>
            </a:r>
            <a:r>
              <a:rPr lang="fa-IR" dirty="0" smtClean="0">
                <a:ea typeface="Calibri"/>
              </a:rPr>
              <a:t>پيامبر(ص) از </a:t>
            </a:r>
            <a:r>
              <a:rPr lang="fa-IR" dirty="0">
                <a:ea typeface="Calibri"/>
              </a:rPr>
              <a:t>نظر فراگيرى تعليماتش از يهود و نصارى، </a:t>
            </a:r>
            <a:r>
              <a:rPr lang="fa-IR" dirty="0" smtClean="0">
                <a:ea typeface="Calibri"/>
              </a:rPr>
              <a:t>مطلبى</a:t>
            </a:r>
            <a:r>
              <a:rPr lang="fa-IR" dirty="0">
                <a:ea typeface="Calibri"/>
              </a:rPr>
              <a:t>است كه بارها از طرف مشركان عنوان شده است و هنوز هم مخالفان لجوج آن را تعقيب مى كنند، </a:t>
            </a:r>
            <a:r>
              <a:rPr lang="fa-IR" dirty="0" smtClean="0">
                <a:ea typeface="Calibri"/>
              </a:rPr>
              <a:t>درحالى </a:t>
            </a:r>
            <a:r>
              <a:rPr lang="fa-IR" dirty="0">
                <a:ea typeface="Calibri"/>
              </a:rPr>
              <a:t>كه اصولا در محيط شبه جزيره عربستان، درس و مكتب و علمى نبود تا </a:t>
            </a:r>
            <a:r>
              <a:rPr lang="fa-IR" dirty="0" smtClean="0">
                <a:ea typeface="Calibri"/>
              </a:rPr>
              <a:t>پيامبر(ص) </a:t>
            </a:r>
            <a:r>
              <a:rPr lang="fa-IR" dirty="0">
                <a:ea typeface="Calibri"/>
              </a:rPr>
              <a:t>آن را فراگيرد، و مسافرت هاى ايشان به خارج شبه جزيره نيز به قدرى كوتاه بود كه </a:t>
            </a:r>
            <a:r>
              <a:rPr lang="fa-IR" dirty="0" smtClean="0">
                <a:ea typeface="Calibri"/>
              </a:rPr>
              <a:t>جاى </a:t>
            </a:r>
            <a:r>
              <a:rPr lang="fa-IR" dirty="0">
                <a:ea typeface="Calibri"/>
              </a:rPr>
              <a:t>اين گونه احتمال وجود ندارد. معلومات يهود و مسيحيان حجاز نيز به قدرى ناچيز و آميخته </a:t>
            </a:r>
            <a:r>
              <a:rPr lang="fa-IR" dirty="0" smtClean="0">
                <a:ea typeface="Calibri"/>
              </a:rPr>
              <a:t>با </a:t>
            </a:r>
            <a:r>
              <a:rPr lang="fa-IR" dirty="0">
                <a:ea typeface="Calibri"/>
              </a:rPr>
              <a:t>خرافات بوده است كه به هيچ رو قابل مقايسه با قرآن و تعليمات </a:t>
            </a:r>
            <a:r>
              <a:rPr lang="fa-IR" dirty="0" smtClean="0">
                <a:ea typeface="Calibri"/>
              </a:rPr>
              <a:t>پيامبراسلام(ص) </a:t>
            </a:r>
            <a:r>
              <a:rPr lang="fa-IR" dirty="0">
                <a:ea typeface="Calibri"/>
              </a:rPr>
              <a:t>نبود.</a:t>
            </a:r>
            <a:endParaRPr lang="en-US" dirty="0">
              <a:ea typeface="Calibri"/>
              <a:cs typeface="Arial"/>
            </a:endParaRPr>
          </a:p>
          <a:p>
            <a:pPr marL="0" indent="0" algn="ctr" rtl="1">
              <a:lnSpc>
                <a:spcPct val="115000"/>
              </a:lnSpc>
              <a:spcAft>
                <a:spcPts val="1000"/>
              </a:spcAft>
              <a:buNone/>
            </a:pPr>
            <a:r>
              <a:rPr lang="fa-IR" dirty="0">
                <a:solidFill>
                  <a:schemeClr val="accent2">
                    <a:lumMod val="50000"/>
                  </a:schemeClr>
                </a:solidFill>
                <a:ea typeface="Calibri"/>
              </a:rPr>
              <a:t>شفا و </a:t>
            </a:r>
            <a:r>
              <a:rPr lang="fa-IR" dirty="0" smtClean="0">
                <a:solidFill>
                  <a:schemeClr val="accent2">
                    <a:lumMod val="50000"/>
                  </a:schemeClr>
                </a:solidFill>
                <a:ea typeface="Calibri"/>
              </a:rPr>
              <a:t>رحمت</a:t>
            </a:r>
            <a:br>
              <a:rPr lang="fa-IR" dirty="0" smtClean="0">
                <a:solidFill>
                  <a:schemeClr val="accent2">
                    <a:lumMod val="50000"/>
                  </a:schemeClr>
                </a:solidFill>
                <a:ea typeface="Calibri"/>
              </a:rPr>
            </a:br>
            <a:r>
              <a:rPr lang="fa-IR" dirty="0" smtClean="0">
                <a:solidFill>
                  <a:schemeClr val="accent2">
                    <a:lumMod val="50000"/>
                  </a:schemeClr>
                </a:solidFill>
                <a:ea typeface="Calibri"/>
              </a:rPr>
              <a:t> </a:t>
            </a:r>
            <a:r>
              <a:rPr lang="fa-IR" dirty="0" smtClean="0">
                <a:solidFill>
                  <a:srgbClr val="009900"/>
                </a:solidFill>
                <a:ea typeface="Calibri"/>
              </a:rPr>
              <a:t>و </a:t>
            </a:r>
            <a:r>
              <a:rPr lang="fa-IR" dirty="0">
                <a:solidFill>
                  <a:srgbClr val="009900"/>
                </a:solidFill>
                <a:ea typeface="Calibri"/>
              </a:rPr>
              <a:t>ننزل من القرءان ما هو شفاء و رحمة للمؤمنين و لايزيد الظالمين إلا </a:t>
            </a:r>
            <a:r>
              <a:rPr lang="fa-IR" dirty="0" smtClean="0">
                <a:solidFill>
                  <a:srgbClr val="009900"/>
                </a:solidFill>
                <a:ea typeface="Calibri"/>
              </a:rPr>
              <a:t>خسارا. </a:t>
            </a:r>
            <a:br>
              <a:rPr lang="fa-IR" dirty="0" smtClean="0">
                <a:solidFill>
                  <a:srgbClr val="009900"/>
                </a:solidFill>
                <a:ea typeface="Calibri"/>
              </a:rPr>
            </a:br>
            <a:r>
              <a:rPr lang="fa-IR" dirty="0" smtClean="0">
                <a:ea typeface="Calibri"/>
              </a:rPr>
              <a:t>در </a:t>
            </a:r>
            <a:r>
              <a:rPr lang="fa-IR" dirty="0">
                <a:ea typeface="Calibri"/>
              </a:rPr>
              <a:t>اين آيه به تأثير شگرف قرآن و نقش سازنده آن پرداخته، مى گويد</a:t>
            </a:r>
            <a:r>
              <a:rPr lang="fa-IR" dirty="0">
                <a:solidFill>
                  <a:srgbClr val="009900"/>
                </a:solidFill>
                <a:ea typeface="Calibri"/>
              </a:rPr>
              <a:t>: «ما قرآن را نازل مى </a:t>
            </a:r>
            <a:r>
              <a:rPr lang="fa-IR" dirty="0" smtClean="0">
                <a:solidFill>
                  <a:srgbClr val="009900"/>
                </a:solidFill>
                <a:ea typeface="Calibri"/>
              </a:rPr>
              <a:t>كنيم </a:t>
            </a:r>
            <a:r>
              <a:rPr lang="fa-IR" dirty="0">
                <a:solidFill>
                  <a:srgbClr val="009900"/>
                </a:solidFill>
                <a:ea typeface="Calibri"/>
              </a:rPr>
              <a:t>كه مايه شفا و رحمت مؤمنان است: و ننزل من القرءان ما هو شفاء و رحمة للمؤمنين .» </a:t>
            </a:r>
            <a:r>
              <a:rPr lang="fa-IR" dirty="0" smtClean="0">
                <a:solidFill>
                  <a:srgbClr val="009900"/>
                </a:solidFill>
                <a:ea typeface="Calibri"/>
              </a:rPr>
              <a:t> </a:t>
            </a:r>
            <a:r>
              <a:rPr lang="fa-IR" dirty="0">
                <a:solidFill>
                  <a:srgbClr val="009900"/>
                </a:solidFill>
                <a:ea typeface="Calibri"/>
              </a:rPr>
              <a:t>«ولى ستمگران (مانند هميشه به جاى اينكه از اين وسيله هدايت بهره گيرند) جز خسران و </a:t>
            </a:r>
            <a:r>
              <a:rPr lang="fa-IR" dirty="0" smtClean="0">
                <a:solidFill>
                  <a:srgbClr val="009900"/>
                </a:solidFill>
                <a:ea typeface="Calibri"/>
              </a:rPr>
              <a:t>زيان </a:t>
            </a:r>
            <a:r>
              <a:rPr lang="fa-IR" dirty="0">
                <a:solidFill>
                  <a:srgbClr val="009900"/>
                </a:solidFill>
                <a:ea typeface="Calibri"/>
              </a:rPr>
              <a:t>بيشتر چيزى بر آنها نمى افزايد: و لايزيد الظالمين إلا خسارا</a:t>
            </a:r>
            <a:r>
              <a:rPr lang="fa-IR" dirty="0" smtClean="0">
                <a:solidFill>
                  <a:srgbClr val="009900"/>
                </a:solidFill>
                <a:ea typeface="Calibri"/>
              </a:rPr>
              <a:t>.» </a:t>
            </a:r>
            <a:endParaRPr lang="en-US" dirty="0">
              <a:solidFill>
                <a:srgbClr val="009900"/>
              </a:solidFill>
              <a:ea typeface="Calibri"/>
              <a:cs typeface="Arial"/>
            </a:endParaRPr>
          </a:p>
          <a:p>
            <a:pPr marL="0" indent="0" algn="r" rtl="1">
              <a:lnSpc>
                <a:spcPct val="115000"/>
              </a:lnSpc>
              <a:spcAft>
                <a:spcPts val="1000"/>
              </a:spcAft>
              <a:buNone/>
            </a:pPr>
            <a:r>
              <a:rPr lang="fa-IR" dirty="0">
                <a:solidFill>
                  <a:srgbClr val="009900"/>
                </a:solidFill>
                <a:ea typeface="Calibri"/>
              </a:rPr>
              <a:t> </a:t>
            </a:r>
            <a:endParaRPr lang="en-US" dirty="0">
              <a:solidFill>
                <a:srgbClr val="009900"/>
              </a:solidFill>
              <a:ea typeface="Calibri"/>
              <a:cs typeface="Arial"/>
            </a:endParaRPr>
          </a:p>
          <a:p>
            <a:pPr marL="0" indent="0" algn="r" rtl="1">
              <a:lnSpc>
                <a:spcPct val="115000"/>
              </a:lnSpc>
              <a:spcAft>
                <a:spcPts val="1000"/>
              </a:spcAft>
              <a:buNone/>
            </a:pPr>
            <a:endParaRPr lang="en-US" dirty="0">
              <a:ea typeface="Calibri"/>
              <a:cs typeface="Arial"/>
            </a:endParaRPr>
          </a:p>
          <a:p>
            <a:pPr marL="0" indent="0" algn="r" rtl="1">
              <a:lnSpc>
                <a:spcPct val="115000"/>
              </a:lnSpc>
              <a:spcAft>
                <a:spcPts val="1000"/>
              </a:spcAft>
              <a:buNone/>
            </a:pPr>
            <a:r>
              <a:rPr lang="fa-IR" dirty="0">
                <a:ea typeface="Calibri"/>
              </a:rPr>
              <a:t>پ</a:t>
            </a:r>
            <a:endParaRPr lang="en-US" dirty="0">
              <a:ea typeface="Calibri"/>
              <a:cs typeface="Arial"/>
            </a:endParaRPr>
          </a:p>
          <a:p>
            <a:pPr marL="0" indent="0" algn="r" rtl="1">
              <a:lnSpc>
                <a:spcPct val="115000"/>
              </a:lnSpc>
              <a:spcAft>
                <a:spcPts val="1000"/>
              </a:spcAft>
              <a:buNone/>
            </a:pPr>
            <a:r>
              <a:rPr lang="fa-IR" dirty="0" smtClean="0">
                <a:ea typeface="Calibri"/>
              </a:rPr>
              <a:t> </a:t>
            </a: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165560283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74637"/>
            <a:ext cx="8534400" cy="6126163"/>
          </a:xfrm>
        </p:spPr>
        <p:txBody>
          <a:bodyPr>
            <a:normAutofit fontScale="40000" lnSpcReduction="20000"/>
          </a:bodyPr>
          <a:lstStyle/>
          <a:p>
            <a:pPr marL="0" indent="0" algn="r" rtl="1">
              <a:lnSpc>
                <a:spcPct val="115000"/>
              </a:lnSpc>
              <a:spcAft>
                <a:spcPts val="1000"/>
              </a:spcAft>
              <a:buNone/>
            </a:pPr>
            <a:r>
              <a:rPr lang="fa-IR" dirty="0">
                <a:ea typeface="Calibri"/>
              </a:rPr>
              <a:t>5 . منظور از سهم خدا چيست؟ </a:t>
            </a:r>
            <a:endParaRPr lang="en-US" dirty="0">
              <a:ea typeface="Calibri"/>
              <a:cs typeface="Arial"/>
            </a:endParaRPr>
          </a:p>
          <a:p>
            <a:pPr marL="0" indent="0" algn="r" rtl="1">
              <a:lnSpc>
                <a:spcPct val="115000"/>
              </a:lnSpc>
              <a:spcAft>
                <a:spcPts val="1000"/>
              </a:spcAft>
              <a:buNone/>
            </a:pPr>
            <a:r>
              <a:rPr lang="fa-IR" dirty="0">
                <a:ea typeface="Calibri"/>
              </a:rPr>
              <a:t>ذكر سهمى براى خدا به عنوان «لله» به دليل اهميت مسئله خمس و تأكيد و تثبيت ولايت و </a:t>
            </a:r>
            <a:r>
              <a:rPr lang="fa-IR" dirty="0" smtClean="0">
                <a:ea typeface="Calibri"/>
              </a:rPr>
              <a:t>حاكميت </a:t>
            </a:r>
            <a:r>
              <a:rPr lang="fa-IR" dirty="0">
                <a:ea typeface="Calibri"/>
              </a:rPr>
              <a:t>پيامبر و رهبر حكومت اسلامى است؛ يعنى همان گونه كه خداوند سهمى براى خويش </a:t>
            </a:r>
            <a:r>
              <a:rPr lang="fa-IR" dirty="0" smtClean="0">
                <a:ea typeface="Calibri"/>
              </a:rPr>
              <a:t>قرار </a:t>
            </a:r>
            <a:r>
              <a:rPr lang="fa-IR" dirty="0">
                <a:ea typeface="Calibri"/>
              </a:rPr>
              <a:t>داده و خود را سزاوارتر به تصرف در آن دانسته، پيامبر و امام را نيز به همان سان حق ولايت </a:t>
            </a:r>
            <a:r>
              <a:rPr lang="fa-IR" dirty="0" smtClean="0">
                <a:ea typeface="Calibri"/>
              </a:rPr>
              <a:t>و </a:t>
            </a:r>
            <a:r>
              <a:rPr lang="fa-IR" dirty="0">
                <a:ea typeface="Calibri"/>
              </a:rPr>
              <a:t>سرپرستى و تصرف داده وگرنه سهم خدا در اختيار پيامبر قرار خواهد داشت و در مصارفى </a:t>
            </a:r>
            <a:r>
              <a:rPr lang="fa-IR" dirty="0" smtClean="0">
                <a:ea typeface="Calibri"/>
              </a:rPr>
              <a:t>كه</a:t>
            </a:r>
            <a:r>
              <a:rPr lang="fa-IR" dirty="0">
                <a:ea typeface="Calibri"/>
                <a:cs typeface="Arial"/>
              </a:rPr>
              <a:t> </a:t>
            </a:r>
            <a:r>
              <a:rPr lang="fa-IR" dirty="0" smtClean="0">
                <a:ea typeface="Calibri"/>
              </a:rPr>
              <a:t>پيامبر </a:t>
            </a:r>
            <a:r>
              <a:rPr lang="fa-IR" dirty="0">
                <a:ea typeface="Calibri"/>
              </a:rPr>
              <a:t>يا امام صلاح مى داند، صرف مى گردد و خداوند نياز به سهمى ندارد.</a:t>
            </a:r>
            <a:endParaRPr lang="en-US" sz="3400" dirty="0">
              <a:latin typeface="Andalus" pitchFamily="18" charset="-78"/>
              <a:ea typeface="Calibri"/>
              <a:cs typeface="Andalus" pitchFamily="18" charset="-78"/>
            </a:endParaRPr>
          </a:p>
          <a:p>
            <a:pPr marL="0" indent="0" algn="ctr" rtl="1">
              <a:lnSpc>
                <a:spcPct val="115000"/>
              </a:lnSpc>
              <a:spcAft>
                <a:spcPts val="1000"/>
              </a:spcAft>
              <a:buNone/>
            </a:pPr>
            <a:r>
              <a:rPr lang="fa-IR" sz="4900" dirty="0">
                <a:solidFill>
                  <a:srgbClr val="7030A0"/>
                </a:solidFill>
                <a:latin typeface="Andalus" pitchFamily="18" charset="-78"/>
                <a:ea typeface="Calibri"/>
                <a:cs typeface="Andalus" pitchFamily="18" charset="-78"/>
              </a:rPr>
              <a:t>اعتدال و ميانه روی</a:t>
            </a:r>
            <a:endParaRPr lang="en-US" sz="4900" dirty="0">
              <a:solidFill>
                <a:srgbClr val="7030A0"/>
              </a:solidFill>
              <a:latin typeface="Andalus" pitchFamily="18" charset="-78"/>
              <a:ea typeface="Calibri"/>
              <a:cs typeface="Andalus" pitchFamily="18" charset="-78"/>
            </a:endParaRPr>
          </a:p>
          <a:p>
            <a:pPr marL="0" indent="0" algn="ctr" rtl="1">
              <a:lnSpc>
                <a:spcPct val="115000"/>
              </a:lnSpc>
              <a:spcAft>
                <a:spcPts val="1000"/>
              </a:spcAft>
              <a:buNone/>
            </a:pPr>
            <a:r>
              <a:rPr lang="fa-IR" sz="4900" dirty="0">
                <a:solidFill>
                  <a:srgbClr val="FF0000"/>
                </a:solidFill>
                <a:latin typeface="Andalus" pitchFamily="18" charset="-78"/>
                <a:ea typeface="Calibri"/>
                <a:cs typeface="Andalus" pitchFamily="18" charset="-78"/>
              </a:rPr>
              <a:t>و آت ذا القربـى حقه و المسكيـن و ابن السبيـل و لا تبذر تبذيرا * إن الـمبذرين كانوا إخوان </a:t>
            </a:r>
            <a:endParaRPr lang="en-US" sz="4900" dirty="0">
              <a:solidFill>
                <a:srgbClr val="FF0000"/>
              </a:solidFill>
              <a:latin typeface="Andalus" pitchFamily="18" charset="-78"/>
              <a:ea typeface="Calibri"/>
              <a:cs typeface="Andalus" pitchFamily="18" charset="-78"/>
            </a:endParaRPr>
          </a:p>
          <a:p>
            <a:pPr marL="0" indent="0" algn="ctr" rtl="1">
              <a:lnSpc>
                <a:spcPct val="115000"/>
              </a:lnSpc>
              <a:spcAft>
                <a:spcPts val="1000"/>
              </a:spcAft>
              <a:buNone/>
            </a:pPr>
            <a:r>
              <a:rPr lang="fa-IR" sz="4900" dirty="0">
                <a:solidFill>
                  <a:srgbClr val="FF0000"/>
                </a:solidFill>
                <a:latin typeface="Andalus" pitchFamily="18" charset="-78"/>
                <a:ea typeface="Calibri"/>
                <a:cs typeface="Andalus" pitchFamily="18" charset="-78"/>
              </a:rPr>
              <a:t>الشياطين و كان الشيطان لربه كفورا * و إما تعرضن عنهم ابتغاء رحمة من ربك ترجوها فقل </a:t>
            </a:r>
            <a:endParaRPr lang="en-US" sz="4900" dirty="0">
              <a:solidFill>
                <a:srgbClr val="FF0000"/>
              </a:solidFill>
              <a:latin typeface="Andalus" pitchFamily="18" charset="-78"/>
              <a:ea typeface="Calibri"/>
              <a:cs typeface="Andalus" pitchFamily="18" charset="-78"/>
            </a:endParaRPr>
          </a:p>
          <a:p>
            <a:pPr marL="0" indent="0" algn="ctr" rtl="1">
              <a:lnSpc>
                <a:spcPct val="115000"/>
              </a:lnSpc>
              <a:spcAft>
                <a:spcPts val="1000"/>
              </a:spcAft>
              <a:buNone/>
            </a:pPr>
            <a:r>
              <a:rPr lang="fa-IR" sz="4900" dirty="0">
                <a:solidFill>
                  <a:srgbClr val="FF0000"/>
                </a:solidFill>
                <a:latin typeface="Andalus" pitchFamily="18" charset="-78"/>
                <a:ea typeface="Calibri"/>
                <a:cs typeface="Andalus" pitchFamily="18" charset="-78"/>
              </a:rPr>
              <a:t>لهم قولا ميسورا * و لاتجعل يدك مغلولة إلى عنقك و لاتبسطها كل البسط فتقعد ملوما </a:t>
            </a:r>
            <a:endParaRPr lang="en-US" sz="4900" dirty="0">
              <a:solidFill>
                <a:srgbClr val="FF0000"/>
              </a:solidFill>
              <a:latin typeface="Andalus" pitchFamily="18" charset="-78"/>
              <a:ea typeface="Calibri"/>
              <a:cs typeface="Andalus" pitchFamily="18" charset="-78"/>
            </a:endParaRPr>
          </a:p>
          <a:p>
            <a:pPr marL="0" indent="0" algn="ctr" rtl="1">
              <a:lnSpc>
                <a:spcPct val="115000"/>
              </a:lnSpc>
              <a:spcAft>
                <a:spcPts val="1000"/>
              </a:spcAft>
              <a:buNone/>
            </a:pPr>
            <a:r>
              <a:rPr lang="fa-IR" sz="4900" dirty="0">
                <a:solidFill>
                  <a:srgbClr val="FF0000"/>
                </a:solidFill>
                <a:latin typeface="Andalus" pitchFamily="18" charset="-78"/>
                <a:ea typeface="Calibri"/>
                <a:cs typeface="Andalus" pitchFamily="18" charset="-78"/>
              </a:rPr>
              <a:t>محسورا * إن ربك يبسط الرزق لمن يشاء و يقدر إنه كان بعباده خبيرا </a:t>
            </a:r>
            <a:r>
              <a:rPr lang="fa-IR" sz="4900" dirty="0" smtClean="0">
                <a:solidFill>
                  <a:srgbClr val="FF0000"/>
                </a:solidFill>
                <a:latin typeface="Andalus" pitchFamily="18" charset="-78"/>
                <a:ea typeface="Calibri"/>
                <a:cs typeface="Andalus" pitchFamily="18" charset="-78"/>
              </a:rPr>
              <a:t>بصيرا.</a:t>
            </a:r>
            <a:endParaRPr lang="en-US" sz="4900" dirty="0">
              <a:solidFill>
                <a:srgbClr val="FF0000"/>
              </a:solidFill>
              <a:latin typeface="Andalus" pitchFamily="18" charset="-78"/>
              <a:ea typeface="Calibri"/>
              <a:cs typeface="Andalus" pitchFamily="18" charset="-78"/>
            </a:endParaRPr>
          </a:p>
          <a:p>
            <a:pPr marL="0" indent="0" algn="r" rtl="1">
              <a:lnSpc>
                <a:spcPct val="115000"/>
              </a:lnSpc>
              <a:spcAft>
                <a:spcPts val="1000"/>
              </a:spcAft>
              <a:buNone/>
            </a:pPr>
            <a:r>
              <a:rPr lang="fa-IR" dirty="0">
                <a:ea typeface="Calibri"/>
              </a:rPr>
              <a:t>در اين آيات فصل ديگرى از سلسله احكام اصولى اسلام در خصوص اداى حق </a:t>
            </a:r>
            <a:r>
              <a:rPr lang="fa-IR" dirty="0" smtClean="0">
                <a:ea typeface="Calibri"/>
              </a:rPr>
              <a:t>خويشاوندان،</a:t>
            </a:r>
            <a:r>
              <a:rPr lang="fa-IR" dirty="0">
                <a:ea typeface="Calibri"/>
                <a:cs typeface="Arial"/>
              </a:rPr>
              <a:t> </a:t>
            </a:r>
            <a:r>
              <a:rPr lang="fa-IR" dirty="0" smtClean="0">
                <a:ea typeface="Calibri"/>
              </a:rPr>
              <a:t>مستمندان </a:t>
            </a:r>
            <a:r>
              <a:rPr lang="fa-IR" dirty="0">
                <a:ea typeface="Calibri"/>
              </a:rPr>
              <a:t>و در راه ماندگان و همچنين انفاق به دور از هرگونه اسراف و تبذير بيان شده است. </a:t>
            </a:r>
            <a:endParaRPr lang="en-US" dirty="0">
              <a:ea typeface="Calibri"/>
              <a:cs typeface="Arial"/>
            </a:endParaRPr>
          </a:p>
          <a:p>
            <a:pPr marL="0" indent="0" algn="r" rtl="1">
              <a:lnSpc>
                <a:spcPct val="115000"/>
              </a:lnSpc>
              <a:spcAft>
                <a:spcPts val="1000"/>
              </a:spcAft>
              <a:buNone/>
            </a:pPr>
            <a:r>
              <a:rPr lang="fa-IR" sz="4000" dirty="0">
                <a:ea typeface="Calibri"/>
              </a:rPr>
              <a:t>نخست مى گويد: </a:t>
            </a:r>
            <a:r>
              <a:rPr lang="fa-IR" sz="4000" dirty="0">
                <a:solidFill>
                  <a:srgbClr val="009900"/>
                </a:solidFill>
                <a:ea typeface="Calibri"/>
              </a:rPr>
              <a:t>«حق ذى القربى و نزديكان را به آنها بده: و آت ذا القربى حقه .» </a:t>
            </a:r>
            <a:r>
              <a:rPr lang="fa-IR" sz="4000" dirty="0">
                <a:solidFill>
                  <a:srgbClr val="009900"/>
                </a:solidFill>
                <a:ea typeface="Calibri"/>
                <a:cs typeface="Arial"/>
              </a:rPr>
              <a:t> </a:t>
            </a:r>
            <a:r>
              <a:rPr lang="fa-IR" sz="4000" dirty="0" smtClean="0">
                <a:solidFill>
                  <a:srgbClr val="009900"/>
                </a:solidFill>
                <a:ea typeface="Calibri"/>
              </a:rPr>
              <a:t>و </a:t>
            </a:r>
            <a:r>
              <a:rPr lang="fa-IR" sz="4000" dirty="0">
                <a:solidFill>
                  <a:srgbClr val="009900"/>
                </a:solidFill>
                <a:ea typeface="Calibri"/>
              </a:rPr>
              <a:t>همچنين «مستمندان و در راه ماندگان را: و المسكين و ابن السبيل.» </a:t>
            </a:r>
            <a:r>
              <a:rPr lang="fa-IR" sz="4000" dirty="0">
                <a:ea typeface="Calibri"/>
              </a:rPr>
              <a:t>و در عين حال </a:t>
            </a:r>
            <a:r>
              <a:rPr lang="fa-IR" sz="4000" dirty="0">
                <a:ea typeface="Calibri"/>
                <a:cs typeface="Arial"/>
              </a:rPr>
              <a:t> </a:t>
            </a:r>
            <a:r>
              <a:rPr lang="fa-IR" sz="4000" dirty="0" smtClean="0">
                <a:solidFill>
                  <a:srgbClr val="009900"/>
                </a:solidFill>
                <a:ea typeface="Calibri"/>
              </a:rPr>
              <a:t>«</a:t>
            </a:r>
            <a:r>
              <a:rPr lang="fa-IR" sz="4000" dirty="0">
                <a:solidFill>
                  <a:srgbClr val="009900"/>
                </a:solidFill>
                <a:ea typeface="Calibri"/>
              </a:rPr>
              <a:t>هرگز دست به تبذير نيالاى: و لاتبذر تبذيرا.» </a:t>
            </a:r>
            <a:r>
              <a:rPr lang="fa-IR" sz="4000" dirty="0">
                <a:solidFill>
                  <a:srgbClr val="009900"/>
                </a:solidFill>
                <a:ea typeface="Calibri"/>
                <a:cs typeface="Arial"/>
              </a:rPr>
              <a:t> </a:t>
            </a:r>
            <a:r>
              <a:rPr lang="fa-IR" sz="4000" dirty="0" smtClean="0">
                <a:solidFill>
                  <a:schemeClr val="accent2">
                    <a:lumMod val="75000"/>
                  </a:schemeClr>
                </a:solidFill>
                <a:ea typeface="Calibri"/>
              </a:rPr>
              <a:t>«</a:t>
            </a:r>
            <a:r>
              <a:rPr lang="fa-IR" sz="4000" dirty="0">
                <a:solidFill>
                  <a:schemeClr val="accent2">
                    <a:lumMod val="75000"/>
                  </a:schemeClr>
                </a:solidFill>
                <a:ea typeface="Calibri"/>
              </a:rPr>
              <a:t>تبذير» </a:t>
            </a:r>
            <a:r>
              <a:rPr lang="fa-IR" sz="4000" dirty="0">
                <a:ea typeface="Calibri"/>
              </a:rPr>
              <a:t>در اصل از ماده </a:t>
            </a:r>
            <a:r>
              <a:rPr lang="fa-IR" sz="4000" dirty="0">
                <a:solidFill>
                  <a:schemeClr val="accent2">
                    <a:lumMod val="75000"/>
                  </a:schemeClr>
                </a:solidFill>
                <a:ea typeface="Calibri"/>
              </a:rPr>
              <a:t>«بذر» </a:t>
            </a:r>
            <a:r>
              <a:rPr lang="fa-IR" sz="4000" dirty="0">
                <a:ea typeface="Calibri"/>
              </a:rPr>
              <a:t>به معناى </a:t>
            </a:r>
            <a:r>
              <a:rPr lang="fa-IR" sz="4000" dirty="0">
                <a:solidFill>
                  <a:schemeClr val="accent2">
                    <a:lumMod val="75000"/>
                  </a:schemeClr>
                </a:solidFill>
                <a:ea typeface="Calibri"/>
              </a:rPr>
              <a:t>پاشيدن دانه </a:t>
            </a:r>
            <a:r>
              <a:rPr lang="fa-IR" sz="4000" dirty="0">
                <a:ea typeface="Calibri"/>
              </a:rPr>
              <a:t>است، منتها اين كلمه </a:t>
            </a:r>
            <a:r>
              <a:rPr lang="fa-IR" sz="4000" dirty="0" smtClean="0">
                <a:ea typeface="Calibri"/>
              </a:rPr>
              <a:t>مخصوصمواردى </a:t>
            </a:r>
            <a:r>
              <a:rPr lang="fa-IR" sz="4000" dirty="0">
                <a:ea typeface="Calibri"/>
              </a:rPr>
              <a:t>است كه انسان اموال خود را به صورت غيرمنطقى مصرف مى كند كه معادل آن در </a:t>
            </a:r>
            <a:r>
              <a:rPr lang="fa-IR" sz="4000" dirty="0" smtClean="0">
                <a:ea typeface="Calibri"/>
              </a:rPr>
              <a:t>فارسى </a:t>
            </a:r>
            <a:r>
              <a:rPr lang="fa-IR" sz="4000" dirty="0">
                <a:ea typeface="Calibri"/>
              </a:rPr>
              <a:t>امروز </a:t>
            </a:r>
            <a:r>
              <a:rPr lang="fa-IR" sz="4000" dirty="0">
                <a:solidFill>
                  <a:schemeClr val="accent2">
                    <a:lumMod val="75000"/>
                  </a:schemeClr>
                </a:solidFill>
                <a:ea typeface="Calibri"/>
              </a:rPr>
              <a:t>«ريختوپاش» </a:t>
            </a:r>
            <a:r>
              <a:rPr lang="fa-IR" sz="4000" dirty="0">
                <a:ea typeface="Calibri"/>
              </a:rPr>
              <a:t>است. به تعبير ديگر، تبذير آن است كه مال در غير موردش مصرف </a:t>
            </a:r>
            <a:r>
              <a:rPr lang="fa-IR" sz="4000" dirty="0" smtClean="0">
                <a:ea typeface="Calibri"/>
              </a:rPr>
              <a:t>شود</a:t>
            </a:r>
            <a:r>
              <a:rPr lang="fa-IR" sz="4000" dirty="0">
                <a:ea typeface="Calibri"/>
              </a:rPr>
              <a:t>، هر چند كم باشد.</a:t>
            </a:r>
            <a:endParaRPr lang="en-US" sz="4000" dirty="0">
              <a:ea typeface="Calibri"/>
              <a:cs typeface="Arial"/>
            </a:endParaRPr>
          </a:p>
          <a:p>
            <a:pPr marL="0" indent="0">
              <a:buNone/>
            </a:pPr>
            <a:endParaRPr lang="fa-IR" dirty="0"/>
          </a:p>
        </p:txBody>
      </p:sp>
    </p:spTree>
    <p:extLst>
      <p:ext uri="{BB962C8B-B14F-4D97-AF65-F5344CB8AC3E}">
        <p14:creationId xmlns:p14="http://schemas.microsoft.com/office/powerpoint/2010/main" val="10646803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705600"/>
          </a:xfrm>
        </p:spPr>
        <p:txBody>
          <a:bodyPr>
            <a:normAutofit fontScale="55000" lnSpcReduction="20000"/>
          </a:bodyPr>
          <a:lstStyle/>
          <a:p>
            <a:pPr marL="0" indent="0" algn="r" rtl="1">
              <a:lnSpc>
                <a:spcPct val="115000"/>
              </a:lnSpc>
              <a:spcAft>
                <a:spcPts val="1000"/>
              </a:spcAft>
              <a:buNone/>
            </a:pPr>
            <a:r>
              <a:rPr lang="fa-IR" b="1" dirty="0" smtClean="0">
                <a:ea typeface="Calibri"/>
              </a:rPr>
              <a:t>بنابراين اگر در موردش صرف شود، تبذير نيست، هر چند زياد باشد؛ چنانكه امام صادق(ع) مى </a:t>
            </a:r>
            <a:r>
              <a:rPr lang="fa-IR" b="1" dirty="0" smtClean="0">
                <a:solidFill>
                  <a:srgbClr val="7030A0"/>
                </a:solidFill>
                <a:ea typeface="Calibri"/>
              </a:rPr>
              <a:t>فرمايد</a:t>
            </a:r>
            <a:r>
              <a:rPr lang="fa-IR" b="1" dirty="0">
                <a:solidFill>
                  <a:srgbClr val="7030A0"/>
                </a:solidFill>
                <a:ea typeface="Calibri"/>
                <a:cs typeface="Arial"/>
              </a:rPr>
              <a:t> </a:t>
            </a:r>
            <a:r>
              <a:rPr lang="fa-IR" b="1" dirty="0" smtClean="0">
                <a:solidFill>
                  <a:srgbClr val="7030A0"/>
                </a:solidFill>
                <a:ea typeface="Calibri"/>
              </a:rPr>
              <a:t>من أنفق شيئا فى غير طاعة الله فهو مبذر و من أنفق فى سبيل الله فهو مقتصد </a:t>
            </a:r>
            <a:r>
              <a:rPr lang="fa-IR" b="1" dirty="0" smtClean="0">
                <a:ea typeface="Calibri"/>
              </a:rPr>
              <a:t>. </a:t>
            </a:r>
            <a:endParaRPr lang="en-US" b="1" dirty="0" smtClean="0">
              <a:ea typeface="Calibri"/>
              <a:cs typeface="Arial"/>
            </a:endParaRPr>
          </a:p>
          <a:p>
            <a:pPr marL="0" indent="0" algn="r" rtl="1">
              <a:lnSpc>
                <a:spcPct val="115000"/>
              </a:lnSpc>
              <a:spcAft>
                <a:spcPts val="1000"/>
              </a:spcAft>
              <a:buNone/>
            </a:pPr>
            <a:r>
              <a:rPr lang="fa-IR" b="1" dirty="0" smtClean="0">
                <a:solidFill>
                  <a:srgbClr val="7030A0"/>
                </a:solidFill>
                <a:ea typeface="Calibri"/>
              </a:rPr>
              <a:t>كسى كه در غير راه اطاعت فرمان خدا مالى انفاق كند، تبذير كننده است و كسى كه در راه خدا انفاق كند، ميانه روست.</a:t>
            </a:r>
            <a:endParaRPr lang="en-US" b="1" dirty="0" smtClean="0">
              <a:solidFill>
                <a:srgbClr val="7030A0"/>
              </a:solidFill>
              <a:ea typeface="Calibri"/>
              <a:cs typeface="Arial"/>
            </a:endParaRPr>
          </a:p>
          <a:p>
            <a:pPr marL="0" indent="0" algn="r" rtl="1">
              <a:lnSpc>
                <a:spcPct val="115000"/>
              </a:lnSpc>
              <a:spcAft>
                <a:spcPts val="1000"/>
              </a:spcAft>
              <a:buNone/>
            </a:pPr>
            <a:r>
              <a:rPr lang="fa-IR" b="1" dirty="0" smtClean="0">
                <a:ea typeface="Calibri"/>
              </a:rPr>
              <a:t>دقت در مسئله اسراف و تبذير تا آن حد است كه در حديثى مى خوانيم: پيامبر(ص) از راهى عبور مى كرد. يكى از يارانش به نام سعد مشغول وضو گرفتن بود و آب زياد مى ريخت. حضرت فرمود: چرا اسراف مى كنى اى سعد، عرض كرد: آيا در آب وضو نيز اسراف است؟  فرمود: آرى، هر چند در كنار نهر جارى باشى</a:t>
            </a:r>
            <a:r>
              <a:rPr lang="fa-IR" b="1" dirty="0">
                <a:ea typeface="Calibri"/>
                <a:cs typeface="Arial"/>
              </a:rPr>
              <a:t> </a:t>
            </a:r>
            <a:r>
              <a:rPr lang="fa-IR" b="1" dirty="0" smtClean="0">
                <a:ea typeface="Calibri"/>
              </a:rPr>
              <a:t>خطاب به پيامبر(ص) در جمله «و آت»، دليل بر اختصاص اين حكم به او نيست؛ زيرا ساير احكامى كه در اين سلسله آيات وارد شده ـ مانند نهى از تبذير و يا مداراى با سائل و مستمندان و يا نهى از بخل و اسراف ـ همه به صورت خطاب به پيامبر(ص) ذكر شده؛ درحالى كه مى دانيم اين احكام جنبه اختصاصى ندارد و مفهوم آن كاملا عام است. </a:t>
            </a:r>
            <a:r>
              <a:rPr lang="fa-IR" b="1" dirty="0">
                <a:ea typeface="Calibri"/>
                <a:cs typeface="Arial"/>
              </a:rPr>
              <a:t/>
            </a:r>
            <a:br>
              <a:rPr lang="fa-IR" b="1" dirty="0">
                <a:ea typeface="Calibri"/>
                <a:cs typeface="Arial"/>
              </a:rPr>
            </a:br>
            <a:r>
              <a:rPr lang="fa-IR" b="1" dirty="0" smtClean="0">
                <a:ea typeface="Calibri"/>
              </a:rPr>
              <a:t>توجه به اين نكته نيز لازم است كه نهى از تبذير بعد از دستور به اداى حق خويشاوندان، مستمندان و ابن سبيل، اشاره به اين است كه </a:t>
            </a:r>
            <a:r>
              <a:rPr lang="fa-IR" b="1" dirty="0">
                <a:ea typeface="Calibri"/>
              </a:rPr>
              <a:t>مبادا در مقابل مسكين و ابن سبيل تحت تأثير </a:t>
            </a:r>
            <a:r>
              <a:rPr lang="fa-IR" b="1" dirty="0" smtClean="0">
                <a:ea typeface="Calibri"/>
              </a:rPr>
              <a:t>عواطف </a:t>
            </a:r>
            <a:r>
              <a:rPr lang="fa-IR" b="1" dirty="0">
                <a:ea typeface="Calibri"/>
              </a:rPr>
              <a:t>خويشاوندى و يا عاطفه نوع دوستى قرار بگيريد و بيش از حد استحقاقشان به آنها انفاق </a:t>
            </a:r>
            <a:r>
              <a:rPr lang="fa-IR" b="1" dirty="0" smtClean="0">
                <a:ea typeface="Calibri"/>
              </a:rPr>
              <a:t>كنيد </a:t>
            </a:r>
            <a:r>
              <a:rPr lang="fa-IR" b="1" dirty="0">
                <a:ea typeface="Calibri"/>
              </a:rPr>
              <a:t>و راه اسراف را بپوييد كه اسراف و تبذير در همه جا نكوهيده است.</a:t>
            </a:r>
            <a:endParaRPr lang="en-US" b="1" dirty="0">
              <a:ea typeface="Calibri"/>
              <a:cs typeface="Arial"/>
            </a:endParaRPr>
          </a:p>
          <a:p>
            <a:pPr marL="0" indent="0" algn="r" rtl="1">
              <a:lnSpc>
                <a:spcPct val="115000"/>
              </a:lnSpc>
              <a:spcAft>
                <a:spcPts val="1000"/>
              </a:spcAft>
              <a:buNone/>
            </a:pPr>
            <a:r>
              <a:rPr lang="fa-IR" b="1" dirty="0">
                <a:ea typeface="Calibri"/>
              </a:rPr>
              <a:t>آيه بعد به منزله استدلال و تأكيدى بر نهى از تبذير است، مى فرمايد: </a:t>
            </a:r>
            <a:r>
              <a:rPr lang="fa-IR" b="1" dirty="0">
                <a:solidFill>
                  <a:srgbClr val="7030A0"/>
                </a:solidFill>
                <a:ea typeface="Calibri"/>
              </a:rPr>
              <a:t>«تبذير كنندگان </a:t>
            </a:r>
            <a:r>
              <a:rPr lang="fa-IR" b="1" dirty="0" smtClean="0">
                <a:solidFill>
                  <a:srgbClr val="7030A0"/>
                </a:solidFill>
                <a:ea typeface="Calibri"/>
              </a:rPr>
              <a:t>برادران </a:t>
            </a:r>
            <a:r>
              <a:rPr lang="fa-IR" b="1" dirty="0">
                <a:solidFill>
                  <a:srgbClr val="7030A0"/>
                </a:solidFill>
                <a:ea typeface="Calibri"/>
              </a:rPr>
              <a:t>شياطين اند: إن المبذرين كانوا إخوان الشياطين .» </a:t>
            </a:r>
            <a:endParaRPr lang="en-US" b="1" dirty="0">
              <a:solidFill>
                <a:srgbClr val="7030A0"/>
              </a:solidFill>
              <a:ea typeface="Calibri"/>
              <a:cs typeface="Arial"/>
            </a:endParaRPr>
          </a:p>
          <a:p>
            <a:pPr marL="0" indent="0" algn="r" rtl="1">
              <a:lnSpc>
                <a:spcPct val="115000"/>
              </a:lnSpc>
              <a:spcAft>
                <a:spcPts val="1000"/>
              </a:spcAft>
              <a:buNone/>
            </a:pPr>
            <a:r>
              <a:rPr lang="fa-IR" b="1" dirty="0">
                <a:solidFill>
                  <a:srgbClr val="7030A0"/>
                </a:solidFill>
                <a:ea typeface="Calibri"/>
              </a:rPr>
              <a:t>«و شيطان، كفران نعمت هاى پروردگار كرد: و كان الشيطان لربه كفورا</a:t>
            </a:r>
            <a:r>
              <a:rPr lang="fa-IR" b="1" dirty="0" smtClean="0">
                <a:solidFill>
                  <a:srgbClr val="7030A0"/>
                </a:solidFill>
                <a:ea typeface="Calibri"/>
              </a:rPr>
              <a:t>.»</a:t>
            </a:r>
            <a:r>
              <a:rPr lang="fa-IR" b="1" dirty="0" smtClean="0">
                <a:solidFill>
                  <a:srgbClr val="7030A0"/>
                </a:solidFill>
                <a:ea typeface="Calibri"/>
                <a:cs typeface="Arial"/>
              </a:rPr>
              <a:t> </a:t>
            </a:r>
            <a:r>
              <a:rPr lang="fa-IR" b="1" dirty="0" smtClean="0">
                <a:ea typeface="Calibri"/>
              </a:rPr>
              <a:t>اما </a:t>
            </a:r>
            <a:r>
              <a:rPr lang="fa-IR" b="1" dirty="0">
                <a:ea typeface="Calibri"/>
              </a:rPr>
              <a:t>اينكه شيطان، كفران نعمت هاى پروردگار را كرد روشن است؛ زيرا خداوند نيرو و توان و </a:t>
            </a:r>
            <a:r>
              <a:rPr lang="fa-IR" b="1" dirty="0" smtClean="0">
                <a:ea typeface="Calibri"/>
              </a:rPr>
              <a:t>هوش </a:t>
            </a:r>
            <a:r>
              <a:rPr lang="fa-IR" b="1" dirty="0">
                <a:ea typeface="Calibri"/>
              </a:rPr>
              <a:t>و استعداد فوق العاده اى به او داده بود، و او اين همه نيروها را در غير موردش، يعنى در </a:t>
            </a:r>
            <a:r>
              <a:rPr lang="fa-IR" b="1" dirty="0" smtClean="0">
                <a:ea typeface="Calibri"/>
              </a:rPr>
              <a:t>طريق </a:t>
            </a:r>
            <a:r>
              <a:rPr lang="fa-IR" b="1" dirty="0">
                <a:ea typeface="Calibri"/>
              </a:rPr>
              <a:t>اغوا و گمراهى مردم به كار برده </a:t>
            </a:r>
            <a:r>
              <a:rPr lang="fa-IR" b="1" dirty="0" smtClean="0">
                <a:ea typeface="Calibri"/>
              </a:rPr>
              <a:t>است.اما </a:t>
            </a:r>
            <a:r>
              <a:rPr lang="fa-IR" b="1" dirty="0">
                <a:ea typeface="Calibri"/>
              </a:rPr>
              <a:t>اينكه تبذير كنندگان برادران شياطين اند، به دليل آن است كه آنها نيز نعمت هاى </a:t>
            </a:r>
            <a:r>
              <a:rPr lang="fa-IR" b="1" dirty="0" smtClean="0">
                <a:ea typeface="Calibri"/>
              </a:rPr>
              <a:t>خدادادى </a:t>
            </a:r>
            <a:r>
              <a:rPr lang="fa-IR" b="1" dirty="0">
                <a:ea typeface="Calibri"/>
              </a:rPr>
              <a:t>را كفران مى كنند و در غير مورد قابل استفاده صرف مى نمايند.</a:t>
            </a:r>
            <a:endParaRPr lang="en-US" b="1" dirty="0">
              <a:ea typeface="Calibri"/>
              <a:cs typeface="Arial"/>
            </a:endParaRPr>
          </a:p>
          <a:p>
            <a:pPr marL="0" indent="0" algn="r">
              <a:buNone/>
            </a:pPr>
            <a:endParaRPr lang="fa-IR" dirty="0"/>
          </a:p>
          <a:p>
            <a:pPr marL="0" indent="0" algn="r" rtl="1">
              <a:lnSpc>
                <a:spcPct val="115000"/>
              </a:lnSpc>
              <a:spcAft>
                <a:spcPts val="1000"/>
              </a:spcAft>
              <a:buNone/>
            </a:pPr>
            <a:endParaRPr lang="en-US" dirty="0" smtClean="0">
              <a:ea typeface="Calibri"/>
              <a:cs typeface="Arial"/>
            </a:endParaRPr>
          </a:p>
          <a:p>
            <a:pPr marL="0" indent="0">
              <a:buNone/>
            </a:pPr>
            <a:endParaRPr lang="fa-IR" dirty="0"/>
          </a:p>
        </p:txBody>
      </p:sp>
    </p:spTree>
    <p:extLst>
      <p:ext uri="{BB962C8B-B14F-4D97-AF65-F5344CB8AC3E}">
        <p14:creationId xmlns:p14="http://schemas.microsoft.com/office/powerpoint/2010/main" val="55830887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686800" cy="5897563"/>
          </a:xfrm>
        </p:spPr>
        <p:txBody>
          <a:bodyPr>
            <a:normAutofit fontScale="77500" lnSpcReduction="20000"/>
          </a:bodyPr>
          <a:lstStyle/>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r>
              <a:rPr lang="fa-IR" dirty="0">
                <a:ea typeface="Calibri"/>
              </a:rPr>
              <a:t>تعبير به «اخوان» (برادران) يا به خاطر اين است كه اعمالشان هم رديف و هماهنگ </a:t>
            </a:r>
            <a:r>
              <a:rPr lang="fa-IR" dirty="0" smtClean="0">
                <a:ea typeface="Calibri"/>
              </a:rPr>
              <a:t>اعمال</a:t>
            </a:r>
            <a:r>
              <a:rPr lang="fa-IR" dirty="0">
                <a:ea typeface="Calibri"/>
                <a:cs typeface="Arial"/>
              </a:rPr>
              <a:t> </a:t>
            </a:r>
            <a:r>
              <a:rPr lang="fa-IR" dirty="0" smtClean="0">
                <a:ea typeface="Calibri"/>
              </a:rPr>
              <a:t>شياطين </a:t>
            </a:r>
            <a:r>
              <a:rPr lang="fa-IR" dirty="0">
                <a:ea typeface="Calibri"/>
              </a:rPr>
              <a:t>است، همچون برادرانى كه يكسان عمل مى كنند، و يا از اين روست كه قرين و همنشين </a:t>
            </a:r>
            <a:r>
              <a:rPr lang="fa-IR" dirty="0" smtClean="0">
                <a:ea typeface="Calibri"/>
              </a:rPr>
              <a:t>شيطان </a:t>
            </a:r>
            <a:r>
              <a:rPr lang="fa-IR" dirty="0">
                <a:ea typeface="Calibri"/>
              </a:rPr>
              <a:t>در دوزخ اند؛ چنانكه در سوره زخرف پس از آنكه قرين بودن شيطان را با انسان هاى </a:t>
            </a:r>
            <a:r>
              <a:rPr lang="fa-IR" dirty="0" smtClean="0">
                <a:ea typeface="Calibri"/>
              </a:rPr>
              <a:t>آلوده </a:t>
            </a:r>
            <a:r>
              <a:rPr lang="fa-IR" dirty="0">
                <a:ea typeface="Calibri"/>
              </a:rPr>
              <a:t>بيان مى كند، مى فرمايد:</a:t>
            </a:r>
            <a:endParaRPr lang="en-US" dirty="0">
              <a:ea typeface="Calibri"/>
              <a:cs typeface="Arial"/>
            </a:endParaRPr>
          </a:p>
          <a:p>
            <a:pPr marL="0" indent="0" algn="r" rtl="1">
              <a:lnSpc>
                <a:spcPct val="115000"/>
              </a:lnSpc>
              <a:spcAft>
                <a:spcPts val="1000"/>
              </a:spcAft>
              <a:buNone/>
            </a:pPr>
            <a:r>
              <a:rPr lang="fa-IR" dirty="0">
                <a:solidFill>
                  <a:srgbClr val="7030A0"/>
                </a:solidFill>
                <a:ea typeface="Calibri"/>
              </a:rPr>
              <a:t>و لن ينفعكم اليوم إذ ظلمتم أنكم فى العذاب مشتركون .</a:t>
            </a:r>
            <a:endParaRPr lang="en-US" dirty="0">
              <a:solidFill>
                <a:srgbClr val="7030A0"/>
              </a:solidFill>
              <a:ea typeface="Calibri"/>
              <a:cs typeface="Arial"/>
            </a:endParaRPr>
          </a:p>
          <a:p>
            <a:pPr marL="0" indent="0" algn="r" rtl="1">
              <a:lnSpc>
                <a:spcPct val="115000"/>
              </a:lnSpc>
              <a:spcAft>
                <a:spcPts val="1000"/>
              </a:spcAft>
              <a:buNone/>
            </a:pPr>
            <a:r>
              <a:rPr lang="fa-IR" dirty="0">
                <a:ea typeface="Calibri"/>
              </a:rPr>
              <a:t>امروز اظهار برائت و تقاضاى جدايى از شيطان سودمند به حال شما نيست؛ چرا كه </a:t>
            </a:r>
            <a:r>
              <a:rPr lang="fa-IR" dirty="0" smtClean="0">
                <a:ea typeface="Calibri"/>
              </a:rPr>
              <a:t>همگى </a:t>
            </a:r>
            <a:r>
              <a:rPr lang="fa-IR" dirty="0">
                <a:ea typeface="Calibri"/>
              </a:rPr>
              <a:t>در عذاب مشترك ايد</a:t>
            </a:r>
            <a:r>
              <a:rPr lang="fa-IR" dirty="0" smtClean="0">
                <a:ea typeface="Calibri"/>
              </a:rPr>
              <a:t>.</a:t>
            </a:r>
            <a:r>
              <a:rPr lang="fa-IR" dirty="0">
                <a:ea typeface="Calibri"/>
              </a:rPr>
              <a:t> اما اينكه «شياطين» در اينجا به صورت جمع ذكر شده، شايد اشاره به مطلبى باشد كه </a:t>
            </a:r>
            <a:r>
              <a:rPr lang="fa-IR" dirty="0" smtClean="0">
                <a:ea typeface="Calibri"/>
              </a:rPr>
              <a:t>آيات </a:t>
            </a:r>
            <a:r>
              <a:rPr lang="fa-IR" dirty="0">
                <a:ea typeface="Calibri"/>
              </a:rPr>
              <a:t>سوره «زخرف» استفاده مى شود كه هر انسانى از ياد خدا روى برتابد، شيطانى برانگيخته </a:t>
            </a:r>
            <a:r>
              <a:rPr lang="fa-IR" dirty="0" smtClean="0">
                <a:ea typeface="Calibri"/>
              </a:rPr>
              <a:t>مى </a:t>
            </a:r>
            <a:r>
              <a:rPr lang="fa-IR" dirty="0">
                <a:ea typeface="Calibri"/>
              </a:rPr>
              <a:t>شود كه قرين و همنشين او خواهد بود، نه تنها در اين جهان كه در آن جهان نيز همراه </a:t>
            </a:r>
            <a:r>
              <a:rPr lang="fa-IR" dirty="0" smtClean="0">
                <a:ea typeface="Calibri"/>
              </a:rPr>
              <a:t>اوست</a:t>
            </a:r>
            <a:r>
              <a:rPr lang="fa-IR" dirty="0">
                <a:ea typeface="Calibri"/>
              </a:rPr>
              <a:t>: </a:t>
            </a:r>
            <a:r>
              <a:rPr lang="fa-IR" dirty="0">
                <a:solidFill>
                  <a:srgbClr val="7030A0"/>
                </a:solidFill>
                <a:ea typeface="Calibri"/>
              </a:rPr>
              <a:t>و من يعش عن ذكر الرحمن نقيض له شيطانا فهو له قرين </a:t>
            </a:r>
            <a:r>
              <a:rPr lang="fa-IR" dirty="0" smtClean="0">
                <a:ea typeface="Calibri"/>
              </a:rPr>
              <a:t>.</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105282867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9144000" cy="6629400"/>
          </a:xfrm>
        </p:spPr>
        <p:txBody>
          <a:bodyPr>
            <a:normAutofit fontScale="70000" lnSpcReduction="20000"/>
          </a:bodyPr>
          <a:lstStyle/>
          <a:p>
            <a:pPr marL="0" indent="0" algn="r" rtl="1">
              <a:lnSpc>
                <a:spcPct val="115000"/>
              </a:lnSpc>
              <a:spcAft>
                <a:spcPts val="1000"/>
              </a:spcAft>
              <a:buNone/>
            </a:pPr>
            <a:r>
              <a:rPr lang="fa-IR" dirty="0">
                <a:ea typeface="Calibri"/>
              </a:rPr>
              <a:t>از آنجاكه گاه مسكينى به انسان رو مى آورد و نمى تواند نيازش را برآورد، آيه بعد طرز </a:t>
            </a:r>
            <a:endParaRPr lang="en-US" dirty="0">
              <a:ea typeface="Calibri"/>
              <a:cs typeface="Arial"/>
            </a:endParaRPr>
          </a:p>
          <a:p>
            <a:pPr marL="0" indent="0" algn="r" rtl="1">
              <a:lnSpc>
                <a:spcPct val="115000"/>
              </a:lnSpc>
              <a:spcAft>
                <a:spcPts val="1000"/>
              </a:spcAft>
              <a:buNone/>
            </a:pPr>
            <a:r>
              <a:rPr lang="fa-IR" dirty="0">
                <a:ea typeface="Calibri"/>
              </a:rPr>
              <a:t>برخورد صريح با نيازمندان را در چنين شرايطى بيان مى كند و مى گويد: </a:t>
            </a:r>
            <a:r>
              <a:rPr lang="fa-IR" dirty="0">
                <a:solidFill>
                  <a:srgbClr val="0070C0"/>
                </a:solidFill>
                <a:ea typeface="Calibri"/>
              </a:rPr>
              <a:t>«اگر از اين نيازمندان </a:t>
            </a:r>
            <a:endParaRPr lang="en-US" dirty="0">
              <a:solidFill>
                <a:srgbClr val="0070C0"/>
              </a:solidFill>
              <a:ea typeface="Calibri"/>
              <a:cs typeface="Arial"/>
            </a:endParaRPr>
          </a:p>
          <a:p>
            <a:pPr marL="0" indent="0" algn="r" rtl="1">
              <a:lnSpc>
                <a:spcPct val="115000"/>
              </a:lnSpc>
              <a:spcAft>
                <a:spcPts val="1000"/>
              </a:spcAft>
              <a:buNone/>
            </a:pPr>
            <a:r>
              <a:rPr lang="fa-IR" dirty="0">
                <a:solidFill>
                  <a:srgbClr val="0070C0"/>
                </a:solidFill>
                <a:ea typeface="Calibri"/>
              </a:rPr>
              <a:t>به خاطر (نداشتن امكانات و) انتظار رحمت خدا ـ كه به اميد آن هستى ـ روى برگردانى، نبايد </a:t>
            </a:r>
            <a:r>
              <a:rPr lang="fa-IR" dirty="0" smtClean="0">
                <a:solidFill>
                  <a:srgbClr val="0070C0"/>
                </a:solidFill>
                <a:ea typeface="Calibri"/>
              </a:rPr>
              <a:t>اين </a:t>
            </a:r>
            <a:endParaRPr lang="en-US" dirty="0">
              <a:solidFill>
                <a:srgbClr val="0070C0"/>
              </a:solidFill>
              <a:ea typeface="Calibri"/>
              <a:cs typeface="Arial"/>
            </a:endParaRPr>
          </a:p>
          <a:p>
            <a:pPr marL="0" indent="0" algn="r" rtl="1">
              <a:lnSpc>
                <a:spcPct val="115000"/>
              </a:lnSpc>
              <a:spcAft>
                <a:spcPts val="1000"/>
              </a:spcAft>
              <a:buNone/>
            </a:pPr>
            <a:r>
              <a:rPr lang="fa-IR" dirty="0">
                <a:solidFill>
                  <a:srgbClr val="0070C0"/>
                </a:solidFill>
                <a:ea typeface="Calibri"/>
              </a:rPr>
              <a:t>روى گرداندن توأم با تحقير و خشونت و بى احترامى باشد، بلكه بايد با گفتارى نرم و سنجيده و </a:t>
            </a:r>
            <a:endParaRPr lang="en-US" dirty="0">
              <a:solidFill>
                <a:srgbClr val="0070C0"/>
              </a:solidFill>
              <a:ea typeface="Calibri"/>
              <a:cs typeface="Arial"/>
            </a:endParaRPr>
          </a:p>
          <a:p>
            <a:pPr marL="0" indent="0" algn="r" rtl="1">
              <a:lnSpc>
                <a:spcPct val="115000"/>
              </a:lnSpc>
              <a:spcAft>
                <a:spcPts val="1000"/>
              </a:spcAft>
              <a:buNone/>
            </a:pPr>
            <a:r>
              <a:rPr lang="fa-IR" dirty="0">
                <a:solidFill>
                  <a:srgbClr val="0070C0"/>
                </a:solidFill>
                <a:ea typeface="Calibri"/>
              </a:rPr>
              <a:t>همراه با محبت با آنها برخورد كنى (حتى اگر مى توانى وعده آينده را به آنها بدهى و مأيوسشان </a:t>
            </a:r>
            <a:endParaRPr lang="en-US" dirty="0">
              <a:solidFill>
                <a:srgbClr val="0070C0"/>
              </a:solidFill>
              <a:ea typeface="Calibri"/>
              <a:cs typeface="Arial"/>
            </a:endParaRPr>
          </a:p>
          <a:p>
            <a:pPr marL="0" indent="0" algn="r" rtl="1">
              <a:lnSpc>
                <a:spcPct val="115000"/>
              </a:lnSpc>
              <a:spcAft>
                <a:spcPts val="1000"/>
              </a:spcAft>
              <a:buNone/>
            </a:pPr>
            <a:r>
              <a:rPr lang="fa-IR" dirty="0">
                <a:solidFill>
                  <a:srgbClr val="0070C0"/>
                </a:solidFill>
                <a:ea typeface="Calibri"/>
              </a:rPr>
              <a:t>نسازى): و إما تعرضن عنهم ابتغاء رحمة من ربك ترجوها فقل لهم قولا ميسورا.» </a:t>
            </a:r>
            <a:endParaRPr lang="en-US" dirty="0">
              <a:solidFill>
                <a:srgbClr val="0070C0"/>
              </a:solidFill>
              <a:ea typeface="Calibri"/>
              <a:cs typeface="Arial"/>
            </a:endParaRPr>
          </a:p>
          <a:p>
            <a:pPr marL="0" indent="0" algn="r" rtl="1">
              <a:lnSpc>
                <a:spcPct val="115000"/>
              </a:lnSpc>
              <a:spcAft>
                <a:spcPts val="1000"/>
              </a:spcAft>
              <a:buNone/>
            </a:pPr>
            <a:r>
              <a:rPr lang="fa-IR" dirty="0">
                <a:solidFill>
                  <a:srgbClr val="0070C0"/>
                </a:solidFill>
                <a:ea typeface="Calibri"/>
              </a:rPr>
              <a:t>«ميسور» </a:t>
            </a:r>
            <a:r>
              <a:rPr lang="fa-IR" dirty="0">
                <a:ea typeface="Calibri"/>
              </a:rPr>
              <a:t>از ماده </a:t>
            </a:r>
            <a:r>
              <a:rPr lang="fa-IR" dirty="0">
                <a:solidFill>
                  <a:srgbClr val="0070C0"/>
                </a:solidFill>
                <a:ea typeface="Calibri"/>
              </a:rPr>
              <a:t>«يسر» </a:t>
            </a:r>
            <a:r>
              <a:rPr lang="fa-IR" dirty="0">
                <a:ea typeface="Calibri"/>
              </a:rPr>
              <a:t>به معناى </a:t>
            </a:r>
            <a:r>
              <a:rPr lang="fa-IR" dirty="0">
                <a:solidFill>
                  <a:srgbClr val="0070C0"/>
                </a:solidFill>
                <a:ea typeface="Calibri"/>
              </a:rPr>
              <a:t>راحت و آسان </a:t>
            </a:r>
            <a:r>
              <a:rPr lang="fa-IR" dirty="0">
                <a:ea typeface="Calibri"/>
              </a:rPr>
              <a:t>است و در اينجا مفهوم وسيعى دارد كه </a:t>
            </a:r>
            <a:endParaRPr lang="en-US" dirty="0">
              <a:ea typeface="Calibri"/>
              <a:cs typeface="Arial"/>
            </a:endParaRPr>
          </a:p>
          <a:p>
            <a:pPr marL="0" indent="0" algn="r" rtl="1">
              <a:lnSpc>
                <a:spcPct val="115000"/>
              </a:lnSpc>
              <a:spcAft>
                <a:spcPts val="1000"/>
              </a:spcAft>
              <a:buNone/>
            </a:pPr>
            <a:r>
              <a:rPr lang="fa-IR" u="sng" dirty="0">
                <a:ea typeface="Calibri"/>
              </a:rPr>
              <a:t>هرگونه سخن نيك و برخورد توأم با احترام و محبت </a:t>
            </a:r>
            <a:r>
              <a:rPr lang="fa-IR" dirty="0">
                <a:ea typeface="Calibri"/>
              </a:rPr>
              <a:t>را شامل مى شود. بنابراين اگر برخى آن را به</a:t>
            </a:r>
            <a:endParaRPr lang="en-US" dirty="0">
              <a:ea typeface="Calibri"/>
              <a:cs typeface="Arial"/>
            </a:endParaRPr>
          </a:p>
          <a:p>
            <a:pPr marL="0" indent="0" algn="r" rtl="1">
              <a:lnSpc>
                <a:spcPct val="115000"/>
              </a:lnSpc>
              <a:spcAft>
                <a:spcPts val="1000"/>
              </a:spcAft>
              <a:buNone/>
            </a:pPr>
            <a:r>
              <a:rPr lang="fa-IR" dirty="0">
                <a:ea typeface="Calibri"/>
              </a:rPr>
              <a:t>عبارت خاصى تفسير كرده، و يا به معناى وعده دادن براى آينده، همه از قبيل ذكر مصداق است.</a:t>
            </a:r>
            <a:endParaRPr lang="en-US" dirty="0">
              <a:ea typeface="Calibri"/>
              <a:cs typeface="Arial"/>
            </a:endParaRPr>
          </a:p>
          <a:p>
            <a:pPr marL="0" indent="0" algn="r" rtl="1">
              <a:lnSpc>
                <a:spcPct val="115000"/>
              </a:lnSpc>
              <a:spcAft>
                <a:spcPts val="1000"/>
              </a:spcAft>
              <a:buNone/>
            </a:pPr>
            <a:r>
              <a:rPr lang="fa-IR" dirty="0">
                <a:ea typeface="Calibri"/>
              </a:rPr>
              <a:t>در روايات مى خوانيم پس از نزول اين آيه هنگامى كه كسى چيزى از </a:t>
            </a:r>
            <a:r>
              <a:rPr lang="fa-IR" dirty="0" smtClean="0">
                <a:ea typeface="Calibri"/>
              </a:rPr>
              <a:t>پيامبر(ص)مى </a:t>
            </a:r>
            <a:r>
              <a:rPr lang="fa-IR" dirty="0">
                <a:ea typeface="Calibri"/>
              </a:rPr>
              <a:t>خواست و حضرت چيزى نداشت كه به او بدهد، مى فرمود:</a:t>
            </a:r>
            <a:endParaRPr lang="en-US" dirty="0">
              <a:ea typeface="Calibri"/>
              <a:cs typeface="Arial"/>
            </a:endParaRPr>
          </a:p>
          <a:p>
            <a:pPr marL="0" indent="0" algn="r" rtl="1">
              <a:lnSpc>
                <a:spcPct val="115000"/>
              </a:lnSpc>
              <a:spcAft>
                <a:spcPts val="1000"/>
              </a:spcAft>
              <a:buNone/>
            </a:pPr>
            <a:r>
              <a:rPr lang="fa-IR" dirty="0">
                <a:solidFill>
                  <a:srgbClr val="0070C0"/>
                </a:solidFill>
                <a:ea typeface="Calibri"/>
              </a:rPr>
              <a:t>يرزقنا الله و إياكم من فضله: اميدوارم خدا ما و تو را از فضلش روزى دهد.</a:t>
            </a:r>
            <a:endParaRPr lang="en-US" dirty="0">
              <a:solidFill>
                <a:srgbClr val="0070C0"/>
              </a:solidFill>
              <a:ea typeface="Calibri"/>
              <a:cs typeface="Arial"/>
            </a:endParaRPr>
          </a:p>
          <a:p>
            <a:pPr marL="0" indent="0">
              <a:buNone/>
            </a:pPr>
            <a:endParaRPr lang="fa-IR" dirty="0"/>
          </a:p>
        </p:txBody>
      </p:sp>
    </p:spTree>
    <p:extLst>
      <p:ext uri="{BB962C8B-B14F-4D97-AF65-F5344CB8AC3E}">
        <p14:creationId xmlns:p14="http://schemas.microsoft.com/office/powerpoint/2010/main" val="13170969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9067800" cy="6705600"/>
          </a:xfrm>
        </p:spPr>
        <p:txBody>
          <a:bodyPr>
            <a:normAutofit fontScale="62500" lnSpcReduction="20000"/>
          </a:bodyPr>
          <a:lstStyle/>
          <a:p>
            <a:pPr marL="0" indent="0" algn="r" rtl="1">
              <a:lnSpc>
                <a:spcPct val="115000"/>
              </a:lnSpc>
              <a:spcAft>
                <a:spcPts val="1000"/>
              </a:spcAft>
              <a:buNone/>
            </a:pPr>
            <a:r>
              <a:rPr lang="fa-IR" dirty="0">
                <a:ea typeface="Calibri"/>
              </a:rPr>
              <a:t>از آنجاكه رعايت اعتدال در همه چيز حتى در انفاق و كمك به ديگران، شرط است در آيه </a:t>
            </a:r>
            <a:r>
              <a:rPr lang="fa-IR" dirty="0" smtClean="0">
                <a:ea typeface="Calibri"/>
              </a:rPr>
              <a:t>بعدبر </a:t>
            </a:r>
            <a:r>
              <a:rPr lang="fa-IR" dirty="0">
                <a:ea typeface="Calibri"/>
              </a:rPr>
              <a:t>اين مسئله تأكيد كرده و مى گويد: </a:t>
            </a:r>
            <a:r>
              <a:rPr lang="fa-IR" dirty="0">
                <a:solidFill>
                  <a:srgbClr val="0070C0"/>
                </a:solidFill>
                <a:ea typeface="Calibri"/>
              </a:rPr>
              <a:t>«دست خود را بر گردن خويش بسته قرار مده: و لاتجعل </a:t>
            </a:r>
            <a:r>
              <a:rPr lang="fa-IR" dirty="0" smtClean="0">
                <a:solidFill>
                  <a:srgbClr val="0070C0"/>
                </a:solidFill>
                <a:ea typeface="Calibri"/>
              </a:rPr>
              <a:t>يدك </a:t>
            </a:r>
            <a:r>
              <a:rPr lang="fa-IR" dirty="0">
                <a:solidFill>
                  <a:srgbClr val="0070C0"/>
                </a:solidFill>
                <a:ea typeface="Calibri"/>
              </a:rPr>
              <a:t>مغلولة إلى عنقك .»</a:t>
            </a:r>
            <a:r>
              <a:rPr lang="fa-IR" dirty="0">
                <a:ea typeface="Calibri"/>
              </a:rPr>
              <a:t> </a:t>
            </a:r>
            <a:r>
              <a:rPr lang="fa-IR" dirty="0" smtClean="0">
                <a:ea typeface="Calibri"/>
              </a:rPr>
              <a:t>اين </a:t>
            </a:r>
            <a:r>
              <a:rPr lang="fa-IR" dirty="0">
                <a:ea typeface="Calibri"/>
              </a:rPr>
              <a:t>تعبير لطيف كنايه از اين است كه دست دهنده داشته باش و همچون بخيلانى نباش </a:t>
            </a:r>
            <a:r>
              <a:rPr lang="fa-IR" dirty="0" smtClean="0">
                <a:ea typeface="Calibri"/>
              </a:rPr>
              <a:t>كه </a:t>
            </a:r>
            <a:r>
              <a:rPr lang="fa-IR" dirty="0">
                <a:ea typeface="Calibri"/>
              </a:rPr>
              <a:t>گويى دست هايشان به گردنشان با غل و زنجير بسته شده و قادر به كمك و انفاق نيستند.</a:t>
            </a:r>
            <a:endParaRPr lang="en-US" dirty="0">
              <a:ea typeface="Calibri"/>
              <a:cs typeface="Arial"/>
            </a:endParaRPr>
          </a:p>
          <a:p>
            <a:pPr marL="0" indent="0" algn="r" rtl="1">
              <a:lnSpc>
                <a:spcPct val="115000"/>
              </a:lnSpc>
              <a:spcAft>
                <a:spcPts val="1000"/>
              </a:spcAft>
              <a:buNone/>
            </a:pPr>
            <a:r>
              <a:rPr lang="fa-IR" dirty="0">
                <a:ea typeface="Calibri"/>
              </a:rPr>
              <a:t>از سوى ديگر، </a:t>
            </a:r>
            <a:r>
              <a:rPr lang="fa-IR" dirty="0">
                <a:solidFill>
                  <a:srgbClr val="0070C0"/>
                </a:solidFill>
                <a:ea typeface="Calibri"/>
              </a:rPr>
              <a:t>«دست خود را بسيار گشاده مدار و بذل و بخشش بى حساب مكن كه سبب </a:t>
            </a:r>
            <a:r>
              <a:rPr lang="fa-IR" dirty="0" smtClean="0">
                <a:solidFill>
                  <a:srgbClr val="0070C0"/>
                </a:solidFill>
                <a:ea typeface="Calibri"/>
              </a:rPr>
              <a:t>شود </a:t>
            </a:r>
            <a:r>
              <a:rPr lang="fa-IR" dirty="0">
                <a:solidFill>
                  <a:srgbClr val="0070C0"/>
                </a:solidFill>
                <a:ea typeface="Calibri"/>
              </a:rPr>
              <a:t>از كار بمانى و مورد ملامت اين و آن قرار گيرى و از مردم جدا شوى: و لاتبسطها كل البسط </a:t>
            </a:r>
            <a:r>
              <a:rPr lang="fa-IR" dirty="0" smtClean="0">
                <a:solidFill>
                  <a:srgbClr val="0070C0"/>
                </a:solidFill>
                <a:ea typeface="Calibri"/>
              </a:rPr>
              <a:t>فتقعد </a:t>
            </a:r>
            <a:r>
              <a:rPr lang="fa-IR" dirty="0">
                <a:solidFill>
                  <a:srgbClr val="0070C0"/>
                </a:solidFill>
                <a:ea typeface="Calibri"/>
              </a:rPr>
              <a:t>ملوما محسورا</a:t>
            </a:r>
            <a:r>
              <a:rPr lang="fa-IR" dirty="0" smtClean="0">
                <a:solidFill>
                  <a:srgbClr val="0070C0"/>
                </a:solidFill>
                <a:ea typeface="Calibri"/>
              </a:rPr>
              <a:t>.»</a:t>
            </a:r>
            <a:r>
              <a:rPr lang="fa-IR" dirty="0" smtClean="0">
                <a:ea typeface="Calibri"/>
              </a:rPr>
              <a:t>همان </a:t>
            </a:r>
            <a:r>
              <a:rPr lang="fa-IR" dirty="0">
                <a:ea typeface="Calibri"/>
              </a:rPr>
              <a:t>گونه كه </a:t>
            </a:r>
            <a:r>
              <a:rPr lang="fa-IR" dirty="0">
                <a:solidFill>
                  <a:srgbClr val="0070C0"/>
                </a:solidFill>
                <a:ea typeface="Calibri"/>
              </a:rPr>
              <a:t>«بسته بودن دست به گردن» </a:t>
            </a:r>
            <a:r>
              <a:rPr lang="fa-IR" dirty="0">
                <a:ea typeface="Calibri"/>
              </a:rPr>
              <a:t>كنايه از بخل است، </a:t>
            </a:r>
            <a:r>
              <a:rPr lang="fa-IR" dirty="0">
                <a:solidFill>
                  <a:srgbClr val="0070C0"/>
                </a:solidFill>
                <a:ea typeface="Calibri"/>
              </a:rPr>
              <a:t>«گشودن دست ها به طور </a:t>
            </a:r>
            <a:r>
              <a:rPr lang="fa-IR" dirty="0" smtClean="0">
                <a:solidFill>
                  <a:srgbClr val="0070C0"/>
                </a:solidFill>
                <a:ea typeface="Calibri"/>
              </a:rPr>
              <a:t>كامل</a:t>
            </a:r>
            <a:r>
              <a:rPr lang="fa-IR" dirty="0">
                <a:ea typeface="Calibri"/>
              </a:rPr>
              <a:t>» نيز كنايه از بذل و بخشش بى حساب است.</a:t>
            </a:r>
            <a:endParaRPr lang="en-US" dirty="0">
              <a:ea typeface="Calibri"/>
              <a:cs typeface="Arial"/>
            </a:endParaRPr>
          </a:p>
          <a:p>
            <a:pPr marL="0" indent="0" algn="r" rtl="1">
              <a:lnSpc>
                <a:spcPct val="115000"/>
              </a:lnSpc>
              <a:spcAft>
                <a:spcPts val="1000"/>
              </a:spcAft>
              <a:buNone/>
            </a:pPr>
            <a:r>
              <a:rPr lang="fa-IR" dirty="0">
                <a:solidFill>
                  <a:srgbClr val="0070C0"/>
                </a:solidFill>
                <a:ea typeface="Calibri"/>
              </a:rPr>
              <a:t>«تقعد» </a:t>
            </a:r>
            <a:r>
              <a:rPr lang="fa-IR" dirty="0">
                <a:ea typeface="Calibri"/>
              </a:rPr>
              <a:t>كه از ماده </a:t>
            </a:r>
            <a:r>
              <a:rPr lang="fa-IR" dirty="0">
                <a:solidFill>
                  <a:srgbClr val="0070C0"/>
                </a:solidFill>
                <a:ea typeface="Calibri"/>
              </a:rPr>
              <a:t>«قعود» </a:t>
            </a:r>
            <a:r>
              <a:rPr lang="fa-IR" dirty="0">
                <a:ea typeface="Calibri"/>
              </a:rPr>
              <a:t>به معناى </a:t>
            </a:r>
            <a:r>
              <a:rPr lang="fa-IR" dirty="0">
                <a:solidFill>
                  <a:srgbClr val="0070C0"/>
                </a:solidFill>
                <a:ea typeface="Calibri"/>
              </a:rPr>
              <a:t>نشستن </a:t>
            </a:r>
            <a:r>
              <a:rPr lang="fa-IR" dirty="0">
                <a:ea typeface="Calibri"/>
              </a:rPr>
              <a:t>است، </a:t>
            </a:r>
            <a:r>
              <a:rPr lang="fa-IR" dirty="0">
                <a:solidFill>
                  <a:srgbClr val="0070C0"/>
                </a:solidFill>
                <a:ea typeface="Calibri"/>
              </a:rPr>
              <a:t>كنايه از توقف</a:t>
            </a:r>
            <a:r>
              <a:rPr lang="fa-IR" dirty="0">
                <a:ea typeface="Calibri"/>
              </a:rPr>
              <a:t> و </a:t>
            </a:r>
            <a:r>
              <a:rPr lang="fa-IR" dirty="0">
                <a:solidFill>
                  <a:srgbClr val="0070C0"/>
                </a:solidFill>
                <a:ea typeface="Calibri"/>
              </a:rPr>
              <a:t>از كار افتادن </a:t>
            </a:r>
            <a:r>
              <a:rPr lang="fa-IR" dirty="0">
                <a:ea typeface="Calibri"/>
              </a:rPr>
              <a:t>مى باشد. </a:t>
            </a:r>
            <a:r>
              <a:rPr lang="fa-IR" dirty="0" smtClean="0">
                <a:ea typeface="Calibri"/>
              </a:rPr>
              <a:t>تعبير </a:t>
            </a:r>
            <a:r>
              <a:rPr lang="fa-IR" dirty="0">
                <a:ea typeface="Calibri"/>
              </a:rPr>
              <a:t>به </a:t>
            </a:r>
            <a:r>
              <a:rPr lang="fa-IR" dirty="0">
                <a:solidFill>
                  <a:srgbClr val="0070C0"/>
                </a:solidFill>
                <a:ea typeface="Calibri"/>
              </a:rPr>
              <a:t>«ملوم» </a:t>
            </a:r>
            <a:r>
              <a:rPr lang="fa-IR" dirty="0">
                <a:ea typeface="Calibri"/>
              </a:rPr>
              <a:t>نيز اشاره به اين است كه </a:t>
            </a:r>
            <a:r>
              <a:rPr lang="fa-IR" dirty="0">
                <a:solidFill>
                  <a:srgbClr val="0070C0"/>
                </a:solidFill>
                <a:ea typeface="Calibri"/>
              </a:rPr>
              <a:t>گاه بذل و بخشش زياد نه تنها انسان را از فعاليت </a:t>
            </a:r>
            <a:r>
              <a:rPr lang="fa-IR" dirty="0" smtClean="0">
                <a:solidFill>
                  <a:srgbClr val="0070C0"/>
                </a:solidFill>
                <a:ea typeface="Calibri"/>
              </a:rPr>
              <a:t>و</a:t>
            </a:r>
            <a:r>
              <a:rPr lang="fa-IR" dirty="0">
                <a:solidFill>
                  <a:srgbClr val="0070C0"/>
                </a:solidFill>
                <a:ea typeface="Calibri"/>
                <a:cs typeface="Arial"/>
              </a:rPr>
              <a:t> </a:t>
            </a:r>
            <a:r>
              <a:rPr lang="fa-IR" dirty="0" smtClean="0">
                <a:solidFill>
                  <a:srgbClr val="0070C0"/>
                </a:solidFill>
                <a:ea typeface="Calibri"/>
              </a:rPr>
              <a:t>ضروريات </a:t>
            </a:r>
            <a:r>
              <a:rPr lang="fa-IR" dirty="0">
                <a:solidFill>
                  <a:srgbClr val="0070C0"/>
                </a:solidFill>
                <a:ea typeface="Calibri"/>
              </a:rPr>
              <a:t>زندگى بازمى دارد، بلكه زبان ملامت مردم را بر او مى گشايد.</a:t>
            </a:r>
            <a:endParaRPr lang="en-US" dirty="0">
              <a:solidFill>
                <a:srgbClr val="0070C0"/>
              </a:solidFill>
              <a:ea typeface="Calibri"/>
              <a:cs typeface="Arial"/>
            </a:endParaRPr>
          </a:p>
          <a:p>
            <a:pPr marL="0" indent="0" algn="r" rtl="1">
              <a:lnSpc>
                <a:spcPct val="115000"/>
              </a:lnSpc>
              <a:spcAft>
                <a:spcPts val="1000"/>
              </a:spcAft>
              <a:buNone/>
            </a:pPr>
            <a:r>
              <a:rPr lang="fa-IR" dirty="0">
                <a:solidFill>
                  <a:srgbClr val="00B0F0"/>
                </a:solidFill>
                <a:ea typeface="Calibri"/>
              </a:rPr>
              <a:t>«محسور» </a:t>
            </a:r>
            <a:r>
              <a:rPr lang="fa-IR" dirty="0">
                <a:ea typeface="Calibri"/>
              </a:rPr>
              <a:t>از ماده </a:t>
            </a:r>
            <a:r>
              <a:rPr lang="fa-IR" dirty="0">
                <a:solidFill>
                  <a:srgbClr val="00B0F0"/>
                </a:solidFill>
                <a:ea typeface="Calibri"/>
              </a:rPr>
              <a:t>«حسر» (بر وزن قصر) </a:t>
            </a:r>
            <a:r>
              <a:rPr lang="fa-IR" dirty="0">
                <a:ea typeface="Calibri"/>
              </a:rPr>
              <a:t>در اصل به معناى </a:t>
            </a:r>
            <a:r>
              <a:rPr lang="fa-IR" dirty="0">
                <a:solidFill>
                  <a:srgbClr val="00B0F0"/>
                </a:solidFill>
                <a:ea typeface="Calibri"/>
              </a:rPr>
              <a:t>كنار زدن لباس و برهنه ساختن </a:t>
            </a:r>
            <a:r>
              <a:rPr lang="fa-IR" dirty="0" smtClean="0">
                <a:ea typeface="Calibri"/>
              </a:rPr>
              <a:t>قسمت </a:t>
            </a:r>
            <a:r>
              <a:rPr lang="fa-IR" dirty="0">
                <a:ea typeface="Calibri"/>
              </a:rPr>
              <a:t>زير آن است. به همين جهت </a:t>
            </a:r>
            <a:r>
              <a:rPr lang="fa-IR" dirty="0">
                <a:solidFill>
                  <a:srgbClr val="00B0F0"/>
                </a:solidFill>
                <a:ea typeface="Calibri"/>
              </a:rPr>
              <a:t>«</a:t>
            </a:r>
            <a:r>
              <a:rPr lang="fa-IR" dirty="0" smtClean="0">
                <a:solidFill>
                  <a:srgbClr val="00B0F0"/>
                </a:solidFill>
                <a:ea typeface="Calibri"/>
              </a:rPr>
              <a:t>حاسر» </a:t>
            </a:r>
            <a:r>
              <a:rPr lang="fa-IR" dirty="0">
                <a:solidFill>
                  <a:srgbClr val="00B0F0"/>
                </a:solidFill>
                <a:ea typeface="Calibri"/>
              </a:rPr>
              <a:t>به جنگجويى مى گويند كه زره در تن و كلاه خود </a:t>
            </a:r>
            <a:r>
              <a:rPr lang="fa-IR" dirty="0" smtClean="0">
                <a:solidFill>
                  <a:srgbClr val="00B0F0"/>
                </a:solidFill>
                <a:ea typeface="Calibri"/>
              </a:rPr>
              <a:t>بر </a:t>
            </a:r>
            <a:r>
              <a:rPr lang="fa-IR" dirty="0">
                <a:solidFill>
                  <a:srgbClr val="00B0F0"/>
                </a:solidFill>
                <a:ea typeface="Calibri"/>
              </a:rPr>
              <a:t>سر نداشته باشد. </a:t>
            </a:r>
            <a:r>
              <a:rPr lang="fa-IR" dirty="0">
                <a:ea typeface="Calibri"/>
              </a:rPr>
              <a:t>به حيواناتى كه بر اثر كثرت راه رفتن خسته و وامانده مى شوند نيز </a:t>
            </a:r>
            <a:r>
              <a:rPr lang="fa-IR" dirty="0">
                <a:solidFill>
                  <a:srgbClr val="00B0F0"/>
                </a:solidFill>
                <a:ea typeface="Calibri"/>
              </a:rPr>
              <a:t>«حسير» </a:t>
            </a:r>
            <a:r>
              <a:rPr lang="fa-IR" dirty="0" smtClean="0">
                <a:solidFill>
                  <a:srgbClr val="00B0F0"/>
                </a:solidFill>
                <a:ea typeface="Calibri"/>
              </a:rPr>
              <a:t>و </a:t>
            </a:r>
            <a:r>
              <a:rPr lang="fa-IR" dirty="0">
                <a:solidFill>
                  <a:srgbClr val="00B0F0"/>
                </a:solidFill>
                <a:ea typeface="Calibri"/>
              </a:rPr>
              <a:t>«حاسر»</a:t>
            </a:r>
            <a:r>
              <a:rPr lang="fa-IR" dirty="0">
                <a:solidFill>
                  <a:schemeClr val="accent2">
                    <a:lumMod val="75000"/>
                  </a:schemeClr>
                </a:solidFill>
                <a:ea typeface="Calibri"/>
              </a:rPr>
              <a:t> </a:t>
            </a:r>
            <a:r>
              <a:rPr lang="fa-IR" dirty="0">
                <a:ea typeface="Calibri"/>
              </a:rPr>
              <a:t>اطلاق شده است، گويى تمام گوشت تن آنها يا قدرت و نيرويشان كنار مى رود و برهنه </a:t>
            </a:r>
            <a:r>
              <a:rPr lang="fa-IR" dirty="0" smtClean="0">
                <a:ea typeface="Calibri"/>
              </a:rPr>
              <a:t>مى </a:t>
            </a:r>
            <a:r>
              <a:rPr lang="fa-IR" dirty="0">
                <a:ea typeface="Calibri"/>
              </a:rPr>
              <a:t>شوند. بعدها اين مفهوم توسعه يافته و به هر شخص خسته و وامانده كه از رسيدن به مقصد </a:t>
            </a:r>
            <a:r>
              <a:rPr lang="fa-IR" dirty="0" smtClean="0">
                <a:ea typeface="Calibri"/>
              </a:rPr>
              <a:t>عاجز </a:t>
            </a:r>
            <a:r>
              <a:rPr lang="fa-IR" dirty="0">
                <a:ea typeface="Calibri"/>
              </a:rPr>
              <a:t>است «محسور» يا «حسير» و «حاسر» گفته مى شود. «حسرت» به معناى غم و اندوه نيز </a:t>
            </a:r>
            <a:r>
              <a:rPr lang="fa-IR" dirty="0" smtClean="0">
                <a:ea typeface="Calibri"/>
              </a:rPr>
              <a:t>از </a:t>
            </a:r>
            <a:r>
              <a:rPr lang="fa-IR" dirty="0">
                <a:ea typeface="Calibri"/>
              </a:rPr>
              <a:t>همين ماده گرفته شده؛ چرا كه اين حالت معمولا هنگامى به آدمى دست مى دهد كه </a:t>
            </a:r>
            <a:r>
              <a:rPr lang="fa-IR" dirty="0" smtClean="0">
                <a:ea typeface="Calibri"/>
              </a:rPr>
              <a:t>نيروىجبران </a:t>
            </a:r>
            <a:r>
              <a:rPr lang="fa-IR" dirty="0">
                <a:ea typeface="Calibri"/>
              </a:rPr>
              <a:t>مشكلات و شكست ها را از دست داده و گويى از توانايى و قدرت برهنه شده 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56403386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04800"/>
            <a:ext cx="9829800" cy="7010400"/>
          </a:xfrm>
        </p:spPr>
        <p:txBody>
          <a:bodyPr>
            <a:normAutofit fontScale="55000" lnSpcReduction="20000"/>
          </a:bodyPr>
          <a:lstStyle/>
          <a:p>
            <a:pPr marL="0" indent="0" algn="r" rtl="1">
              <a:lnSpc>
                <a:spcPct val="115000"/>
              </a:lnSpc>
              <a:spcAft>
                <a:spcPts val="1000"/>
              </a:spcAft>
              <a:buNone/>
            </a:pPr>
            <a:r>
              <a:rPr lang="fa-IR" dirty="0">
                <a:ea typeface="Calibri"/>
              </a:rPr>
              <a:t>در مورد مسئله انفاق و بخشش نيز اگر از حد بگذرد و تمام توان و نيروى انسان صرف آن </a:t>
            </a:r>
            <a:endParaRPr lang="en-US" dirty="0">
              <a:ea typeface="Calibri"/>
              <a:cs typeface="Arial"/>
            </a:endParaRPr>
          </a:p>
          <a:p>
            <a:pPr marL="0" indent="0" algn="r" rtl="1">
              <a:lnSpc>
                <a:spcPct val="115000"/>
              </a:lnSpc>
              <a:spcAft>
                <a:spcPts val="1000"/>
              </a:spcAft>
              <a:buNone/>
            </a:pPr>
            <a:r>
              <a:rPr lang="fa-IR" dirty="0">
                <a:ea typeface="Calibri"/>
              </a:rPr>
              <a:t>گردد، طبيعى است كه انسان از ادامه كار و فعاليت و سامان دادن به زندگى خود وامى ماند، از </a:t>
            </a:r>
            <a:endParaRPr lang="en-US" dirty="0">
              <a:ea typeface="Calibri"/>
              <a:cs typeface="Arial"/>
            </a:endParaRPr>
          </a:p>
          <a:p>
            <a:pPr marL="0" indent="0" algn="r" rtl="1">
              <a:lnSpc>
                <a:spcPct val="115000"/>
              </a:lnSpc>
              <a:spcAft>
                <a:spcPts val="1000"/>
              </a:spcAft>
              <a:buNone/>
            </a:pPr>
            <a:r>
              <a:rPr lang="fa-IR" dirty="0">
                <a:ea typeface="Calibri"/>
              </a:rPr>
              <a:t>نيروها برهنه و سرشار از غم مى گردد و طبعا از ارتباط و پيوند با مردم نيز قطع خواهد شد. </a:t>
            </a:r>
            <a:endParaRPr lang="en-US" dirty="0">
              <a:ea typeface="Calibri"/>
              <a:cs typeface="Arial"/>
            </a:endParaRPr>
          </a:p>
          <a:p>
            <a:pPr marL="0" indent="0" algn="r" rtl="1">
              <a:lnSpc>
                <a:spcPct val="115000"/>
              </a:lnSpc>
              <a:spcAft>
                <a:spcPts val="1000"/>
              </a:spcAft>
              <a:buNone/>
            </a:pPr>
            <a:r>
              <a:rPr lang="fa-IR" dirty="0">
                <a:ea typeface="Calibri"/>
              </a:rPr>
              <a:t>در شأن نزول اين آيه آمده است: </a:t>
            </a:r>
            <a:r>
              <a:rPr lang="fa-IR" dirty="0" smtClean="0">
                <a:ea typeface="Calibri"/>
              </a:rPr>
              <a:t>پيامبر(ص) </a:t>
            </a:r>
            <a:r>
              <a:rPr lang="fa-IR" dirty="0">
                <a:ea typeface="Calibri"/>
              </a:rPr>
              <a:t>در خانه بود و سؤال كننده اى</a:t>
            </a:r>
            <a:endParaRPr lang="en-US" dirty="0">
              <a:ea typeface="Calibri"/>
              <a:cs typeface="Arial"/>
            </a:endParaRPr>
          </a:p>
          <a:p>
            <a:pPr marL="0" indent="0" algn="r" rtl="1">
              <a:lnSpc>
                <a:spcPct val="115000"/>
              </a:lnSpc>
              <a:spcAft>
                <a:spcPts val="1000"/>
              </a:spcAft>
              <a:buNone/>
            </a:pPr>
            <a:r>
              <a:rPr lang="fa-IR" dirty="0">
                <a:ea typeface="Calibri"/>
              </a:rPr>
              <a:t>بر در خانه آمد، اما چون چيزى براى بخشش آماده نبود، او </a:t>
            </a:r>
            <a:r>
              <a:rPr lang="fa-IR" dirty="0" smtClean="0">
                <a:ea typeface="Calibri"/>
              </a:rPr>
              <a:t>تقاضاى </a:t>
            </a:r>
            <a:r>
              <a:rPr lang="fa-IR" dirty="0">
                <a:ea typeface="Calibri"/>
              </a:rPr>
              <a:t>پيراهن كرد. </a:t>
            </a:r>
            <a:r>
              <a:rPr lang="fa-IR" dirty="0" smtClean="0">
                <a:ea typeface="Calibri"/>
              </a:rPr>
              <a:t>پيامبر(ص) </a:t>
            </a:r>
          </a:p>
          <a:p>
            <a:pPr marL="0" indent="0" algn="r" rtl="1">
              <a:lnSpc>
                <a:spcPct val="115000"/>
              </a:lnSpc>
              <a:spcAft>
                <a:spcPts val="1000"/>
              </a:spcAft>
              <a:buNone/>
            </a:pPr>
            <a:r>
              <a:rPr lang="fa-IR" dirty="0" smtClean="0">
                <a:ea typeface="Calibri"/>
              </a:rPr>
              <a:t>پيراهن </a:t>
            </a:r>
            <a:r>
              <a:rPr lang="fa-IR" dirty="0">
                <a:ea typeface="Calibri"/>
              </a:rPr>
              <a:t>خود را به او داد و همين امر سبب شد كه نتواند آن روز براى نماز </a:t>
            </a:r>
            <a:r>
              <a:rPr lang="fa-IR" dirty="0" smtClean="0">
                <a:ea typeface="Calibri"/>
              </a:rPr>
              <a:t>به</a:t>
            </a:r>
            <a:r>
              <a:rPr lang="fa-IR" dirty="0">
                <a:ea typeface="Calibri"/>
                <a:cs typeface="Arial"/>
              </a:rPr>
              <a:t> </a:t>
            </a:r>
            <a:r>
              <a:rPr lang="fa-IR" dirty="0" smtClean="0">
                <a:ea typeface="Calibri"/>
              </a:rPr>
              <a:t>مسجد </a:t>
            </a:r>
            <a:r>
              <a:rPr lang="fa-IR" dirty="0">
                <a:ea typeface="Calibri"/>
              </a:rPr>
              <a:t>برود. </a:t>
            </a:r>
            <a:endParaRPr lang="fa-IR" dirty="0" smtClean="0">
              <a:ea typeface="Calibri"/>
            </a:endParaRPr>
          </a:p>
          <a:p>
            <a:pPr marL="0" indent="0" algn="r" rtl="1">
              <a:lnSpc>
                <a:spcPct val="115000"/>
              </a:lnSpc>
              <a:spcAft>
                <a:spcPts val="1000"/>
              </a:spcAft>
              <a:buNone/>
            </a:pPr>
            <a:r>
              <a:rPr lang="fa-IR" dirty="0" smtClean="0">
                <a:ea typeface="Calibri"/>
              </a:rPr>
              <a:t>اين </a:t>
            </a:r>
            <a:r>
              <a:rPr lang="fa-IR" dirty="0">
                <a:ea typeface="Calibri"/>
              </a:rPr>
              <a:t>پيشامد بهانه اى به دست كفار داد و گفتند: محمد خواب مانده يا مشغول لهو </a:t>
            </a:r>
            <a:r>
              <a:rPr lang="fa-IR" dirty="0" smtClean="0">
                <a:ea typeface="Calibri"/>
              </a:rPr>
              <a:t>و </a:t>
            </a:r>
            <a:r>
              <a:rPr lang="fa-IR" dirty="0">
                <a:ea typeface="Calibri"/>
              </a:rPr>
              <a:t>سرگرمى </a:t>
            </a:r>
            <a:r>
              <a:rPr lang="fa-IR" dirty="0" smtClean="0">
                <a:ea typeface="Calibri"/>
              </a:rPr>
              <a:t>است</a:t>
            </a:r>
          </a:p>
          <a:p>
            <a:pPr marL="0" indent="0" algn="r" rtl="1">
              <a:lnSpc>
                <a:spcPct val="115000"/>
              </a:lnSpc>
              <a:spcAft>
                <a:spcPts val="1000"/>
              </a:spcAft>
              <a:buNone/>
            </a:pPr>
            <a:r>
              <a:rPr lang="fa-IR" dirty="0" smtClean="0">
                <a:ea typeface="Calibri"/>
              </a:rPr>
              <a:t> </a:t>
            </a:r>
            <a:r>
              <a:rPr lang="fa-IR" dirty="0">
                <a:ea typeface="Calibri"/>
              </a:rPr>
              <a:t>و نمازش را فراموش كرده است. به اين ترتيب اين كار، هم ملامت و شماتت </a:t>
            </a:r>
            <a:r>
              <a:rPr lang="fa-IR" dirty="0" smtClean="0">
                <a:ea typeface="Calibri"/>
              </a:rPr>
              <a:t>دشمن </a:t>
            </a:r>
            <a:r>
              <a:rPr lang="fa-IR" dirty="0">
                <a:ea typeface="Calibri"/>
              </a:rPr>
              <a:t>و هم انقطاع </a:t>
            </a:r>
            <a:endParaRPr lang="fa-IR" dirty="0" smtClean="0">
              <a:ea typeface="Calibri"/>
            </a:endParaRPr>
          </a:p>
          <a:p>
            <a:pPr marL="0" indent="0" algn="r" rtl="1">
              <a:lnSpc>
                <a:spcPct val="115000"/>
              </a:lnSpc>
              <a:spcAft>
                <a:spcPts val="1000"/>
              </a:spcAft>
              <a:buNone/>
            </a:pPr>
            <a:r>
              <a:rPr lang="fa-IR" dirty="0" smtClean="0">
                <a:ea typeface="Calibri"/>
              </a:rPr>
              <a:t>از </a:t>
            </a:r>
            <a:r>
              <a:rPr lang="fa-IR" dirty="0">
                <a:ea typeface="Calibri"/>
              </a:rPr>
              <a:t>دوست را در پى داشت و مصداق «ملوم محسور» شد. آيه فوق نازل گرديد </a:t>
            </a:r>
            <a:r>
              <a:rPr lang="fa-IR" dirty="0" smtClean="0">
                <a:ea typeface="Calibri"/>
              </a:rPr>
              <a:t>و </a:t>
            </a:r>
            <a:r>
              <a:rPr lang="fa-IR" dirty="0">
                <a:ea typeface="Calibri"/>
              </a:rPr>
              <a:t>به </a:t>
            </a:r>
            <a:r>
              <a:rPr lang="fa-IR" dirty="0" smtClean="0">
                <a:ea typeface="Calibri"/>
              </a:rPr>
              <a:t>پيامبر(ص)</a:t>
            </a:r>
          </a:p>
          <a:p>
            <a:pPr marL="0" indent="0" algn="r" rtl="1">
              <a:lnSpc>
                <a:spcPct val="115000"/>
              </a:lnSpc>
              <a:spcAft>
                <a:spcPts val="1000"/>
              </a:spcAft>
              <a:buNone/>
            </a:pPr>
            <a:r>
              <a:rPr lang="fa-IR" dirty="0" smtClean="0">
                <a:ea typeface="Calibri"/>
              </a:rPr>
              <a:t>هشدار </a:t>
            </a:r>
            <a:r>
              <a:rPr lang="fa-IR" dirty="0">
                <a:ea typeface="Calibri"/>
              </a:rPr>
              <a:t>داد كه اين كار تكرار نشود.</a:t>
            </a:r>
            <a:endParaRPr lang="en-US" dirty="0">
              <a:ea typeface="Calibri"/>
              <a:cs typeface="Arial"/>
            </a:endParaRPr>
          </a:p>
          <a:p>
            <a:pPr marL="0" indent="0" algn="r" rtl="1">
              <a:lnSpc>
                <a:spcPct val="115000"/>
              </a:lnSpc>
              <a:spcAft>
                <a:spcPts val="1000"/>
              </a:spcAft>
              <a:buNone/>
            </a:pPr>
            <a:r>
              <a:rPr lang="fa-IR" dirty="0">
                <a:ea typeface="Calibri"/>
              </a:rPr>
              <a:t>برخى نيز نقل كرده اند كه گاه </a:t>
            </a:r>
            <a:r>
              <a:rPr lang="fa-IR" dirty="0" smtClean="0">
                <a:ea typeface="Calibri"/>
              </a:rPr>
              <a:t>پيامبر(ص) </a:t>
            </a:r>
            <a:r>
              <a:rPr lang="fa-IR" dirty="0">
                <a:ea typeface="Calibri"/>
              </a:rPr>
              <a:t>آنچه در بيت المال داشت، به </a:t>
            </a:r>
            <a:r>
              <a:rPr lang="fa-IR" dirty="0" smtClean="0">
                <a:ea typeface="Calibri"/>
              </a:rPr>
              <a:t>نيازمند </a:t>
            </a:r>
            <a:r>
              <a:rPr lang="fa-IR" dirty="0">
                <a:ea typeface="Calibri"/>
              </a:rPr>
              <a:t>مى داد؛ به گونه </a:t>
            </a:r>
            <a:r>
              <a:rPr lang="fa-IR" dirty="0" smtClean="0">
                <a:ea typeface="Calibri"/>
              </a:rPr>
              <a:t>اى</a:t>
            </a:r>
          </a:p>
          <a:p>
            <a:pPr marL="0" indent="0" algn="r" rtl="1">
              <a:lnSpc>
                <a:spcPct val="115000"/>
              </a:lnSpc>
              <a:spcAft>
                <a:spcPts val="1000"/>
              </a:spcAft>
              <a:buNone/>
            </a:pPr>
            <a:r>
              <a:rPr lang="fa-IR" dirty="0" smtClean="0">
                <a:ea typeface="Calibri"/>
              </a:rPr>
              <a:t> </a:t>
            </a:r>
            <a:r>
              <a:rPr lang="fa-IR" dirty="0">
                <a:ea typeface="Calibri"/>
              </a:rPr>
              <a:t>كه اگر بعدها نيازمندى به سراغ او مى آمد، چيزى در بساط </a:t>
            </a:r>
            <a:r>
              <a:rPr lang="fa-IR" dirty="0" smtClean="0">
                <a:ea typeface="Calibri"/>
              </a:rPr>
              <a:t>نداشت</a:t>
            </a:r>
            <a:r>
              <a:rPr lang="fa-IR" dirty="0">
                <a:ea typeface="Calibri"/>
                <a:cs typeface="Arial"/>
              </a:rPr>
              <a:t> </a:t>
            </a:r>
            <a:r>
              <a:rPr lang="fa-IR" dirty="0" smtClean="0">
                <a:ea typeface="Calibri"/>
              </a:rPr>
              <a:t>و </a:t>
            </a:r>
            <a:r>
              <a:rPr lang="fa-IR" dirty="0">
                <a:ea typeface="Calibri"/>
              </a:rPr>
              <a:t>شرمنده مى شد و چه بسا </a:t>
            </a:r>
            <a:endParaRPr lang="fa-IR" dirty="0" smtClean="0">
              <a:ea typeface="Calibri"/>
            </a:endParaRPr>
          </a:p>
          <a:p>
            <a:pPr marL="0" indent="0" algn="r" rtl="1">
              <a:lnSpc>
                <a:spcPct val="115000"/>
              </a:lnSpc>
              <a:spcAft>
                <a:spcPts val="1000"/>
              </a:spcAft>
              <a:buNone/>
            </a:pPr>
            <a:r>
              <a:rPr lang="fa-IR" dirty="0" smtClean="0">
                <a:ea typeface="Calibri"/>
              </a:rPr>
              <a:t>شخص </a:t>
            </a:r>
            <a:r>
              <a:rPr lang="fa-IR" dirty="0">
                <a:ea typeface="Calibri"/>
              </a:rPr>
              <a:t>نيازمند، زبان به ملامت مى گشود و خاطر </a:t>
            </a:r>
            <a:r>
              <a:rPr lang="fa-IR" dirty="0" smtClean="0">
                <a:ea typeface="Calibri"/>
              </a:rPr>
              <a:t>پيامبر(ص) </a:t>
            </a:r>
            <a:r>
              <a:rPr lang="fa-IR" dirty="0">
                <a:ea typeface="Calibri"/>
              </a:rPr>
              <a:t>را آزرده مى ساخت. </a:t>
            </a:r>
            <a:endParaRPr lang="fa-IR" dirty="0" smtClean="0">
              <a:ea typeface="Calibri"/>
            </a:endParaRPr>
          </a:p>
          <a:p>
            <a:pPr marL="0" indent="0" algn="r" rtl="1">
              <a:lnSpc>
                <a:spcPct val="115000"/>
              </a:lnSpc>
              <a:spcAft>
                <a:spcPts val="1000"/>
              </a:spcAft>
              <a:buNone/>
            </a:pPr>
            <a:r>
              <a:rPr lang="fa-IR" dirty="0" smtClean="0">
                <a:ea typeface="Calibri"/>
              </a:rPr>
              <a:t>از </a:t>
            </a:r>
            <a:r>
              <a:rPr lang="fa-IR" dirty="0">
                <a:ea typeface="Calibri"/>
              </a:rPr>
              <a:t>اين رو دستور داده شد كه نه همه آنچه را در بيت المال دارد، </a:t>
            </a:r>
            <a:r>
              <a:rPr lang="fa-IR" dirty="0" smtClean="0">
                <a:ea typeface="Calibri"/>
              </a:rPr>
              <a:t>انفاق </a:t>
            </a:r>
            <a:r>
              <a:rPr lang="fa-IR" dirty="0">
                <a:ea typeface="Calibri"/>
              </a:rPr>
              <a:t>كند و نه همه را نگاه دارد </a:t>
            </a:r>
            <a:endParaRPr lang="fa-IR" dirty="0" smtClean="0">
              <a:ea typeface="Calibri"/>
            </a:endParaRPr>
          </a:p>
          <a:p>
            <a:pPr marL="0" indent="0" algn="r" rtl="1">
              <a:lnSpc>
                <a:spcPct val="115000"/>
              </a:lnSpc>
              <a:spcAft>
                <a:spcPts val="1000"/>
              </a:spcAft>
              <a:buNone/>
            </a:pPr>
            <a:r>
              <a:rPr lang="fa-IR" dirty="0" smtClean="0">
                <a:ea typeface="Calibri"/>
              </a:rPr>
              <a:t>تا </a:t>
            </a:r>
            <a:r>
              <a:rPr lang="fa-IR" dirty="0">
                <a:ea typeface="Calibri"/>
              </a:rPr>
              <a:t>اين گونه مشكلات پيش نيايد.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2434832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نكته ها</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457200" y="838200"/>
            <a:ext cx="8229600" cy="5287963"/>
          </a:xfrm>
        </p:spPr>
        <p:txBody>
          <a:bodyPr>
            <a:normAutofit fontScale="47500" lnSpcReduction="20000"/>
          </a:bodyPr>
          <a:lstStyle/>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r>
              <a:rPr lang="fa-IR" b="1" dirty="0">
                <a:ea typeface="Calibri"/>
              </a:rPr>
              <a:t>1. بلای اسراف و تبذير </a:t>
            </a:r>
            <a:endParaRPr lang="en-US" b="1" dirty="0">
              <a:ea typeface="Calibri"/>
              <a:cs typeface="Arial"/>
            </a:endParaRPr>
          </a:p>
          <a:p>
            <a:pPr marL="0" indent="0" algn="r" rtl="1">
              <a:lnSpc>
                <a:spcPct val="115000"/>
              </a:lnSpc>
              <a:spcAft>
                <a:spcPts val="1000"/>
              </a:spcAft>
              <a:buNone/>
            </a:pPr>
            <a:r>
              <a:rPr lang="fa-IR" dirty="0">
                <a:ea typeface="Calibri"/>
              </a:rPr>
              <a:t>بى شك نعمت ها و مواهب موجود در كره زمين براى ساكنانش كافى است، اما بدين شرط كه </a:t>
            </a:r>
            <a:r>
              <a:rPr lang="fa-IR" dirty="0">
                <a:ea typeface="Calibri"/>
                <a:cs typeface="Arial"/>
              </a:rPr>
              <a:t> </a:t>
            </a:r>
            <a:r>
              <a:rPr lang="fa-IR" dirty="0" smtClean="0">
                <a:ea typeface="Calibri"/>
              </a:rPr>
              <a:t>بيهوده </a:t>
            </a:r>
            <a:r>
              <a:rPr lang="fa-IR" dirty="0">
                <a:ea typeface="Calibri"/>
              </a:rPr>
              <a:t>به هدر نرود، بلكه به صورت صحيح و معقول و دور از هرگونه افراط و تفريط مورد بهره </a:t>
            </a:r>
            <a:r>
              <a:rPr lang="fa-IR" dirty="0" smtClean="0">
                <a:ea typeface="Calibri"/>
              </a:rPr>
              <a:t>بردارى </a:t>
            </a:r>
            <a:r>
              <a:rPr lang="fa-IR" dirty="0">
                <a:ea typeface="Calibri"/>
              </a:rPr>
              <a:t>قرار گيرد</a:t>
            </a:r>
            <a:r>
              <a:rPr lang="fa-IR" dirty="0" smtClean="0">
                <a:ea typeface="Calibri"/>
              </a:rPr>
              <a:t>،</a:t>
            </a:r>
            <a:r>
              <a:rPr lang="fa-IR" dirty="0">
                <a:ea typeface="Calibri"/>
              </a:rPr>
              <a:t> </a:t>
            </a:r>
            <a:r>
              <a:rPr lang="fa-IR" dirty="0" smtClean="0">
                <a:ea typeface="Calibri"/>
              </a:rPr>
              <a:t> </a:t>
            </a:r>
            <a:r>
              <a:rPr lang="fa-IR" dirty="0">
                <a:ea typeface="Calibri"/>
              </a:rPr>
              <a:t>وگرنه اين مواهب آن قدر زياد و نامحدود نيست كه با بهره گيرى نادرست </a:t>
            </a:r>
            <a:r>
              <a:rPr lang="fa-IR" dirty="0" smtClean="0">
                <a:ea typeface="Calibri"/>
              </a:rPr>
              <a:t>آسيب </a:t>
            </a:r>
            <a:r>
              <a:rPr lang="fa-IR" dirty="0">
                <a:ea typeface="Calibri"/>
              </a:rPr>
              <a:t>نپذيرد.</a:t>
            </a:r>
            <a:endParaRPr lang="en-US" dirty="0">
              <a:ea typeface="Calibri"/>
              <a:cs typeface="Arial"/>
            </a:endParaRPr>
          </a:p>
          <a:p>
            <a:pPr marL="0" indent="0" algn="r" rtl="1">
              <a:lnSpc>
                <a:spcPct val="115000"/>
              </a:lnSpc>
              <a:spcAft>
                <a:spcPts val="1000"/>
              </a:spcAft>
              <a:buNone/>
            </a:pPr>
            <a:r>
              <a:rPr lang="fa-IR" dirty="0">
                <a:ea typeface="Calibri"/>
              </a:rPr>
              <a:t>چه بسا اسراف و تبذير در منطقه اى از زمين باعث محروميت منطقه ديگر شود و يا اسراف </a:t>
            </a:r>
            <a:r>
              <a:rPr lang="fa-IR" dirty="0" smtClean="0">
                <a:ea typeface="Calibri"/>
              </a:rPr>
              <a:t>و </a:t>
            </a:r>
            <a:r>
              <a:rPr lang="fa-IR" dirty="0">
                <a:ea typeface="Calibri"/>
              </a:rPr>
              <a:t>تبذير انسان هاى امروز باعث محروميت نسل هاى آينده گردد. آن روز كه ارقام و آمار </a:t>
            </a:r>
            <a:r>
              <a:rPr lang="fa-IR" dirty="0" smtClean="0">
                <a:ea typeface="Calibri"/>
              </a:rPr>
              <a:t>همچون</a:t>
            </a:r>
            <a:r>
              <a:rPr lang="fa-IR" dirty="0">
                <a:ea typeface="Calibri"/>
                <a:cs typeface="Arial"/>
              </a:rPr>
              <a:t> </a:t>
            </a:r>
            <a:r>
              <a:rPr lang="fa-IR" dirty="0" smtClean="0">
                <a:ea typeface="Calibri"/>
              </a:rPr>
              <a:t>امروز </a:t>
            </a:r>
            <a:r>
              <a:rPr lang="fa-IR" dirty="0">
                <a:ea typeface="Calibri"/>
              </a:rPr>
              <a:t>دست انسان ها نبود، اسلام هشدار داد كه در بهره گيرى از مواهب خدا در زمين، </a:t>
            </a:r>
            <a:r>
              <a:rPr lang="fa-IR" dirty="0" smtClean="0">
                <a:ea typeface="Calibri"/>
              </a:rPr>
              <a:t>اسراف</a:t>
            </a:r>
            <a:r>
              <a:rPr lang="fa-IR" dirty="0">
                <a:ea typeface="Calibri"/>
                <a:cs typeface="Arial"/>
              </a:rPr>
              <a:t> </a:t>
            </a:r>
            <a:r>
              <a:rPr lang="fa-IR" dirty="0" smtClean="0">
                <a:ea typeface="Calibri"/>
              </a:rPr>
              <a:t>و </a:t>
            </a:r>
            <a:r>
              <a:rPr lang="fa-IR" dirty="0">
                <a:ea typeface="Calibri"/>
              </a:rPr>
              <a:t>تبذير روا مداريد. قرآن در آيات فراوانى به شدت مسرفان را محكوم كرده كه به نمونه هايى از </a:t>
            </a:r>
            <a:r>
              <a:rPr lang="fa-IR" dirty="0" smtClean="0">
                <a:ea typeface="Calibri"/>
              </a:rPr>
              <a:t>آن </a:t>
            </a:r>
            <a:r>
              <a:rPr lang="fa-IR" dirty="0">
                <a:ea typeface="Calibri"/>
              </a:rPr>
              <a:t>اشاره مى شود:</a:t>
            </a:r>
            <a:endParaRPr lang="en-US" dirty="0">
              <a:ea typeface="Calibri"/>
              <a:cs typeface="Arial"/>
            </a:endParaRPr>
          </a:p>
          <a:p>
            <a:pPr marL="0" indent="0" algn="r" rtl="1">
              <a:lnSpc>
                <a:spcPct val="115000"/>
              </a:lnSpc>
              <a:spcAft>
                <a:spcPts val="1000"/>
              </a:spcAft>
              <a:buNone/>
            </a:pPr>
            <a:r>
              <a:rPr lang="fa-IR" dirty="0" smtClean="0">
                <a:solidFill>
                  <a:schemeClr val="accent2">
                    <a:lumMod val="75000"/>
                  </a:schemeClr>
                </a:solidFill>
                <a:ea typeface="Calibri"/>
              </a:rPr>
              <a:t>.</a:t>
            </a:r>
            <a:endParaRPr lang="en-US" dirty="0">
              <a:solidFill>
                <a:schemeClr val="accent2">
                  <a:lumMod val="75000"/>
                </a:schemeClr>
              </a:solidFill>
              <a:ea typeface="Calibri"/>
              <a:cs typeface="Arial"/>
            </a:endParaRPr>
          </a:p>
          <a:p>
            <a:pPr marL="0" indent="0" algn="r" rtl="1">
              <a:lnSpc>
                <a:spcPct val="115000"/>
              </a:lnSpc>
              <a:spcAft>
                <a:spcPts val="1000"/>
              </a:spcAft>
              <a:buNone/>
            </a:pPr>
            <a:r>
              <a:rPr lang="fa-IR" dirty="0">
                <a:solidFill>
                  <a:srgbClr val="00B0F0"/>
                </a:solidFill>
                <a:ea typeface="Calibri"/>
              </a:rPr>
              <a:t>ـ خداوند اسراف كاران را دوست ندارد: و لا تسرفوا إنه لا يحب المسرفين .</a:t>
            </a:r>
            <a:endParaRPr lang="en-US" dirty="0">
              <a:solidFill>
                <a:srgbClr val="00B0F0"/>
              </a:solidFill>
              <a:ea typeface="Calibri"/>
              <a:cs typeface="Arial"/>
            </a:endParaRPr>
          </a:p>
          <a:p>
            <a:pPr marL="0" indent="0" algn="r" rtl="1">
              <a:lnSpc>
                <a:spcPct val="115000"/>
              </a:lnSpc>
              <a:spcAft>
                <a:spcPts val="1000"/>
              </a:spcAft>
              <a:buNone/>
            </a:pPr>
            <a:r>
              <a:rPr lang="fa-IR" dirty="0">
                <a:solidFill>
                  <a:srgbClr val="00B0F0"/>
                </a:solidFill>
                <a:ea typeface="Calibri"/>
              </a:rPr>
              <a:t>ـ مسرفان را از جمله اصحاب دوزخ برمى شمرد: و أن المسرفين هم أصحاب النار .</a:t>
            </a:r>
            <a:endParaRPr lang="en-US" dirty="0">
              <a:solidFill>
                <a:srgbClr val="00B0F0"/>
              </a:solidFill>
              <a:ea typeface="Calibri"/>
              <a:cs typeface="Arial"/>
            </a:endParaRPr>
          </a:p>
          <a:p>
            <a:pPr marL="0" indent="0" algn="r" rtl="1">
              <a:lnSpc>
                <a:spcPct val="115000"/>
              </a:lnSpc>
              <a:spcAft>
                <a:spcPts val="1000"/>
              </a:spcAft>
              <a:buNone/>
            </a:pPr>
            <a:r>
              <a:rPr lang="fa-IR" dirty="0">
                <a:solidFill>
                  <a:srgbClr val="00B0F0"/>
                </a:solidFill>
                <a:ea typeface="Calibri"/>
              </a:rPr>
              <a:t>ـ از اطاعت فرمان مسرفان، نهى مى كند: و لا تطيعوا أمر المسرفين </a:t>
            </a:r>
            <a:endParaRPr lang="en-US" dirty="0">
              <a:solidFill>
                <a:srgbClr val="00B0F0"/>
              </a:solidFill>
              <a:ea typeface="Calibri"/>
              <a:cs typeface="Arial"/>
            </a:endParaRPr>
          </a:p>
          <a:p>
            <a:pPr marL="0" indent="0" algn="r" rtl="1">
              <a:lnSpc>
                <a:spcPct val="115000"/>
              </a:lnSpc>
              <a:spcAft>
                <a:spcPts val="1000"/>
              </a:spcAft>
              <a:buNone/>
            </a:pPr>
            <a:r>
              <a:rPr lang="fa-IR" dirty="0">
                <a:solidFill>
                  <a:srgbClr val="00B0F0"/>
                </a:solidFill>
                <a:ea typeface="Calibri"/>
              </a:rPr>
              <a:t>ـ مجازات الهى را در انتظار مسرفان مى داند: مسومة عند ربك للمسرفين .</a:t>
            </a:r>
            <a:endParaRPr lang="en-US" dirty="0">
              <a:solidFill>
                <a:srgbClr val="00B0F0"/>
              </a:solidFill>
              <a:ea typeface="Calibri"/>
              <a:cs typeface="Arial"/>
            </a:endParaRPr>
          </a:p>
          <a:p>
            <a:pPr marL="0" indent="0" algn="r" rtl="1">
              <a:lnSpc>
                <a:spcPct val="115000"/>
              </a:lnSpc>
              <a:spcAft>
                <a:spcPts val="1000"/>
              </a:spcAft>
              <a:buNone/>
            </a:pPr>
            <a:r>
              <a:rPr lang="fa-IR" dirty="0">
                <a:solidFill>
                  <a:srgbClr val="00B0F0"/>
                </a:solidFill>
                <a:ea typeface="Calibri"/>
              </a:rPr>
              <a:t>ـ اسراف كارى را برنامه اى فرعونى قلمداد مى كند: و إن فرعون لعال فى الارض و إنه لمن المسرفين </a:t>
            </a:r>
            <a:endParaRPr lang="fa-IR" dirty="0">
              <a:solidFill>
                <a:schemeClr val="accent2">
                  <a:lumMod val="75000"/>
                </a:schemeClr>
              </a:solidFill>
            </a:endParaRPr>
          </a:p>
        </p:txBody>
      </p:sp>
    </p:spTree>
    <p:extLst>
      <p:ext uri="{BB962C8B-B14F-4D97-AF65-F5344CB8AC3E}">
        <p14:creationId xmlns:p14="http://schemas.microsoft.com/office/powerpoint/2010/main" val="23364083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534400" cy="5821363"/>
          </a:xfrm>
        </p:spPr>
        <p:txBody>
          <a:bodyPr>
            <a:normAutofit fontScale="55000" lnSpcReduction="20000"/>
          </a:bodyPr>
          <a:lstStyle/>
          <a:p>
            <a:pPr marL="0" indent="0" algn="r" rtl="1">
              <a:lnSpc>
                <a:spcPct val="115000"/>
              </a:lnSpc>
              <a:spcAft>
                <a:spcPts val="1000"/>
              </a:spcAft>
              <a:buNone/>
            </a:pPr>
            <a:r>
              <a:rPr lang="fa-IR" dirty="0">
                <a:ea typeface="Calibri"/>
              </a:rPr>
              <a:t>ـ </a:t>
            </a:r>
            <a:r>
              <a:rPr lang="fa-IR" dirty="0">
                <a:solidFill>
                  <a:srgbClr val="C00000"/>
                </a:solidFill>
                <a:ea typeface="Calibri"/>
              </a:rPr>
              <a:t>مسرفان دروغگو را از هدايت الهى محروم مى شمرد: إن الله لا يهدى من هو مسرف كذاب </a:t>
            </a:r>
            <a:r>
              <a:rPr lang="fa-IR" dirty="0" smtClean="0">
                <a:solidFill>
                  <a:srgbClr val="C00000"/>
                </a:solidFill>
                <a:ea typeface="Calibri"/>
              </a:rPr>
              <a:t>.</a:t>
            </a:r>
            <a:endParaRPr lang="en-US" dirty="0">
              <a:solidFill>
                <a:srgbClr val="C00000"/>
              </a:solidFill>
              <a:ea typeface="Calibri"/>
              <a:cs typeface="Arial"/>
            </a:endParaRPr>
          </a:p>
          <a:p>
            <a:pPr marL="0" indent="0" algn="r" rtl="1">
              <a:lnSpc>
                <a:spcPct val="115000"/>
              </a:lnSpc>
              <a:spcAft>
                <a:spcPts val="1000"/>
              </a:spcAft>
              <a:buNone/>
            </a:pPr>
            <a:r>
              <a:rPr lang="fa-IR" dirty="0">
                <a:solidFill>
                  <a:srgbClr val="C00000"/>
                </a:solidFill>
                <a:ea typeface="Calibri"/>
              </a:rPr>
              <a:t>ـ سرانجام سرنوشت آنها را هلاكت و نابودى معرفى مى كند: و أهلكنا المسرفين </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چنانكه ديديم، آيات مورد بحث نيز تبذير كنندگان را برادران شيطان و قرين و همنشين </a:t>
            </a:r>
            <a:r>
              <a:rPr lang="fa-IR" dirty="0" smtClean="0">
                <a:ea typeface="Calibri"/>
              </a:rPr>
              <a:t>آنها </a:t>
            </a:r>
            <a:r>
              <a:rPr lang="fa-IR" dirty="0">
                <a:ea typeface="Calibri"/>
              </a:rPr>
              <a:t>مى شمرد.</a:t>
            </a:r>
            <a:endParaRPr lang="en-US" dirty="0">
              <a:ea typeface="Calibri"/>
              <a:cs typeface="Arial"/>
            </a:endParaRPr>
          </a:p>
          <a:p>
            <a:pPr marL="0" indent="0" algn="r" rtl="1">
              <a:lnSpc>
                <a:spcPct val="115000"/>
              </a:lnSpc>
              <a:spcAft>
                <a:spcPts val="1000"/>
              </a:spcAft>
              <a:buNone/>
            </a:pPr>
            <a:r>
              <a:rPr lang="fa-IR" dirty="0">
                <a:ea typeface="Calibri"/>
              </a:rPr>
              <a:t>«اسراف» به معناى وسيع كلمه آن </a:t>
            </a:r>
            <a:r>
              <a:rPr lang="fa-IR" dirty="0" smtClean="0">
                <a:ea typeface="Calibri"/>
              </a:rPr>
              <a:t>است</a:t>
            </a:r>
            <a:r>
              <a:rPr lang="fa-IR" dirty="0">
                <a:ea typeface="Calibri"/>
                <a:cs typeface="Arial"/>
              </a:rPr>
              <a:t> </a:t>
            </a:r>
            <a:r>
              <a:rPr lang="fa-IR" dirty="0" smtClean="0">
                <a:ea typeface="Calibri"/>
              </a:rPr>
              <a:t>كه </a:t>
            </a:r>
            <a:r>
              <a:rPr lang="fa-IR" dirty="0">
                <a:ea typeface="Calibri"/>
              </a:rPr>
              <a:t>انسان در هر كارى از حد تجاوز كند، اما غالبا </a:t>
            </a:r>
            <a:r>
              <a:rPr lang="fa-IR" dirty="0" smtClean="0">
                <a:ea typeface="Calibri"/>
              </a:rPr>
              <a:t>اين </a:t>
            </a:r>
            <a:r>
              <a:rPr lang="fa-IR" dirty="0">
                <a:ea typeface="Calibri"/>
              </a:rPr>
              <a:t>كلمه در مورد هزينه ها و خرج ها گفته مى شود. از آيات قرآن به خوبى استفاده مى شود، </a:t>
            </a:r>
            <a:r>
              <a:rPr lang="fa-IR" dirty="0" smtClean="0">
                <a:ea typeface="Calibri"/>
              </a:rPr>
              <a:t>اسراف </a:t>
            </a:r>
            <a:r>
              <a:rPr lang="fa-IR" dirty="0">
                <a:ea typeface="Calibri"/>
              </a:rPr>
              <a:t>نقطه مقابل تنگ گرفتن و سخت گيرى است؛ آنجا كه مى فرمايد:</a:t>
            </a:r>
            <a:endParaRPr lang="en-US" dirty="0">
              <a:ea typeface="Calibri"/>
              <a:cs typeface="Arial"/>
            </a:endParaRPr>
          </a:p>
          <a:p>
            <a:pPr marL="0" indent="0" algn="r" rtl="1">
              <a:lnSpc>
                <a:spcPct val="115000"/>
              </a:lnSpc>
              <a:spcAft>
                <a:spcPts val="1000"/>
              </a:spcAft>
              <a:buNone/>
            </a:pPr>
            <a:r>
              <a:rPr lang="fa-IR" dirty="0">
                <a:solidFill>
                  <a:schemeClr val="tx2"/>
                </a:solidFill>
                <a:ea typeface="Calibri"/>
              </a:rPr>
              <a:t>و الذين إذا أنفقوا لم يسرفوا و لم يقتروا و كان بين ذلك </a:t>
            </a:r>
            <a:r>
              <a:rPr lang="fa-IR" dirty="0" smtClean="0">
                <a:solidFill>
                  <a:schemeClr val="tx2"/>
                </a:solidFill>
                <a:ea typeface="Calibri"/>
              </a:rPr>
              <a:t>قواما.</a:t>
            </a:r>
            <a:endParaRPr lang="en-US" dirty="0">
              <a:solidFill>
                <a:schemeClr val="tx2"/>
              </a:solidFill>
              <a:ea typeface="Calibri"/>
              <a:cs typeface="Arial"/>
            </a:endParaRPr>
          </a:p>
          <a:p>
            <a:pPr marL="0" indent="0" algn="r" rtl="1">
              <a:lnSpc>
                <a:spcPct val="115000"/>
              </a:lnSpc>
              <a:spcAft>
                <a:spcPts val="1000"/>
              </a:spcAft>
              <a:buNone/>
            </a:pPr>
            <a:r>
              <a:rPr lang="fa-IR" dirty="0">
                <a:solidFill>
                  <a:schemeClr val="tx2"/>
                </a:solidFill>
                <a:ea typeface="Calibri"/>
              </a:rPr>
              <a:t>و كسانى كه هرگاه انفاق كنند، نه اسراف مى نمايند و نه سخت گيرى، بلكه در ميان </a:t>
            </a:r>
            <a:r>
              <a:rPr lang="fa-IR" dirty="0" smtClean="0">
                <a:solidFill>
                  <a:schemeClr val="tx2"/>
                </a:solidFill>
                <a:ea typeface="Calibri"/>
              </a:rPr>
              <a:t>اين </a:t>
            </a:r>
            <a:r>
              <a:rPr lang="fa-IR" dirty="0">
                <a:solidFill>
                  <a:schemeClr val="tx2"/>
                </a:solidFill>
                <a:ea typeface="Calibri"/>
              </a:rPr>
              <a:t>دو، حد اعتدالى دارند.</a:t>
            </a:r>
            <a:endParaRPr lang="en-US" dirty="0">
              <a:solidFill>
                <a:schemeClr val="tx2"/>
              </a:solidFill>
              <a:ea typeface="Calibri"/>
              <a:cs typeface="Arial"/>
            </a:endParaRPr>
          </a:p>
          <a:p>
            <a:pPr marL="0" indent="0" algn="r" rtl="1">
              <a:lnSpc>
                <a:spcPct val="115000"/>
              </a:lnSpc>
              <a:spcAft>
                <a:spcPts val="1000"/>
              </a:spcAft>
              <a:buNone/>
            </a:pPr>
            <a:r>
              <a:rPr lang="fa-IR" b="1" dirty="0">
                <a:ea typeface="Calibri"/>
              </a:rPr>
              <a:t>2. تفاوت اسراف و تبذير </a:t>
            </a:r>
            <a:endParaRPr lang="en-US" b="1" dirty="0">
              <a:ea typeface="Calibri"/>
              <a:cs typeface="Arial"/>
            </a:endParaRPr>
          </a:p>
          <a:p>
            <a:pPr marL="0" indent="0" algn="r" rtl="1">
              <a:lnSpc>
                <a:spcPct val="115000"/>
              </a:lnSpc>
              <a:spcAft>
                <a:spcPts val="1000"/>
              </a:spcAft>
              <a:buNone/>
            </a:pPr>
            <a:r>
              <a:rPr lang="fa-IR" dirty="0">
                <a:ea typeface="Calibri"/>
              </a:rPr>
              <a:t>در اينكه ميان اسراف و تبذير چه تفاوتى است، بحث روشنى در اين زمينه از مفسران نديده </a:t>
            </a:r>
            <a:r>
              <a:rPr lang="fa-IR" dirty="0" smtClean="0">
                <a:ea typeface="Calibri"/>
              </a:rPr>
              <a:t>ايم</a:t>
            </a:r>
            <a:r>
              <a:rPr lang="fa-IR" dirty="0">
                <a:ea typeface="Calibri"/>
                <a:cs typeface="Arial"/>
              </a:rPr>
              <a:t> </a:t>
            </a:r>
            <a:r>
              <a:rPr lang="fa-IR" dirty="0" smtClean="0">
                <a:ea typeface="Calibri"/>
              </a:rPr>
              <a:t>ولى </a:t>
            </a:r>
            <a:r>
              <a:rPr lang="fa-IR" dirty="0">
                <a:ea typeface="Calibri"/>
              </a:rPr>
              <a:t>با در نظر گرفتن ريشه اين دو لغت چنين به نظر مى رسد كه وقتى اين دو در مقابل هم </a:t>
            </a:r>
            <a:r>
              <a:rPr lang="fa-IR" dirty="0" smtClean="0">
                <a:ea typeface="Calibri"/>
              </a:rPr>
              <a:t>قرار </a:t>
            </a:r>
            <a:r>
              <a:rPr lang="fa-IR" dirty="0">
                <a:ea typeface="Calibri"/>
              </a:rPr>
              <a:t>گيرند، «اسراف» به معناى خارج شدن از حد اعتدال است، بى آنكه چيزى در ظاهر ضايع </a:t>
            </a:r>
            <a:r>
              <a:rPr lang="fa-IR" dirty="0" smtClean="0">
                <a:ea typeface="Calibri"/>
              </a:rPr>
              <a:t>شده </a:t>
            </a:r>
            <a:r>
              <a:rPr lang="fa-IR" dirty="0">
                <a:ea typeface="Calibri"/>
              </a:rPr>
              <a:t>باشد؛ مانند آنكه غذاى خود را آن چنان گران قيمت تهيه كنيم كه با قيمت آن بتوان عده </a:t>
            </a:r>
            <a:r>
              <a:rPr lang="fa-IR" dirty="0" smtClean="0">
                <a:ea typeface="Calibri"/>
              </a:rPr>
              <a:t>زيادى </a:t>
            </a:r>
            <a:r>
              <a:rPr lang="fa-IR" dirty="0">
                <a:ea typeface="Calibri"/>
              </a:rPr>
              <a:t>را آبرومندانه تغذيه كرد. اما «تبذير» و ريختوپاش آن است كه آن چنان مصرف كنيم كه </a:t>
            </a:r>
            <a:r>
              <a:rPr lang="fa-IR" dirty="0" smtClean="0">
                <a:ea typeface="Calibri"/>
              </a:rPr>
              <a:t>به </a:t>
            </a:r>
            <a:r>
              <a:rPr lang="fa-IR" dirty="0">
                <a:ea typeface="Calibri"/>
              </a:rPr>
              <a:t>اتلاف و تضييع بينجامد مثلا براى دو نفر ميهمان غذاى ده نفر را تدارك ببينيم و باقيمانده را </a:t>
            </a:r>
            <a:r>
              <a:rPr lang="fa-IR" dirty="0" smtClean="0">
                <a:ea typeface="Calibri"/>
              </a:rPr>
              <a:t>در </a:t>
            </a:r>
            <a:r>
              <a:rPr lang="fa-IR" dirty="0">
                <a:ea typeface="Calibri"/>
              </a:rPr>
              <a:t>زباله دان بريزيم و اتلاف كنيم.</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54786932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62500" lnSpcReduction="20000"/>
          </a:bodyPr>
          <a:lstStyle/>
          <a:p>
            <a:pPr marL="0" indent="0" algn="r" rtl="1">
              <a:lnSpc>
                <a:spcPct val="115000"/>
              </a:lnSpc>
              <a:spcAft>
                <a:spcPts val="1000"/>
              </a:spcAft>
              <a:buNone/>
            </a:pPr>
            <a:r>
              <a:rPr lang="fa-IR" dirty="0">
                <a:ea typeface="Calibri"/>
              </a:rPr>
              <a:t>ناگفته نماند بسيار مى شود كه اين دو كلمه در يك معنا به كار مى رود و حتى به </a:t>
            </a:r>
            <a:r>
              <a:rPr lang="fa-IR" dirty="0" smtClean="0">
                <a:ea typeface="Calibri"/>
              </a:rPr>
              <a:t>عنوان</a:t>
            </a:r>
            <a:endParaRPr lang="en-US" dirty="0">
              <a:ea typeface="Calibri"/>
              <a:cs typeface="Arial"/>
            </a:endParaRPr>
          </a:p>
          <a:p>
            <a:pPr marL="0" indent="0" algn="r" rtl="1">
              <a:lnSpc>
                <a:spcPct val="115000"/>
              </a:lnSpc>
              <a:spcAft>
                <a:spcPts val="1000"/>
              </a:spcAft>
              <a:buNone/>
            </a:pPr>
            <a:r>
              <a:rPr lang="fa-IR" dirty="0">
                <a:ea typeface="Calibri"/>
              </a:rPr>
              <a:t>تأكيد پشت سر هم مى آيند. امام </a:t>
            </a:r>
            <a:r>
              <a:rPr lang="fa-IR" dirty="0" smtClean="0">
                <a:ea typeface="Calibri"/>
              </a:rPr>
              <a:t>على(ع) </a:t>
            </a:r>
            <a:r>
              <a:rPr lang="fa-IR" dirty="0">
                <a:ea typeface="Calibri"/>
              </a:rPr>
              <a:t>مى </a:t>
            </a:r>
            <a:r>
              <a:rPr lang="fa-IR" dirty="0" smtClean="0">
                <a:ea typeface="Calibri"/>
              </a:rPr>
              <a:t>فرمايد:</a:t>
            </a:r>
            <a:endParaRPr lang="en-US" dirty="0">
              <a:ea typeface="Calibri"/>
              <a:cs typeface="Arial"/>
            </a:endParaRPr>
          </a:p>
          <a:p>
            <a:pPr marL="0" indent="0" algn="r" rtl="1">
              <a:lnSpc>
                <a:spcPct val="115000"/>
              </a:lnSpc>
              <a:spcAft>
                <a:spcPts val="1000"/>
              </a:spcAft>
              <a:buNone/>
            </a:pPr>
            <a:r>
              <a:rPr lang="fa-IR" dirty="0">
                <a:solidFill>
                  <a:srgbClr val="C00000"/>
                </a:solidFill>
                <a:ea typeface="Calibri"/>
              </a:rPr>
              <a:t>ألا إن إعطاء المال فى غير حقه تبذير و إسراف و هو يرفع صاحبه فى الدنيا و يضعه فى الاخرة </a:t>
            </a:r>
            <a:endParaRPr lang="en-US" dirty="0">
              <a:solidFill>
                <a:srgbClr val="C00000"/>
              </a:solidFill>
              <a:ea typeface="Calibri"/>
              <a:cs typeface="Arial"/>
            </a:endParaRPr>
          </a:p>
          <a:p>
            <a:pPr marL="0" indent="0" algn="r" rtl="1">
              <a:lnSpc>
                <a:spcPct val="115000"/>
              </a:lnSpc>
              <a:spcAft>
                <a:spcPts val="1000"/>
              </a:spcAft>
              <a:buNone/>
            </a:pPr>
            <a:r>
              <a:rPr lang="fa-IR" dirty="0">
                <a:solidFill>
                  <a:srgbClr val="C00000"/>
                </a:solidFill>
                <a:ea typeface="Calibri"/>
              </a:rPr>
              <a:t>و يكرمه فى الناس و يهينه عند الله </a:t>
            </a:r>
            <a:r>
              <a:rPr lang="fa-IR" dirty="0" smtClean="0">
                <a:solidFill>
                  <a:srgbClr val="C00000"/>
                </a:solidFill>
                <a:ea typeface="Calibri"/>
              </a:rPr>
              <a:t>آگاه </a:t>
            </a:r>
            <a:r>
              <a:rPr lang="fa-IR" dirty="0">
                <a:solidFill>
                  <a:srgbClr val="C00000"/>
                </a:solidFill>
                <a:ea typeface="Calibri"/>
              </a:rPr>
              <a:t>باشيد</a:t>
            </a:r>
            <a:r>
              <a:rPr lang="fa-IR" dirty="0">
                <a:ea typeface="Calibri"/>
              </a:rPr>
              <a:t>! </a:t>
            </a:r>
          </a:p>
          <a:p>
            <a:pPr marL="0" indent="0" algn="r" rtl="1">
              <a:lnSpc>
                <a:spcPct val="115000"/>
              </a:lnSpc>
              <a:spcAft>
                <a:spcPts val="1000"/>
              </a:spcAft>
              <a:buNone/>
            </a:pPr>
            <a:r>
              <a:rPr lang="fa-IR" dirty="0" smtClean="0">
                <a:ea typeface="Calibri"/>
              </a:rPr>
              <a:t>مال </a:t>
            </a:r>
            <a:r>
              <a:rPr lang="fa-IR" dirty="0">
                <a:ea typeface="Calibri"/>
              </a:rPr>
              <a:t>را در غير مورد استحقاق صرف كردن، تبذير و اسراف است. ممكن است اين </a:t>
            </a:r>
            <a:endParaRPr lang="en-US" dirty="0">
              <a:ea typeface="Calibri"/>
              <a:cs typeface="Arial"/>
            </a:endParaRPr>
          </a:p>
          <a:p>
            <a:pPr marL="0" indent="0" algn="r" rtl="1">
              <a:lnSpc>
                <a:spcPct val="115000"/>
              </a:lnSpc>
              <a:spcAft>
                <a:spcPts val="1000"/>
              </a:spcAft>
              <a:buNone/>
            </a:pPr>
            <a:r>
              <a:rPr lang="fa-IR" dirty="0">
                <a:ea typeface="Calibri"/>
              </a:rPr>
              <a:t>عمل انسان را در دنيا بلندمرتبه كند، اما مسلما در آخرت پست و حقير خواهد كرد. در نظر توده </a:t>
            </a:r>
            <a:endParaRPr lang="en-US" dirty="0">
              <a:ea typeface="Calibri"/>
              <a:cs typeface="Arial"/>
            </a:endParaRPr>
          </a:p>
          <a:p>
            <a:pPr marL="0" indent="0" algn="r" rtl="1">
              <a:lnSpc>
                <a:spcPct val="115000"/>
              </a:lnSpc>
              <a:spcAft>
                <a:spcPts val="1000"/>
              </a:spcAft>
              <a:buNone/>
            </a:pPr>
            <a:r>
              <a:rPr lang="fa-IR" dirty="0">
                <a:ea typeface="Calibri"/>
              </a:rPr>
              <a:t>مردم ممكن است سبب اكرام گردد، اما در پيشگاه خدا موجب سقوط مقام انسان خواهد شد.</a:t>
            </a:r>
            <a:endParaRPr lang="en-US" dirty="0">
              <a:ea typeface="Calibri"/>
              <a:cs typeface="Arial"/>
            </a:endParaRPr>
          </a:p>
          <a:p>
            <a:pPr marL="0" indent="0" algn="r" rtl="1">
              <a:lnSpc>
                <a:spcPct val="115000"/>
              </a:lnSpc>
              <a:spcAft>
                <a:spcPts val="1000"/>
              </a:spcAft>
              <a:buNone/>
            </a:pPr>
            <a:r>
              <a:rPr lang="fa-IR" dirty="0">
                <a:ea typeface="Calibri"/>
              </a:rPr>
              <a:t>دنياى امروز كه در پاره اى از مواد احساس مضيقه مى </a:t>
            </a:r>
            <a:r>
              <a:rPr lang="fa-IR" dirty="0" smtClean="0">
                <a:ea typeface="Calibri"/>
              </a:rPr>
              <a:t>كند</a:t>
            </a:r>
            <a:r>
              <a:rPr lang="fa-IR" dirty="0">
                <a:ea typeface="Calibri"/>
              </a:rPr>
              <a:t>، سخت به اين موضوع توجه كرده؛ </a:t>
            </a:r>
            <a:endParaRPr lang="en-US" dirty="0">
              <a:ea typeface="Calibri"/>
              <a:cs typeface="Arial"/>
            </a:endParaRPr>
          </a:p>
          <a:p>
            <a:pPr marL="0" indent="0" algn="r" rtl="1">
              <a:lnSpc>
                <a:spcPct val="115000"/>
              </a:lnSpc>
              <a:spcAft>
                <a:spcPts val="1000"/>
              </a:spcAft>
              <a:buNone/>
            </a:pPr>
            <a:r>
              <a:rPr lang="fa-IR" dirty="0">
                <a:ea typeface="Calibri"/>
              </a:rPr>
              <a:t>تا آنجا كه از همه چيز استفاده مى كند: از زباله بهترين كود را مى سازد و از تفاله ها وسائل مورد </a:t>
            </a:r>
            <a:endParaRPr lang="en-US" dirty="0">
              <a:ea typeface="Calibri"/>
              <a:cs typeface="Arial"/>
            </a:endParaRPr>
          </a:p>
          <a:p>
            <a:pPr marL="0" indent="0" algn="r" rtl="1">
              <a:lnSpc>
                <a:spcPct val="115000"/>
              </a:lnSpc>
              <a:spcAft>
                <a:spcPts val="1000"/>
              </a:spcAft>
              <a:buNone/>
            </a:pPr>
            <a:r>
              <a:rPr lang="fa-IR" dirty="0">
                <a:ea typeface="Calibri"/>
              </a:rPr>
              <a:t>نياز، و حتى از فاضلاب ها پس از تصفيه كردن، آب قابل استفاده براى زراعت درست مى كند.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44160991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7500" lnSpcReduction="20000"/>
          </a:bodyPr>
          <a:lstStyle/>
          <a:p>
            <a:pPr marL="0" indent="0" algn="r" rtl="1">
              <a:lnSpc>
                <a:spcPct val="115000"/>
              </a:lnSpc>
              <a:spcAft>
                <a:spcPts val="1000"/>
              </a:spcAft>
              <a:buNone/>
            </a:pPr>
            <a:r>
              <a:rPr lang="fa-IR" dirty="0">
                <a:ea typeface="Calibri"/>
              </a:rPr>
              <a:t>3. آيا ميانه روى در انفاق، با ايثار تضاد دارد؟ </a:t>
            </a:r>
            <a:endParaRPr lang="en-US" dirty="0">
              <a:ea typeface="Calibri"/>
              <a:cs typeface="Arial"/>
            </a:endParaRPr>
          </a:p>
          <a:p>
            <a:pPr marL="0" indent="0" algn="r" rtl="1">
              <a:lnSpc>
                <a:spcPct val="115000"/>
              </a:lnSpc>
              <a:spcAft>
                <a:spcPts val="1000"/>
              </a:spcAft>
              <a:buNone/>
            </a:pPr>
            <a:r>
              <a:rPr lang="fa-IR" dirty="0">
                <a:ea typeface="Calibri"/>
              </a:rPr>
              <a:t>با در نظر گرفتن اين آيات كه دستور به «رعايت اعتدال در انفاق» مى دهد اين سؤال پيش </a:t>
            </a:r>
            <a:r>
              <a:rPr lang="fa-IR" dirty="0" smtClean="0">
                <a:ea typeface="Calibri"/>
              </a:rPr>
              <a:t>مى </a:t>
            </a:r>
            <a:r>
              <a:rPr lang="fa-IR" dirty="0">
                <a:ea typeface="Calibri"/>
              </a:rPr>
              <a:t>آيد كه در سوره دهر و آيات ديگر قرآن و همچنين روايات، ستايش و مدح ايثارگران را مى </a:t>
            </a:r>
            <a:r>
              <a:rPr lang="fa-IR" dirty="0" smtClean="0">
                <a:ea typeface="Calibri"/>
              </a:rPr>
              <a:t>خوانيم </a:t>
            </a:r>
            <a:r>
              <a:rPr lang="fa-IR" dirty="0">
                <a:ea typeface="Calibri"/>
              </a:rPr>
              <a:t>كه حتى در نهايت سختى، از خود مى </a:t>
            </a:r>
            <a:r>
              <a:rPr lang="fa-IR" dirty="0" smtClean="0">
                <a:ea typeface="Calibri"/>
              </a:rPr>
              <a:t>گيرند </a:t>
            </a:r>
            <a:r>
              <a:rPr lang="fa-IR" dirty="0">
                <a:ea typeface="Calibri"/>
              </a:rPr>
              <a:t>و به ديگران مى دهند. اين دو چگونه با هم </a:t>
            </a:r>
            <a:r>
              <a:rPr lang="fa-IR" dirty="0" smtClean="0">
                <a:ea typeface="Calibri"/>
              </a:rPr>
              <a:t>سازگار </a:t>
            </a:r>
            <a:r>
              <a:rPr lang="fa-IR" dirty="0">
                <a:ea typeface="Calibri"/>
              </a:rPr>
              <a:t>است؟ دقت در شأن نزول اين آيات، و همچنين قراين ديگر، پاسخ به اين سؤال را روشن </a:t>
            </a:r>
            <a:r>
              <a:rPr lang="fa-IR" dirty="0" smtClean="0">
                <a:ea typeface="Calibri"/>
              </a:rPr>
              <a:t>مى </a:t>
            </a:r>
            <a:r>
              <a:rPr lang="fa-IR" dirty="0">
                <a:ea typeface="Calibri"/>
              </a:rPr>
              <a:t>سازد: دستور به رعايت اعتدال در جايى است كه بخشش فراوان سبب نابسامانى هايى در </a:t>
            </a:r>
            <a:r>
              <a:rPr lang="fa-IR" dirty="0" smtClean="0">
                <a:ea typeface="Calibri"/>
              </a:rPr>
              <a:t>زندگى </a:t>
            </a:r>
            <a:r>
              <a:rPr lang="fa-IR" dirty="0">
                <a:ea typeface="Calibri"/>
              </a:rPr>
              <a:t>انسان گردد و به اصطلاح «ملوم و محسور» شود و يا ايثار سبب ناراحتى و فشار بر فرزندان </a:t>
            </a:r>
            <a:r>
              <a:rPr lang="fa-IR" dirty="0" smtClean="0">
                <a:ea typeface="Calibri"/>
              </a:rPr>
              <a:t>او </a:t>
            </a:r>
            <a:r>
              <a:rPr lang="fa-IR" dirty="0">
                <a:ea typeface="Calibri"/>
              </a:rPr>
              <a:t>گردد و نظام خانوادگى اش را به خطر افكند اما در صورتى كه هيچ يك از اينها تحقق نيابد، </a:t>
            </a:r>
            <a:r>
              <a:rPr lang="fa-IR" dirty="0" smtClean="0">
                <a:ea typeface="Calibri"/>
              </a:rPr>
              <a:t>مسلما </a:t>
            </a:r>
            <a:r>
              <a:rPr lang="fa-IR" dirty="0">
                <a:ea typeface="Calibri"/>
              </a:rPr>
              <a:t>ايثار بهترين راه است. از اين گذشته، رعايت اعتدال حكمى عام است و ايثار حكمى </a:t>
            </a:r>
            <a:r>
              <a:rPr lang="fa-IR" dirty="0" smtClean="0">
                <a:ea typeface="Calibri"/>
              </a:rPr>
              <a:t>خاص</a:t>
            </a:r>
            <a:r>
              <a:rPr lang="fa-IR" dirty="0">
                <a:ea typeface="Calibri"/>
              </a:rPr>
              <a:t> </a:t>
            </a:r>
            <a:r>
              <a:rPr lang="fa-IR" dirty="0" smtClean="0">
                <a:ea typeface="Calibri"/>
              </a:rPr>
              <a:t>كه </a:t>
            </a:r>
            <a:r>
              <a:rPr lang="fa-IR" dirty="0">
                <a:ea typeface="Calibri"/>
              </a:rPr>
              <a:t>مربوط به موارد معينى است و اين دو حكم با هم تضادى ندارند.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56307625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نكته ها</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152400" y="990600"/>
            <a:ext cx="8534400" cy="3352800"/>
          </a:xfrm>
        </p:spPr>
        <p:txBody>
          <a:bodyPr>
            <a:normAutofit/>
          </a:bodyPr>
          <a:lstStyle/>
          <a:p>
            <a:pPr marL="0" indent="0" algn="r">
              <a:buNone/>
            </a:pPr>
            <a:r>
              <a:rPr lang="fa-IR" dirty="0">
                <a:ea typeface="Calibri"/>
              </a:rPr>
              <a:t>1. مفهوم كلمه «</a:t>
            </a:r>
            <a:r>
              <a:rPr lang="fa-IR" dirty="0">
                <a:solidFill>
                  <a:schemeClr val="accent2">
                    <a:lumMod val="75000"/>
                  </a:schemeClr>
                </a:solidFill>
                <a:ea typeface="Calibri"/>
              </a:rPr>
              <a:t>من</a:t>
            </a:r>
            <a:r>
              <a:rPr lang="fa-IR" dirty="0">
                <a:ea typeface="Calibri"/>
              </a:rPr>
              <a:t>» در </a:t>
            </a:r>
            <a:r>
              <a:rPr lang="fa-IR" dirty="0">
                <a:solidFill>
                  <a:schemeClr val="accent2">
                    <a:lumMod val="75000"/>
                  </a:schemeClr>
                </a:solidFill>
                <a:ea typeface="Calibri"/>
              </a:rPr>
              <a:t>«من </a:t>
            </a:r>
            <a:r>
              <a:rPr lang="fa-IR" dirty="0" smtClean="0">
                <a:solidFill>
                  <a:schemeClr val="accent2">
                    <a:lumMod val="75000"/>
                  </a:schemeClr>
                </a:solidFill>
                <a:ea typeface="Calibri"/>
              </a:rPr>
              <a:t>القرآن»</a:t>
            </a:r>
            <a:r>
              <a:rPr lang="fa-IR" dirty="0">
                <a:solidFill>
                  <a:schemeClr val="accent2">
                    <a:lumMod val="75000"/>
                  </a:schemeClr>
                </a:solidFill>
                <a:ea typeface="Calibri"/>
                <a:cs typeface="Arial"/>
              </a:rPr>
              <a:t> </a:t>
            </a:r>
            <a:r>
              <a:rPr lang="fa-IR" dirty="0" smtClean="0">
                <a:ea typeface="Calibri"/>
              </a:rPr>
              <a:t>كلمه </a:t>
            </a:r>
            <a:r>
              <a:rPr lang="fa-IR" dirty="0">
                <a:solidFill>
                  <a:schemeClr val="accent2">
                    <a:lumMod val="75000"/>
                  </a:schemeClr>
                </a:solidFill>
                <a:ea typeface="Calibri"/>
              </a:rPr>
              <a:t>«من» </a:t>
            </a:r>
            <a:r>
              <a:rPr lang="fa-IR" dirty="0">
                <a:ea typeface="Calibri"/>
              </a:rPr>
              <a:t>در اين گونه موارد براى تبعيض مى آيد، ولى </a:t>
            </a:r>
            <a:r>
              <a:rPr lang="fa-IR" dirty="0">
                <a:solidFill>
                  <a:srgbClr val="002060"/>
                </a:solidFill>
                <a:ea typeface="Calibri"/>
              </a:rPr>
              <a:t>چون</a:t>
            </a:r>
            <a:r>
              <a:rPr lang="fa-IR" dirty="0">
                <a:solidFill>
                  <a:schemeClr val="accent2">
                    <a:lumMod val="75000"/>
                  </a:schemeClr>
                </a:solidFill>
                <a:ea typeface="Calibri"/>
              </a:rPr>
              <a:t> شفا و رحمت </a:t>
            </a:r>
            <a:r>
              <a:rPr lang="fa-IR" dirty="0">
                <a:ea typeface="Calibri"/>
              </a:rPr>
              <a:t>مخصوص قسمتى </a:t>
            </a:r>
            <a:r>
              <a:rPr lang="fa-IR" dirty="0" smtClean="0">
                <a:ea typeface="Calibri"/>
              </a:rPr>
              <a:t>از </a:t>
            </a:r>
            <a:r>
              <a:rPr lang="fa-IR" dirty="0">
                <a:ea typeface="Calibri"/>
              </a:rPr>
              <a:t>قرآن نيست، بلكه اثر قطعى همه آيات قرآن است، مفسران بزرگ در اينجا كلمه «من» را </a:t>
            </a:r>
            <a:r>
              <a:rPr lang="fa-IR" dirty="0" smtClean="0">
                <a:solidFill>
                  <a:schemeClr val="accent2">
                    <a:lumMod val="75000"/>
                  </a:schemeClr>
                </a:solidFill>
                <a:ea typeface="Calibri"/>
              </a:rPr>
              <a:t>«</a:t>
            </a:r>
            <a:r>
              <a:rPr lang="fa-IR" dirty="0">
                <a:solidFill>
                  <a:schemeClr val="accent2">
                    <a:lumMod val="75000"/>
                  </a:schemeClr>
                </a:solidFill>
                <a:ea typeface="Calibri"/>
              </a:rPr>
              <a:t>بيانيه» </a:t>
            </a:r>
            <a:r>
              <a:rPr lang="fa-IR" dirty="0">
                <a:ea typeface="Calibri"/>
              </a:rPr>
              <a:t>دانسته </a:t>
            </a:r>
            <a:r>
              <a:rPr lang="fa-IR" dirty="0" smtClean="0">
                <a:ea typeface="Calibri"/>
              </a:rPr>
              <a:t>اند.</a:t>
            </a:r>
            <a:r>
              <a:rPr lang="fa-IR" dirty="0">
                <a:ea typeface="Calibri"/>
                <a:cs typeface="Arial"/>
              </a:rPr>
              <a:t> </a:t>
            </a:r>
            <a:r>
              <a:rPr lang="fa-IR" dirty="0" smtClean="0">
                <a:ea typeface="Calibri"/>
              </a:rPr>
              <a:t>برخى </a:t>
            </a:r>
            <a:r>
              <a:rPr lang="fa-IR" dirty="0">
                <a:ea typeface="Calibri"/>
              </a:rPr>
              <a:t>نيز اين احتمال را داده اند كه «من» در اينجا نيز به همان معناى تبعيض است، و به نزول </a:t>
            </a:r>
            <a:r>
              <a:rPr lang="fa-IR" dirty="0" smtClean="0">
                <a:ea typeface="Calibri"/>
              </a:rPr>
              <a:t>تدريجى </a:t>
            </a:r>
            <a:r>
              <a:rPr lang="fa-IR" dirty="0">
                <a:ea typeface="Calibri"/>
              </a:rPr>
              <a:t>قرآن اشاره دارد</a:t>
            </a:r>
            <a:r>
              <a:rPr lang="fa-IR" dirty="0" smtClean="0">
                <a:ea typeface="Calibri"/>
              </a:rPr>
              <a:t>. </a:t>
            </a:r>
            <a:endParaRPr lang="fa-IR" dirty="0"/>
          </a:p>
        </p:txBody>
      </p:sp>
    </p:spTree>
    <p:extLst>
      <p:ext uri="{BB962C8B-B14F-4D97-AF65-F5344CB8AC3E}">
        <p14:creationId xmlns:p14="http://schemas.microsoft.com/office/powerpoint/2010/main" val="143693018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رباخواری، نقطه مقابل انفاق </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457200" y="914400"/>
            <a:ext cx="8382000" cy="5211763"/>
          </a:xfrm>
        </p:spPr>
        <p:txBody>
          <a:bodyPr>
            <a:normAutofit fontScale="47500" lnSpcReduction="20000"/>
          </a:bodyPr>
          <a:lstStyle/>
          <a:p>
            <a:pPr marL="0" indent="0" algn="ctr" rtl="1">
              <a:lnSpc>
                <a:spcPct val="115000"/>
              </a:lnSpc>
              <a:spcAft>
                <a:spcPts val="1000"/>
              </a:spcAft>
              <a:buNone/>
            </a:pPr>
            <a:r>
              <a:rPr lang="fa-IR" dirty="0">
                <a:solidFill>
                  <a:srgbClr val="C00000"/>
                </a:solidFill>
                <a:ea typeface="Calibri"/>
              </a:rPr>
              <a:t>الذين يأكلون الربا لايقومون إلا كما يقوم الذى يتخبطه الشيطان من المس ذلك بأنهم قالوا إنما البيع مثل الربا </a:t>
            </a:r>
            <a:r>
              <a:rPr lang="fa-IR" dirty="0" smtClean="0">
                <a:solidFill>
                  <a:srgbClr val="C00000"/>
                </a:solidFill>
                <a:ea typeface="Calibri"/>
              </a:rPr>
              <a:t>و </a:t>
            </a:r>
            <a:r>
              <a:rPr lang="fa-IR" dirty="0">
                <a:solidFill>
                  <a:srgbClr val="C00000"/>
                </a:solidFill>
                <a:ea typeface="Calibri"/>
              </a:rPr>
              <a:t>أحل الله البيع و حرم الربا فمن جاءه موعظة من ربه فانتهى فله ما سلف و أمره إلى الله و من عاد فأولئك </a:t>
            </a:r>
            <a:r>
              <a:rPr lang="fa-IR" dirty="0">
                <a:solidFill>
                  <a:srgbClr val="C00000"/>
                </a:solidFill>
                <a:ea typeface="Calibri"/>
                <a:cs typeface="Arial"/>
              </a:rPr>
              <a:t> </a:t>
            </a:r>
            <a:r>
              <a:rPr lang="fa-IR" dirty="0" smtClean="0">
                <a:solidFill>
                  <a:srgbClr val="C00000"/>
                </a:solidFill>
                <a:ea typeface="Calibri"/>
              </a:rPr>
              <a:t>أصحاب </a:t>
            </a:r>
            <a:r>
              <a:rPr lang="fa-IR" dirty="0">
                <a:solidFill>
                  <a:srgbClr val="C00000"/>
                </a:solidFill>
                <a:ea typeface="Calibri"/>
              </a:rPr>
              <a:t>النار هم فيها خالدون * يمحق الله الربا و يربى الصدقات و الله لايحب كل كفار أثيم </a:t>
            </a:r>
            <a:r>
              <a:rPr lang="fa-IR" dirty="0">
                <a:solidFill>
                  <a:srgbClr val="C00000"/>
                </a:solidFill>
                <a:ea typeface="Calibri"/>
                <a:cs typeface="Arial"/>
              </a:rPr>
              <a:t> </a:t>
            </a:r>
            <a:r>
              <a:rPr lang="fa-IR" dirty="0" smtClean="0">
                <a:solidFill>
                  <a:srgbClr val="C00000"/>
                </a:solidFill>
                <a:ea typeface="Calibri"/>
              </a:rPr>
              <a:t>إن </a:t>
            </a:r>
            <a:r>
              <a:rPr lang="fa-IR" dirty="0">
                <a:solidFill>
                  <a:srgbClr val="C00000"/>
                </a:solidFill>
                <a:ea typeface="Calibri"/>
              </a:rPr>
              <a:t>الذين آمنوا و عملواالصالحات و أقاموا الصلوة و آتوا الزكاة لهم </a:t>
            </a:r>
            <a:r>
              <a:rPr lang="fa-IR" dirty="0" smtClean="0">
                <a:solidFill>
                  <a:srgbClr val="C00000"/>
                </a:solidFill>
                <a:ea typeface="Calibri"/>
              </a:rPr>
              <a:t>أجرهم </a:t>
            </a:r>
            <a:r>
              <a:rPr lang="fa-IR" dirty="0">
                <a:solidFill>
                  <a:srgbClr val="C00000"/>
                </a:solidFill>
                <a:ea typeface="Calibri"/>
              </a:rPr>
              <a:t>عند ربهم و لا خوف عليهم و لا هم يحزنون </a:t>
            </a:r>
            <a:r>
              <a:rPr lang="fa-IR" dirty="0" smtClean="0">
                <a:solidFill>
                  <a:srgbClr val="C00000"/>
                </a:solidFill>
                <a:ea typeface="Calibri"/>
              </a:rPr>
              <a:t>.</a:t>
            </a:r>
            <a:endParaRPr lang="en-US" dirty="0">
              <a:solidFill>
                <a:srgbClr val="C00000"/>
              </a:solidFill>
              <a:ea typeface="Calibri"/>
              <a:cs typeface="Arial"/>
            </a:endParaRPr>
          </a:p>
          <a:p>
            <a:pPr marL="0" indent="0" algn="r" rtl="1">
              <a:lnSpc>
                <a:spcPct val="115000"/>
              </a:lnSpc>
              <a:spcAft>
                <a:spcPts val="1000"/>
              </a:spcAft>
              <a:buNone/>
            </a:pPr>
            <a:r>
              <a:rPr lang="fa-IR" dirty="0">
                <a:ea typeface="Calibri"/>
              </a:rPr>
              <a:t>به دنبال بحث درباره انفاق در راه خدا و بذل مال براى حمايت از نيازمندان، در اين آيات از </a:t>
            </a:r>
            <a:r>
              <a:rPr lang="fa-IR" dirty="0" smtClean="0">
                <a:ea typeface="Calibri"/>
              </a:rPr>
              <a:t>مسئله </a:t>
            </a:r>
            <a:r>
              <a:rPr lang="fa-IR" dirty="0">
                <a:ea typeface="Calibri"/>
              </a:rPr>
              <a:t>رباخوارى كه ضد انفاق است، سخن مى گويد و درحقيقت هدف آيات گذشته را تكميل </a:t>
            </a:r>
            <a:r>
              <a:rPr lang="fa-IR" dirty="0" smtClean="0">
                <a:ea typeface="Calibri"/>
              </a:rPr>
              <a:t>مى </a:t>
            </a:r>
            <a:r>
              <a:rPr lang="fa-IR" dirty="0">
                <a:ea typeface="Calibri"/>
              </a:rPr>
              <a:t>كند؛ زيرا انفاق سبب پاكى دل و طهارت نفوس و آرامش جامعه مى شود و رباخوارى موجب </a:t>
            </a:r>
            <a:r>
              <a:rPr lang="fa-IR" dirty="0" smtClean="0">
                <a:ea typeface="Calibri"/>
              </a:rPr>
              <a:t>افزايش </a:t>
            </a:r>
            <a:r>
              <a:rPr lang="fa-IR" dirty="0">
                <a:ea typeface="Calibri"/>
              </a:rPr>
              <a:t>فقر در جامعه و تراكم ثروت در دست عده اى محدود و محروميت بيشتر افراد </a:t>
            </a:r>
            <a:r>
              <a:rPr lang="fa-IR" dirty="0" smtClean="0">
                <a:ea typeface="Calibri"/>
              </a:rPr>
              <a:t>اجتماع</a:t>
            </a:r>
            <a:r>
              <a:rPr lang="fa-IR" dirty="0">
                <a:ea typeface="Calibri"/>
                <a:cs typeface="Arial"/>
              </a:rPr>
              <a:t> </a:t>
            </a:r>
            <a:r>
              <a:rPr lang="fa-IR" dirty="0" smtClean="0">
                <a:ea typeface="Calibri"/>
              </a:rPr>
              <a:t>مى </a:t>
            </a:r>
            <a:r>
              <a:rPr lang="fa-IR" dirty="0">
                <a:ea typeface="Calibri"/>
              </a:rPr>
              <a:t>گردد، از اين رو باعث پيدايش بخل، كينه، نفرت و ناپاكى است</a:t>
            </a:r>
            <a:r>
              <a:rPr lang="fa-IR" dirty="0" smtClean="0">
                <a:ea typeface="Calibri"/>
              </a:rPr>
              <a:t>.</a:t>
            </a:r>
            <a:r>
              <a:rPr lang="fa-IR" dirty="0">
                <a:ea typeface="Calibri"/>
              </a:rPr>
              <a:t> اين آيات با شدت تمام، ممنوعيت حكم ربا را شرح مى دهد، اما از لحن آن پيداست كه پيش </a:t>
            </a:r>
            <a:r>
              <a:rPr lang="fa-IR" dirty="0" smtClean="0">
                <a:ea typeface="Calibri"/>
              </a:rPr>
              <a:t>از </a:t>
            </a:r>
            <a:r>
              <a:rPr lang="fa-IR" dirty="0">
                <a:ea typeface="Calibri"/>
              </a:rPr>
              <a:t>آن درباره ربا گفتگوهايى شده كه با توجه به تاريخ نزول سوره هاى قرآن، اين مطلب تأييد </a:t>
            </a:r>
            <a:r>
              <a:rPr lang="fa-IR" dirty="0">
                <a:ea typeface="Calibri"/>
                <a:cs typeface="Arial"/>
              </a:rPr>
              <a:t> </a:t>
            </a:r>
            <a:r>
              <a:rPr lang="fa-IR" dirty="0" smtClean="0">
                <a:ea typeface="Calibri"/>
              </a:rPr>
              <a:t>مى </a:t>
            </a:r>
            <a:r>
              <a:rPr lang="fa-IR" dirty="0">
                <a:ea typeface="Calibri"/>
              </a:rPr>
              <a:t>شود؛ زيرا در سوره روم كه طبق ترتيب نزول قرآن سى امين سوره اى است كه در مكه نازل </a:t>
            </a:r>
            <a:r>
              <a:rPr lang="fa-IR" dirty="0" smtClean="0">
                <a:ea typeface="Calibri"/>
              </a:rPr>
              <a:t>شده</a:t>
            </a:r>
            <a:r>
              <a:rPr lang="fa-IR" dirty="0">
                <a:ea typeface="Calibri"/>
              </a:rPr>
              <a:t>، از ربا سخن به ميان آمده؛ حال آنكه در هيچ يك از سوره هاى «مكى» ـ غير از آن ـ به </a:t>
            </a:r>
            <a:r>
              <a:rPr lang="fa-IR" dirty="0" smtClean="0">
                <a:ea typeface="Calibri"/>
              </a:rPr>
              <a:t>مطلبى </a:t>
            </a:r>
            <a:r>
              <a:rPr lang="fa-IR" dirty="0">
                <a:ea typeface="Calibri"/>
              </a:rPr>
              <a:t>درباره ربا برنمى خوريم. در آن سوره بحث درباره ربا تنها به صورت اندرز اخلاقى آمده </a:t>
            </a:r>
            <a:r>
              <a:rPr lang="fa-IR" dirty="0" smtClean="0">
                <a:ea typeface="Calibri"/>
              </a:rPr>
              <a:t>و</a:t>
            </a:r>
            <a:r>
              <a:rPr lang="fa-IR" dirty="0">
                <a:ea typeface="Calibri"/>
                <a:cs typeface="Arial"/>
              </a:rPr>
              <a:t> </a:t>
            </a:r>
            <a:r>
              <a:rPr lang="fa-IR" dirty="0" smtClean="0">
                <a:ea typeface="Calibri"/>
              </a:rPr>
              <a:t>مى </a:t>
            </a:r>
            <a:r>
              <a:rPr lang="fa-IR" dirty="0">
                <a:ea typeface="Calibri"/>
              </a:rPr>
              <a:t>فرمايد: رباخوارى در پيشگاه پروردگار كار پسنديده اى نيست: </a:t>
            </a:r>
            <a:endParaRPr lang="en-US" dirty="0">
              <a:ea typeface="Calibri"/>
              <a:cs typeface="Arial"/>
            </a:endParaRPr>
          </a:p>
          <a:p>
            <a:pPr marL="0" indent="0" algn="r" rtl="1">
              <a:lnSpc>
                <a:spcPct val="115000"/>
              </a:lnSpc>
              <a:spcAft>
                <a:spcPts val="1000"/>
              </a:spcAft>
              <a:buNone/>
            </a:pPr>
            <a:r>
              <a:rPr lang="fa-IR" dirty="0">
                <a:solidFill>
                  <a:srgbClr val="C00000"/>
                </a:solidFill>
                <a:ea typeface="Calibri"/>
              </a:rPr>
              <a:t>و ما آتيتم من ربا ليربوا فى أموال الناس فلايربوا عند الله </a:t>
            </a:r>
            <a:r>
              <a:rPr lang="fa-IR" dirty="0" smtClean="0">
                <a:solidFill>
                  <a:srgbClr val="C00000"/>
                </a:solidFill>
                <a:ea typeface="Calibri"/>
              </a:rPr>
              <a:t>.</a:t>
            </a:r>
            <a:endParaRPr lang="en-US" dirty="0">
              <a:solidFill>
                <a:srgbClr val="C00000"/>
              </a:solidFill>
              <a:ea typeface="Calibri"/>
              <a:cs typeface="Arial"/>
            </a:endParaRPr>
          </a:p>
          <a:p>
            <a:pPr marL="0" indent="0" algn="r" rtl="1">
              <a:lnSpc>
                <a:spcPct val="115000"/>
              </a:lnSpc>
              <a:spcAft>
                <a:spcPts val="1000"/>
              </a:spcAft>
              <a:buNone/>
            </a:pPr>
            <a:r>
              <a:rPr lang="fa-IR" dirty="0">
                <a:solidFill>
                  <a:srgbClr val="C00000"/>
                </a:solidFill>
                <a:ea typeface="Calibri"/>
              </a:rPr>
              <a:t>و آنچه به عنوان ربا مى پردازيد تا اموال مردم فزونى يابد نزد خدا فزونى نخواهد يافت.</a:t>
            </a:r>
            <a:endParaRPr lang="en-US" dirty="0">
              <a:solidFill>
                <a:srgbClr val="C00000"/>
              </a:solidFill>
              <a:ea typeface="Calibri"/>
              <a:cs typeface="Arial"/>
            </a:endParaRPr>
          </a:p>
          <a:p>
            <a:pPr marL="0" indent="0" algn="r" rtl="1">
              <a:lnSpc>
                <a:spcPct val="115000"/>
              </a:lnSpc>
              <a:spcAft>
                <a:spcPts val="1000"/>
              </a:spcAft>
              <a:buNone/>
            </a:pPr>
            <a:r>
              <a:rPr lang="fa-IR" dirty="0">
                <a:ea typeface="Calibri"/>
              </a:rPr>
              <a:t>از نظر افراد كوتاه بين ممكن است ثروت </a:t>
            </a:r>
            <a:r>
              <a:rPr lang="fa-IR" dirty="0" smtClean="0">
                <a:ea typeface="Calibri"/>
              </a:rPr>
              <a:t>به وسيله </a:t>
            </a:r>
            <a:r>
              <a:rPr lang="fa-IR" dirty="0">
                <a:ea typeface="Calibri"/>
              </a:rPr>
              <a:t>رباخوارى زياد گردد اما در پيشگاه خداوند </a:t>
            </a:r>
            <a:r>
              <a:rPr lang="fa-IR" dirty="0" smtClean="0">
                <a:ea typeface="Calibri"/>
              </a:rPr>
              <a:t>چيزى </a:t>
            </a:r>
            <a:r>
              <a:rPr lang="fa-IR" dirty="0">
                <a:ea typeface="Calibri"/>
              </a:rPr>
              <a:t>بر آن افزوده نخواهد </a:t>
            </a:r>
            <a:r>
              <a:rPr lang="fa-IR" dirty="0" smtClean="0">
                <a:ea typeface="Calibri"/>
              </a:rPr>
              <a:t>شد.سپس </a:t>
            </a:r>
            <a:r>
              <a:rPr lang="fa-IR" dirty="0">
                <a:ea typeface="Calibri"/>
              </a:rPr>
              <a:t>بعد از هجرت در سه سوره ديگر از سوره هايى كه در مدينه نازل شده، بحث از ربا </a:t>
            </a:r>
            <a:r>
              <a:rPr lang="fa-IR" dirty="0" smtClean="0">
                <a:ea typeface="Calibri"/>
              </a:rPr>
              <a:t>به </a:t>
            </a:r>
            <a:r>
              <a:rPr lang="fa-IR" dirty="0">
                <a:ea typeface="Calibri"/>
              </a:rPr>
              <a:t>ميان آمده است كه به ترتيب عبارتند از سوره هاى: بقره، آل عمران و نساء، گرچه سوره </a:t>
            </a:r>
            <a:r>
              <a:rPr lang="fa-IR" dirty="0" smtClean="0">
                <a:ea typeface="Calibri"/>
              </a:rPr>
              <a:t>بقرهقبل </a:t>
            </a:r>
            <a:r>
              <a:rPr lang="fa-IR" dirty="0">
                <a:ea typeface="Calibri"/>
              </a:rPr>
              <a:t>از آل عمران نازل شده، بعيد نيست كه آيه </a:t>
            </a:r>
            <a:r>
              <a:rPr lang="fa-IR" dirty="0" smtClean="0">
                <a:ea typeface="Calibri"/>
              </a:rPr>
              <a:t>130 </a:t>
            </a:r>
            <a:r>
              <a:rPr lang="fa-IR" dirty="0">
                <a:ea typeface="Calibri"/>
              </a:rPr>
              <a:t>سوره آل عمران كه حكم صريح تحريم ربا </a:t>
            </a:r>
            <a:r>
              <a:rPr lang="fa-IR" dirty="0" smtClean="0">
                <a:ea typeface="Calibri"/>
              </a:rPr>
              <a:t>را </a:t>
            </a:r>
            <a:r>
              <a:rPr lang="fa-IR" dirty="0">
                <a:ea typeface="Calibri"/>
              </a:rPr>
              <a:t>بيان مى كند، قبل از سوره بقره و آيات فوق نازل شده باشد.</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17274632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534400" cy="5897563"/>
          </a:xfrm>
        </p:spPr>
        <p:txBody>
          <a:bodyPr>
            <a:normAutofit fontScale="55000" lnSpcReduction="20000"/>
          </a:bodyPr>
          <a:lstStyle/>
          <a:p>
            <a:pPr marL="0" indent="0" algn="r" rtl="1">
              <a:lnSpc>
                <a:spcPct val="115000"/>
              </a:lnSpc>
              <a:spcAft>
                <a:spcPts val="1000"/>
              </a:spcAft>
              <a:buNone/>
            </a:pPr>
            <a:r>
              <a:rPr lang="fa-IR" dirty="0">
                <a:ea typeface="Calibri"/>
              </a:rPr>
              <a:t>اين آيه و ساير آيات مربوط به ربا هنگامى نازل شد كه رباخوارى به شدت در مكه، مدينه و </a:t>
            </a:r>
            <a:r>
              <a:rPr lang="fa-IR" dirty="0" smtClean="0">
                <a:ea typeface="Calibri"/>
              </a:rPr>
              <a:t>جزيره </a:t>
            </a:r>
            <a:r>
              <a:rPr lang="fa-IR" dirty="0">
                <a:ea typeface="Calibri"/>
              </a:rPr>
              <a:t>عربستان رواج داشت و يكى از عوامل مهم زندگى طبقاتى، ناتوانى شديد طبقه </a:t>
            </a:r>
            <a:r>
              <a:rPr lang="fa-IR" dirty="0" smtClean="0">
                <a:ea typeface="Calibri"/>
              </a:rPr>
              <a:t>زحمتكش</a:t>
            </a:r>
            <a:r>
              <a:rPr lang="fa-IR" dirty="0">
                <a:ea typeface="Calibri"/>
              </a:rPr>
              <a:t> </a:t>
            </a:r>
            <a:r>
              <a:rPr lang="fa-IR" dirty="0" smtClean="0">
                <a:ea typeface="Calibri"/>
              </a:rPr>
              <a:t>و </a:t>
            </a:r>
            <a:r>
              <a:rPr lang="fa-IR" dirty="0">
                <a:ea typeface="Calibri"/>
              </a:rPr>
              <a:t>طغيان اشراف بود. از اين رو مبارزه قرآن با ربا بخش مهمى از مبارزات اجتماعى اسلام را تشكيل </a:t>
            </a:r>
            <a:r>
              <a:rPr lang="fa-IR" dirty="0" smtClean="0">
                <a:ea typeface="Calibri"/>
              </a:rPr>
              <a:t>مى </a:t>
            </a:r>
            <a:r>
              <a:rPr lang="fa-IR" dirty="0">
                <a:ea typeface="Calibri"/>
              </a:rPr>
              <a:t>دهد. با توجه به اين نكته به تفسير آيه بازمى گرديم:</a:t>
            </a:r>
            <a:endParaRPr lang="en-US" dirty="0">
              <a:ea typeface="Calibri"/>
              <a:cs typeface="Arial"/>
            </a:endParaRPr>
          </a:p>
          <a:p>
            <a:pPr marL="0" indent="0" algn="r" rtl="1">
              <a:lnSpc>
                <a:spcPct val="115000"/>
              </a:lnSpc>
              <a:spcAft>
                <a:spcPts val="1000"/>
              </a:spcAft>
              <a:buNone/>
            </a:pPr>
            <a:r>
              <a:rPr lang="fa-IR" dirty="0">
                <a:ea typeface="Calibri"/>
              </a:rPr>
              <a:t>نخست در يك تشبيه گويا و رسا، حال رباخواران را مجسم مى سازد، مى فرمايد: </a:t>
            </a:r>
            <a:r>
              <a:rPr lang="fa-IR" dirty="0">
                <a:solidFill>
                  <a:srgbClr val="00B0F0"/>
                </a:solidFill>
                <a:ea typeface="Calibri"/>
              </a:rPr>
              <a:t>«كسانى </a:t>
            </a:r>
            <a:r>
              <a:rPr lang="fa-IR" dirty="0" smtClean="0">
                <a:solidFill>
                  <a:srgbClr val="00B0F0"/>
                </a:solidFill>
                <a:ea typeface="Calibri"/>
              </a:rPr>
              <a:t>كه </a:t>
            </a:r>
            <a:r>
              <a:rPr lang="fa-IR" dirty="0">
                <a:solidFill>
                  <a:srgbClr val="00B0F0"/>
                </a:solidFill>
                <a:ea typeface="Calibri"/>
              </a:rPr>
              <a:t>ربا مى خورند برنمى خيزند، مگر مانند كسى كه بر اثر تماس شيطان با او ديوانه شده» و نمى </a:t>
            </a:r>
            <a:r>
              <a:rPr lang="fa-IR" dirty="0" smtClean="0">
                <a:solidFill>
                  <a:srgbClr val="00B0F0"/>
                </a:solidFill>
                <a:ea typeface="Calibri"/>
              </a:rPr>
              <a:t>تواند </a:t>
            </a:r>
            <a:r>
              <a:rPr lang="fa-IR" dirty="0">
                <a:solidFill>
                  <a:srgbClr val="00B0F0"/>
                </a:solidFill>
                <a:ea typeface="Calibri"/>
              </a:rPr>
              <a:t>تعادل خود را حفظ كند، از اين رو گاه به زمين مى خورد و گاه برمى خيزد: الذين يأكلون </a:t>
            </a:r>
            <a:r>
              <a:rPr lang="fa-IR" dirty="0" smtClean="0">
                <a:solidFill>
                  <a:srgbClr val="00B0F0"/>
                </a:solidFill>
                <a:ea typeface="Calibri"/>
              </a:rPr>
              <a:t>الربا </a:t>
            </a:r>
            <a:r>
              <a:rPr lang="fa-IR" dirty="0">
                <a:solidFill>
                  <a:srgbClr val="00B0F0"/>
                </a:solidFill>
                <a:ea typeface="Calibri"/>
              </a:rPr>
              <a:t>لايقومون إلا كما يقوم الذى يتخبطه1 الشيطان من المس </a:t>
            </a:r>
            <a:r>
              <a:rPr lang="fa-IR" dirty="0" smtClean="0">
                <a:solidFill>
                  <a:srgbClr val="00B0F0"/>
                </a:solidFill>
                <a:ea typeface="Calibri"/>
              </a:rPr>
              <a:t>.»</a:t>
            </a:r>
            <a:r>
              <a:rPr lang="fa-IR" dirty="0">
                <a:solidFill>
                  <a:srgbClr val="00B0F0"/>
                </a:solidFill>
                <a:ea typeface="Calibri"/>
              </a:rPr>
              <a:t> </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در اين جمله شخص رباخوار، به آدم مصروع يا ديوانه بيمارگونه اى تشبيه شده كه به هنگام راه </a:t>
            </a:r>
            <a:r>
              <a:rPr lang="fa-IR" dirty="0" smtClean="0">
                <a:ea typeface="Calibri"/>
              </a:rPr>
              <a:t>رفتن </a:t>
            </a:r>
            <a:r>
              <a:rPr lang="fa-IR" dirty="0">
                <a:ea typeface="Calibri"/>
              </a:rPr>
              <a:t>قادر نيست تعادل خود را حفظ كند و به درستى گام بردارد. آيا منظور ترسيم حال آنان در </a:t>
            </a:r>
            <a:r>
              <a:rPr lang="fa-IR" dirty="0" smtClean="0">
                <a:ea typeface="Calibri"/>
              </a:rPr>
              <a:t>قيامت </a:t>
            </a:r>
            <a:r>
              <a:rPr lang="fa-IR" dirty="0">
                <a:ea typeface="Calibri"/>
              </a:rPr>
              <a:t>و به هنگام ورود در صحنه رستاخيز است كه به شكل ديوانگان و مصروعان محشور مى </a:t>
            </a:r>
            <a:r>
              <a:rPr lang="fa-IR" dirty="0" smtClean="0">
                <a:ea typeface="Calibri"/>
              </a:rPr>
              <a:t>شوند؟</a:t>
            </a:r>
            <a:r>
              <a:rPr lang="fa-IR" dirty="0">
                <a:ea typeface="Calibri"/>
                <a:cs typeface="Arial"/>
              </a:rPr>
              <a:t> </a:t>
            </a:r>
            <a:r>
              <a:rPr lang="fa-IR" dirty="0" smtClean="0">
                <a:ea typeface="Calibri"/>
              </a:rPr>
              <a:t>بيشتر </a:t>
            </a:r>
            <a:r>
              <a:rPr lang="fa-IR" dirty="0">
                <a:ea typeface="Calibri"/>
              </a:rPr>
              <a:t>مفسران اين احتمال را پذيرفته اند. اما برخى نيز مى گويند منظور تجسم حال </a:t>
            </a:r>
            <a:r>
              <a:rPr lang="fa-IR" dirty="0" smtClean="0">
                <a:ea typeface="Calibri"/>
              </a:rPr>
              <a:t>آنها </a:t>
            </a:r>
            <a:r>
              <a:rPr lang="fa-IR" dirty="0">
                <a:ea typeface="Calibri"/>
              </a:rPr>
              <a:t>در زندگى اين دنياست؛ زيرا عمل آنها همچون ديوانگان است. آنها تفكر صحيح اجتماعى </a:t>
            </a:r>
            <a:r>
              <a:rPr lang="fa-IR" dirty="0" smtClean="0">
                <a:ea typeface="Calibri"/>
              </a:rPr>
              <a:t>ندارند </a:t>
            </a:r>
            <a:r>
              <a:rPr lang="fa-IR" dirty="0">
                <a:ea typeface="Calibri"/>
              </a:rPr>
              <a:t>و حتى نمى توانند منافع خود را در نظر </a:t>
            </a:r>
            <a:r>
              <a:rPr lang="fa-IR" dirty="0" smtClean="0">
                <a:ea typeface="Calibri"/>
              </a:rPr>
              <a:t>بگير </a:t>
            </a:r>
            <a:r>
              <a:rPr lang="fa-IR" dirty="0">
                <a:ea typeface="Calibri"/>
              </a:rPr>
              <a:t>بگيرند و مسائلى مانند تعاون، همدردى، عواطف </a:t>
            </a:r>
            <a:r>
              <a:rPr lang="fa-IR" dirty="0" smtClean="0">
                <a:ea typeface="Calibri"/>
              </a:rPr>
              <a:t>انسانى </a:t>
            </a:r>
            <a:r>
              <a:rPr lang="fa-IR" dirty="0">
                <a:ea typeface="Calibri"/>
              </a:rPr>
              <a:t>و نوع دوستى براى آنها مفهومى ندارد و پرستش ثروت آن چنان چشم عقل آنها را كور </a:t>
            </a:r>
            <a:r>
              <a:rPr lang="fa-IR" dirty="0" smtClean="0">
                <a:ea typeface="Calibri"/>
              </a:rPr>
              <a:t>كرده </a:t>
            </a:r>
            <a:r>
              <a:rPr lang="fa-IR" dirty="0">
                <a:ea typeface="Calibri"/>
              </a:rPr>
              <a:t>كه نمى فهمند استثمار طبقات زيردست و غارت دسترنج آنان بذر دشمنى را در دل هاى </a:t>
            </a:r>
            <a:r>
              <a:rPr lang="fa-IR" dirty="0" smtClean="0">
                <a:ea typeface="Calibri"/>
              </a:rPr>
              <a:t>آنان </a:t>
            </a:r>
            <a:r>
              <a:rPr lang="fa-IR" dirty="0">
                <a:ea typeface="Calibri"/>
              </a:rPr>
              <a:t>مى پاشد و به انقلاب ها و انفجارهاى اجتماعى ـ كه اساس مالكيت را به خطر مى افكند </a:t>
            </a:r>
            <a:r>
              <a:rPr lang="fa-IR" dirty="0" smtClean="0">
                <a:ea typeface="Calibri"/>
              </a:rPr>
              <a:t>ـ </a:t>
            </a:r>
            <a:r>
              <a:rPr lang="fa-IR" dirty="0">
                <a:ea typeface="Calibri"/>
              </a:rPr>
              <a:t>منتهى مى شود. در اين صورت، چنين اجتماعى امنيت و آرامش نخواهد داشت و او نيز نمى </a:t>
            </a:r>
            <a:r>
              <a:rPr lang="fa-IR" dirty="0" smtClean="0">
                <a:ea typeface="Calibri"/>
              </a:rPr>
              <a:t>تواند </a:t>
            </a:r>
            <a:r>
              <a:rPr lang="fa-IR" dirty="0">
                <a:ea typeface="Calibri"/>
              </a:rPr>
              <a:t>به راحتى زندگى كند. بنابراين مشى او مشى ديوانگان 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97118020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458200" cy="5821363"/>
          </a:xfrm>
        </p:spPr>
        <p:txBody>
          <a:bodyPr>
            <a:normAutofit fontScale="40000" lnSpcReduction="20000"/>
          </a:bodyPr>
          <a:lstStyle/>
          <a:p>
            <a:pPr marL="0" indent="0" algn="r" rtl="1">
              <a:lnSpc>
                <a:spcPct val="115000"/>
              </a:lnSpc>
              <a:spcAft>
                <a:spcPts val="1000"/>
              </a:spcAft>
              <a:buNone/>
            </a:pPr>
            <a:r>
              <a:rPr lang="fa-IR" dirty="0">
                <a:ea typeface="Calibri"/>
              </a:rPr>
              <a:t>اما از آنجاكه وضع انسان در جهان ديگر تجسمى از اعمال او در اين جهان است ممكن </a:t>
            </a:r>
            <a:r>
              <a:rPr lang="fa-IR" dirty="0" smtClean="0">
                <a:ea typeface="Calibri"/>
              </a:rPr>
              <a:t>است </a:t>
            </a:r>
            <a:r>
              <a:rPr lang="fa-IR" dirty="0">
                <a:ea typeface="Calibri"/>
              </a:rPr>
              <a:t>آيه اشاره به هر دو معنا باشد. آرى، رباخواران كه قيامشان در دنيا غيرعاقلانه و آميخته با </a:t>
            </a:r>
            <a:r>
              <a:rPr lang="fa-IR" dirty="0">
                <a:ea typeface="Calibri"/>
                <a:cs typeface="Arial"/>
              </a:rPr>
              <a:t> </a:t>
            </a:r>
            <a:r>
              <a:rPr lang="fa-IR" dirty="0" smtClean="0">
                <a:solidFill>
                  <a:srgbClr val="00B0F0"/>
                </a:solidFill>
                <a:ea typeface="Calibri"/>
              </a:rPr>
              <a:t>«</a:t>
            </a:r>
            <a:r>
              <a:rPr lang="fa-IR" dirty="0">
                <a:solidFill>
                  <a:srgbClr val="00B0F0"/>
                </a:solidFill>
                <a:ea typeface="Calibri"/>
              </a:rPr>
              <a:t>ثروت اندوزى جنون آميز</a:t>
            </a:r>
            <a:r>
              <a:rPr lang="fa-IR" dirty="0">
                <a:solidFill>
                  <a:schemeClr val="accent2">
                    <a:lumMod val="75000"/>
                  </a:schemeClr>
                </a:solidFill>
                <a:ea typeface="Calibri"/>
              </a:rPr>
              <a:t>» </a:t>
            </a:r>
            <a:r>
              <a:rPr lang="fa-IR" dirty="0">
                <a:ea typeface="Calibri"/>
              </a:rPr>
              <a:t>است، در جهان ديگر نيز بسان ديوانگان محشور مى شوند. در روايات </a:t>
            </a:r>
            <a:r>
              <a:rPr lang="fa-IR" dirty="0" smtClean="0">
                <a:ea typeface="Calibri"/>
              </a:rPr>
              <a:t>معصومين(ع) </a:t>
            </a:r>
            <a:r>
              <a:rPr lang="fa-IR" dirty="0">
                <a:ea typeface="Calibri"/>
              </a:rPr>
              <a:t>به هر دو قسمت اشاره شده است. مثلا امام </a:t>
            </a:r>
            <a:r>
              <a:rPr lang="fa-IR" dirty="0" smtClean="0">
                <a:ea typeface="Calibri"/>
              </a:rPr>
              <a:t>صادق(ع) </a:t>
            </a:r>
            <a:r>
              <a:rPr lang="fa-IR" dirty="0">
                <a:ea typeface="Calibri"/>
              </a:rPr>
              <a:t>در </a:t>
            </a:r>
            <a:r>
              <a:rPr lang="fa-IR" dirty="0" smtClean="0">
                <a:ea typeface="Calibri"/>
              </a:rPr>
              <a:t>تفسير </a:t>
            </a:r>
            <a:r>
              <a:rPr lang="fa-IR" dirty="0">
                <a:ea typeface="Calibri"/>
              </a:rPr>
              <a:t>اين آيه فرمود:</a:t>
            </a:r>
            <a:endParaRPr lang="en-US" dirty="0">
              <a:ea typeface="Calibri"/>
              <a:cs typeface="Arial"/>
            </a:endParaRPr>
          </a:p>
          <a:p>
            <a:pPr marL="0" indent="0" algn="r" rtl="1">
              <a:lnSpc>
                <a:spcPct val="115000"/>
              </a:lnSpc>
              <a:spcAft>
                <a:spcPts val="1000"/>
              </a:spcAft>
              <a:buNone/>
            </a:pPr>
            <a:r>
              <a:rPr lang="fa-IR" sz="3500" b="1" dirty="0">
                <a:solidFill>
                  <a:srgbClr val="00B0F0"/>
                </a:solidFill>
                <a:ea typeface="Calibri"/>
              </a:rPr>
              <a:t>آكل الربا لا يخرج من الدنيا حتى يتخبطه الشيطان</a:t>
            </a:r>
            <a:r>
              <a:rPr lang="fa-IR" sz="3500" b="1" dirty="0">
                <a:solidFill>
                  <a:schemeClr val="accent2">
                    <a:lumMod val="75000"/>
                  </a:schemeClr>
                </a:solidFill>
                <a:ea typeface="Calibri"/>
              </a:rPr>
              <a:t> . </a:t>
            </a:r>
            <a:endParaRPr lang="en-US" sz="3500" b="1" dirty="0">
              <a:solidFill>
                <a:schemeClr val="accent2">
                  <a:lumMod val="75000"/>
                </a:schemeClr>
              </a:solidFill>
              <a:ea typeface="Calibri"/>
              <a:cs typeface="Arial"/>
            </a:endParaRPr>
          </a:p>
          <a:p>
            <a:pPr marL="0" indent="0" algn="r" rtl="1">
              <a:lnSpc>
                <a:spcPct val="115000"/>
              </a:lnSpc>
              <a:spcAft>
                <a:spcPts val="1000"/>
              </a:spcAft>
              <a:buNone/>
            </a:pPr>
            <a:r>
              <a:rPr lang="fa-IR" sz="3500" b="1" dirty="0">
                <a:solidFill>
                  <a:srgbClr val="00B0F0"/>
                </a:solidFill>
                <a:ea typeface="Calibri"/>
              </a:rPr>
              <a:t>رباخوار از دنيا بيرون نمى رود، مگر اينكه به نوعى از جنون مبتلا خواهد شد.</a:t>
            </a:r>
            <a:endParaRPr lang="en-US" sz="3500" b="1" dirty="0">
              <a:solidFill>
                <a:srgbClr val="00B0F0"/>
              </a:solidFill>
              <a:ea typeface="Calibri"/>
              <a:cs typeface="Arial"/>
            </a:endParaRPr>
          </a:p>
          <a:p>
            <a:pPr marL="0" indent="0" algn="r" rtl="1">
              <a:lnSpc>
                <a:spcPct val="115000"/>
              </a:lnSpc>
              <a:spcAft>
                <a:spcPts val="1000"/>
              </a:spcAft>
              <a:buNone/>
            </a:pPr>
            <a:r>
              <a:rPr lang="fa-IR" dirty="0">
                <a:ea typeface="Calibri"/>
              </a:rPr>
              <a:t>در روايت ديگرى براى مجسم ساختن حال رباخواران شكمباره كه تنها به فكر منافع خويش </a:t>
            </a:r>
            <a:r>
              <a:rPr lang="fa-IR" dirty="0" smtClean="0">
                <a:ea typeface="Calibri"/>
              </a:rPr>
              <a:t>اند </a:t>
            </a:r>
            <a:r>
              <a:rPr lang="fa-IR" dirty="0">
                <a:ea typeface="Calibri"/>
              </a:rPr>
              <a:t>و ثروتشان وبال آنها خواهد شد، از </a:t>
            </a:r>
            <a:r>
              <a:rPr lang="fa-IR" dirty="0" smtClean="0">
                <a:ea typeface="Calibri"/>
              </a:rPr>
              <a:t>پيامبر(ص) </a:t>
            </a:r>
            <a:r>
              <a:rPr lang="fa-IR" dirty="0">
                <a:ea typeface="Calibri"/>
              </a:rPr>
              <a:t>چنين نقل شده است:</a:t>
            </a:r>
            <a:endParaRPr lang="en-US" dirty="0">
              <a:ea typeface="Calibri"/>
              <a:cs typeface="Arial"/>
            </a:endParaRPr>
          </a:p>
          <a:p>
            <a:pPr marL="0" indent="0" algn="r" rtl="1">
              <a:lnSpc>
                <a:spcPct val="115000"/>
              </a:lnSpc>
              <a:spcAft>
                <a:spcPts val="1000"/>
              </a:spcAft>
              <a:buNone/>
            </a:pPr>
            <a:r>
              <a:rPr lang="fa-IR" dirty="0">
                <a:solidFill>
                  <a:srgbClr val="00B0F0"/>
                </a:solidFill>
                <a:ea typeface="Calibri"/>
              </a:rPr>
              <a:t>هنگامى كه به معراج رفتم، دسته اى را ديدم به حدى شكم آنان بزرگ بود كه هرچه </a:t>
            </a:r>
            <a:r>
              <a:rPr lang="fa-IR" dirty="0" smtClean="0">
                <a:solidFill>
                  <a:srgbClr val="00B0F0"/>
                </a:solidFill>
                <a:ea typeface="Calibri"/>
              </a:rPr>
              <a:t>جديت </a:t>
            </a:r>
            <a:r>
              <a:rPr lang="fa-IR" dirty="0">
                <a:solidFill>
                  <a:srgbClr val="00B0F0"/>
                </a:solidFill>
                <a:ea typeface="Calibri"/>
              </a:rPr>
              <a:t>مى كردند برخيزند و راه روند، براى آنان ممكن نبود و پى درپى به زمين مى </a:t>
            </a:r>
            <a:r>
              <a:rPr lang="fa-IR" dirty="0" smtClean="0">
                <a:solidFill>
                  <a:srgbClr val="00B0F0"/>
                </a:solidFill>
                <a:ea typeface="Calibri"/>
              </a:rPr>
              <a:t>خوردند</a:t>
            </a:r>
            <a:r>
              <a:rPr lang="fa-IR" dirty="0">
                <a:solidFill>
                  <a:srgbClr val="00B0F0"/>
                </a:solidFill>
                <a:ea typeface="Calibri"/>
              </a:rPr>
              <a:t>. از جبرئيل سؤال كردم اينها چه افرادى هستند و جرمشان چيست؟ جواب </a:t>
            </a:r>
            <a:r>
              <a:rPr lang="fa-IR" dirty="0" smtClean="0">
                <a:solidFill>
                  <a:srgbClr val="00B0F0"/>
                </a:solidFill>
                <a:ea typeface="Calibri"/>
              </a:rPr>
              <a:t>داد</a:t>
            </a:r>
            <a:r>
              <a:rPr lang="fa-IR" dirty="0">
                <a:solidFill>
                  <a:srgbClr val="00B0F0"/>
                </a:solidFill>
                <a:ea typeface="Calibri"/>
              </a:rPr>
              <a:t>: اينها رباخواران اند.</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حديث اول حالت آشفتگى انسان را در اين جهان، و حديث دوم حالات رباخواران در صحنه </a:t>
            </a:r>
            <a:r>
              <a:rPr lang="fa-IR" dirty="0">
                <a:ea typeface="Calibri"/>
                <a:cs typeface="Arial"/>
              </a:rPr>
              <a:t> </a:t>
            </a:r>
            <a:r>
              <a:rPr lang="fa-IR" dirty="0" smtClean="0">
                <a:ea typeface="Calibri"/>
              </a:rPr>
              <a:t>قيامت </a:t>
            </a:r>
            <a:r>
              <a:rPr lang="fa-IR" dirty="0">
                <a:ea typeface="Calibri"/>
              </a:rPr>
              <a:t>را بيان مى كند و هر دو مربوط به يك حقيقت است. همان گونه كه افراد پرخور، فربهى </a:t>
            </a:r>
            <a:r>
              <a:rPr lang="fa-IR" dirty="0">
                <a:ea typeface="Calibri"/>
                <a:cs typeface="Arial"/>
              </a:rPr>
              <a:t> </a:t>
            </a:r>
            <a:r>
              <a:rPr lang="fa-IR" dirty="0" smtClean="0">
                <a:ea typeface="Calibri"/>
              </a:rPr>
              <a:t>زننده </a:t>
            </a:r>
            <a:r>
              <a:rPr lang="fa-IR" dirty="0">
                <a:ea typeface="Calibri"/>
              </a:rPr>
              <a:t>و بى رويه اى پيدا مى كنند، ثروتمندانى كه از راه رباخوارى فربه مى شوند نيز زندگى </a:t>
            </a:r>
            <a:r>
              <a:rPr lang="fa-IR" dirty="0">
                <a:ea typeface="Calibri"/>
                <a:cs typeface="Arial"/>
              </a:rPr>
              <a:t> </a:t>
            </a:r>
            <a:r>
              <a:rPr lang="fa-IR" dirty="0" smtClean="0">
                <a:ea typeface="Calibri"/>
              </a:rPr>
              <a:t>اقتصادى </a:t>
            </a:r>
            <a:r>
              <a:rPr lang="fa-IR" dirty="0">
                <a:ea typeface="Calibri"/>
              </a:rPr>
              <a:t>ناسالمى دارند كه وبال آنهاست.</a:t>
            </a:r>
            <a:endParaRPr lang="en-US" dirty="0">
              <a:ea typeface="Calibri"/>
              <a:cs typeface="Arial"/>
            </a:endParaRPr>
          </a:p>
          <a:p>
            <a:pPr marL="0" indent="0" algn="r" rtl="1">
              <a:lnSpc>
                <a:spcPct val="115000"/>
              </a:lnSpc>
              <a:spcAft>
                <a:spcPts val="1000"/>
              </a:spcAft>
              <a:buNone/>
            </a:pPr>
            <a:r>
              <a:rPr lang="fa-IR" dirty="0">
                <a:ea typeface="Calibri"/>
              </a:rPr>
              <a:t>در اينجا سؤالى پيش مى آيد و آن اينكه آيا سرچشمه جنون و صرع از شيطان است كه در </a:t>
            </a:r>
            <a:r>
              <a:rPr lang="fa-IR" dirty="0" smtClean="0">
                <a:ea typeface="Calibri"/>
              </a:rPr>
              <a:t>آيه </a:t>
            </a:r>
            <a:r>
              <a:rPr lang="fa-IR" dirty="0">
                <a:ea typeface="Calibri"/>
              </a:rPr>
              <a:t>بالا به آن اشاره شده؟ با اينكه مى دانيم، صرع و جنون از بيمارى هاى روانى است و </a:t>
            </a:r>
            <a:r>
              <a:rPr lang="fa-IR" dirty="0" smtClean="0">
                <a:ea typeface="Calibri"/>
              </a:rPr>
              <a:t>غالبا</a:t>
            </a:r>
            <a:r>
              <a:rPr lang="fa-IR" dirty="0">
                <a:ea typeface="Calibri"/>
                <a:cs typeface="Arial"/>
              </a:rPr>
              <a:t> </a:t>
            </a:r>
            <a:r>
              <a:rPr lang="fa-IR" dirty="0" smtClean="0">
                <a:ea typeface="Calibri"/>
              </a:rPr>
              <a:t>عوامل </a:t>
            </a:r>
            <a:r>
              <a:rPr lang="fa-IR" dirty="0">
                <a:ea typeface="Calibri"/>
              </a:rPr>
              <a:t>شناخته شده اى دارند. جمعى معتقدند تعبير «مس شيطان» كنايه از بيمارى روانى و </a:t>
            </a:r>
            <a:r>
              <a:rPr lang="fa-IR" dirty="0" smtClean="0">
                <a:ea typeface="Calibri"/>
              </a:rPr>
              <a:t>جنون </a:t>
            </a:r>
            <a:r>
              <a:rPr lang="fa-IR" dirty="0">
                <a:ea typeface="Calibri"/>
              </a:rPr>
              <a:t>است و اين تعبير در ميان عرب معمول بوده، نه اينكه واقعا شيطان تأثيرى در روح انسان </a:t>
            </a:r>
            <a:r>
              <a:rPr lang="fa-IR" dirty="0" smtClean="0">
                <a:ea typeface="Calibri"/>
              </a:rPr>
              <a:t>بگذارد</a:t>
            </a:r>
            <a:r>
              <a:rPr lang="fa-IR" dirty="0">
                <a:ea typeface="Calibri"/>
              </a:rPr>
              <a:t>. اما هيچ بعيد نيست برخى از كارهاى شيطانى و اعمال نادرست سبب يك نوع جنون </a:t>
            </a:r>
            <a:r>
              <a:rPr lang="fa-IR" dirty="0" smtClean="0">
                <a:ea typeface="Calibri"/>
              </a:rPr>
              <a:t>شيطانى </a:t>
            </a:r>
            <a:r>
              <a:rPr lang="fa-IR" dirty="0">
                <a:ea typeface="Calibri"/>
              </a:rPr>
              <a:t>گردد؛ يعنى به دنبال آن اعمال، شيطان در شخص اثر بگذارد و تعادل روانى او را بر هم </a:t>
            </a:r>
            <a:r>
              <a:rPr lang="fa-IR" dirty="0" smtClean="0">
                <a:ea typeface="Calibri"/>
              </a:rPr>
              <a:t>زند</a:t>
            </a:r>
            <a:r>
              <a:rPr lang="fa-IR" dirty="0">
                <a:ea typeface="Calibri"/>
              </a:rPr>
              <a:t>. از اين گذشته، اعمال شيطانى و نادرست هنگامى كه روى هم انباشته گردد، اثر طبيعى آن </a:t>
            </a:r>
            <a:r>
              <a:rPr lang="fa-IR" dirty="0" smtClean="0">
                <a:ea typeface="Calibri"/>
              </a:rPr>
              <a:t>از </a:t>
            </a:r>
            <a:r>
              <a:rPr lang="fa-IR" dirty="0">
                <a:ea typeface="Calibri"/>
              </a:rPr>
              <a:t>دست رفتن حس تشخيص صحيح و قدرت تفكر </a:t>
            </a:r>
            <a:r>
              <a:rPr lang="fa-IR" dirty="0" smtClean="0">
                <a:ea typeface="Calibri"/>
              </a:rPr>
              <a:t>استسپس </a:t>
            </a:r>
            <a:r>
              <a:rPr lang="fa-IR" dirty="0">
                <a:ea typeface="Calibri"/>
              </a:rPr>
              <a:t>به گوشه اى از منطق رباخواران اشاره كرده، مى فرمايد: «اين به خاطر آن است كه </a:t>
            </a:r>
            <a:r>
              <a:rPr lang="fa-IR" dirty="0">
                <a:ea typeface="Calibri"/>
                <a:cs typeface="Arial"/>
              </a:rPr>
              <a:t>پ</a:t>
            </a:r>
            <a:r>
              <a:rPr lang="fa-IR" dirty="0" smtClean="0">
                <a:ea typeface="Calibri"/>
              </a:rPr>
              <a:t>آنها </a:t>
            </a:r>
            <a:r>
              <a:rPr lang="fa-IR" dirty="0">
                <a:ea typeface="Calibri"/>
              </a:rPr>
              <a:t>گفتند: بيع هم مانند رباست و تفاوتى ميان اين دو نيست: ذلك بأنهم قالوا إنما البيع مثل </a:t>
            </a:r>
            <a:r>
              <a:rPr lang="fa-IR" dirty="0" smtClean="0">
                <a:ea typeface="Calibri"/>
              </a:rPr>
              <a:t>الربا</a:t>
            </a:r>
            <a:r>
              <a:rPr lang="fa-IR" dirty="0">
                <a:ea typeface="Calibri"/>
              </a:rPr>
              <a:t>.»؛ يعنى هر دو از انواع مبادله است كه با رضايت طرفين انجام مى شود. </a:t>
            </a:r>
            <a:endParaRPr lang="en-US" dirty="0">
              <a:ea typeface="Calibri"/>
              <a:cs typeface="Arial"/>
            </a:endParaRPr>
          </a:p>
          <a:p>
            <a:pPr marL="0" indent="0" algn="r" rtl="1">
              <a:lnSpc>
                <a:spcPct val="115000"/>
              </a:lnSpc>
              <a:spcAft>
                <a:spcPts val="1000"/>
              </a:spcAft>
              <a:buNone/>
            </a:pPr>
            <a:r>
              <a:rPr lang="fa-IR" dirty="0">
                <a:ea typeface="Calibri"/>
              </a:rPr>
              <a:t>اما قرآن در پاسخ آنها مى گويد: چگونه اين دو ممكن است يكسان باشد و </a:t>
            </a:r>
            <a:r>
              <a:rPr lang="fa-IR" dirty="0">
                <a:solidFill>
                  <a:srgbClr val="00B0F0"/>
                </a:solidFill>
                <a:ea typeface="Calibri"/>
              </a:rPr>
              <a:t>«حال آنكه خداوند </a:t>
            </a:r>
            <a:r>
              <a:rPr lang="fa-IR" dirty="0" smtClean="0">
                <a:solidFill>
                  <a:srgbClr val="00B0F0"/>
                </a:solidFill>
                <a:ea typeface="Calibri"/>
              </a:rPr>
              <a:t>بيع </a:t>
            </a:r>
            <a:r>
              <a:rPr lang="fa-IR" dirty="0">
                <a:solidFill>
                  <a:srgbClr val="00B0F0"/>
                </a:solidFill>
                <a:ea typeface="Calibri"/>
              </a:rPr>
              <a:t>را حلال كرده و ربا را حرام: و أحل الله البيع و حرم الربا.»</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مسلما اين تفاوت، دليل و فلسفه اى داشته كه خداوند حكيم، به خاطر آن چنين حكمى را </a:t>
            </a:r>
            <a:r>
              <a:rPr lang="fa-IR" dirty="0" smtClean="0">
                <a:ea typeface="Calibri"/>
              </a:rPr>
              <a:t>صادر </a:t>
            </a:r>
            <a:r>
              <a:rPr lang="fa-IR" dirty="0">
                <a:ea typeface="Calibri"/>
              </a:rPr>
              <a:t>كرده است. قرآن در اين باره توضيح بيشترى نداده كه شايد به دليل وضوح آن بوده 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07216312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5973763"/>
          </a:xfrm>
        </p:spPr>
        <p:txBody>
          <a:bodyPr>
            <a:normAutofit fontScale="47500" lnSpcReduction="20000"/>
          </a:bodyPr>
          <a:lstStyle/>
          <a:p>
            <a:pPr marL="0" indent="0" algn="r" rtl="1">
              <a:lnSpc>
                <a:spcPct val="115000"/>
              </a:lnSpc>
              <a:spcAft>
                <a:spcPts val="1000"/>
              </a:spcAft>
              <a:buNone/>
            </a:pPr>
            <a:r>
              <a:rPr lang="fa-IR" dirty="0">
                <a:ea typeface="Calibri"/>
              </a:rPr>
              <a:t>زيرا: </a:t>
            </a:r>
            <a:r>
              <a:rPr lang="fa-IR" dirty="0" smtClean="0">
                <a:ea typeface="Calibri"/>
              </a:rPr>
              <a:t/>
            </a:r>
            <a:br>
              <a:rPr lang="fa-IR" dirty="0" smtClean="0">
                <a:ea typeface="Calibri"/>
              </a:rPr>
            </a:br>
            <a:r>
              <a:rPr lang="fa-IR" b="1" dirty="0" smtClean="0">
                <a:ea typeface="Calibri"/>
              </a:rPr>
              <a:t>اولا</a:t>
            </a:r>
            <a:r>
              <a:rPr lang="fa-IR" dirty="0" smtClean="0">
                <a:ea typeface="Calibri"/>
              </a:rPr>
              <a:t> </a:t>
            </a:r>
            <a:r>
              <a:rPr lang="fa-IR" dirty="0">
                <a:ea typeface="Calibri"/>
              </a:rPr>
              <a:t>در خريد و فروش معمولى، هر دو طرف به طور يكسان در معرض سود و زيان هستند گاه </a:t>
            </a:r>
            <a:r>
              <a:rPr lang="fa-IR" dirty="0" smtClean="0">
                <a:ea typeface="Calibri"/>
              </a:rPr>
              <a:t>هر </a:t>
            </a:r>
            <a:r>
              <a:rPr lang="fa-IR" dirty="0">
                <a:ea typeface="Calibri"/>
              </a:rPr>
              <a:t>دو سود مى كنند و گاه هر دو زيان، گاهى يكى سود و ديگرى زيان مى كند؛ درحالى كه در </a:t>
            </a:r>
            <a:r>
              <a:rPr lang="fa-IR" dirty="0" smtClean="0">
                <a:ea typeface="Calibri"/>
              </a:rPr>
              <a:t>«</a:t>
            </a:r>
            <a:r>
              <a:rPr lang="fa-IR" dirty="0">
                <a:ea typeface="Calibri"/>
              </a:rPr>
              <a:t>معاملات ربوى» رباخوار هيچ گاه زيان نمى بيند و تمام زيان هاى احتمالى بر دوش طرف مقابل </a:t>
            </a:r>
            <a:r>
              <a:rPr lang="fa-IR" dirty="0" smtClean="0">
                <a:ea typeface="Calibri"/>
              </a:rPr>
              <a:t>سنگينى </a:t>
            </a:r>
            <a:r>
              <a:rPr lang="fa-IR" dirty="0">
                <a:ea typeface="Calibri"/>
              </a:rPr>
              <a:t>خواهد كرد و به همين دليل است كه مؤسسات ربوى روزبه روز وسيع تر و سرمايه دارتر </a:t>
            </a:r>
            <a:r>
              <a:rPr lang="fa-IR" dirty="0" smtClean="0">
                <a:ea typeface="Calibri"/>
              </a:rPr>
              <a:t>مى </a:t>
            </a:r>
            <a:r>
              <a:rPr lang="fa-IR" dirty="0">
                <a:ea typeface="Calibri"/>
              </a:rPr>
              <a:t>شوند و در برابر تحليل رفتن طبقات ضعيف، بر ثروت آنها دائما افزوده مى شود. </a:t>
            </a:r>
            <a:r>
              <a:rPr lang="fa-IR" dirty="0">
                <a:ea typeface="Calibri"/>
                <a:cs typeface="Arial"/>
              </a:rPr>
              <a:t/>
            </a:r>
            <a:br>
              <a:rPr lang="fa-IR" dirty="0">
                <a:ea typeface="Calibri"/>
                <a:cs typeface="Arial"/>
              </a:rPr>
            </a:br>
            <a:r>
              <a:rPr lang="fa-IR" b="1" dirty="0" smtClean="0">
                <a:ea typeface="Calibri"/>
              </a:rPr>
              <a:t>دوم </a:t>
            </a:r>
            <a:r>
              <a:rPr lang="fa-IR" dirty="0">
                <a:ea typeface="Calibri"/>
              </a:rPr>
              <a:t>اينكه در تجارت و خريد و فروش معمولى</a:t>
            </a:r>
            <a:r>
              <a:rPr lang="fa-IR" dirty="0" smtClean="0">
                <a:ea typeface="Calibri"/>
              </a:rPr>
              <a:t>،، </a:t>
            </a:r>
            <a:r>
              <a:rPr lang="fa-IR" dirty="0">
                <a:ea typeface="Calibri"/>
              </a:rPr>
              <a:t>طرفين در مسير «توليد و مصرف» گام برمى </a:t>
            </a:r>
            <a:r>
              <a:rPr lang="fa-IR" dirty="0" smtClean="0">
                <a:ea typeface="Calibri"/>
              </a:rPr>
              <a:t>دارند</a:t>
            </a:r>
            <a:r>
              <a:rPr lang="fa-IR" dirty="0">
                <a:ea typeface="Calibri"/>
              </a:rPr>
              <a:t>، اما رباخوار هيچ عمل مثبتى در اين زمينه </a:t>
            </a:r>
            <a:r>
              <a:rPr lang="fa-IR" dirty="0" smtClean="0">
                <a:ea typeface="Calibri"/>
              </a:rPr>
              <a:t>ندارد.</a:t>
            </a:r>
            <a:r>
              <a:rPr lang="fa-IR" dirty="0">
                <a:ea typeface="Calibri"/>
                <a:cs typeface="Arial"/>
              </a:rPr>
              <a:t> </a:t>
            </a:r>
            <a:r>
              <a:rPr lang="fa-IR" dirty="0" smtClean="0">
                <a:ea typeface="Calibri"/>
                <a:cs typeface="Arial"/>
              </a:rPr>
              <a:t/>
            </a:r>
            <a:br>
              <a:rPr lang="fa-IR" dirty="0" smtClean="0">
                <a:ea typeface="Calibri"/>
                <a:cs typeface="Arial"/>
              </a:rPr>
            </a:br>
            <a:r>
              <a:rPr lang="fa-IR" b="1" dirty="0" smtClean="0">
                <a:ea typeface="Calibri"/>
              </a:rPr>
              <a:t>سوم</a:t>
            </a:r>
            <a:r>
              <a:rPr lang="fa-IR" dirty="0" smtClean="0">
                <a:ea typeface="Calibri"/>
              </a:rPr>
              <a:t> </a:t>
            </a:r>
            <a:r>
              <a:rPr lang="fa-IR" dirty="0">
                <a:ea typeface="Calibri"/>
              </a:rPr>
              <a:t>اينكه با رواج رباخوارى سرمايه ها در مسيرهاى ناسالم مى افتد و پايه هاى اقتصاد ـ كه </a:t>
            </a:r>
            <a:r>
              <a:rPr lang="fa-IR" dirty="0" smtClean="0">
                <a:ea typeface="Calibri"/>
              </a:rPr>
              <a:t>اساس </a:t>
            </a:r>
            <a:r>
              <a:rPr lang="fa-IR" dirty="0">
                <a:ea typeface="Calibri"/>
              </a:rPr>
              <a:t>اجتماع است ـ متزلزل مى گردد؛ درحالى كه تجارت صحيح موجب گردش سالم ثروت </a:t>
            </a:r>
            <a:r>
              <a:rPr lang="fa-IR" dirty="0" smtClean="0">
                <a:ea typeface="Calibri"/>
              </a:rPr>
              <a:t>است.</a:t>
            </a:r>
            <a:r>
              <a:rPr lang="fa-IR" dirty="0">
                <a:ea typeface="Calibri"/>
                <a:cs typeface="Arial"/>
              </a:rPr>
              <a:t> </a:t>
            </a:r>
            <a:r>
              <a:rPr lang="fa-IR" dirty="0" smtClean="0">
                <a:ea typeface="Calibri"/>
              </a:rPr>
              <a:t>چهارم </a:t>
            </a:r>
            <a:r>
              <a:rPr lang="fa-IR" dirty="0">
                <a:ea typeface="Calibri"/>
              </a:rPr>
              <a:t>اينكه رباخوارى منشأ دشمنى ها و جنگ هاى طبقاتى است، ولى تجارت صحيح </a:t>
            </a:r>
            <a:r>
              <a:rPr lang="fa-IR" dirty="0" smtClean="0">
                <a:ea typeface="Calibri"/>
              </a:rPr>
              <a:t>چنين </a:t>
            </a:r>
            <a:r>
              <a:rPr lang="fa-IR" dirty="0">
                <a:ea typeface="Calibri"/>
              </a:rPr>
              <a:t>نيست و هرگز جامعه را به زندگى طبقاتى و جنگ هاى ناشى از آن سوق نمى دهد</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سپس راه را به روى توبه كاران باز گشوده، مى فرمايد: </a:t>
            </a:r>
            <a:r>
              <a:rPr lang="fa-IR" dirty="0">
                <a:solidFill>
                  <a:srgbClr val="00B0F0"/>
                </a:solidFill>
                <a:ea typeface="Calibri"/>
              </a:rPr>
              <a:t>«هركس اندرز الهى به او رسد و از </a:t>
            </a:r>
            <a:r>
              <a:rPr lang="fa-IR" dirty="0" smtClean="0">
                <a:solidFill>
                  <a:srgbClr val="00B0F0"/>
                </a:solidFill>
                <a:ea typeface="Calibri"/>
              </a:rPr>
              <a:t>رباخوارى </a:t>
            </a:r>
            <a:r>
              <a:rPr lang="fa-IR" dirty="0">
                <a:solidFill>
                  <a:srgbClr val="00B0F0"/>
                </a:solidFill>
                <a:ea typeface="Calibri"/>
              </a:rPr>
              <a:t>خوددارى كند، سودهايى كه در گذشته (قبل از حكم تحريم ربا) به دست آورده، مال </a:t>
            </a:r>
            <a:r>
              <a:rPr lang="fa-IR" dirty="0" smtClean="0">
                <a:solidFill>
                  <a:srgbClr val="00B0F0"/>
                </a:solidFill>
                <a:ea typeface="Calibri"/>
              </a:rPr>
              <a:t>اوست </a:t>
            </a:r>
            <a:r>
              <a:rPr lang="fa-IR" dirty="0">
                <a:solidFill>
                  <a:srgbClr val="00B0F0"/>
                </a:solidFill>
                <a:ea typeface="Calibri"/>
              </a:rPr>
              <a:t>و كار او به خدا واگذار مى شود (و گذشته او را خدا خواهد بخشيد) : فمن جاءه موعظة من </a:t>
            </a:r>
            <a:r>
              <a:rPr lang="fa-IR" dirty="0" smtClean="0">
                <a:solidFill>
                  <a:srgbClr val="00B0F0"/>
                </a:solidFill>
                <a:ea typeface="Calibri"/>
              </a:rPr>
              <a:t>ربه </a:t>
            </a:r>
            <a:r>
              <a:rPr lang="fa-IR" dirty="0">
                <a:solidFill>
                  <a:srgbClr val="00B0F0"/>
                </a:solidFill>
                <a:ea typeface="Calibri"/>
              </a:rPr>
              <a:t>فانتهى فله ما سلف و أمره إلى الله .» </a:t>
            </a:r>
            <a:endParaRPr lang="en-US" dirty="0">
              <a:solidFill>
                <a:srgbClr val="00B0F0"/>
              </a:solidFill>
              <a:ea typeface="Calibri"/>
              <a:cs typeface="Arial"/>
            </a:endParaRPr>
          </a:p>
          <a:p>
            <a:pPr marL="0" indent="0" algn="r" rtl="1">
              <a:lnSpc>
                <a:spcPct val="115000"/>
              </a:lnSpc>
              <a:spcAft>
                <a:spcPts val="1000"/>
              </a:spcAft>
              <a:buNone/>
            </a:pPr>
            <a:r>
              <a:rPr lang="fa-IR" dirty="0">
                <a:solidFill>
                  <a:srgbClr val="00B0F0"/>
                </a:solidFill>
                <a:ea typeface="Calibri"/>
              </a:rPr>
              <a:t>«اما كسانى كه (به خيره سرى ادامه دهند و) بازگردند (و اين گناه را همچنان ادامه دهند</a:t>
            </a:r>
            <a:r>
              <a:rPr lang="fa-IR" dirty="0" smtClean="0">
                <a:solidFill>
                  <a:srgbClr val="00B0F0"/>
                </a:solidFill>
                <a:ea typeface="Calibri"/>
              </a:rPr>
              <a:t>)، </a:t>
            </a:r>
            <a:r>
              <a:rPr lang="fa-IR" dirty="0">
                <a:solidFill>
                  <a:srgbClr val="00B0F0"/>
                </a:solidFill>
                <a:ea typeface="Calibri"/>
              </a:rPr>
              <a:t>». </a:t>
            </a:r>
            <a:r>
              <a:rPr lang="fa-IR" dirty="0" smtClean="0">
                <a:ea typeface="Calibri"/>
              </a:rPr>
              <a:t/>
            </a:r>
            <a:br>
              <a:rPr lang="fa-IR" dirty="0" smtClean="0">
                <a:ea typeface="Calibri"/>
              </a:rPr>
            </a:br>
            <a:r>
              <a:rPr lang="fa-IR" dirty="0" smtClean="0">
                <a:ea typeface="Calibri"/>
              </a:rPr>
              <a:t>در جمله </a:t>
            </a:r>
            <a:r>
              <a:rPr lang="fa-IR" dirty="0">
                <a:ea typeface="Calibri"/>
              </a:rPr>
              <a:t>قبل تصريح شده بود كه اين قانون مانند هر قانون ديگر، گذشته را شامل نمى شود؛ زيرا </a:t>
            </a:r>
            <a:r>
              <a:rPr lang="fa-IR" dirty="0" smtClean="0">
                <a:ea typeface="Calibri"/>
              </a:rPr>
              <a:t>اگر </a:t>
            </a:r>
            <a:r>
              <a:rPr lang="fa-IR" dirty="0">
                <a:ea typeface="Calibri"/>
              </a:rPr>
              <a:t>قوانين بخواهد زمان پيش از تشريع خود را شامل شود، مشكلات فراوانى براى مردم به وجود </a:t>
            </a:r>
            <a:r>
              <a:rPr lang="fa-IR" dirty="0" smtClean="0">
                <a:ea typeface="Calibri"/>
              </a:rPr>
              <a:t>مى </a:t>
            </a:r>
            <a:r>
              <a:rPr lang="fa-IR" dirty="0">
                <a:ea typeface="Calibri"/>
              </a:rPr>
              <a:t>آيد. از اين رو هميشه قوانين از زمانى كه رسميت مى يابد، اجرا مى شود.</a:t>
            </a:r>
            <a:endParaRPr lang="en-US" dirty="0">
              <a:ea typeface="Calibri"/>
              <a:cs typeface="Arial"/>
            </a:endParaRPr>
          </a:p>
          <a:p>
            <a:pPr marL="0" indent="0" algn="r" rtl="1">
              <a:lnSpc>
                <a:spcPct val="115000"/>
              </a:lnSpc>
              <a:spcAft>
                <a:spcPts val="1000"/>
              </a:spcAft>
              <a:buNone/>
            </a:pPr>
            <a:r>
              <a:rPr lang="fa-IR" dirty="0">
                <a:ea typeface="Calibri"/>
              </a:rPr>
              <a:t>البته معناى اين سخن آن نيست كه اگر رباخواران طلب هايى از افراد داشتند، مى توانستند </a:t>
            </a:r>
            <a:r>
              <a:rPr lang="fa-IR" dirty="0" smtClean="0">
                <a:ea typeface="Calibri"/>
              </a:rPr>
              <a:t>بعد </a:t>
            </a:r>
            <a:r>
              <a:rPr lang="fa-IR" dirty="0">
                <a:ea typeface="Calibri"/>
              </a:rPr>
              <a:t>از نزول آيه چيزى بيش از سرمايه خود را از آنها بگيرند، بلكه منظور اين است كه سودهايى </a:t>
            </a:r>
            <a:r>
              <a:rPr lang="fa-IR" dirty="0" smtClean="0">
                <a:ea typeface="Calibri"/>
              </a:rPr>
              <a:t>كه </a:t>
            </a:r>
            <a:r>
              <a:rPr lang="fa-IR" dirty="0">
                <a:ea typeface="Calibri"/>
              </a:rPr>
              <a:t>قبل از نزول آيه گرفته اند، بر آنها مباح شده 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11908852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610600" cy="6126163"/>
          </a:xfrm>
        </p:spPr>
        <p:txBody>
          <a:bodyPr>
            <a:normAutofit fontScale="47500" lnSpcReduction="20000"/>
          </a:bodyPr>
          <a:lstStyle/>
          <a:p>
            <a:pPr marL="0" indent="0" algn="r" rtl="1">
              <a:lnSpc>
                <a:spcPct val="115000"/>
              </a:lnSpc>
              <a:spcAft>
                <a:spcPts val="1000"/>
              </a:spcAft>
              <a:buNone/>
            </a:pPr>
            <a:r>
              <a:rPr lang="fa-IR" dirty="0">
                <a:ea typeface="Calibri"/>
              </a:rPr>
              <a:t>جمله «و أمره إلى الله» ظاهرش اين است كه آينده اين گونه افراد از نظر عفو و مجازات </a:t>
            </a:r>
            <a:r>
              <a:rPr lang="fa-IR" dirty="0" smtClean="0">
                <a:ea typeface="Calibri"/>
              </a:rPr>
              <a:t>روشن </a:t>
            </a:r>
            <a:r>
              <a:rPr lang="fa-IR" dirty="0">
                <a:ea typeface="Calibri"/>
              </a:rPr>
              <a:t>نيست، بلكه بسته به لطف الهى است، ولى با توجه به جمله قبل از آن (فله ما سلف) معلوم </a:t>
            </a:r>
            <a:r>
              <a:rPr lang="fa-IR" dirty="0" smtClean="0">
                <a:ea typeface="Calibri"/>
              </a:rPr>
              <a:t>مى </a:t>
            </a:r>
            <a:r>
              <a:rPr lang="fa-IR" dirty="0">
                <a:ea typeface="Calibri"/>
              </a:rPr>
              <a:t>شود كه منظور همان عفو است. گويا اهميت گناه ربا سبب شده است كه حتى حكم </a:t>
            </a:r>
            <a:r>
              <a:rPr lang="fa-IR" dirty="0" smtClean="0">
                <a:ea typeface="Calibri"/>
              </a:rPr>
              <a:t>عفو</a:t>
            </a:r>
            <a:r>
              <a:rPr lang="fa-IR" dirty="0">
                <a:ea typeface="Calibri"/>
                <a:cs typeface="Arial"/>
              </a:rPr>
              <a:t> </a:t>
            </a:r>
            <a:r>
              <a:rPr lang="fa-IR" dirty="0" smtClean="0">
                <a:ea typeface="Calibri"/>
              </a:rPr>
              <a:t>درباره </a:t>
            </a:r>
            <a:r>
              <a:rPr lang="fa-IR" dirty="0">
                <a:ea typeface="Calibri"/>
              </a:rPr>
              <a:t>كسانى كه قبل از نزول آيه به اين كار دست زده اند، به صراحت گفته </a:t>
            </a:r>
            <a:r>
              <a:rPr lang="fa-IR" dirty="0" smtClean="0">
                <a:ea typeface="Calibri"/>
              </a:rPr>
              <a:t>نشود.</a:t>
            </a:r>
            <a:r>
              <a:rPr lang="fa-IR" dirty="0">
                <a:ea typeface="Calibri"/>
                <a:cs typeface="Arial"/>
              </a:rPr>
              <a:t> </a:t>
            </a:r>
            <a:r>
              <a:rPr lang="fa-IR" dirty="0" smtClean="0">
                <a:ea typeface="Calibri"/>
              </a:rPr>
              <a:t>در </a:t>
            </a:r>
            <a:r>
              <a:rPr lang="fa-IR" dirty="0">
                <a:ea typeface="Calibri"/>
              </a:rPr>
              <a:t>پايان اين آيه به عذاب جاويدان اشاره شده است، با اينكه مى دانيم چنين عذابى مخصوص </a:t>
            </a:r>
            <a:r>
              <a:rPr lang="fa-IR" dirty="0">
                <a:ea typeface="Calibri"/>
                <a:cs typeface="Arial"/>
              </a:rPr>
              <a:t> </a:t>
            </a:r>
            <a:r>
              <a:rPr lang="fa-IR" dirty="0" smtClean="0">
                <a:ea typeface="Calibri"/>
              </a:rPr>
              <a:t>كفار </a:t>
            </a:r>
            <a:r>
              <a:rPr lang="fa-IR" dirty="0">
                <a:ea typeface="Calibri"/>
              </a:rPr>
              <a:t>است، نه افراد باايمان گنهكار. گويا اين تعبير مى خواهد بگويد رباخواران كه اصرار بر ربا </a:t>
            </a:r>
            <a:r>
              <a:rPr lang="fa-IR" dirty="0" smtClean="0">
                <a:ea typeface="Calibri"/>
              </a:rPr>
              <a:t>دارند </a:t>
            </a:r>
            <a:r>
              <a:rPr lang="fa-IR" dirty="0">
                <a:ea typeface="Calibri"/>
              </a:rPr>
              <a:t>ايمان درستى ندارند؛ چرا كه با اين قانون مسلم الهى ـ كه مخالفت با آن همچون جنگ با </a:t>
            </a:r>
            <a:r>
              <a:rPr lang="fa-IR" dirty="0" smtClean="0">
                <a:ea typeface="Calibri"/>
              </a:rPr>
              <a:t>خداوند </a:t>
            </a:r>
            <a:r>
              <a:rPr lang="fa-IR" dirty="0">
                <a:ea typeface="Calibri"/>
              </a:rPr>
              <a:t>است ـ به مخالفت برخاستند و يا اينكه رباخوارى مستمر و دائم سبب مى شود آنها بدون </a:t>
            </a:r>
            <a:r>
              <a:rPr lang="fa-IR" dirty="0" smtClean="0">
                <a:ea typeface="Calibri"/>
              </a:rPr>
              <a:t>ايمان </a:t>
            </a:r>
            <a:r>
              <a:rPr lang="fa-IR" dirty="0">
                <a:ea typeface="Calibri"/>
              </a:rPr>
              <a:t>از دنيا بروند و عاقبتشان تيره و تار گردد.</a:t>
            </a:r>
            <a:endParaRPr lang="en-US" dirty="0">
              <a:ea typeface="Calibri"/>
              <a:cs typeface="Arial"/>
            </a:endParaRPr>
          </a:p>
          <a:p>
            <a:pPr marL="0" indent="0" algn="r" rtl="1">
              <a:lnSpc>
                <a:spcPct val="115000"/>
              </a:lnSpc>
              <a:spcAft>
                <a:spcPts val="1000"/>
              </a:spcAft>
              <a:buNone/>
            </a:pPr>
            <a:r>
              <a:rPr lang="fa-IR" dirty="0">
                <a:ea typeface="Calibri"/>
              </a:rPr>
              <a:t>اين احتمال نيز وجود دارد كه خلود در اينجا به معناى مجازات طولانى باشد، نه ابدى و </a:t>
            </a:r>
            <a:r>
              <a:rPr lang="fa-IR" dirty="0" smtClean="0">
                <a:ea typeface="Calibri"/>
              </a:rPr>
              <a:t>جاويدان.</a:t>
            </a:r>
            <a:r>
              <a:rPr lang="fa-IR" dirty="0">
                <a:ea typeface="Calibri"/>
                <a:cs typeface="Arial"/>
              </a:rPr>
              <a:t> </a:t>
            </a:r>
            <a:r>
              <a:rPr lang="fa-IR" dirty="0" smtClean="0">
                <a:ea typeface="Calibri"/>
              </a:rPr>
              <a:t>در </a:t>
            </a:r>
            <a:r>
              <a:rPr lang="fa-IR" dirty="0">
                <a:ea typeface="Calibri"/>
              </a:rPr>
              <a:t>آيه بعد بين ربا و انفاق در راه خدا مقايسه اى مى كند و مى فرمايد: </a:t>
            </a:r>
            <a:r>
              <a:rPr lang="fa-IR" dirty="0">
                <a:solidFill>
                  <a:srgbClr val="00B0F0"/>
                </a:solidFill>
                <a:ea typeface="Calibri"/>
              </a:rPr>
              <a:t>«خداوند ربا را نابود </a:t>
            </a:r>
            <a:r>
              <a:rPr lang="fa-IR" dirty="0" smtClean="0">
                <a:solidFill>
                  <a:srgbClr val="00B0F0"/>
                </a:solidFill>
                <a:ea typeface="Calibri"/>
              </a:rPr>
              <a:t>مى </a:t>
            </a:r>
            <a:r>
              <a:rPr lang="fa-IR" dirty="0">
                <a:solidFill>
                  <a:srgbClr val="00B0F0"/>
                </a:solidFill>
                <a:ea typeface="Calibri"/>
              </a:rPr>
              <a:t>كند و صدقات را افزايش مى دهد: يمحق الله الربا و يربى الصدقات .» </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«محق» به معناى نقصان و نابودى تدريجى، و «ربا» نيز نمو و رشد تدريجى است. رباخوار </a:t>
            </a:r>
            <a:r>
              <a:rPr lang="fa-IR" dirty="0" smtClean="0">
                <a:ea typeface="Calibri"/>
              </a:rPr>
              <a:t>بهوسيله </a:t>
            </a:r>
            <a:r>
              <a:rPr lang="fa-IR" dirty="0">
                <a:ea typeface="Calibri"/>
              </a:rPr>
              <a:t>ثروتى كه در دست دارد، حاصل دسترنج طبقه زحمتكش را جمع مى كند و گاه با اين </a:t>
            </a:r>
            <a:r>
              <a:rPr lang="fa-IR" dirty="0" smtClean="0">
                <a:ea typeface="Calibri"/>
              </a:rPr>
              <a:t>وسيله </a:t>
            </a:r>
            <a:r>
              <a:rPr lang="fa-IR" dirty="0">
                <a:ea typeface="Calibri"/>
              </a:rPr>
              <a:t>به هستى و زندگى آنان خاتمه مى </a:t>
            </a:r>
            <a:r>
              <a:rPr lang="fa-IR" dirty="0" smtClean="0">
                <a:ea typeface="Calibri"/>
              </a:rPr>
              <a:t>دهد</a:t>
            </a:r>
            <a:r>
              <a:rPr lang="fa-IR" dirty="0">
                <a:ea typeface="Calibri"/>
                <a:cs typeface="Arial"/>
              </a:rPr>
              <a:t> </a:t>
            </a:r>
            <a:r>
              <a:rPr lang="fa-IR" dirty="0" smtClean="0">
                <a:ea typeface="Calibri"/>
              </a:rPr>
              <a:t>و </a:t>
            </a:r>
            <a:r>
              <a:rPr lang="fa-IR" dirty="0">
                <a:ea typeface="Calibri"/>
              </a:rPr>
              <a:t>يا دست كم بذر دشمنى و كينه در دل آنان مى </a:t>
            </a:r>
            <a:r>
              <a:rPr lang="fa-IR" dirty="0" smtClean="0">
                <a:ea typeface="Calibri"/>
              </a:rPr>
              <a:t>پاشد</a:t>
            </a:r>
            <a:r>
              <a:rPr lang="fa-IR" dirty="0">
                <a:ea typeface="Calibri"/>
              </a:rPr>
              <a:t>؛ به گونه اى كه به تدريج تشنه خون رباخوار مى گردند و جان و مالش را در معرض خطر </a:t>
            </a:r>
            <a:r>
              <a:rPr lang="fa-IR" dirty="0" smtClean="0">
                <a:ea typeface="Calibri"/>
              </a:rPr>
              <a:t>قرار </a:t>
            </a:r>
            <a:r>
              <a:rPr lang="fa-IR" dirty="0">
                <a:ea typeface="Calibri"/>
              </a:rPr>
              <a:t>مى دهند. قرآن مى گويد: </a:t>
            </a:r>
            <a:r>
              <a:rPr lang="fa-IR" dirty="0">
                <a:solidFill>
                  <a:srgbClr val="00B0F0"/>
                </a:solidFill>
                <a:ea typeface="Calibri"/>
              </a:rPr>
              <a:t>«خدا سرمايه هاى ربوى را به نابودى سوق مى دهد.»</a:t>
            </a:r>
            <a:r>
              <a:rPr lang="fa-IR" dirty="0">
                <a:solidFill>
                  <a:schemeClr val="accent2">
                    <a:lumMod val="75000"/>
                  </a:schemeClr>
                </a:solidFill>
                <a:ea typeface="Calibri"/>
              </a:rPr>
              <a:t> </a:t>
            </a:r>
            <a:r>
              <a:rPr lang="fa-IR" dirty="0">
                <a:ea typeface="Calibri"/>
              </a:rPr>
              <a:t>اين نابودى </a:t>
            </a:r>
            <a:r>
              <a:rPr lang="fa-IR" dirty="0" smtClean="0">
                <a:ea typeface="Calibri"/>
              </a:rPr>
              <a:t>تدريجى </a:t>
            </a:r>
            <a:r>
              <a:rPr lang="fa-IR" dirty="0">
                <a:ea typeface="Calibri"/>
              </a:rPr>
              <a:t>افراد رباخوار، براى اجتماع رباخوار نيز هست.</a:t>
            </a:r>
            <a:endParaRPr lang="en-US" dirty="0">
              <a:ea typeface="Calibri"/>
              <a:cs typeface="Arial"/>
            </a:endParaRPr>
          </a:p>
          <a:p>
            <a:pPr marL="0" indent="0" algn="r" rtl="1">
              <a:lnSpc>
                <a:spcPct val="115000"/>
              </a:lnSpc>
              <a:spcAft>
                <a:spcPts val="1000"/>
              </a:spcAft>
              <a:buNone/>
            </a:pPr>
            <a:r>
              <a:rPr lang="fa-IR" dirty="0">
                <a:ea typeface="Calibri"/>
              </a:rPr>
              <a:t>در مقابل، كسانى كه با عواطف انسانى و دلسوزى در اجتماع زندگى مى كنند و با انفاق سرمايه </a:t>
            </a:r>
            <a:r>
              <a:rPr lang="fa-IR" dirty="0" smtClean="0">
                <a:ea typeface="Calibri"/>
              </a:rPr>
              <a:t>و </a:t>
            </a:r>
            <a:r>
              <a:rPr lang="fa-IR" dirty="0">
                <a:ea typeface="Calibri"/>
              </a:rPr>
              <a:t>اموالى كه تحت اختيار دارند، در رفع نيازمندى هاى مردم مى كوشند، با محبت و عواطف </a:t>
            </a:r>
            <a:r>
              <a:rPr lang="fa-IR" dirty="0" smtClean="0">
                <a:ea typeface="Calibri"/>
              </a:rPr>
              <a:t>عمومى</a:t>
            </a:r>
            <a:r>
              <a:rPr lang="fa-IR" dirty="0">
                <a:ea typeface="Calibri"/>
              </a:rPr>
              <a:t> </a:t>
            </a:r>
            <a:r>
              <a:rPr lang="fa-IR" dirty="0" smtClean="0">
                <a:ea typeface="Calibri"/>
              </a:rPr>
              <a:t>مواجه </a:t>
            </a:r>
            <a:r>
              <a:rPr lang="fa-IR" dirty="0">
                <a:ea typeface="Calibri"/>
              </a:rPr>
              <a:t>مى گردند و سرمايه آنها نه تنها در معرض خطر نيست، بلكه با همكارى عمومى، رشد طبيعى </a:t>
            </a:r>
            <a:r>
              <a:rPr lang="fa-IR" dirty="0" smtClean="0">
                <a:ea typeface="Calibri"/>
              </a:rPr>
              <a:t>خود </a:t>
            </a:r>
            <a:r>
              <a:rPr lang="fa-IR" dirty="0">
                <a:ea typeface="Calibri"/>
              </a:rPr>
              <a:t>را نيز مى كند، از اين رو قرآن مى گويد: </a:t>
            </a:r>
            <a:r>
              <a:rPr lang="fa-IR" dirty="0">
                <a:solidFill>
                  <a:srgbClr val="00B0F0"/>
                </a:solidFill>
                <a:ea typeface="Calibri"/>
              </a:rPr>
              <a:t>«و انفاق ها را افزايش مى دهد.»</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اين حكم براى فرد و اجتماع يكى است. در اجتماعى كه به نيازمندى هاى عمومى رسيدگى </a:t>
            </a:r>
            <a:r>
              <a:rPr lang="fa-IR" dirty="0" smtClean="0">
                <a:ea typeface="Calibri"/>
              </a:rPr>
              <a:t>شود</a:t>
            </a:r>
            <a:r>
              <a:rPr lang="fa-IR" dirty="0">
                <a:ea typeface="Calibri"/>
              </a:rPr>
              <a:t>، قدرت فكرى و جسمى طبقه زحمتكش و كارگر ـ كه اكثريت اجتماع را تشكيل مى دهد ـ </a:t>
            </a:r>
            <a:r>
              <a:rPr lang="fa-IR" dirty="0" smtClean="0">
                <a:ea typeface="Calibri"/>
              </a:rPr>
              <a:t>به </a:t>
            </a:r>
            <a:r>
              <a:rPr lang="fa-IR" dirty="0">
                <a:ea typeface="Calibri"/>
              </a:rPr>
              <a:t>كار مى افتد و به دنبال آن يك نظام صحيح اقتصادى كه بر پايه همكارى و بهره گيرى عمومى </a:t>
            </a:r>
            <a:r>
              <a:rPr lang="fa-IR" dirty="0" smtClean="0">
                <a:ea typeface="Calibri"/>
              </a:rPr>
              <a:t>استوار </a:t>
            </a:r>
            <a:r>
              <a:rPr lang="fa-IR" dirty="0">
                <a:ea typeface="Calibri"/>
              </a:rPr>
              <a:t>است به وجود مى آيد</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سپس مى افزايد: </a:t>
            </a:r>
            <a:r>
              <a:rPr lang="fa-IR" dirty="0">
                <a:solidFill>
                  <a:srgbClr val="00B0F0"/>
                </a:solidFill>
                <a:ea typeface="Calibri"/>
              </a:rPr>
              <a:t>«خداوند هيچ انسان بسيار ناسپاس گنهكار را (كه آن همه بركات انفاق را </a:t>
            </a:r>
            <a:r>
              <a:rPr lang="fa-IR" dirty="0" smtClean="0">
                <a:solidFill>
                  <a:srgbClr val="00B0F0"/>
                </a:solidFill>
                <a:ea typeface="Calibri"/>
              </a:rPr>
              <a:t>فراموش </a:t>
            </a:r>
            <a:r>
              <a:rPr lang="fa-IR" dirty="0">
                <a:solidFill>
                  <a:srgbClr val="00B0F0"/>
                </a:solidFill>
                <a:ea typeface="Calibri"/>
              </a:rPr>
              <a:t>كرده و به سراغ آتش سوزان رباخوارى مى رود) دوست نمى دارد: و الله لايحب كل كفار </a:t>
            </a:r>
            <a:r>
              <a:rPr lang="fa-IR" dirty="0" smtClean="0">
                <a:solidFill>
                  <a:srgbClr val="00B0F0"/>
                </a:solidFill>
                <a:ea typeface="Calibri"/>
              </a:rPr>
              <a:t>أثيم</a:t>
            </a:r>
            <a:r>
              <a:rPr lang="fa-IR" dirty="0">
                <a:solidFill>
                  <a:srgbClr val="00B0F0"/>
                </a:solidFill>
                <a:ea typeface="Calibri"/>
              </a:rPr>
              <a:t>.»</a:t>
            </a:r>
            <a:endParaRPr lang="en-US" dirty="0">
              <a:solidFill>
                <a:srgbClr val="00B0F0"/>
              </a:solidFill>
              <a:ea typeface="Calibri"/>
              <a:cs typeface="Arial"/>
            </a:endParaRPr>
          </a:p>
          <a:p>
            <a:pPr marL="0" indent="0">
              <a:buNone/>
            </a:pPr>
            <a:endParaRPr lang="fa-IR" dirty="0"/>
          </a:p>
        </p:txBody>
      </p:sp>
    </p:spTree>
    <p:extLst>
      <p:ext uri="{BB962C8B-B14F-4D97-AF65-F5344CB8AC3E}">
        <p14:creationId xmlns:p14="http://schemas.microsoft.com/office/powerpoint/2010/main" val="372631427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534400" cy="5897563"/>
          </a:xfrm>
        </p:spPr>
        <p:txBody>
          <a:bodyPr>
            <a:normAutofit fontScale="55000" lnSpcReduction="20000"/>
          </a:bodyPr>
          <a:lstStyle/>
          <a:p>
            <a:pPr marL="0" indent="0" algn="r" rtl="1">
              <a:lnSpc>
                <a:spcPct val="115000"/>
              </a:lnSpc>
              <a:spcAft>
                <a:spcPts val="1000"/>
              </a:spcAft>
              <a:buNone/>
            </a:pPr>
            <a:r>
              <a:rPr lang="fa-IR" dirty="0">
                <a:ea typeface="Calibri"/>
              </a:rPr>
              <a:t>«كفار» از ماده كفور (بر وزن فجور) به كسى مى گويند كه بسيار ناسپاس و كفران كننده </a:t>
            </a:r>
            <a:r>
              <a:rPr lang="fa-IR" dirty="0" smtClean="0">
                <a:ea typeface="Calibri"/>
              </a:rPr>
              <a:t>باشد </a:t>
            </a:r>
            <a:r>
              <a:rPr lang="fa-IR" dirty="0">
                <a:ea typeface="Calibri"/>
              </a:rPr>
              <a:t>و «اثيم» كسى است كه گناه زياد مرتكب مى شود.</a:t>
            </a:r>
            <a:endParaRPr lang="en-US" dirty="0">
              <a:ea typeface="Calibri"/>
              <a:cs typeface="Arial"/>
            </a:endParaRPr>
          </a:p>
          <a:p>
            <a:pPr marL="0" indent="0" algn="r" rtl="1">
              <a:lnSpc>
                <a:spcPct val="115000"/>
              </a:lnSpc>
              <a:spcAft>
                <a:spcPts val="1000"/>
              </a:spcAft>
              <a:buNone/>
            </a:pPr>
            <a:r>
              <a:rPr lang="fa-IR" dirty="0">
                <a:ea typeface="Calibri"/>
              </a:rPr>
              <a:t>جمله فوق مى گويد: رباخواران نه تنها با ترك انفاق و قرض الحسنه و صرف مال در راه </a:t>
            </a:r>
            <a:r>
              <a:rPr lang="fa-IR" dirty="0" smtClean="0">
                <a:ea typeface="Calibri"/>
              </a:rPr>
              <a:t>نيازمندى </a:t>
            </a:r>
            <a:r>
              <a:rPr lang="fa-IR" dirty="0">
                <a:ea typeface="Calibri"/>
              </a:rPr>
              <a:t>هاى عمومى شكر نعمتى كه خداوند به آنها ارزانى داشته، به جا نمى آورند، بلكه آن </a:t>
            </a:r>
            <a:r>
              <a:rPr lang="fa-IR" dirty="0" smtClean="0">
                <a:ea typeface="Calibri"/>
              </a:rPr>
              <a:t>را </a:t>
            </a:r>
            <a:r>
              <a:rPr lang="fa-IR" dirty="0">
                <a:ea typeface="Calibri"/>
              </a:rPr>
              <a:t>وسيله هرگونه ظلم و ستم و گناه و فساد قرار مى دهند و طبيعى است كه خدا چنين كسانى </a:t>
            </a:r>
            <a:r>
              <a:rPr lang="fa-IR" dirty="0" smtClean="0">
                <a:ea typeface="Calibri"/>
              </a:rPr>
              <a:t>را </a:t>
            </a:r>
            <a:r>
              <a:rPr lang="fa-IR" dirty="0">
                <a:ea typeface="Calibri"/>
              </a:rPr>
              <a:t>دوست نمى دارد.</a:t>
            </a:r>
            <a:endParaRPr lang="en-US" dirty="0">
              <a:ea typeface="Calibri"/>
              <a:cs typeface="Arial"/>
            </a:endParaRPr>
          </a:p>
          <a:p>
            <a:pPr marL="0" indent="0" algn="r" rtl="1">
              <a:lnSpc>
                <a:spcPct val="115000"/>
              </a:lnSpc>
              <a:spcAft>
                <a:spcPts val="1000"/>
              </a:spcAft>
              <a:buNone/>
            </a:pPr>
            <a:r>
              <a:rPr lang="fa-IR" dirty="0">
                <a:ea typeface="Calibri"/>
              </a:rPr>
              <a:t>در آخرين آيه مورد بحث سخن از گروه باايمانى </a:t>
            </a:r>
            <a:r>
              <a:rPr lang="fa-IR" dirty="0" smtClean="0">
                <a:ea typeface="Calibri"/>
              </a:rPr>
              <a:t>استت </a:t>
            </a:r>
            <a:r>
              <a:rPr lang="fa-IR" dirty="0">
                <a:ea typeface="Calibri"/>
              </a:rPr>
              <a:t>كه درست نقطه مقابل رباخواران </a:t>
            </a:r>
            <a:r>
              <a:rPr lang="fa-IR" dirty="0" smtClean="0">
                <a:ea typeface="Calibri"/>
              </a:rPr>
              <a:t>اند</a:t>
            </a:r>
            <a:r>
              <a:rPr lang="fa-IR" dirty="0">
                <a:ea typeface="Calibri"/>
              </a:rPr>
              <a:t>، مى فرمايد: </a:t>
            </a:r>
            <a:r>
              <a:rPr lang="fa-IR" dirty="0">
                <a:solidFill>
                  <a:srgbClr val="00B0F0"/>
                </a:solidFill>
                <a:ea typeface="Calibri"/>
              </a:rPr>
              <a:t>«كسانى كه ايمان آوردند و عمل صالح انجام دادند و زكات را پرداختند، اجر و </a:t>
            </a:r>
            <a:r>
              <a:rPr lang="fa-IR" dirty="0" smtClean="0">
                <a:solidFill>
                  <a:srgbClr val="00B0F0"/>
                </a:solidFill>
                <a:ea typeface="Calibri"/>
              </a:rPr>
              <a:t>پاداششان </a:t>
            </a:r>
            <a:r>
              <a:rPr lang="fa-IR" dirty="0">
                <a:solidFill>
                  <a:srgbClr val="00B0F0"/>
                </a:solidFill>
                <a:ea typeface="Calibri"/>
              </a:rPr>
              <a:t>نزد خداست؛ نه ترسى بر آنان است و نه غمگين مى شوند: إن الذين آمنوا و عملوا </a:t>
            </a:r>
            <a:r>
              <a:rPr lang="fa-IR" dirty="0" smtClean="0">
                <a:solidFill>
                  <a:srgbClr val="00B0F0"/>
                </a:solidFill>
                <a:ea typeface="Calibri"/>
              </a:rPr>
              <a:t>الصالحات </a:t>
            </a:r>
            <a:r>
              <a:rPr lang="fa-IR" dirty="0">
                <a:solidFill>
                  <a:srgbClr val="00B0F0"/>
                </a:solidFill>
                <a:ea typeface="Calibri"/>
              </a:rPr>
              <a:t>و أقاموا الصلوة و آتوا الزكاة لهم أجرهم عند ربهم و لاخوف عليهم و لا هم يحزنون .» </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در برابر رباخواران ناسپاس و گنهكار، كسانى كه در پرتو ايمان، خودپرستى را ترك گفته </a:t>
            </a:r>
            <a:r>
              <a:rPr lang="fa-IR" dirty="0" smtClean="0">
                <a:ea typeface="Calibri"/>
              </a:rPr>
              <a:t>و </a:t>
            </a:r>
            <a:r>
              <a:rPr lang="fa-IR" dirty="0">
                <a:ea typeface="Calibri"/>
              </a:rPr>
              <a:t>عواطف فطرى خود را احيا نموده و علاوه بر ارتباط با پروردگار و برپا داشتن نماز، به كمك و </a:t>
            </a:r>
            <a:r>
              <a:rPr lang="fa-IR" dirty="0" smtClean="0">
                <a:ea typeface="Calibri"/>
              </a:rPr>
              <a:t>حمايت </a:t>
            </a:r>
            <a:r>
              <a:rPr lang="fa-IR" dirty="0">
                <a:ea typeface="Calibri"/>
              </a:rPr>
              <a:t>نيازمندان مى </a:t>
            </a:r>
            <a:r>
              <a:rPr lang="fa-IR" dirty="0" smtClean="0">
                <a:ea typeface="Calibri"/>
              </a:rPr>
              <a:t>شتابند </a:t>
            </a:r>
            <a:r>
              <a:rPr lang="fa-IR" dirty="0">
                <a:ea typeface="Calibri"/>
              </a:rPr>
              <a:t>و از اين راه از تراكم ثروت و به وجود آمدن اختلافات طبقاتى و به </a:t>
            </a:r>
            <a:r>
              <a:rPr lang="fa-IR" dirty="0" smtClean="0">
                <a:ea typeface="Calibri"/>
              </a:rPr>
              <a:t>دنبال </a:t>
            </a:r>
            <a:r>
              <a:rPr lang="fa-IR" dirty="0">
                <a:ea typeface="Calibri"/>
              </a:rPr>
              <a:t>آن هزار گونه جنايت جلوگيرى مى كنند، پاداش خود را نزد پروردگار خواهند داشت و در </a:t>
            </a:r>
            <a:r>
              <a:rPr lang="fa-IR" dirty="0" smtClean="0">
                <a:ea typeface="Calibri"/>
              </a:rPr>
              <a:t>هر </a:t>
            </a:r>
            <a:r>
              <a:rPr lang="fa-IR" dirty="0">
                <a:ea typeface="Calibri"/>
              </a:rPr>
              <a:t>دو جهان از نتيجه عمل نيك خود بهره مند مى شوند.</a:t>
            </a:r>
            <a:endParaRPr lang="en-US" dirty="0">
              <a:ea typeface="Calibri"/>
              <a:cs typeface="Arial"/>
            </a:endParaRPr>
          </a:p>
          <a:p>
            <a:pPr marL="0" indent="0" algn="r" rtl="1">
              <a:lnSpc>
                <a:spcPct val="115000"/>
              </a:lnSpc>
              <a:spcAft>
                <a:spcPts val="1000"/>
              </a:spcAft>
              <a:buNone/>
            </a:pPr>
            <a:r>
              <a:rPr lang="fa-IR" dirty="0">
                <a:ea typeface="Calibri"/>
              </a:rPr>
              <a:t>طبيعى است ديگر عوامل اضطراب و دلهره براى اين دسته به وجود نمى آيد و خطرى كه در </a:t>
            </a:r>
            <a:r>
              <a:rPr lang="fa-IR" dirty="0" smtClean="0">
                <a:ea typeface="Calibri"/>
              </a:rPr>
              <a:t>راه </a:t>
            </a:r>
            <a:r>
              <a:rPr lang="fa-IR" dirty="0">
                <a:ea typeface="Calibri"/>
              </a:rPr>
              <a:t>سرمايه داران مفت خوار بود و نفرين هايى كه به دنبال آن نثار آنها مى شد، براى اين دسته </a:t>
            </a:r>
            <a:r>
              <a:rPr lang="fa-IR" dirty="0" smtClean="0">
                <a:ea typeface="Calibri"/>
              </a:rPr>
              <a:t>نيست</a:t>
            </a:r>
            <a:r>
              <a:rPr lang="fa-IR" dirty="0">
                <a:ea typeface="Calibri"/>
              </a:rPr>
              <a:t>. آنان در نهايت از </a:t>
            </a:r>
            <a:r>
              <a:rPr lang="fa-IR" dirty="0">
                <a:solidFill>
                  <a:srgbClr val="002060"/>
                </a:solidFill>
                <a:ea typeface="Calibri"/>
              </a:rPr>
              <a:t>«آرامش كامل» برخوردار بوده و هيچ گونه اضطراب و غمى </a:t>
            </a:r>
            <a:r>
              <a:rPr lang="fa-IR" dirty="0" smtClean="0">
                <a:solidFill>
                  <a:srgbClr val="002060"/>
                </a:solidFill>
                <a:ea typeface="Calibri"/>
              </a:rPr>
              <a:t>نخواهند</a:t>
            </a:r>
            <a:r>
              <a:rPr lang="fa-IR" dirty="0">
                <a:solidFill>
                  <a:srgbClr val="002060"/>
                </a:solidFill>
                <a:ea typeface="Calibri"/>
                <a:cs typeface="Arial"/>
              </a:rPr>
              <a:t> </a:t>
            </a:r>
            <a:r>
              <a:rPr lang="fa-IR" dirty="0" smtClean="0">
                <a:solidFill>
                  <a:srgbClr val="002060"/>
                </a:solidFill>
                <a:ea typeface="Calibri"/>
              </a:rPr>
              <a:t>داشت</a:t>
            </a:r>
            <a:r>
              <a:rPr lang="fa-IR" dirty="0">
                <a:solidFill>
                  <a:srgbClr val="002060"/>
                </a:solidFill>
                <a:ea typeface="Calibri"/>
              </a:rPr>
              <a:t>؛ همان گونه كه در پايان آيه آمده: «و لا خوف عليهم و لا هم يحزنون .» </a:t>
            </a:r>
            <a:endParaRPr lang="en-US" dirty="0">
              <a:solidFill>
                <a:srgbClr val="002060"/>
              </a:solidFill>
              <a:ea typeface="Calibri"/>
              <a:cs typeface="Arial"/>
            </a:endParaRPr>
          </a:p>
          <a:p>
            <a:pPr marL="0" indent="0">
              <a:buNone/>
            </a:pPr>
            <a:endParaRPr lang="fa-IR" dirty="0"/>
          </a:p>
        </p:txBody>
      </p:sp>
    </p:spTree>
    <p:extLst>
      <p:ext uri="{BB962C8B-B14F-4D97-AF65-F5344CB8AC3E}">
        <p14:creationId xmlns:p14="http://schemas.microsoft.com/office/powerpoint/2010/main" val="23527380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پرهيز از رشوه خواری</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76200" y="1066800"/>
            <a:ext cx="8763000" cy="6019800"/>
          </a:xfrm>
          <a:ln>
            <a:solidFill>
              <a:schemeClr val="accent1"/>
            </a:solidFill>
          </a:ln>
        </p:spPr>
        <p:txBody>
          <a:bodyPr>
            <a:normAutofit fontScale="62500" lnSpcReduction="20000"/>
          </a:bodyPr>
          <a:lstStyle/>
          <a:p>
            <a:pPr marL="0" indent="0" algn="r" rtl="1">
              <a:lnSpc>
                <a:spcPct val="115000"/>
              </a:lnSpc>
              <a:spcAft>
                <a:spcPts val="1000"/>
              </a:spcAft>
              <a:buNone/>
            </a:pPr>
            <a:r>
              <a:rPr lang="fa-IR" dirty="0">
                <a:solidFill>
                  <a:srgbClr val="002060"/>
                </a:solidFill>
                <a:ea typeface="Calibri"/>
              </a:rPr>
              <a:t>و لا تأكلوا أموالكم بينكم بالباطل و تدلوا بها إلى الحكام لتأكلوا فريقا من أموال الناس بالاثم </a:t>
            </a:r>
            <a:r>
              <a:rPr lang="fa-IR" dirty="0" smtClean="0">
                <a:solidFill>
                  <a:srgbClr val="002060"/>
                </a:solidFill>
                <a:ea typeface="Calibri"/>
              </a:rPr>
              <a:t>و </a:t>
            </a:r>
            <a:r>
              <a:rPr lang="fa-IR" dirty="0">
                <a:solidFill>
                  <a:srgbClr val="002060"/>
                </a:solidFill>
                <a:ea typeface="Calibri"/>
              </a:rPr>
              <a:t>أنتم تعلمون </a:t>
            </a:r>
            <a:r>
              <a:rPr lang="fa-IR" dirty="0" smtClean="0">
                <a:solidFill>
                  <a:srgbClr val="002060"/>
                </a:solidFill>
                <a:ea typeface="Calibri"/>
              </a:rPr>
              <a:t>.</a:t>
            </a:r>
            <a:endParaRPr lang="en-US" dirty="0">
              <a:solidFill>
                <a:srgbClr val="002060"/>
              </a:solidFill>
              <a:ea typeface="Calibri"/>
              <a:cs typeface="Arial"/>
            </a:endParaRPr>
          </a:p>
          <a:p>
            <a:pPr marL="0" indent="0" algn="r" rtl="1">
              <a:lnSpc>
                <a:spcPct val="115000"/>
              </a:lnSpc>
              <a:spcAft>
                <a:spcPts val="1000"/>
              </a:spcAft>
              <a:buNone/>
            </a:pPr>
            <a:r>
              <a:rPr lang="fa-IR" dirty="0">
                <a:ea typeface="Calibri"/>
              </a:rPr>
              <a:t>آيه مورد بحث به يك اصل كلى و مهم اسلامى اشاره مى كند كه در تمام مسائل اقتصادى </a:t>
            </a:r>
            <a:r>
              <a:rPr lang="fa-IR" dirty="0">
                <a:ea typeface="Calibri"/>
                <a:cs typeface="Arial"/>
              </a:rPr>
              <a:t> </a:t>
            </a:r>
            <a:r>
              <a:rPr lang="fa-IR" dirty="0" smtClean="0">
                <a:ea typeface="Calibri"/>
              </a:rPr>
              <a:t>حاكم </a:t>
            </a:r>
            <a:r>
              <a:rPr lang="fa-IR" dirty="0">
                <a:ea typeface="Calibri"/>
              </a:rPr>
              <a:t>است، و به يك معنا مى توان تمام ابواب فقه اسلامى را در بخش اقتصاد، زير پوشش </a:t>
            </a:r>
            <a:r>
              <a:rPr lang="fa-IR" dirty="0" smtClean="0">
                <a:ea typeface="Calibri"/>
              </a:rPr>
              <a:t>آن</a:t>
            </a:r>
            <a:r>
              <a:rPr lang="fa-IR" dirty="0">
                <a:ea typeface="Calibri"/>
              </a:rPr>
              <a:t> </a:t>
            </a:r>
            <a:r>
              <a:rPr lang="fa-IR" dirty="0" smtClean="0">
                <a:ea typeface="Calibri"/>
              </a:rPr>
              <a:t>قرار </a:t>
            </a:r>
            <a:r>
              <a:rPr lang="fa-IR" dirty="0">
                <a:ea typeface="Calibri"/>
              </a:rPr>
              <a:t>داد. به همين دليل، فقهاى بزرگ ما در بخش هاى زيادى از فقه اسلامى به آن تمسك مى </a:t>
            </a:r>
            <a:r>
              <a:rPr lang="fa-IR" dirty="0" smtClean="0">
                <a:ea typeface="Calibri"/>
              </a:rPr>
              <a:t>جويند</a:t>
            </a:r>
            <a:r>
              <a:rPr lang="fa-IR" dirty="0">
                <a:ea typeface="Calibri"/>
              </a:rPr>
              <a:t>. اين آيه مى فرمايد: </a:t>
            </a:r>
            <a:r>
              <a:rPr lang="fa-IR" dirty="0">
                <a:solidFill>
                  <a:srgbClr val="002060"/>
                </a:solidFill>
                <a:ea typeface="Calibri"/>
              </a:rPr>
              <a:t>«اموال يكديگر را در ميان خود به باطل و ناحق نخوريد: و لاتأكلوا </a:t>
            </a:r>
            <a:r>
              <a:rPr lang="fa-IR" dirty="0" smtClean="0">
                <a:solidFill>
                  <a:srgbClr val="002060"/>
                </a:solidFill>
                <a:ea typeface="Calibri"/>
              </a:rPr>
              <a:t>أموالكم </a:t>
            </a:r>
            <a:r>
              <a:rPr lang="fa-IR" dirty="0">
                <a:solidFill>
                  <a:srgbClr val="002060"/>
                </a:solidFill>
                <a:ea typeface="Calibri"/>
              </a:rPr>
              <a:t>بينكم بالباطل .» </a:t>
            </a:r>
            <a:endParaRPr lang="en-US" dirty="0">
              <a:solidFill>
                <a:srgbClr val="002060"/>
              </a:solidFill>
              <a:ea typeface="Calibri"/>
              <a:cs typeface="Arial"/>
            </a:endParaRPr>
          </a:p>
          <a:p>
            <a:pPr marL="0" indent="0" algn="r" rtl="1">
              <a:lnSpc>
                <a:spcPct val="115000"/>
              </a:lnSpc>
              <a:spcAft>
                <a:spcPts val="1000"/>
              </a:spcAft>
              <a:buNone/>
            </a:pPr>
            <a:r>
              <a:rPr lang="fa-IR" dirty="0">
                <a:ea typeface="Calibri"/>
              </a:rPr>
              <a:t>در اينكه منظور از «باطل» در اينجا چيست، تفسيرهاى مختلفى ذكر كرده اند: برخى آن را </a:t>
            </a:r>
            <a:r>
              <a:rPr lang="fa-IR" dirty="0" smtClean="0">
                <a:ea typeface="Calibri"/>
              </a:rPr>
              <a:t>به </a:t>
            </a:r>
            <a:r>
              <a:rPr lang="fa-IR" dirty="0">
                <a:ea typeface="Calibri"/>
              </a:rPr>
              <a:t>معناى اموالى دانسته اند كه از روى غصب و ظلم به دست مى آيد، برخى نيز اشاره به اموالى </a:t>
            </a:r>
            <a:r>
              <a:rPr lang="fa-IR" dirty="0" smtClean="0">
                <a:ea typeface="Calibri"/>
              </a:rPr>
              <a:t>كه </a:t>
            </a:r>
            <a:r>
              <a:rPr lang="fa-IR" dirty="0">
                <a:ea typeface="Calibri"/>
              </a:rPr>
              <a:t>از طريق قمار و مانند آن فراهم مى گردد و پاره اى هم آن را اموالى مى دانند كه از </a:t>
            </a:r>
            <a:r>
              <a:rPr lang="fa-IR" dirty="0" smtClean="0">
                <a:ea typeface="Calibri"/>
              </a:rPr>
              <a:t>طريق</a:t>
            </a:r>
            <a:r>
              <a:rPr lang="fa-IR" dirty="0">
                <a:ea typeface="Calibri"/>
              </a:rPr>
              <a:t> </a:t>
            </a:r>
            <a:r>
              <a:rPr lang="fa-IR" dirty="0" smtClean="0">
                <a:ea typeface="Calibri"/>
              </a:rPr>
              <a:t>سوگند </a:t>
            </a:r>
            <a:r>
              <a:rPr lang="fa-IR" dirty="0">
                <a:ea typeface="Calibri"/>
              </a:rPr>
              <a:t>دروغ و انواع پرونده سازى هاى دروغين به دست مى آيد.</a:t>
            </a:r>
            <a:endParaRPr lang="en-US" dirty="0">
              <a:ea typeface="Calibri"/>
              <a:cs typeface="Arial"/>
            </a:endParaRPr>
          </a:p>
          <a:p>
            <a:pPr marL="0" indent="0" algn="r" rtl="1">
              <a:lnSpc>
                <a:spcPct val="115000"/>
              </a:lnSpc>
              <a:spcAft>
                <a:spcPts val="1000"/>
              </a:spcAft>
              <a:buNone/>
            </a:pPr>
            <a:r>
              <a:rPr lang="fa-IR" dirty="0">
                <a:ea typeface="Calibri"/>
              </a:rPr>
              <a:t>اما ظاهر اين است كه مفهوم آيه عموميت دارد و همه اين مسائل و غير اينها را نيز شامل مى </a:t>
            </a:r>
            <a:r>
              <a:rPr lang="fa-IR" dirty="0" smtClean="0">
                <a:ea typeface="Calibri"/>
              </a:rPr>
              <a:t>شود</a:t>
            </a:r>
            <a:r>
              <a:rPr lang="fa-IR" dirty="0">
                <a:ea typeface="Calibri"/>
              </a:rPr>
              <a:t>؛ زيرا «باطل» كه به معناى زايل و از بين رونده است، همه را در بر مى گيرد و اگر در برخى </a:t>
            </a:r>
            <a:r>
              <a:rPr lang="fa-IR" dirty="0" smtClean="0">
                <a:ea typeface="Calibri"/>
              </a:rPr>
              <a:t>روايات </a:t>
            </a:r>
            <a:r>
              <a:rPr lang="fa-IR" dirty="0">
                <a:ea typeface="Calibri"/>
              </a:rPr>
              <a:t>از امام </a:t>
            </a:r>
            <a:r>
              <a:rPr lang="fa-IR" dirty="0" smtClean="0">
                <a:ea typeface="Calibri"/>
              </a:rPr>
              <a:t>باقر(ع) </a:t>
            </a:r>
            <a:r>
              <a:rPr lang="fa-IR" dirty="0">
                <a:ea typeface="Calibri"/>
              </a:rPr>
              <a:t>تفسير به «سوگند دروغ» و در روايتى از امام </a:t>
            </a:r>
            <a:r>
              <a:rPr lang="fa-IR" dirty="0" smtClean="0">
                <a:ea typeface="Calibri"/>
              </a:rPr>
              <a:t>صادق(ع) به </a:t>
            </a:r>
            <a:r>
              <a:rPr lang="fa-IR" dirty="0">
                <a:ea typeface="Calibri"/>
              </a:rPr>
              <a:t>«قمار» تفسير شده، در واقع از قبيل بيان مصداق هاى روشن است. بنابراين هرگونه تصرف در </a:t>
            </a:r>
            <a:r>
              <a:rPr lang="fa-IR" dirty="0" smtClean="0">
                <a:ea typeface="Calibri"/>
              </a:rPr>
              <a:t>اموال </a:t>
            </a:r>
            <a:r>
              <a:rPr lang="fa-IR" dirty="0">
                <a:ea typeface="Calibri"/>
              </a:rPr>
              <a:t>ديگران از غير طريق صحيح و به ناحق، مشمول اين نهى الهى </a:t>
            </a:r>
            <a:r>
              <a:rPr lang="fa-IR" dirty="0" smtClean="0">
                <a:ea typeface="Calibri"/>
              </a:rPr>
              <a:t>است</a:t>
            </a:r>
            <a:r>
              <a:rPr lang="fa-IR" dirty="0">
                <a:ea typeface="Calibri"/>
                <a:cs typeface="Arial"/>
              </a:rPr>
              <a:t> </a:t>
            </a:r>
            <a:r>
              <a:rPr lang="fa-IR" dirty="0" smtClean="0">
                <a:ea typeface="Calibri"/>
              </a:rPr>
              <a:t>نيز </a:t>
            </a:r>
            <a:r>
              <a:rPr lang="fa-IR" dirty="0">
                <a:ea typeface="Calibri"/>
              </a:rPr>
              <a:t>تمام معاملاتى كه </a:t>
            </a:r>
            <a:r>
              <a:rPr lang="fa-IR" dirty="0" smtClean="0">
                <a:ea typeface="Calibri"/>
              </a:rPr>
              <a:t>هدف </a:t>
            </a:r>
            <a:r>
              <a:rPr lang="fa-IR" dirty="0">
                <a:ea typeface="Calibri"/>
              </a:rPr>
              <a:t>صحيح و پايه و اساس عقلايى ندارند، مشمول اين آيه است. همين معنا در سوره نساء با </a:t>
            </a:r>
            <a:r>
              <a:rPr lang="fa-IR" dirty="0" smtClean="0">
                <a:ea typeface="Calibri"/>
              </a:rPr>
              <a:t>توضيح </a:t>
            </a:r>
            <a:r>
              <a:rPr lang="fa-IR" dirty="0">
                <a:ea typeface="Calibri"/>
              </a:rPr>
              <a:t>بيشترى خطاب به مؤمنان آمده است:</a:t>
            </a:r>
            <a:endParaRPr lang="en-US" dirty="0">
              <a:ea typeface="Calibri"/>
              <a:cs typeface="Arial"/>
            </a:endParaRPr>
          </a:p>
          <a:p>
            <a:pPr marL="0" indent="0" algn="r" rtl="1">
              <a:lnSpc>
                <a:spcPct val="115000"/>
              </a:lnSpc>
              <a:spcAft>
                <a:spcPts val="1000"/>
              </a:spcAft>
              <a:buNone/>
            </a:pPr>
            <a:r>
              <a:rPr lang="fa-IR" dirty="0">
                <a:solidFill>
                  <a:srgbClr val="002060"/>
                </a:solidFill>
                <a:ea typeface="Calibri"/>
              </a:rPr>
              <a:t>يا أيها الذين آمنوا لا تأكلوا أموالكم بينكم بالباطل إلا أن تكون تجارة عن تراض منكم </a:t>
            </a:r>
            <a:r>
              <a:rPr lang="fa-IR" dirty="0" smtClean="0">
                <a:solidFill>
                  <a:srgbClr val="002060"/>
                </a:solidFill>
                <a:ea typeface="Calibri"/>
              </a:rPr>
              <a:t>.</a:t>
            </a:r>
            <a:endParaRPr lang="en-US" dirty="0">
              <a:solidFill>
                <a:srgbClr val="002060"/>
              </a:solidFill>
              <a:ea typeface="Calibri"/>
              <a:cs typeface="Arial"/>
            </a:endParaRPr>
          </a:p>
          <a:p>
            <a:pPr marL="0" indent="0">
              <a:buNone/>
            </a:pPr>
            <a:endParaRPr lang="fa-IR" dirty="0"/>
          </a:p>
        </p:txBody>
      </p:sp>
    </p:spTree>
    <p:extLst>
      <p:ext uri="{BB962C8B-B14F-4D97-AF65-F5344CB8AC3E}">
        <p14:creationId xmlns:p14="http://schemas.microsoft.com/office/powerpoint/2010/main" val="270638095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05800" cy="5516563"/>
          </a:xfrm>
        </p:spPr>
        <p:txBody>
          <a:bodyPr>
            <a:normAutofit fontScale="62500" lnSpcReduction="20000"/>
          </a:bodyPr>
          <a:lstStyle/>
          <a:p>
            <a:pPr marL="0" indent="0" algn="r" rtl="1">
              <a:lnSpc>
                <a:spcPct val="115000"/>
              </a:lnSpc>
              <a:spcAft>
                <a:spcPts val="1000"/>
              </a:spcAft>
              <a:buNone/>
            </a:pPr>
            <a:r>
              <a:rPr lang="fa-IR" dirty="0">
                <a:ea typeface="Calibri"/>
              </a:rPr>
              <a:t>اى كسانى كه ايمان آورده ايد، اموال يكديگر را به باطل و از طرق نامشروع نخوريد، </a:t>
            </a:r>
            <a:r>
              <a:rPr lang="fa-IR" dirty="0" smtClean="0">
                <a:ea typeface="Calibri"/>
              </a:rPr>
              <a:t>مگر </a:t>
            </a:r>
            <a:r>
              <a:rPr lang="fa-IR" dirty="0">
                <a:ea typeface="Calibri"/>
              </a:rPr>
              <a:t>اينكه تجارتى باشد كه با رضايت شما انجام گيرد.</a:t>
            </a:r>
            <a:endParaRPr lang="en-US" dirty="0">
              <a:ea typeface="Calibri"/>
              <a:cs typeface="Arial"/>
            </a:endParaRPr>
          </a:p>
          <a:p>
            <a:pPr marL="0" indent="0" algn="r" rtl="1">
              <a:lnSpc>
                <a:spcPct val="115000"/>
              </a:lnSpc>
              <a:spcAft>
                <a:spcPts val="1000"/>
              </a:spcAft>
              <a:buNone/>
            </a:pPr>
            <a:r>
              <a:rPr lang="fa-IR" dirty="0">
                <a:ea typeface="Calibri"/>
              </a:rPr>
              <a:t>استثناى تجارت توأم با تراضى، در واقع بيان مصداقى روشن از طرق مشروع و حلال </a:t>
            </a:r>
            <a:r>
              <a:rPr lang="fa-IR" dirty="0" smtClean="0">
                <a:ea typeface="Calibri"/>
              </a:rPr>
              <a:t>است</a:t>
            </a:r>
            <a:r>
              <a:rPr lang="fa-IR" dirty="0">
                <a:ea typeface="Calibri"/>
                <a:cs typeface="Arial"/>
              </a:rPr>
              <a:t> </a:t>
            </a:r>
            <a:r>
              <a:rPr lang="fa-IR" dirty="0" smtClean="0">
                <a:ea typeface="Calibri"/>
              </a:rPr>
              <a:t>و هبه</a:t>
            </a:r>
            <a:r>
              <a:rPr lang="fa-IR" dirty="0">
                <a:ea typeface="Calibri"/>
              </a:rPr>
              <a:t>، ميراث، هديه، وصيت و مانند آن را نفى نمى كند؛ زيرا آنها نيز از طرق مشروع عقلايى است.</a:t>
            </a:r>
            <a:endParaRPr lang="en-US" dirty="0">
              <a:ea typeface="Calibri"/>
              <a:cs typeface="Arial"/>
            </a:endParaRPr>
          </a:p>
          <a:p>
            <a:pPr marL="0" indent="0" algn="r" rtl="1">
              <a:lnSpc>
                <a:spcPct val="115000"/>
              </a:lnSpc>
              <a:spcAft>
                <a:spcPts val="1000"/>
              </a:spcAft>
              <a:buNone/>
            </a:pPr>
            <a:r>
              <a:rPr lang="fa-IR" dirty="0">
                <a:ea typeface="Calibri"/>
              </a:rPr>
              <a:t>جالب اينكه برخى از مفسران گفته اند: قرار گرفتن آيه مورد بحث بعد از آيات </a:t>
            </a:r>
            <a:r>
              <a:rPr lang="fa-IR" dirty="0" smtClean="0">
                <a:ea typeface="Calibri"/>
              </a:rPr>
              <a:t>روزه، نشانه نوعى </a:t>
            </a:r>
            <a:r>
              <a:rPr lang="fa-IR" dirty="0">
                <a:ea typeface="Calibri"/>
              </a:rPr>
              <a:t>همبستگى در ميان اين دو است. در آنجا به خاطر انجام يك عبادت الهى از خوردن و </a:t>
            </a:r>
            <a:r>
              <a:rPr lang="fa-IR" dirty="0" smtClean="0">
                <a:ea typeface="Calibri"/>
              </a:rPr>
              <a:t>آشاميدن </a:t>
            </a:r>
            <a:r>
              <a:rPr lang="fa-IR" dirty="0">
                <a:ea typeface="Calibri"/>
              </a:rPr>
              <a:t>نهى مى كند، اما در اينجا نهى از خوردن اموال مردم به ناحق است كه اين هم نوع </a:t>
            </a:r>
            <a:r>
              <a:rPr lang="fa-IR" dirty="0" smtClean="0">
                <a:ea typeface="Calibri"/>
              </a:rPr>
              <a:t>ديگرى </a:t>
            </a:r>
            <a:r>
              <a:rPr lang="fa-IR" dirty="0">
                <a:ea typeface="Calibri"/>
              </a:rPr>
              <a:t>از روزه و رياضت نفوس است. در واقع هر دو شاخه هايى از تقوا محسوب مى شود، </a:t>
            </a:r>
            <a:r>
              <a:rPr lang="fa-IR" dirty="0" smtClean="0">
                <a:ea typeface="Calibri"/>
              </a:rPr>
              <a:t>همانتقوايى </a:t>
            </a:r>
            <a:r>
              <a:rPr lang="fa-IR" dirty="0">
                <a:ea typeface="Calibri"/>
              </a:rPr>
              <a:t>كه به عنوان هدف نهايى روزه معرفى شده است</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ذكر اين نكته ضرورى است كه تعبير «أكل» (خوردن) معناى گسترده اى دارد كه هرگونه </a:t>
            </a:r>
            <a:r>
              <a:rPr lang="fa-IR" dirty="0" smtClean="0">
                <a:ea typeface="Calibri"/>
              </a:rPr>
              <a:t>تصرفى </a:t>
            </a:r>
            <a:r>
              <a:rPr lang="fa-IR" dirty="0">
                <a:ea typeface="Calibri"/>
              </a:rPr>
              <a:t>را شامل مى شود. در واقع اين تعبير كنايه اى است از انواع تصرفات كه «اكل» يك </a:t>
            </a:r>
            <a:r>
              <a:rPr lang="fa-IR" dirty="0" smtClean="0">
                <a:ea typeface="Calibri"/>
              </a:rPr>
              <a:t>مصداق </a:t>
            </a:r>
            <a:r>
              <a:rPr lang="fa-IR" dirty="0">
                <a:ea typeface="Calibri"/>
              </a:rPr>
              <a:t>روشن آن </a:t>
            </a:r>
            <a:r>
              <a:rPr lang="fa-IR" dirty="0" smtClean="0">
                <a:ea typeface="Calibri"/>
              </a:rPr>
              <a:t>است.</a:t>
            </a:r>
            <a:r>
              <a:rPr lang="fa-IR" dirty="0">
                <a:ea typeface="Calibri"/>
                <a:cs typeface="Arial"/>
              </a:rPr>
              <a:t> </a:t>
            </a:r>
            <a:r>
              <a:rPr lang="fa-IR" dirty="0" smtClean="0">
                <a:ea typeface="Calibri"/>
              </a:rPr>
              <a:t>سپس </a:t>
            </a:r>
            <a:r>
              <a:rPr lang="fa-IR" dirty="0">
                <a:ea typeface="Calibri"/>
              </a:rPr>
              <a:t>در ذيل آيه، به نمونه بارز «أكل مال به باطل» (خوردن اموال مردم به ناحق) اشاره </a:t>
            </a:r>
            <a:r>
              <a:rPr lang="fa-IR" dirty="0" smtClean="0">
                <a:ea typeface="Calibri"/>
              </a:rPr>
              <a:t>كرده </a:t>
            </a:r>
            <a:r>
              <a:rPr lang="fa-IR" dirty="0">
                <a:ea typeface="Calibri"/>
              </a:rPr>
              <a:t>كه بعضى از مردم، آن را حق خود مى شمرند، به گمان اينكه آن را براساس حكم </a:t>
            </a:r>
            <a:r>
              <a:rPr lang="fa-IR" dirty="0" smtClean="0">
                <a:ea typeface="Calibri"/>
              </a:rPr>
              <a:t>قاضى،</a:t>
            </a:r>
            <a:r>
              <a:rPr lang="fa-IR" dirty="0">
                <a:ea typeface="Calibri"/>
                <a:cs typeface="Arial"/>
              </a:rPr>
              <a:t> </a:t>
            </a:r>
            <a:r>
              <a:rPr lang="fa-IR" dirty="0" smtClean="0">
                <a:ea typeface="Calibri"/>
              </a:rPr>
              <a:t>به </a:t>
            </a:r>
            <a:r>
              <a:rPr lang="fa-IR" dirty="0">
                <a:ea typeface="Calibri"/>
              </a:rPr>
              <a:t>دست آورده اند:</a:t>
            </a:r>
            <a:endParaRPr lang="en-US" dirty="0">
              <a:ea typeface="Calibri"/>
              <a:cs typeface="Arial"/>
            </a:endParaRPr>
          </a:p>
          <a:p>
            <a:pPr marL="0" indent="0" algn="r" rtl="1">
              <a:lnSpc>
                <a:spcPct val="115000"/>
              </a:lnSpc>
              <a:spcAft>
                <a:spcPts val="1000"/>
              </a:spcAft>
              <a:buNone/>
            </a:pPr>
            <a:r>
              <a:rPr lang="fa-IR" dirty="0">
                <a:ea typeface="Calibri"/>
              </a:rPr>
              <a:t>«براى خوردن قسمتى از اموال مردم به گناه، بخشى از آن را به قضات ندهيد </a:t>
            </a:r>
            <a:r>
              <a:rPr lang="fa-IR" dirty="0" smtClean="0">
                <a:ea typeface="Calibri"/>
              </a:rPr>
              <a:t>در حالی که میدانید...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4118324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pPr marL="0" indent="0" algn="r" rtl="1">
              <a:lnSpc>
                <a:spcPct val="115000"/>
              </a:lnSpc>
              <a:spcAft>
                <a:spcPts val="1000"/>
              </a:spcAft>
              <a:buNone/>
            </a:pPr>
            <a:r>
              <a:rPr lang="fa-IR" b="1" dirty="0" smtClean="0">
                <a:solidFill>
                  <a:srgbClr val="00B0F0"/>
                </a:solidFill>
                <a:ea typeface="Calibri"/>
              </a:rPr>
              <a:t>«</a:t>
            </a:r>
            <a:r>
              <a:rPr lang="fa-IR" b="1" dirty="0">
                <a:solidFill>
                  <a:srgbClr val="00B0F0"/>
                </a:solidFill>
                <a:ea typeface="Calibri"/>
              </a:rPr>
              <a:t>تدلوا» </a:t>
            </a:r>
            <a:r>
              <a:rPr lang="fa-IR" b="1" dirty="0">
                <a:ea typeface="Calibri"/>
              </a:rPr>
              <a:t>از </a:t>
            </a:r>
            <a:r>
              <a:rPr lang="fa-IR" b="1" dirty="0">
                <a:solidFill>
                  <a:srgbClr val="002060"/>
                </a:solidFill>
                <a:ea typeface="Calibri"/>
              </a:rPr>
              <a:t>ماده «</a:t>
            </a:r>
            <a:r>
              <a:rPr lang="fa-IR" b="1" dirty="0">
                <a:solidFill>
                  <a:srgbClr val="00B0F0"/>
                </a:solidFill>
                <a:ea typeface="Calibri"/>
              </a:rPr>
              <a:t>ادلاء»</a:t>
            </a:r>
            <a:r>
              <a:rPr lang="fa-IR" b="1" dirty="0">
                <a:ea typeface="Calibri"/>
              </a:rPr>
              <a:t> در اصل به معناى </a:t>
            </a:r>
            <a:r>
              <a:rPr lang="fa-IR" b="1" dirty="0">
                <a:solidFill>
                  <a:srgbClr val="00B0F0"/>
                </a:solidFill>
                <a:ea typeface="Calibri"/>
              </a:rPr>
              <a:t>فرستادن دلو در چاه براى بيرون آوردن آ</a:t>
            </a:r>
            <a:r>
              <a:rPr lang="fa-IR" b="1" dirty="0">
                <a:solidFill>
                  <a:srgbClr val="002060"/>
                </a:solidFill>
                <a:ea typeface="Calibri"/>
              </a:rPr>
              <a:t>ب است </a:t>
            </a:r>
            <a:r>
              <a:rPr lang="fa-IR" b="1" dirty="0">
                <a:ea typeface="Calibri"/>
              </a:rPr>
              <a:t>و </a:t>
            </a:r>
            <a:r>
              <a:rPr lang="fa-IR" b="1" dirty="0" smtClean="0">
                <a:ea typeface="Calibri"/>
              </a:rPr>
              <a:t>اين </a:t>
            </a:r>
            <a:r>
              <a:rPr lang="fa-IR" b="1" dirty="0">
                <a:ea typeface="Calibri"/>
              </a:rPr>
              <a:t>تعبير زيبايى است كه در مواقعى كه انسان تسبيب اسبابى مى كند تا به منظور خاصى نايل </a:t>
            </a:r>
            <a:r>
              <a:rPr lang="fa-IR" b="1" dirty="0" smtClean="0">
                <a:ea typeface="Calibri"/>
              </a:rPr>
              <a:t>گردد</a:t>
            </a:r>
            <a:r>
              <a:rPr lang="fa-IR" b="1" dirty="0">
                <a:ea typeface="Calibri"/>
              </a:rPr>
              <a:t>، به كار مى رود.</a:t>
            </a:r>
            <a:endParaRPr lang="en-US" b="1" dirty="0">
              <a:ea typeface="Calibri"/>
              <a:cs typeface="Arial"/>
            </a:endParaRPr>
          </a:p>
          <a:p>
            <a:pPr marL="0" indent="0" algn="r" rtl="1">
              <a:lnSpc>
                <a:spcPct val="115000"/>
              </a:lnSpc>
              <a:spcAft>
                <a:spcPts val="1000"/>
              </a:spcAft>
              <a:buNone/>
            </a:pPr>
            <a:r>
              <a:rPr lang="fa-IR" b="1" dirty="0">
                <a:ea typeface="Calibri"/>
              </a:rPr>
              <a:t>در تفسير اين جمله دو احتمال وجود دارد: نخست اينكه بخشى از مال را به صورت هديه </a:t>
            </a:r>
            <a:r>
              <a:rPr lang="fa-IR" b="1" dirty="0" smtClean="0">
                <a:ea typeface="Calibri"/>
              </a:rPr>
              <a:t>يا</a:t>
            </a:r>
            <a:r>
              <a:rPr lang="fa-IR" b="1" dirty="0">
                <a:ea typeface="Calibri"/>
                <a:cs typeface="Arial"/>
              </a:rPr>
              <a:t> </a:t>
            </a:r>
            <a:r>
              <a:rPr lang="fa-IR" b="1" dirty="0" smtClean="0">
                <a:ea typeface="Calibri"/>
              </a:rPr>
              <a:t>رشوه </a:t>
            </a:r>
            <a:r>
              <a:rPr lang="fa-IR" b="1" dirty="0">
                <a:ea typeface="Calibri"/>
              </a:rPr>
              <a:t>(هر دو در اينجا يكى است) به قضات دهند تا بقيه را تملك كنند. قرآن مى گويد</a:t>
            </a:r>
            <a:r>
              <a:rPr lang="fa-IR" b="1" dirty="0">
                <a:solidFill>
                  <a:srgbClr val="00B0F0"/>
                </a:solidFill>
                <a:ea typeface="Calibri"/>
              </a:rPr>
              <a:t>: گرچه </a:t>
            </a:r>
            <a:r>
              <a:rPr lang="fa-IR" b="1" dirty="0" smtClean="0">
                <a:solidFill>
                  <a:srgbClr val="00B0F0"/>
                </a:solidFill>
                <a:ea typeface="Calibri"/>
              </a:rPr>
              <a:t>ظاهرا </a:t>
            </a:r>
            <a:r>
              <a:rPr lang="fa-IR" b="1" dirty="0">
                <a:solidFill>
                  <a:srgbClr val="00B0F0"/>
                </a:solidFill>
                <a:ea typeface="Calibri"/>
              </a:rPr>
              <a:t>در اينجا به حكم قاضى مال را به چنگ آورده ايد، ولى اين أكل مال به باطل است و گناه. </a:t>
            </a:r>
            <a:r>
              <a:rPr lang="fa-IR" b="1" dirty="0" smtClean="0">
                <a:solidFill>
                  <a:srgbClr val="00B0F0"/>
                </a:solidFill>
                <a:ea typeface="Calibri"/>
              </a:rPr>
              <a:t>دوم </a:t>
            </a:r>
            <a:r>
              <a:rPr lang="fa-IR" b="1" dirty="0">
                <a:solidFill>
                  <a:srgbClr val="00B0F0"/>
                </a:solidFill>
                <a:ea typeface="Calibri"/>
              </a:rPr>
              <a:t>اينكه مسائل مالى را براى سوءاستفاده به نزد حكام نبريد، مانند اينكه امانت يا اموال يتيمى </a:t>
            </a:r>
            <a:r>
              <a:rPr lang="fa-IR" b="1" dirty="0" smtClean="0">
                <a:solidFill>
                  <a:srgbClr val="00B0F0"/>
                </a:solidFill>
                <a:ea typeface="Calibri"/>
              </a:rPr>
              <a:t>بدون </a:t>
            </a:r>
            <a:r>
              <a:rPr lang="fa-IR" b="1" dirty="0">
                <a:solidFill>
                  <a:srgbClr val="00B0F0"/>
                </a:solidFill>
                <a:ea typeface="Calibri"/>
              </a:rPr>
              <a:t>شاهد نزد انسان باشد و هنگامى كه طرف مطالبه كند، او را به نزد قاضى ببرد، و چون دليل </a:t>
            </a:r>
            <a:r>
              <a:rPr lang="fa-IR" b="1" dirty="0" smtClean="0">
                <a:solidFill>
                  <a:srgbClr val="00B0F0"/>
                </a:solidFill>
                <a:ea typeface="Calibri"/>
              </a:rPr>
              <a:t>و </a:t>
            </a:r>
            <a:r>
              <a:rPr lang="fa-IR" b="1" dirty="0">
                <a:solidFill>
                  <a:srgbClr val="00B0F0"/>
                </a:solidFill>
                <a:ea typeface="Calibri"/>
              </a:rPr>
              <a:t>شاهدى ندارد، اموالش را به حكم قاضى تملك كند، اين كار نيز گناه و اكل مال به باطل است.</a:t>
            </a:r>
            <a:endParaRPr lang="en-US" b="1" dirty="0">
              <a:solidFill>
                <a:srgbClr val="00B0F0"/>
              </a:solidFill>
              <a:ea typeface="Calibri"/>
              <a:cs typeface="Arial"/>
            </a:endParaRPr>
          </a:p>
          <a:p>
            <a:pPr marL="0" indent="0" algn="r" rtl="1">
              <a:lnSpc>
                <a:spcPct val="115000"/>
              </a:lnSpc>
              <a:spcAft>
                <a:spcPts val="1000"/>
              </a:spcAft>
              <a:buNone/>
            </a:pPr>
            <a:r>
              <a:rPr lang="fa-IR" b="1" dirty="0">
                <a:ea typeface="Calibri"/>
              </a:rPr>
              <a:t>مانعى ندارد كه آيه مفهوم گسترده اى داشته </a:t>
            </a:r>
            <a:r>
              <a:rPr lang="fa-IR" b="1" dirty="0" smtClean="0">
                <a:ea typeface="Calibri"/>
              </a:rPr>
              <a:t>باششد </a:t>
            </a:r>
            <a:r>
              <a:rPr lang="fa-IR" b="1" dirty="0">
                <a:ea typeface="Calibri"/>
              </a:rPr>
              <a:t>كه هر دو در جمله «لا تدلوا» جمع باشد، </a:t>
            </a:r>
            <a:r>
              <a:rPr lang="fa-IR" b="1" dirty="0" smtClean="0">
                <a:ea typeface="Calibri"/>
              </a:rPr>
              <a:t>اگرچه </a:t>
            </a:r>
            <a:r>
              <a:rPr lang="fa-IR" b="1" dirty="0">
                <a:ea typeface="Calibri"/>
              </a:rPr>
              <a:t>هريك از مفسران در اينجا احتمالى را پذيرفته </a:t>
            </a:r>
            <a:r>
              <a:rPr lang="fa-IR" b="1" dirty="0" smtClean="0">
                <a:ea typeface="Calibri"/>
              </a:rPr>
              <a:t>اند.در </a:t>
            </a:r>
            <a:r>
              <a:rPr lang="fa-IR" b="1" dirty="0">
                <a:ea typeface="Calibri"/>
              </a:rPr>
              <a:t>حديثى از پيامبر </a:t>
            </a:r>
            <a:r>
              <a:rPr lang="fa-IR" b="1" dirty="0" smtClean="0">
                <a:ea typeface="Calibri"/>
              </a:rPr>
              <a:t>اكرم(ص) </a:t>
            </a:r>
            <a:r>
              <a:rPr lang="fa-IR" b="1" dirty="0">
                <a:ea typeface="Calibri"/>
              </a:rPr>
              <a:t>مى خوانيم:</a:t>
            </a:r>
            <a:endParaRPr lang="en-US" b="1" dirty="0">
              <a:ea typeface="Calibri"/>
              <a:cs typeface="Arial"/>
            </a:endParaRPr>
          </a:p>
          <a:p>
            <a:pPr marL="0" indent="0" algn="r" rtl="1">
              <a:lnSpc>
                <a:spcPct val="115000"/>
              </a:lnSpc>
              <a:spcAft>
                <a:spcPts val="1000"/>
              </a:spcAft>
              <a:buNone/>
            </a:pPr>
            <a:r>
              <a:rPr lang="fa-IR" b="1" dirty="0">
                <a:solidFill>
                  <a:srgbClr val="00B0F0"/>
                </a:solidFill>
                <a:ea typeface="Calibri"/>
              </a:rPr>
              <a:t>من بشرى مثل شما هستم (مأمورم طبق ظاهر ميان شما داورى كنم) گاه نزاعى نزد </a:t>
            </a:r>
            <a:r>
              <a:rPr lang="fa-IR" b="1" dirty="0" smtClean="0">
                <a:solidFill>
                  <a:srgbClr val="00B0F0"/>
                </a:solidFill>
                <a:ea typeface="Calibri"/>
              </a:rPr>
              <a:t>من </a:t>
            </a:r>
            <a:r>
              <a:rPr lang="fa-IR" b="1" dirty="0">
                <a:solidFill>
                  <a:srgbClr val="00B0F0"/>
                </a:solidFill>
                <a:ea typeface="Calibri"/>
              </a:rPr>
              <a:t>طرح مى شود و شايد بعضى در اقامه دليل از ديگرى نيرومندتر باشد و من به </a:t>
            </a:r>
            <a:r>
              <a:rPr lang="fa-IR" b="1" dirty="0" smtClean="0">
                <a:solidFill>
                  <a:srgbClr val="00B0F0"/>
                </a:solidFill>
                <a:ea typeface="Calibri"/>
              </a:rPr>
              <a:t>مقتضاى </a:t>
            </a:r>
            <a:r>
              <a:rPr lang="fa-IR" b="1" dirty="0">
                <a:solidFill>
                  <a:srgbClr val="00B0F0"/>
                </a:solidFill>
                <a:ea typeface="Calibri"/>
              </a:rPr>
              <a:t>ظاهر دليلش به سود او قضاوت مى كنم، اما بدانيد چنانكه من حق كسى را </a:t>
            </a:r>
            <a:endParaRPr lang="en-US" b="1" dirty="0">
              <a:solidFill>
                <a:srgbClr val="00B0F0"/>
              </a:solidFill>
              <a:ea typeface="Calibri"/>
              <a:cs typeface="Arial"/>
            </a:endParaRPr>
          </a:p>
          <a:p>
            <a:pPr marL="0" indent="0" algn="r" rtl="1">
              <a:lnSpc>
                <a:spcPct val="115000"/>
              </a:lnSpc>
              <a:spcAft>
                <a:spcPts val="1000"/>
              </a:spcAft>
              <a:buNone/>
            </a:pPr>
            <a:r>
              <a:rPr lang="fa-IR" b="1" dirty="0">
                <a:solidFill>
                  <a:srgbClr val="002060"/>
                </a:solidFill>
                <a:ea typeface="Calibri"/>
              </a:rPr>
              <a:t>(</a:t>
            </a:r>
            <a:r>
              <a:rPr lang="fa-IR" b="1" dirty="0">
                <a:solidFill>
                  <a:srgbClr val="00B0F0"/>
                </a:solidFill>
                <a:ea typeface="Calibri"/>
              </a:rPr>
              <a:t>بر حسب ظاهر) براى ديگرى قضاوت كنم (و در واقع مال او نباشد، فكر نكنيد </a:t>
            </a:r>
            <a:r>
              <a:rPr lang="fa-IR" b="1" dirty="0" smtClean="0">
                <a:solidFill>
                  <a:srgbClr val="00B0F0"/>
                </a:solidFill>
                <a:ea typeface="Calibri"/>
              </a:rPr>
              <a:t>چون پيامبر </a:t>
            </a:r>
            <a:r>
              <a:rPr lang="fa-IR" b="1" dirty="0">
                <a:solidFill>
                  <a:srgbClr val="00B0F0"/>
                </a:solidFill>
                <a:ea typeface="Calibri"/>
              </a:rPr>
              <a:t>به نفع او حكم كرده، براى او حلال است بلكه) آن قطعه اى از آتش است. اگر </a:t>
            </a:r>
            <a:r>
              <a:rPr lang="fa-IR" b="1" dirty="0" smtClean="0">
                <a:solidFill>
                  <a:srgbClr val="00B0F0"/>
                </a:solidFill>
                <a:ea typeface="Calibri"/>
              </a:rPr>
              <a:t>آتش </a:t>
            </a:r>
            <a:r>
              <a:rPr lang="fa-IR" b="1" dirty="0">
                <a:solidFill>
                  <a:srgbClr val="00B0F0"/>
                </a:solidFill>
                <a:ea typeface="Calibri"/>
              </a:rPr>
              <a:t>را مى خواهد، آن را بپذيرد، وگرنه آن را رها سازد</a:t>
            </a:r>
            <a:r>
              <a:rPr lang="fa-IR" b="1" dirty="0" smtClean="0">
                <a:solidFill>
                  <a:srgbClr val="00B0F0"/>
                </a:solidFill>
                <a:ea typeface="Calibri"/>
              </a:rPr>
              <a:t>.</a:t>
            </a:r>
            <a:endParaRPr lang="en-US" b="1" dirty="0">
              <a:solidFill>
                <a:srgbClr val="00B0F0"/>
              </a:solidFill>
              <a:ea typeface="Calibri"/>
              <a:cs typeface="Arial"/>
            </a:endParaRPr>
          </a:p>
          <a:p>
            <a:pPr marL="0" indent="0" algn="r" rtl="1">
              <a:lnSpc>
                <a:spcPct val="115000"/>
              </a:lnSpc>
              <a:spcAft>
                <a:spcPts val="1000"/>
              </a:spcAft>
              <a:buNone/>
            </a:pPr>
            <a:r>
              <a:rPr lang="fa-IR" b="1" dirty="0">
                <a:solidFill>
                  <a:srgbClr val="00B0F0"/>
                </a:solidFill>
                <a:ea typeface="Calibri"/>
              </a:rPr>
              <a:t>نكته: رشوه خواری بلای بزرگ جامعه ها </a:t>
            </a:r>
            <a:endParaRPr lang="en-US" b="1" dirty="0">
              <a:solidFill>
                <a:srgbClr val="00B0F0"/>
              </a:solidFill>
              <a:ea typeface="Calibri"/>
              <a:cs typeface="Arial"/>
            </a:endParaRPr>
          </a:p>
          <a:p>
            <a:pPr marL="0" indent="0" algn="r" rtl="1">
              <a:lnSpc>
                <a:spcPct val="115000"/>
              </a:lnSpc>
              <a:spcAft>
                <a:spcPts val="1000"/>
              </a:spcAft>
              <a:buNone/>
            </a:pPr>
            <a:r>
              <a:rPr lang="fa-IR" b="1" dirty="0">
                <a:ea typeface="Calibri"/>
              </a:rPr>
              <a:t>يكى از بلاهاى بزرگى كه از دير زمان دامنگير بشر شده و امروز با شدت بيشتر ادامه دارد، بلاى </a:t>
            </a:r>
            <a:r>
              <a:rPr lang="fa-IR" b="1" dirty="0" smtClean="0">
                <a:ea typeface="Calibri"/>
              </a:rPr>
              <a:t>رشوه </a:t>
            </a:r>
            <a:r>
              <a:rPr lang="fa-IR" b="1" dirty="0">
                <a:ea typeface="Calibri"/>
              </a:rPr>
              <a:t>خوارى است كه يكى از بزرگ ترين موانع اجراى عدالت اجتماعى بوده و مى باشد. رشوه </a:t>
            </a:r>
            <a:r>
              <a:rPr lang="fa-IR" b="1" dirty="0" smtClean="0">
                <a:ea typeface="Calibri"/>
              </a:rPr>
              <a:t>خوارى </a:t>
            </a:r>
            <a:r>
              <a:rPr lang="fa-IR" b="1" dirty="0">
                <a:ea typeface="Calibri"/>
              </a:rPr>
              <a:t>سبب مى شود قوانينى كه بايد حافظ منافع طبقات ضعيف باشد، به سود مظالم طبقات </a:t>
            </a:r>
            <a:r>
              <a:rPr lang="fa-IR" b="1" dirty="0" smtClean="0">
                <a:ea typeface="Calibri"/>
              </a:rPr>
              <a:t>نيرومند </a:t>
            </a:r>
            <a:r>
              <a:rPr lang="fa-IR" b="1" dirty="0">
                <a:ea typeface="Calibri"/>
              </a:rPr>
              <a:t>ـ كه بايد قانون آنها را محدود </a:t>
            </a:r>
            <a:r>
              <a:rPr lang="fa-IR" b="1" dirty="0" smtClean="0">
                <a:ea typeface="Calibri"/>
              </a:rPr>
              <a:t>كند</a:t>
            </a:r>
            <a:r>
              <a:rPr lang="fa-IR" b="1" dirty="0">
                <a:ea typeface="Calibri"/>
                <a:cs typeface="Arial"/>
              </a:rPr>
              <a:t> </a:t>
            </a:r>
            <a:r>
              <a:rPr lang="fa-IR" b="1" dirty="0" smtClean="0">
                <a:ea typeface="Calibri"/>
              </a:rPr>
              <a:t>ـ </a:t>
            </a:r>
            <a:r>
              <a:rPr lang="fa-IR" b="1" dirty="0">
                <a:ea typeface="Calibri"/>
              </a:rPr>
              <a:t>به كار افتد؛ زيرا زورمندان، همواره قادرند با نيروى </a:t>
            </a:r>
            <a:r>
              <a:rPr lang="fa-IR" b="1" dirty="0" smtClean="0">
                <a:ea typeface="Calibri"/>
              </a:rPr>
              <a:t>خود </a:t>
            </a:r>
            <a:r>
              <a:rPr lang="fa-IR" b="1" dirty="0">
                <a:ea typeface="Calibri"/>
              </a:rPr>
              <a:t>از </a:t>
            </a:r>
            <a:r>
              <a:rPr lang="fa-IR" b="1" dirty="0" smtClean="0">
                <a:ea typeface="Calibri"/>
              </a:rPr>
              <a:t>نافع </a:t>
            </a:r>
            <a:r>
              <a:rPr lang="fa-IR" b="1" dirty="0">
                <a:ea typeface="Calibri"/>
              </a:rPr>
              <a:t>خويش دفاع كنند و اين ضعفا هستند كه بايد منافع و حقوق آنها در پناه قانون </a:t>
            </a:r>
            <a:r>
              <a:rPr lang="fa-IR" b="1" dirty="0" smtClean="0">
                <a:ea typeface="Calibri"/>
              </a:rPr>
              <a:t>حفظ </a:t>
            </a:r>
            <a:r>
              <a:rPr lang="fa-IR" b="1" dirty="0">
                <a:ea typeface="Calibri"/>
              </a:rPr>
              <a:t>شود. بديهى است اگر باب رشوه گشوده شود، قوانين نتيجه معكوس خواهد داد؛ زيرا </a:t>
            </a:r>
            <a:r>
              <a:rPr lang="fa-IR" b="1" dirty="0" smtClean="0">
                <a:ea typeface="Calibri"/>
              </a:rPr>
              <a:t>زورمندان </a:t>
            </a:r>
            <a:r>
              <a:rPr lang="fa-IR" b="1" dirty="0">
                <a:ea typeface="Calibri"/>
              </a:rPr>
              <a:t>قدرت پرداختن رشوه را دارند و در نتيجه قوانين بازيچه اى در دست آنها براى ادامه </a:t>
            </a:r>
            <a:r>
              <a:rPr lang="fa-IR" b="1" dirty="0" smtClean="0">
                <a:ea typeface="Calibri"/>
              </a:rPr>
              <a:t>ظلم </a:t>
            </a:r>
            <a:r>
              <a:rPr lang="fa-IR" b="1" dirty="0">
                <a:ea typeface="Calibri"/>
              </a:rPr>
              <a:t>و تجاوز به حقوق ضعفا خواهد شد.</a:t>
            </a:r>
            <a:endParaRPr lang="en-US" b="1" dirty="0">
              <a:ea typeface="Calibri"/>
              <a:cs typeface="Arial"/>
            </a:endParaRPr>
          </a:p>
          <a:p>
            <a:pPr marL="0" indent="0">
              <a:buNone/>
            </a:pPr>
            <a:endParaRPr lang="fa-IR" dirty="0"/>
          </a:p>
        </p:txBody>
      </p:sp>
    </p:spTree>
    <p:extLst>
      <p:ext uri="{BB962C8B-B14F-4D97-AF65-F5344CB8AC3E}">
        <p14:creationId xmlns:p14="http://schemas.microsoft.com/office/powerpoint/2010/main" val="269470409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458200" cy="5973763"/>
          </a:xfrm>
        </p:spPr>
        <p:txBody>
          <a:bodyPr>
            <a:normAutofit fontScale="62500" lnSpcReduction="20000"/>
          </a:bodyPr>
          <a:lstStyle/>
          <a:p>
            <a:pPr marL="0" indent="0" algn="r" rtl="1">
              <a:lnSpc>
                <a:spcPct val="115000"/>
              </a:lnSpc>
              <a:spcAft>
                <a:spcPts val="1000"/>
              </a:spcAft>
              <a:buNone/>
            </a:pPr>
            <a:r>
              <a:rPr lang="fa-IR" dirty="0">
                <a:ea typeface="Calibri"/>
              </a:rPr>
              <a:t>بر اين اساس اگر رشوه در هر اجتماعى راه يابد، شيرازه زندگى مردم از هم مى پاشد و ظلم </a:t>
            </a:r>
            <a:r>
              <a:rPr lang="fa-IR" dirty="0" smtClean="0">
                <a:ea typeface="Calibri"/>
              </a:rPr>
              <a:t>و </a:t>
            </a:r>
            <a:r>
              <a:rPr lang="fa-IR" dirty="0">
                <a:ea typeface="Calibri"/>
              </a:rPr>
              <a:t>فساد و بى عدالتى و تبعيض در همه سازمان ها نفوذ مى </a:t>
            </a:r>
            <a:r>
              <a:rPr lang="fa-IR" dirty="0" smtClean="0">
                <a:ea typeface="Calibri"/>
              </a:rPr>
              <a:t>كند </a:t>
            </a:r>
            <a:r>
              <a:rPr lang="fa-IR" dirty="0">
                <a:ea typeface="Calibri"/>
              </a:rPr>
              <a:t>و از قانون و عدالت جز نامى باقى </a:t>
            </a:r>
            <a:r>
              <a:rPr lang="fa-IR" dirty="0" smtClean="0">
                <a:ea typeface="Calibri"/>
              </a:rPr>
              <a:t>نخواهد </a:t>
            </a:r>
            <a:r>
              <a:rPr lang="fa-IR" dirty="0">
                <a:ea typeface="Calibri"/>
              </a:rPr>
              <a:t>ماند. از اين رو در اسلام مسئله رشوه خوارى به شدت مورد تقبيح قرار گرفته و يكى از </a:t>
            </a:r>
            <a:r>
              <a:rPr lang="fa-IR" dirty="0" smtClean="0">
                <a:ea typeface="Calibri"/>
              </a:rPr>
              <a:t>گناهان </a:t>
            </a:r>
            <a:r>
              <a:rPr lang="fa-IR" dirty="0">
                <a:ea typeface="Calibri"/>
              </a:rPr>
              <a:t>كبيره به شمار آمده است.</a:t>
            </a:r>
            <a:endParaRPr lang="en-US" dirty="0">
              <a:ea typeface="Calibri"/>
              <a:cs typeface="Arial"/>
            </a:endParaRPr>
          </a:p>
          <a:p>
            <a:pPr marL="0" indent="0" algn="r" rtl="1">
              <a:lnSpc>
                <a:spcPct val="115000"/>
              </a:lnSpc>
              <a:spcAft>
                <a:spcPts val="1000"/>
              </a:spcAft>
              <a:buNone/>
            </a:pPr>
            <a:r>
              <a:rPr lang="fa-IR" dirty="0">
                <a:ea typeface="Calibri"/>
              </a:rPr>
              <a:t>نكته قابل توجه اينكه زشتى رشوه سبب مى شود اين هدف شوم در لابه لاى عبارات و عناوين </a:t>
            </a:r>
            <a:r>
              <a:rPr lang="fa-IR" dirty="0" smtClean="0">
                <a:ea typeface="Calibri"/>
              </a:rPr>
              <a:t>فريبنده </a:t>
            </a:r>
            <a:r>
              <a:rPr lang="fa-IR" dirty="0">
                <a:ea typeface="Calibri"/>
              </a:rPr>
              <a:t>ديگر انجام گيرد و رشوه خوار و رشوه دهنده از نام هايى مانند هديه، تعارف، حق و حساب، </a:t>
            </a:r>
            <a:r>
              <a:rPr lang="fa-IR" dirty="0" smtClean="0">
                <a:ea typeface="Calibri"/>
              </a:rPr>
              <a:t>حق </a:t>
            </a:r>
            <a:r>
              <a:rPr lang="fa-IR" dirty="0">
                <a:ea typeface="Calibri"/>
              </a:rPr>
              <a:t>الزحمه و انعام استفاده كنند، ولى روشن است اين تغيير نام ها به هيچ رو تغييرى در ماهيت </a:t>
            </a:r>
            <a:r>
              <a:rPr lang="fa-IR" dirty="0" smtClean="0">
                <a:ea typeface="Calibri"/>
              </a:rPr>
              <a:t>آن</a:t>
            </a:r>
            <a:r>
              <a:rPr lang="fa-IR" dirty="0">
                <a:ea typeface="Calibri"/>
                <a:cs typeface="Arial"/>
              </a:rPr>
              <a:t> </a:t>
            </a:r>
            <a:r>
              <a:rPr lang="fa-IR" dirty="0" smtClean="0">
                <a:ea typeface="Calibri"/>
              </a:rPr>
              <a:t>نمى </a:t>
            </a:r>
            <a:r>
              <a:rPr lang="fa-IR" dirty="0">
                <a:ea typeface="Calibri"/>
              </a:rPr>
              <a:t>دهد و در هر صورت پولى كه از اين طريق گرفته مى شود حرام و نامشروع است.</a:t>
            </a:r>
            <a:endParaRPr lang="en-US" dirty="0">
              <a:ea typeface="Calibri"/>
              <a:cs typeface="Arial"/>
            </a:endParaRPr>
          </a:p>
          <a:p>
            <a:pPr marL="0" indent="0" algn="r" rtl="1">
              <a:lnSpc>
                <a:spcPct val="115000"/>
              </a:lnSpc>
              <a:spcAft>
                <a:spcPts val="1000"/>
              </a:spcAft>
              <a:buNone/>
            </a:pPr>
            <a:r>
              <a:rPr lang="fa-IR" dirty="0">
                <a:ea typeface="Calibri"/>
              </a:rPr>
              <a:t>در نهج البلاغه در داستان هديه آوردن أشعث بن قيس مى خوانيم كه او براى پيروزى بر </a:t>
            </a:r>
            <a:r>
              <a:rPr lang="fa-IR" dirty="0" smtClean="0">
                <a:ea typeface="Calibri"/>
              </a:rPr>
              <a:t>طرف </a:t>
            </a:r>
            <a:r>
              <a:rPr lang="fa-IR" dirty="0">
                <a:ea typeface="Calibri"/>
              </a:rPr>
              <a:t>دعواى خود در محكمه عدل </a:t>
            </a:r>
            <a:r>
              <a:rPr lang="fa-IR" dirty="0" smtClean="0">
                <a:ea typeface="Calibri"/>
              </a:rPr>
              <a:t>على(ع) </a:t>
            </a:r>
            <a:r>
              <a:rPr lang="fa-IR" dirty="0">
                <a:ea typeface="Calibri"/>
              </a:rPr>
              <a:t>متوسل به رشوه شد و شبانه ظرفى پر از </a:t>
            </a:r>
            <a:r>
              <a:rPr lang="fa-IR" dirty="0" smtClean="0">
                <a:ea typeface="Calibri"/>
              </a:rPr>
              <a:t>حلواى </a:t>
            </a:r>
            <a:r>
              <a:rPr lang="fa-IR" dirty="0">
                <a:ea typeface="Calibri"/>
              </a:rPr>
              <a:t>لذيذ به در خانه </a:t>
            </a:r>
            <a:r>
              <a:rPr lang="fa-IR" dirty="0" smtClean="0">
                <a:ea typeface="Calibri"/>
              </a:rPr>
              <a:t>على(ع) </a:t>
            </a:r>
            <a:r>
              <a:rPr lang="fa-IR" dirty="0">
                <a:ea typeface="Calibri"/>
              </a:rPr>
              <a:t>آورد و نام آن را هديه گذاشت. </a:t>
            </a:r>
            <a:r>
              <a:rPr lang="fa-IR" dirty="0" smtClean="0">
                <a:ea typeface="Calibri"/>
              </a:rPr>
              <a:t>على(ع) برآشفت </a:t>
            </a:r>
            <a:r>
              <a:rPr lang="fa-IR" dirty="0">
                <a:ea typeface="Calibri"/>
              </a:rPr>
              <a:t>و فرمود:</a:t>
            </a:r>
            <a:endParaRPr lang="en-US" dirty="0">
              <a:ea typeface="Calibri"/>
              <a:cs typeface="Arial"/>
            </a:endParaRPr>
          </a:p>
          <a:p>
            <a:pPr marL="0" indent="0" algn="r" rtl="1">
              <a:lnSpc>
                <a:spcPct val="115000"/>
              </a:lnSpc>
              <a:spcAft>
                <a:spcPts val="1000"/>
              </a:spcAft>
              <a:buNone/>
            </a:pPr>
            <a:r>
              <a:rPr lang="fa-IR" dirty="0">
                <a:solidFill>
                  <a:srgbClr val="00B0F0"/>
                </a:solidFill>
                <a:ea typeface="Calibri"/>
              </a:rPr>
              <a:t>سوگواران بر عزايت اشك بريزند! آيا با اين عنوان آمده اى كه مرا فريب دهى و از </a:t>
            </a:r>
            <a:r>
              <a:rPr lang="fa-IR" dirty="0" smtClean="0">
                <a:solidFill>
                  <a:srgbClr val="00B0F0"/>
                </a:solidFill>
                <a:ea typeface="Calibri"/>
              </a:rPr>
              <a:t>آيين</a:t>
            </a:r>
            <a:r>
              <a:rPr lang="fa-IR" dirty="0">
                <a:solidFill>
                  <a:srgbClr val="00B0F0"/>
                </a:solidFill>
                <a:ea typeface="Calibri"/>
                <a:cs typeface="Arial"/>
              </a:rPr>
              <a:t> </a:t>
            </a:r>
            <a:r>
              <a:rPr lang="fa-IR" dirty="0" smtClean="0">
                <a:solidFill>
                  <a:srgbClr val="00B0F0"/>
                </a:solidFill>
                <a:ea typeface="Calibri"/>
              </a:rPr>
              <a:t>حق </a:t>
            </a:r>
            <a:r>
              <a:rPr lang="fa-IR" dirty="0">
                <a:solidFill>
                  <a:srgbClr val="00B0F0"/>
                </a:solidFill>
                <a:ea typeface="Calibri"/>
              </a:rPr>
              <a:t>بازدارى؟ ... به خدا سوگند! اگر هفت اقليم را با آنچه در زير آسمان هاى آنهاست، </a:t>
            </a:r>
            <a:r>
              <a:rPr lang="fa-IR" dirty="0" smtClean="0">
                <a:solidFill>
                  <a:srgbClr val="00B0F0"/>
                </a:solidFill>
                <a:ea typeface="Calibri"/>
              </a:rPr>
              <a:t>به </a:t>
            </a:r>
            <a:r>
              <a:rPr lang="fa-IR" dirty="0">
                <a:solidFill>
                  <a:srgbClr val="00B0F0"/>
                </a:solidFill>
                <a:ea typeface="Calibri"/>
              </a:rPr>
              <a:t>من دهند كه پوست جوى را از دهان مورچه اى به ظلم بگيرم، هرگز نخواهم كرد. </a:t>
            </a:r>
            <a:r>
              <a:rPr lang="fa-IR" dirty="0" smtClean="0">
                <a:solidFill>
                  <a:srgbClr val="00B0F0"/>
                </a:solidFill>
                <a:ea typeface="Calibri"/>
              </a:rPr>
              <a:t>دنياى </a:t>
            </a:r>
            <a:r>
              <a:rPr lang="fa-IR" dirty="0">
                <a:solidFill>
                  <a:srgbClr val="00B0F0"/>
                </a:solidFill>
                <a:ea typeface="Calibri"/>
              </a:rPr>
              <a:t>شما از برگ جويده اى در دهان ملخ براى من كم ارزش تر است! على را با </a:t>
            </a:r>
            <a:r>
              <a:rPr lang="fa-IR" dirty="0" smtClean="0">
                <a:solidFill>
                  <a:srgbClr val="00B0F0"/>
                </a:solidFill>
                <a:ea typeface="Calibri"/>
              </a:rPr>
              <a:t>نعمت </a:t>
            </a:r>
            <a:r>
              <a:rPr lang="fa-IR" dirty="0">
                <a:solidFill>
                  <a:srgbClr val="00B0F0"/>
                </a:solidFill>
                <a:ea typeface="Calibri"/>
              </a:rPr>
              <a:t>هاى فانى و لذت هاى زودگذر چه كار</a:t>
            </a:r>
            <a:r>
              <a:rPr lang="fa-IR" dirty="0" smtClean="0">
                <a:solidFill>
                  <a:srgbClr val="00B0F0"/>
                </a:solidFill>
                <a:ea typeface="Calibri"/>
              </a:rPr>
              <a:t>؟</a:t>
            </a:r>
            <a:endParaRPr lang="en-US" dirty="0">
              <a:solidFill>
                <a:srgbClr val="00B0F0"/>
              </a:solidFill>
              <a:ea typeface="Calibri"/>
              <a:cs typeface="Arial"/>
            </a:endParaRPr>
          </a:p>
          <a:p>
            <a:pPr marL="0" indent="0">
              <a:buNone/>
            </a:pPr>
            <a:endParaRPr lang="fa-IR" dirty="0"/>
          </a:p>
        </p:txBody>
      </p:sp>
    </p:spTree>
    <p:extLst>
      <p:ext uri="{BB962C8B-B14F-4D97-AF65-F5344CB8AC3E}">
        <p14:creationId xmlns:p14="http://schemas.microsoft.com/office/powerpoint/2010/main" val="259265281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Font typeface="Arial" pitchFamily="34" charset="0"/>
              <a:buNone/>
            </a:pPr>
            <a:endParaRPr lang="fa-IR"/>
          </a:p>
        </p:txBody>
      </p:sp>
      <p:sp>
        <p:nvSpPr>
          <p:cNvPr id="3" name="Content Placeholder 2"/>
          <p:cNvSpPr>
            <a:spLocks noGrp="1"/>
          </p:cNvSpPr>
          <p:nvPr>
            <p:ph idx="1"/>
          </p:nvPr>
        </p:nvSpPr>
        <p:spPr/>
        <p:txBody>
          <a:bodyPr>
            <a:normAutofit/>
          </a:bodyPr>
          <a:lstStyle/>
          <a:p>
            <a:pPr marL="0" indent="0" algn="r">
              <a:buNone/>
            </a:pPr>
            <a:r>
              <a:rPr lang="fa-IR" dirty="0"/>
              <a:t>2. </a:t>
            </a:r>
            <a:r>
              <a:rPr lang="fa-IR" dirty="0">
                <a:solidFill>
                  <a:schemeClr val="accent4">
                    <a:lumMod val="50000"/>
                  </a:schemeClr>
                </a:solidFill>
              </a:rPr>
              <a:t>فرق ميان شفا </a:t>
            </a:r>
            <a:r>
              <a:rPr lang="fa-IR" dirty="0"/>
              <a:t>و </a:t>
            </a:r>
            <a:r>
              <a:rPr lang="fa-IR" dirty="0">
                <a:solidFill>
                  <a:schemeClr val="accent4">
                    <a:lumMod val="50000"/>
                  </a:schemeClr>
                </a:solidFill>
              </a:rPr>
              <a:t>رحمت</a:t>
            </a:r>
            <a:r>
              <a:rPr lang="fa-IR" dirty="0"/>
              <a:t> </a:t>
            </a:r>
            <a:r>
              <a:rPr lang="fa-IR" dirty="0" smtClean="0"/>
              <a:t>مى </a:t>
            </a:r>
            <a:r>
              <a:rPr lang="fa-IR" dirty="0"/>
              <a:t>دانيم كه </a:t>
            </a:r>
            <a:r>
              <a:rPr lang="fa-IR" dirty="0">
                <a:solidFill>
                  <a:schemeClr val="accent4">
                    <a:lumMod val="50000"/>
                  </a:schemeClr>
                </a:solidFill>
              </a:rPr>
              <a:t>«شفا» معمولا در مقابل بيمارى ها، عيب ها و نقص هاست، بنابراين نخستين تأثير </a:t>
            </a:r>
            <a:r>
              <a:rPr lang="fa-IR" dirty="0" smtClean="0">
                <a:solidFill>
                  <a:schemeClr val="accent4">
                    <a:lumMod val="50000"/>
                  </a:schemeClr>
                </a:solidFill>
              </a:rPr>
              <a:t>قرآن </a:t>
            </a:r>
            <a:r>
              <a:rPr lang="fa-IR" dirty="0">
                <a:solidFill>
                  <a:schemeClr val="accent4">
                    <a:lumMod val="50000"/>
                  </a:schemeClr>
                </a:solidFill>
              </a:rPr>
              <a:t>در وجود آدمى همان پاك سازى از انواع بيمارى هاى فكرى و اخلاقى است. پس از آن، مرحله «رحمت» فرا مى رسد كه مرحله تخلق به اخلاق الهى و جوانه زدن شكوفه هاى فضايل </a:t>
            </a:r>
            <a:r>
              <a:rPr lang="fa-IR" dirty="0" smtClean="0">
                <a:solidFill>
                  <a:schemeClr val="accent4">
                    <a:lumMod val="50000"/>
                  </a:schemeClr>
                </a:solidFill>
              </a:rPr>
              <a:t>انسانى </a:t>
            </a:r>
            <a:r>
              <a:rPr lang="fa-IR" dirty="0">
                <a:solidFill>
                  <a:schemeClr val="accent4">
                    <a:lumMod val="50000"/>
                  </a:schemeClr>
                </a:solidFill>
              </a:rPr>
              <a:t>در وجود افرادى است كه تحت تربيت قرآن قرار گرفته اند. به تعبير ديگر، «شفا» اشاره </a:t>
            </a:r>
            <a:r>
              <a:rPr lang="fa-IR" dirty="0" smtClean="0">
                <a:solidFill>
                  <a:schemeClr val="accent4">
                    <a:lumMod val="50000"/>
                  </a:schemeClr>
                </a:solidFill>
              </a:rPr>
              <a:t>به </a:t>
            </a:r>
            <a:r>
              <a:rPr lang="fa-IR" dirty="0">
                <a:solidFill>
                  <a:schemeClr val="accent4">
                    <a:lumMod val="50000"/>
                  </a:schemeClr>
                </a:solidFill>
              </a:rPr>
              <a:t>پاك سازى، و «رحمت» نيز اشاره به نوسازى است.</a:t>
            </a:r>
          </a:p>
          <a:p>
            <a:pPr marL="0" indent="0" algn="r" rtl="1">
              <a:buNone/>
            </a:pPr>
            <a:endParaRPr lang="fa-IR" dirty="0">
              <a:solidFill>
                <a:schemeClr val="accent4">
                  <a:lumMod val="50000"/>
                </a:schemeClr>
              </a:solidFill>
            </a:endParaRPr>
          </a:p>
        </p:txBody>
      </p:sp>
    </p:spTree>
    <p:extLst>
      <p:ext uri="{BB962C8B-B14F-4D97-AF65-F5344CB8AC3E}">
        <p14:creationId xmlns:p14="http://schemas.microsoft.com/office/powerpoint/2010/main" val="372033503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2237"/>
            <a:ext cx="8610600" cy="6126163"/>
          </a:xfrm>
        </p:spPr>
        <p:txBody>
          <a:bodyPr>
            <a:normAutofit fontScale="70000" lnSpcReduction="20000"/>
          </a:bodyPr>
          <a:lstStyle/>
          <a:p>
            <a:pPr marL="0" indent="0" algn="r" rtl="1">
              <a:lnSpc>
                <a:spcPct val="115000"/>
              </a:lnSpc>
              <a:spcAft>
                <a:spcPts val="1000"/>
              </a:spcAft>
              <a:buNone/>
            </a:pPr>
            <a:r>
              <a:rPr lang="fa-IR" dirty="0">
                <a:ea typeface="Calibri"/>
              </a:rPr>
              <a:t>از اين رو اسلام رشوه را در هر شكلى محكوم كرده است. در تاريخ زندگى پيامبر </a:t>
            </a:r>
            <a:r>
              <a:rPr lang="fa-IR" dirty="0" smtClean="0">
                <a:ea typeface="Calibri"/>
              </a:rPr>
              <a:t>اكرم(ص)مى </a:t>
            </a:r>
            <a:r>
              <a:rPr lang="fa-IR" dirty="0">
                <a:ea typeface="Calibri"/>
              </a:rPr>
              <a:t>خوانيم كه به او خبر دادند يكى از فرماندارانش رشوه اى در شكل هديه پذيرفته </a:t>
            </a:r>
            <a:r>
              <a:rPr lang="fa-IR" dirty="0" smtClean="0">
                <a:ea typeface="Calibri"/>
              </a:rPr>
              <a:t>است</a:t>
            </a:r>
            <a:r>
              <a:rPr lang="fa-IR" dirty="0">
                <a:ea typeface="Calibri"/>
              </a:rPr>
              <a:t>. حضرت برآشفت و به او فرمود</a:t>
            </a:r>
            <a:r>
              <a:rPr lang="fa-IR" dirty="0" smtClean="0">
                <a:ea typeface="Calibri"/>
              </a:rPr>
              <a:t>:</a:t>
            </a:r>
            <a:r>
              <a:rPr lang="fa-IR" dirty="0">
                <a:ea typeface="Calibri"/>
                <a:cs typeface="Arial"/>
              </a:rPr>
              <a:t> </a:t>
            </a:r>
            <a:r>
              <a:rPr lang="fa-IR" dirty="0" smtClean="0">
                <a:solidFill>
                  <a:srgbClr val="00B0F0"/>
                </a:solidFill>
                <a:ea typeface="Calibri"/>
              </a:rPr>
              <a:t>«</a:t>
            </a:r>
            <a:r>
              <a:rPr lang="fa-IR" dirty="0">
                <a:solidFill>
                  <a:srgbClr val="00B0F0"/>
                </a:solidFill>
                <a:ea typeface="Calibri"/>
              </a:rPr>
              <a:t>چرا آنچه حق تو نيست، مى گيرى؟» او در پاسخ با معذرت خواهى گفت: آنچه </a:t>
            </a:r>
            <a:r>
              <a:rPr lang="fa-IR" dirty="0" smtClean="0">
                <a:solidFill>
                  <a:srgbClr val="00B0F0"/>
                </a:solidFill>
                <a:ea typeface="Calibri"/>
              </a:rPr>
              <a:t>گرفتم</a:t>
            </a:r>
            <a:r>
              <a:rPr lang="fa-IR" dirty="0">
                <a:solidFill>
                  <a:srgbClr val="00B0F0"/>
                </a:solidFill>
                <a:ea typeface="Calibri"/>
              </a:rPr>
              <a:t>، هديه بود اى پيامبر خدا! </a:t>
            </a:r>
            <a:r>
              <a:rPr lang="fa-IR" dirty="0" smtClean="0">
                <a:solidFill>
                  <a:srgbClr val="00B0F0"/>
                </a:solidFill>
                <a:ea typeface="Calibri"/>
              </a:rPr>
              <a:t>پيامبر(ص) </a:t>
            </a:r>
            <a:r>
              <a:rPr lang="fa-IR" dirty="0">
                <a:solidFill>
                  <a:srgbClr val="00B0F0"/>
                </a:solidFill>
                <a:ea typeface="Calibri"/>
              </a:rPr>
              <a:t>فرمود: «اگر شما در خانه </a:t>
            </a:r>
            <a:r>
              <a:rPr lang="fa-IR" dirty="0" smtClean="0">
                <a:solidFill>
                  <a:srgbClr val="00B0F0"/>
                </a:solidFill>
                <a:ea typeface="Calibri"/>
              </a:rPr>
              <a:t>بنشينيد </a:t>
            </a:r>
            <a:r>
              <a:rPr lang="fa-IR" dirty="0">
                <a:solidFill>
                  <a:srgbClr val="00B0F0"/>
                </a:solidFill>
                <a:ea typeface="Calibri"/>
              </a:rPr>
              <a:t>و از طرف من فرماندار محلى نباشيد، آيا مردم به شما هديه اى مى دهند؟» </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سپس دستور داد هديه را گرفتند و در بيت المال قرار دادند و وى را از كار بركنار </a:t>
            </a:r>
            <a:r>
              <a:rPr lang="fa-IR" dirty="0" smtClean="0">
                <a:ea typeface="Calibri"/>
              </a:rPr>
              <a:t>كرد.</a:t>
            </a:r>
            <a:r>
              <a:rPr lang="fa-IR" dirty="0">
                <a:ea typeface="Calibri"/>
                <a:cs typeface="Arial"/>
              </a:rPr>
              <a:t> </a:t>
            </a:r>
            <a:r>
              <a:rPr lang="fa-IR" dirty="0" smtClean="0">
                <a:ea typeface="Calibri"/>
              </a:rPr>
              <a:t>اسلام </a:t>
            </a:r>
            <a:r>
              <a:rPr lang="fa-IR" dirty="0">
                <a:ea typeface="Calibri"/>
              </a:rPr>
              <a:t>حتى براى اينكه قاضى گرفتار رشوه هاى مخفى و ناپيدا نشود، دستور مى دهد قاضى </a:t>
            </a:r>
            <a:r>
              <a:rPr lang="fa-IR" dirty="0" smtClean="0">
                <a:ea typeface="Calibri"/>
              </a:rPr>
              <a:t>نبايد </a:t>
            </a:r>
            <a:r>
              <a:rPr lang="fa-IR" dirty="0">
                <a:ea typeface="Calibri"/>
              </a:rPr>
              <a:t>شخصا به بازار </a:t>
            </a:r>
            <a:r>
              <a:rPr lang="fa-IR" dirty="0" smtClean="0">
                <a:ea typeface="Calibri"/>
              </a:rPr>
              <a:t>برود</a:t>
            </a:r>
            <a:r>
              <a:rPr lang="fa-IR" dirty="0">
                <a:ea typeface="Calibri"/>
                <a:cs typeface="Arial"/>
              </a:rPr>
              <a:t> </a:t>
            </a:r>
            <a:r>
              <a:rPr lang="fa-IR" dirty="0" smtClean="0">
                <a:ea typeface="Calibri"/>
              </a:rPr>
              <a:t>مبادا </a:t>
            </a:r>
            <a:r>
              <a:rPr lang="fa-IR" dirty="0">
                <a:ea typeface="Calibri"/>
              </a:rPr>
              <a:t>تخفيف قيمت ها به طور ناخودآگاه روى قاضى اثر بگذارد و در </a:t>
            </a:r>
            <a:r>
              <a:rPr lang="fa-IR" dirty="0" smtClean="0">
                <a:ea typeface="Calibri"/>
              </a:rPr>
              <a:t>قضاوت </a:t>
            </a:r>
            <a:r>
              <a:rPr lang="fa-IR" dirty="0">
                <a:ea typeface="Calibri"/>
              </a:rPr>
              <a:t>از تخفيف دهنده جانبدارى كند. مسئله رشوه در اسلام به قدرى مهم است كه امام </a:t>
            </a:r>
            <a:r>
              <a:rPr lang="fa-IR" dirty="0" smtClean="0">
                <a:ea typeface="Calibri"/>
              </a:rPr>
              <a:t>صادق(ع) درباره </a:t>
            </a:r>
            <a:r>
              <a:rPr lang="fa-IR" dirty="0">
                <a:ea typeface="Calibri"/>
              </a:rPr>
              <a:t>آن مى فرمايد:</a:t>
            </a:r>
            <a:endParaRPr lang="en-US" dirty="0">
              <a:ea typeface="Calibri"/>
              <a:cs typeface="Arial"/>
            </a:endParaRPr>
          </a:p>
          <a:p>
            <a:pPr marL="0" indent="0" algn="r" rtl="1">
              <a:lnSpc>
                <a:spcPct val="115000"/>
              </a:lnSpc>
              <a:spcAft>
                <a:spcPts val="1000"/>
              </a:spcAft>
              <a:buNone/>
            </a:pPr>
            <a:r>
              <a:rPr lang="fa-IR" dirty="0">
                <a:ea typeface="Calibri"/>
              </a:rPr>
              <a:t>اما رشوه </a:t>
            </a:r>
            <a:r>
              <a:rPr lang="fa-IR" dirty="0" smtClean="0">
                <a:ea typeface="Calibri"/>
              </a:rPr>
              <a:t>در </a:t>
            </a:r>
            <a:r>
              <a:rPr lang="fa-IR" dirty="0">
                <a:ea typeface="Calibri"/>
              </a:rPr>
              <a:t>قضاوت، كفر به خداوند بزرگ </a:t>
            </a:r>
            <a:r>
              <a:rPr lang="fa-IR" dirty="0" smtClean="0">
                <a:ea typeface="Calibri"/>
              </a:rPr>
              <a:t>است. در </a:t>
            </a:r>
            <a:r>
              <a:rPr lang="fa-IR" dirty="0">
                <a:ea typeface="Calibri"/>
              </a:rPr>
              <a:t>حديث معروفى از رسول </a:t>
            </a:r>
            <a:r>
              <a:rPr lang="fa-IR" dirty="0" smtClean="0">
                <a:ea typeface="Calibri"/>
              </a:rPr>
              <a:t>خدا(ص) </a:t>
            </a:r>
            <a:r>
              <a:rPr lang="fa-IR" dirty="0">
                <a:ea typeface="Calibri"/>
              </a:rPr>
              <a:t>نيز مى </a:t>
            </a:r>
            <a:r>
              <a:rPr lang="fa-IR" dirty="0" smtClean="0">
                <a:ea typeface="Calibri"/>
              </a:rPr>
              <a:t>خوانيم:</a:t>
            </a:r>
          </a:p>
          <a:p>
            <a:pPr marL="0" indent="0" algn="r" rtl="1">
              <a:lnSpc>
                <a:spcPct val="115000"/>
              </a:lnSpc>
              <a:spcAft>
                <a:spcPts val="1000"/>
              </a:spcAft>
              <a:buNone/>
            </a:pPr>
            <a:r>
              <a:rPr lang="fa-IR" dirty="0" smtClean="0">
                <a:solidFill>
                  <a:srgbClr val="00B0F0"/>
                </a:solidFill>
                <a:ea typeface="Calibri"/>
              </a:rPr>
              <a:t>لعن </a:t>
            </a:r>
            <a:r>
              <a:rPr lang="fa-IR" dirty="0">
                <a:solidFill>
                  <a:srgbClr val="00B0F0"/>
                </a:solidFill>
                <a:ea typeface="Calibri"/>
              </a:rPr>
              <a:t>الله الراشى و المرتشى و الماشى </a:t>
            </a:r>
            <a:r>
              <a:rPr lang="fa-IR" dirty="0" smtClean="0">
                <a:solidFill>
                  <a:srgbClr val="00B0F0"/>
                </a:solidFill>
                <a:ea typeface="Calibri"/>
              </a:rPr>
              <a:t>بينهما.</a:t>
            </a:r>
            <a:endParaRPr lang="en-US" dirty="0">
              <a:solidFill>
                <a:srgbClr val="00B0F0"/>
              </a:solidFill>
              <a:ea typeface="Calibri"/>
              <a:cs typeface="Arial"/>
            </a:endParaRPr>
          </a:p>
          <a:p>
            <a:pPr marL="0" indent="0" algn="r" rtl="1">
              <a:lnSpc>
                <a:spcPct val="115000"/>
              </a:lnSpc>
              <a:spcAft>
                <a:spcPts val="1000"/>
              </a:spcAft>
              <a:buNone/>
            </a:pPr>
            <a:r>
              <a:rPr lang="fa-IR" dirty="0">
                <a:solidFill>
                  <a:srgbClr val="00B0F0"/>
                </a:solidFill>
                <a:ea typeface="Calibri"/>
              </a:rPr>
              <a:t>خداوند گيرنده و دهنده رشوه و آن كس را كه واسطه ميان آن دو است، از رحمت خود دور </a:t>
            </a:r>
            <a:r>
              <a:rPr lang="fa-IR" dirty="0" smtClean="0">
                <a:solidFill>
                  <a:srgbClr val="00B0F0"/>
                </a:solidFill>
                <a:ea typeface="Calibri"/>
              </a:rPr>
              <a:t>گرداند.</a:t>
            </a:r>
            <a:endParaRPr lang="en-US" dirty="0">
              <a:solidFill>
                <a:srgbClr val="00B0F0"/>
              </a:solidFill>
              <a:ea typeface="Calibri"/>
              <a:cs typeface="Arial"/>
            </a:endParaRPr>
          </a:p>
        </p:txBody>
      </p:sp>
    </p:spTree>
    <p:extLst>
      <p:ext uri="{BB962C8B-B14F-4D97-AF65-F5344CB8AC3E}">
        <p14:creationId xmlns:p14="http://schemas.microsoft.com/office/powerpoint/2010/main" val="283049163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067800" cy="7239000"/>
          </a:xfrm>
        </p:spPr>
        <p:txBody>
          <a:bodyPr>
            <a:normAutofit fontScale="47500" lnSpcReduction="20000"/>
          </a:bodyPr>
          <a:lstStyle/>
          <a:p>
            <a:pPr marL="0" indent="0" algn="r" rtl="1">
              <a:lnSpc>
                <a:spcPct val="115000"/>
              </a:lnSpc>
              <a:spcAft>
                <a:spcPts val="1000"/>
              </a:spcAft>
              <a:buNone/>
            </a:pPr>
            <a:endParaRPr lang="fa-IR" dirty="0" smtClean="0">
              <a:ea typeface="Calibri"/>
            </a:endParaRPr>
          </a:p>
          <a:p>
            <a:pPr marL="0" indent="0" algn="r" rtl="1">
              <a:lnSpc>
                <a:spcPct val="115000"/>
              </a:lnSpc>
              <a:spcAft>
                <a:spcPts val="1000"/>
              </a:spcAft>
              <a:buNone/>
            </a:pPr>
            <a:endParaRPr lang="fa-IR" dirty="0" smtClean="0">
              <a:ea typeface="Calibri"/>
            </a:endParaRPr>
          </a:p>
          <a:p>
            <a:pPr marL="0" indent="0" algn="r" rtl="1">
              <a:lnSpc>
                <a:spcPct val="115000"/>
              </a:lnSpc>
              <a:spcAft>
                <a:spcPts val="1000"/>
              </a:spcAft>
              <a:buNone/>
            </a:pPr>
            <a:endParaRPr lang="fa-IR" dirty="0">
              <a:ea typeface="Calibri"/>
            </a:endParaRPr>
          </a:p>
          <a:p>
            <a:pPr marL="0" indent="0" algn="r" rtl="1">
              <a:lnSpc>
                <a:spcPct val="115000"/>
              </a:lnSpc>
              <a:spcAft>
                <a:spcPts val="1000"/>
              </a:spcAft>
              <a:buNone/>
            </a:pPr>
            <a:r>
              <a:rPr lang="fa-IR" b="1" dirty="0" smtClean="0">
                <a:ea typeface="Calibri"/>
              </a:rPr>
              <a:t>گفتار اول: </a:t>
            </a:r>
          </a:p>
          <a:p>
            <a:pPr marL="0" indent="0" algn="r" rtl="1">
              <a:lnSpc>
                <a:spcPct val="115000"/>
              </a:lnSpc>
              <a:spcAft>
                <a:spcPts val="1000"/>
              </a:spcAft>
              <a:buNone/>
            </a:pPr>
            <a:r>
              <a:rPr lang="fa-IR" b="1" dirty="0" smtClean="0">
                <a:ea typeface="Calibri"/>
              </a:rPr>
              <a:t>عالم ملکوت , جن, فرشتگان و جنین</a:t>
            </a:r>
          </a:p>
          <a:p>
            <a:pPr marL="0" indent="0" algn="r" rtl="1">
              <a:lnSpc>
                <a:spcPct val="115000"/>
              </a:lnSpc>
              <a:spcAft>
                <a:spcPts val="1000"/>
              </a:spcAft>
              <a:buNone/>
            </a:pPr>
            <a:r>
              <a:rPr lang="fa-IR" b="1" dirty="0" smtClean="0">
                <a:ea typeface="Calibri"/>
              </a:rPr>
              <a:t>دانشمندان با نگرش های گوناگون , هستی را به جهان های گوناگون تقسیم نمونده اند که در این </a:t>
            </a:r>
            <a:r>
              <a:rPr lang="fa-IR" b="1" dirty="0" smtClean="0">
                <a:solidFill>
                  <a:srgbClr val="FF0000"/>
                </a:solidFill>
                <a:ea typeface="Calibri"/>
              </a:rPr>
              <a:t>میان  جهان مادی </a:t>
            </a:r>
            <a:r>
              <a:rPr lang="fa-IR" b="1" dirty="0" smtClean="0">
                <a:ea typeface="Calibri"/>
              </a:rPr>
              <a:t>یکی از این عوالم است. این جهان با حواس ظاهری قابل درک است , ازین رو در اصطلاح اسلامی به  </a:t>
            </a:r>
            <a:r>
              <a:rPr lang="fa-IR" b="1" dirty="0" smtClean="0">
                <a:solidFill>
                  <a:srgbClr val="FF0000"/>
                </a:solidFill>
                <a:ea typeface="Calibri"/>
              </a:rPr>
              <a:t>عالم شهود </a:t>
            </a:r>
            <a:r>
              <a:rPr lang="fa-IR" b="1" dirty="0" smtClean="0">
                <a:ea typeface="Calibri"/>
              </a:rPr>
              <a:t>تعبیر میشود. اما جهان های دیگری نیز هستند که با </a:t>
            </a:r>
            <a:r>
              <a:rPr lang="fa-IR" b="1" dirty="0" smtClean="0">
                <a:solidFill>
                  <a:srgbClr val="FF0000"/>
                </a:solidFill>
                <a:ea typeface="Calibri"/>
              </a:rPr>
              <a:t>قوای روحی و عقلانی </a:t>
            </a:r>
            <a:r>
              <a:rPr lang="fa-IR" b="1" dirty="0" smtClean="0">
                <a:ea typeface="Calibri"/>
              </a:rPr>
              <a:t>انسان و یا گزارش وحی شناخته میشوند که به این بخش هستی  </a:t>
            </a:r>
            <a:r>
              <a:rPr lang="fa-IR" b="1" dirty="0" smtClean="0">
                <a:solidFill>
                  <a:srgbClr val="FF0000"/>
                </a:solidFill>
                <a:ea typeface="Calibri"/>
              </a:rPr>
              <a:t>جهان غیب </a:t>
            </a:r>
            <a:r>
              <a:rPr lang="fa-IR" b="1" dirty="0" smtClean="0">
                <a:ea typeface="Calibri"/>
              </a:rPr>
              <a:t>گویند.</a:t>
            </a:r>
          </a:p>
          <a:p>
            <a:pPr marL="0" indent="0" algn="r" rtl="1">
              <a:lnSpc>
                <a:spcPct val="115000"/>
              </a:lnSpc>
              <a:spcAft>
                <a:spcPts val="1000"/>
              </a:spcAft>
              <a:buNone/>
            </a:pPr>
            <a:r>
              <a:rPr lang="fa-IR" b="1" dirty="0" smtClean="0">
                <a:ea typeface="Calibri"/>
              </a:rPr>
              <a:t>عالم ملکوت</a:t>
            </a:r>
            <a:br>
              <a:rPr lang="fa-IR" b="1" dirty="0" smtClean="0">
                <a:ea typeface="Calibri"/>
              </a:rPr>
            </a:br>
            <a:r>
              <a:rPr lang="fa-IR" b="1" dirty="0" smtClean="0">
                <a:ea typeface="Calibri"/>
              </a:rPr>
              <a:t> </a:t>
            </a:r>
            <a:r>
              <a:rPr lang="fa-IR" b="1" dirty="0" smtClean="0">
                <a:solidFill>
                  <a:srgbClr val="FF0000"/>
                </a:solidFill>
                <a:ea typeface="Calibri"/>
              </a:rPr>
              <a:t>ملکوت</a:t>
            </a:r>
            <a:r>
              <a:rPr lang="fa-IR" b="1" dirty="0" smtClean="0">
                <a:ea typeface="Calibri"/>
              </a:rPr>
              <a:t> در اصل از </a:t>
            </a:r>
            <a:r>
              <a:rPr lang="fa-IR" b="1" dirty="0" smtClean="0">
                <a:solidFill>
                  <a:srgbClr val="FF0000"/>
                </a:solidFill>
                <a:ea typeface="Calibri"/>
              </a:rPr>
              <a:t>ریشه ملک </a:t>
            </a:r>
            <a:r>
              <a:rPr lang="fa-IR" b="1" dirty="0" smtClean="0">
                <a:ea typeface="Calibri"/>
              </a:rPr>
              <a:t>به </a:t>
            </a:r>
            <a:r>
              <a:rPr lang="fa-IR" b="1" dirty="0" smtClean="0">
                <a:solidFill>
                  <a:srgbClr val="FF0000"/>
                </a:solidFill>
                <a:ea typeface="Calibri"/>
              </a:rPr>
              <a:t>معنای حکومت و مالکیت </a:t>
            </a:r>
            <a:r>
              <a:rPr lang="fa-IR" b="1" dirty="0" smtClean="0">
                <a:ea typeface="Calibri"/>
              </a:rPr>
              <a:t>است </a:t>
            </a:r>
            <a:r>
              <a:rPr lang="fa-IR" b="1" dirty="0" smtClean="0">
                <a:solidFill>
                  <a:srgbClr val="FF0000"/>
                </a:solidFill>
                <a:ea typeface="Calibri"/>
              </a:rPr>
              <a:t>و اضافه ی واو و ت </a:t>
            </a:r>
            <a:r>
              <a:rPr lang="fa-IR" b="1" dirty="0" smtClean="0">
                <a:ea typeface="Calibri"/>
              </a:rPr>
              <a:t>آن نیز برای </a:t>
            </a:r>
            <a:r>
              <a:rPr lang="fa-IR" b="1" dirty="0" smtClean="0">
                <a:solidFill>
                  <a:srgbClr val="FF0000"/>
                </a:solidFill>
                <a:ea typeface="Calibri"/>
              </a:rPr>
              <a:t>تاکید و مبالغه </a:t>
            </a:r>
            <a:r>
              <a:rPr lang="fa-IR" b="1" dirty="0" smtClean="0">
                <a:ea typeface="Calibri"/>
              </a:rPr>
              <a:t>میباشد. </a:t>
            </a:r>
            <a:r>
              <a:rPr lang="fa-IR" b="1" dirty="0" smtClean="0">
                <a:solidFill>
                  <a:srgbClr val="FF0000"/>
                </a:solidFill>
                <a:ea typeface="Calibri"/>
              </a:rPr>
              <a:t>و معمولا به حکومت مطلق خداوند بر سرار عالم هستی گفته میشود.</a:t>
            </a:r>
            <a:br>
              <a:rPr lang="fa-IR" b="1" dirty="0" smtClean="0">
                <a:solidFill>
                  <a:srgbClr val="FF0000"/>
                </a:solidFill>
                <a:ea typeface="Calibri"/>
              </a:rPr>
            </a:br>
            <a:r>
              <a:rPr lang="fa-IR" b="1" dirty="0" smtClean="0">
                <a:ea typeface="Calibri"/>
              </a:rPr>
              <a:t>نظر </a:t>
            </a:r>
            <a:r>
              <a:rPr lang="fa-IR" b="1" dirty="0">
                <a:ea typeface="Calibri"/>
              </a:rPr>
              <a:t>افكندن در نظام شگرف اين عالم كه پهنه ملك و ملكوت خداست، هم نيروى خداپرستى </a:t>
            </a:r>
            <a:r>
              <a:rPr lang="fa-IR" b="1" dirty="0" smtClean="0">
                <a:ea typeface="Calibri"/>
              </a:rPr>
              <a:t>و </a:t>
            </a:r>
            <a:r>
              <a:rPr lang="fa-IR" b="1" dirty="0">
                <a:ea typeface="Calibri"/>
              </a:rPr>
              <a:t>ايمان به حق را تقويت مى كند و هم روشنگر وجود هدفى مهم در اين عالم بزرگ و </a:t>
            </a:r>
            <a:r>
              <a:rPr lang="fa-IR" b="1" dirty="0" smtClean="0">
                <a:ea typeface="Calibri"/>
              </a:rPr>
              <a:t>منظم</a:t>
            </a:r>
            <a:r>
              <a:rPr lang="fa-IR" b="1" dirty="0">
                <a:ea typeface="Calibri"/>
                <a:cs typeface="Arial"/>
              </a:rPr>
              <a:t> </a:t>
            </a:r>
            <a:r>
              <a:rPr lang="fa-IR" b="1" dirty="0" smtClean="0">
                <a:ea typeface="Calibri"/>
              </a:rPr>
              <a:t>است </a:t>
            </a:r>
            <a:r>
              <a:rPr lang="fa-IR" b="1" dirty="0">
                <a:ea typeface="Calibri"/>
              </a:rPr>
              <a:t>و در هر دو صورت انسان را به جستجوى نماينده خدا و رحمتى كه بتواند هدف آفرينش را </a:t>
            </a:r>
            <a:r>
              <a:rPr lang="fa-IR" b="1" dirty="0" smtClean="0">
                <a:ea typeface="Calibri"/>
              </a:rPr>
              <a:t>پياده </a:t>
            </a:r>
            <a:r>
              <a:rPr lang="fa-IR" b="1" dirty="0">
                <a:ea typeface="Calibri"/>
              </a:rPr>
              <a:t>كند، مى </a:t>
            </a:r>
            <a:r>
              <a:rPr lang="fa-IR" b="1" dirty="0" smtClean="0">
                <a:ea typeface="Calibri"/>
              </a:rPr>
              <a:t>فرستد.</a:t>
            </a:r>
            <a:r>
              <a:rPr lang="fa-IR" b="1" dirty="0">
                <a:ea typeface="Calibri"/>
                <a:cs typeface="Arial"/>
              </a:rPr>
              <a:t/>
            </a:r>
            <a:br>
              <a:rPr lang="fa-IR" b="1" dirty="0">
                <a:ea typeface="Calibri"/>
                <a:cs typeface="Arial"/>
              </a:rPr>
            </a:br>
            <a:r>
              <a:rPr lang="fa-IR" b="1" dirty="0" smtClean="0">
                <a:ea typeface="Calibri"/>
              </a:rPr>
              <a:t>عالم جن</a:t>
            </a:r>
            <a:r>
              <a:rPr lang="fa-IR" b="1" dirty="0">
                <a:ea typeface="Calibri"/>
                <a:cs typeface="Arial"/>
              </a:rPr>
              <a:t/>
            </a:r>
            <a:br>
              <a:rPr lang="fa-IR" b="1" dirty="0">
                <a:ea typeface="Calibri"/>
                <a:cs typeface="Arial"/>
              </a:rPr>
            </a:br>
            <a:r>
              <a:rPr lang="fa-IR" b="1" dirty="0" smtClean="0">
                <a:solidFill>
                  <a:srgbClr val="00B0F0"/>
                </a:solidFill>
                <a:ea typeface="Calibri"/>
              </a:rPr>
              <a:t>«جن</a:t>
            </a:r>
            <a:r>
              <a:rPr lang="fa-IR" b="1" dirty="0">
                <a:solidFill>
                  <a:srgbClr val="00B0F0"/>
                </a:solidFill>
                <a:ea typeface="Calibri"/>
              </a:rPr>
              <a:t>» </a:t>
            </a:r>
            <a:r>
              <a:rPr lang="fa-IR" b="1" dirty="0">
                <a:ea typeface="Calibri"/>
              </a:rPr>
              <a:t>چنانكه از مفهوم لغوى اين كلمه به دست مى آيد، موجودى است </a:t>
            </a:r>
            <a:r>
              <a:rPr lang="fa-IR" b="1" dirty="0">
                <a:solidFill>
                  <a:srgbClr val="002060"/>
                </a:solidFill>
                <a:ea typeface="Calibri"/>
              </a:rPr>
              <a:t>ناپيدا</a:t>
            </a:r>
            <a:r>
              <a:rPr lang="fa-IR" b="1" dirty="0">
                <a:ea typeface="Calibri"/>
              </a:rPr>
              <a:t> كه براى او </a:t>
            </a:r>
            <a:r>
              <a:rPr lang="fa-IR" b="1" dirty="0" smtClean="0">
                <a:ea typeface="Calibri"/>
              </a:rPr>
              <a:t>مشخصات </a:t>
            </a:r>
            <a:r>
              <a:rPr lang="fa-IR" b="1" dirty="0">
                <a:ea typeface="Calibri"/>
              </a:rPr>
              <a:t>زيادى در قرآن ذكر شده؛ از </a:t>
            </a:r>
            <a:r>
              <a:rPr lang="fa-IR" b="1" dirty="0" smtClean="0">
                <a:ea typeface="Calibri"/>
              </a:rPr>
              <a:t>جمله:</a:t>
            </a:r>
            <a:r>
              <a:rPr lang="fa-IR" b="1" dirty="0">
                <a:ea typeface="Calibri"/>
                <a:cs typeface="Arial"/>
              </a:rPr>
              <a:t/>
            </a:r>
            <a:br>
              <a:rPr lang="fa-IR" b="1" dirty="0">
                <a:ea typeface="Calibri"/>
                <a:cs typeface="Arial"/>
              </a:rPr>
            </a:br>
            <a:r>
              <a:rPr lang="fa-IR" b="1" dirty="0" smtClean="0">
                <a:solidFill>
                  <a:srgbClr val="002060"/>
                </a:solidFill>
                <a:ea typeface="Calibri"/>
              </a:rPr>
              <a:t>1</a:t>
            </a:r>
            <a:r>
              <a:rPr lang="fa-IR" b="1" dirty="0">
                <a:solidFill>
                  <a:srgbClr val="00B0F0"/>
                </a:solidFill>
                <a:ea typeface="Calibri"/>
              </a:rPr>
              <a:t>. موجودى است كه از شعله آتش خلق شده، بر خلاف انسان كه از خاك آفريده شده است: </a:t>
            </a:r>
            <a:r>
              <a:rPr lang="fa-IR" b="1" dirty="0" smtClean="0">
                <a:solidFill>
                  <a:srgbClr val="00B0F0"/>
                </a:solidFill>
                <a:ea typeface="Calibri"/>
              </a:rPr>
              <a:t>«</a:t>
            </a:r>
            <a:r>
              <a:rPr lang="fa-IR" b="1" dirty="0">
                <a:solidFill>
                  <a:srgbClr val="00B0F0"/>
                </a:solidFill>
                <a:ea typeface="Calibri"/>
              </a:rPr>
              <a:t>و خلق الجان من مارج من نار</a:t>
            </a:r>
            <a:r>
              <a:rPr lang="fa-IR" b="1" dirty="0" smtClean="0">
                <a:solidFill>
                  <a:srgbClr val="00B0F0"/>
                </a:solidFill>
                <a:ea typeface="Calibri"/>
              </a:rPr>
              <a:t>.»</a:t>
            </a:r>
            <a:r>
              <a:rPr lang="fa-IR" b="1" dirty="0">
                <a:solidFill>
                  <a:srgbClr val="00B0F0"/>
                </a:solidFill>
                <a:ea typeface="Calibri"/>
                <a:cs typeface="Arial"/>
              </a:rPr>
              <a:t/>
            </a:r>
            <a:br>
              <a:rPr lang="fa-IR" b="1" dirty="0">
                <a:solidFill>
                  <a:srgbClr val="00B0F0"/>
                </a:solidFill>
                <a:ea typeface="Calibri"/>
                <a:cs typeface="Arial"/>
              </a:rPr>
            </a:br>
            <a:r>
              <a:rPr lang="fa-IR" b="1" dirty="0" smtClean="0">
                <a:solidFill>
                  <a:srgbClr val="00B0F0"/>
                </a:solidFill>
                <a:ea typeface="Calibri"/>
              </a:rPr>
              <a:t>2</a:t>
            </a:r>
            <a:r>
              <a:rPr lang="fa-IR" b="1" dirty="0">
                <a:solidFill>
                  <a:srgbClr val="00B0F0"/>
                </a:solidFill>
                <a:ea typeface="Calibri"/>
              </a:rPr>
              <a:t>. داراى علم و ادراك و تشخيص حق از باطل و قدرت منطق و استدلال است (آيات سوره </a:t>
            </a:r>
            <a:r>
              <a:rPr lang="fa-IR" b="1" dirty="0" smtClean="0">
                <a:solidFill>
                  <a:srgbClr val="00B0F0"/>
                </a:solidFill>
                <a:ea typeface="Calibri"/>
              </a:rPr>
              <a:t>جن).</a:t>
            </a:r>
            <a:r>
              <a:rPr lang="fa-IR" b="1" dirty="0">
                <a:solidFill>
                  <a:srgbClr val="00B0F0"/>
                </a:solidFill>
                <a:ea typeface="Calibri"/>
                <a:cs typeface="Arial"/>
              </a:rPr>
              <a:t/>
            </a:r>
            <a:br>
              <a:rPr lang="fa-IR" b="1" dirty="0">
                <a:solidFill>
                  <a:srgbClr val="00B0F0"/>
                </a:solidFill>
                <a:ea typeface="Calibri"/>
                <a:cs typeface="Arial"/>
              </a:rPr>
            </a:br>
            <a:r>
              <a:rPr lang="fa-IR" b="1" dirty="0" smtClean="0">
                <a:solidFill>
                  <a:srgbClr val="00B0F0"/>
                </a:solidFill>
                <a:ea typeface="Calibri"/>
              </a:rPr>
              <a:t>3</a:t>
            </a:r>
            <a:r>
              <a:rPr lang="fa-IR" b="1" dirty="0">
                <a:solidFill>
                  <a:srgbClr val="00B0F0"/>
                </a:solidFill>
                <a:ea typeface="Calibri"/>
              </a:rPr>
              <a:t>. داراى تكليف و مسئوليت است (آيات سوره جن و الرحمن</a:t>
            </a:r>
            <a:r>
              <a:rPr lang="fa-IR" b="1" dirty="0" smtClean="0">
                <a:solidFill>
                  <a:srgbClr val="00B0F0"/>
                </a:solidFill>
                <a:ea typeface="Calibri"/>
              </a:rPr>
              <a:t>).</a:t>
            </a:r>
            <a:r>
              <a:rPr lang="fa-IR" b="1" dirty="0">
                <a:solidFill>
                  <a:srgbClr val="00B0F0"/>
                </a:solidFill>
                <a:ea typeface="Calibri"/>
                <a:cs typeface="Arial"/>
              </a:rPr>
              <a:t/>
            </a:r>
            <a:br>
              <a:rPr lang="fa-IR" b="1" dirty="0">
                <a:solidFill>
                  <a:srgbClr val="00B0F0"/>
                </a:solidFill>
                <a:ea typeface="Calibri"/>
                <a:cs typeface="Arial"/>
              </a:rPr>
            </a:br>
            <a:r>
              <a:rPr lang="fa-IR" b="1" dirty="0" smtClean="0">
                <a:solidFill>
                  <a:srgbClr val="00B0F0"/>
                </a:solidFill>
                <a:ea typeface="Calibri"/>
                <a:cs typeface="Arial"/>
              </a:rPr>
              <a:t>4. گروهی از آنها مومن صالح و گروهی کافرند:« و انا منا الصالحون و منا دون ذالک.»</a:t>
            </a:r>
            <a:br>
              <a:rPr lang="fa-IR" b="1" dirty="0" smtClean="0">
                <a:solidFill>
                  <a:srgbClr val="00B0F0"/>
                </a:solidFill>
                <a:ea typeface="Calibri"/>
                <a:cs typeface="Arial"/>
              </a:rPr>
            </a:br>
            <a:r>
              <a:rPr lang="fa-IR" b="1" dirty="0" smtClean="0">
                <a:solidFill>
                  <a:srgbClr val="00B0F0"/>
                </a:solidFill>
                <a:ea typeface="Calibri"/>
              </a:rPr>
              <a:t>5 </a:t>
            </a:r>
            <a:r>
              <a:rPr lang="fa-IR" b="1" dirty="0">
                <a:solidFill>
                  <a:srgbClr val="00B0F0"/>
                </a:solidFill>
                <a:ea typeface="Calibri"/>
              </a:rPr>
              <a:t>. آنها داراى حشر و نشر و معادند: «و أما القاسطون فكانوا لجهنم حطبا</a:t>
            </a:r>
            <a:r>
              <a:rPr lang="fa-IR" b="1" dirty="0" smtClean="0">
                <a:solidFill>
                  <a:srgbClr val="00B0F0"/>
                </a:solidFill>
                <a:ea typeface="Calibri"/>
              </a:rPr>
              <a:t>.»</a:t>
            </a:r>
            <a:r>
              <a:rPr lang="fa-IR" b="1" dirty="0">
                <a:solidFill>
                  <a:srgbClr val="00B0F0"/>
                </a:solidFill>
                <a:ea typeface="Calibri"/>
                <a:cs typeface="Arial"/>
              </a:rPr>
              <a:t/>
            </a:r>
            <a:br>
              <a:rPr lang="fa-IR" b="1" dirty="0">
                <a:solidFill>
                  <a:srgbClr val="00B0F0"/>
                </a:solidFill>
                <a:ea typeface="Calibri"/>
                <a:cs typeface="Arial"/>
              </a:rPr>
            </a:br>
            <a:r>
              <a:rPr lang="fa-IR" b="1" dirty="0" smtClean="0">
                <a:solidFill>
                  <a:srgbClr val="00B0F0"/>
                </a:solidFill>
                <a:ea typeface="Calibri"/>
              </a:rPr>
              <a:t>6 </a:t>
            </a:r>
            <a:r>
              <a:rPr lang="fa-IR" b="1" dirty="0">
                <a:solidFill>
                  <a:srgbClr val="00B0F0"/>
                </a:solidFill>
                <a:ea typeface="Calibri"/>
              </a:rPr>
              <a:t>. آنها قدرت نفوذ در آسمان ها و خبرگيرى و استراق سمع داشتند، اما بعدها ممنوع شدند: </a:t>
            </a:r>
            <a:r>
              <a:rPr lang="fa-IR" b="1" dirty="0" smtClean="0">
                <a:solidFill>
                  <a:srgbClr val="00B0F0"/>
                </a:solidFill>
                <a:ea typeface="Calibri"/>
              </a:rPr>
              <a:t>«</a:t>
            </a:r>
            <a:r>
              <a:rPr lang="fa-IR" b="1" dirty="0">
                <a:solidFill>
                  <a:srgbClr val="00B0F0"/>
                </a:solidFill>
                <a:ea typeface="Calibri"/>
              </a:rPr>
              <a:t>و أنا كنا نقعد منها مقاعد للسمع فمن يستمع الان يجد له شهابا رصدا</a:t>
            </a:r>
            <a:r>
              <a:rPr lang="fa-IR" b="1" dirty="0" smtClean="0">
                <a:solidFill>
                  <a:srgbClr val="00B0F0"/>
                </a:solidFill>
                <a:ea typeface="Calibri"/>
              </a:rPr>
              <a:t>.»</a:t>
            </a:r>
            <a:r>
              <a:rPr lang="fa-IR" b="1" dirty="0">
                <a:solidFill>
                  <a:srgbClr val="00B0F0"/>
                </a:solidFill>
                <a:ea typeface="Calibri"/>
                <a:cs typeface="Arial"/>
              </a:rPr>
              <a:t/>
            </a:r>
            <a:br>
              <a:rPr lang="fa-IR" b="1" dirty="0">
                <a:solidFill>
                  <a:srgbClr val="00B0F0"/>
                </a:solidFill>
                <a:ea typeface="Calibri"/>
                <a:cs typeface="Arial"/>
              </a:rPr>
            </a:br>
            <a:r>
              <a:rPr lang="fa-IR" b="1" dirty="0" smtClean="0">
                <a:solidFill>
                  <a:srgbClr val="00B0F0"/>
                </a:solidFill>
                <a:ea typeface="Calibri"/>
              </a:rPr>
              <a:t>7</a:t>
            </a:r>
            <a:r>
              <a:rPr lang="fa-IR" b="1" dirty="0">
                <a:solidFill>
                  <a:srgbClr val="00B0F0"/>
                </a:solidFill>
                <a:ea typeface="Calibri"/>
              </a:rPr>
              <a:t>. آنها با برخى انسان ها ارتباط برقرار مى كردند و با آگاهى محدودى كه نسبت به بعضى </a:t>
            </a:r>
            <a:r>
              <a:rPr lang="fa-IR" b="1" dirty="0" smtClean="0">
                <a:solidFill>
                  <a:srgbClr val="00B0F0"/>
                </a:solidFill>
                <a:ea typeface="Calibri"/>
              </a:rPr>
              <a:t>ازاسرار </a:t>
            </a:r>
            <a:r>
              <a:rPr lang="fa-IR" b="1" dirty="0">
                <a:solidFill>
                  <a:srgbClr val="00B0F0"/>
                </a:solidFill>
                <a:ea typeface="Calibri"/>
              </a:rPr>
              <a:t>نهانى داشتند، به اغواى انسان ها مى پرداختند: «و أنه كان رجال من الانس يعوذون برجال </a:t>
            </a:r>
            <a:r>
              <a:rPr lang="fa-IR" b="1" dirty="0" smtClean="0">
                <a:solidFill>
                  <a:srgbClr val="00B0F0"/>
                </a:solidFill>
                <a:ea typeface="Calibri"/>
              </a:rPr>
              <a:t>من </a:t>
            </a:r>
            <a:r>
              <a:rPr lang="fa-IR" b="1" dirty="0">
                <a:solidFill>
                  <a:srgbClr val="00B0F0"/>
                </a:solidFill>
                <a:ea typeface="Calibri"/>
              </a:rPr>
              <a:t>الجن فزادوهم رهقا</a:t>
            </a:r>
            <a:r>
              <a:rPr lang="fa-IR" b="1" dirty="0" smtClean="0">
                <a:solidFill>
                  <a:srgbClr val="00B0F0"/>
                </a:solidFill>
                <a:ea typeface="Calibri"/>
              </a:rPr>
              <a:t>.»</a:t>
            </a:r>
            <a:endParaRPr lang="en-US" b="1" dirty="0">
              <a:solidFill>
                <a:srgbClr val="00B0F0"/>
              </a:solidFill>
              <a:ea typeface="Calibri"/>
              <a:cs typeface="Arial"/>
            </a:endParaRPr>
          </a:p>
          <a:p>
            <a:pPr marL="0" indent="0">
              <a:buNone/>
            </a:pPr>
            <a:endParaRPr lang="fa-IR" dirty="0">
              <a:solidFill>
                <a:srgbClr val="002060"/>
              </a:solidFill>
            </a:endParaRPr>
          </a:p>
        </p:txBody>
      </p:sp>
      <p:sp>
        <p:nvSpPr>
          <p:cNvPr id="2" name="Rounded Rectangle 1"/>
          <p:cNvSpPr/>
          <p:nvPr/>
        </p:nvSpPr>
        <p:spPr>
          <a:xfrm>
            <a:off x="2743200" y="0"/>
            <a:ext cx="4114800" cy="10668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atin typeface="Andalus" pitchFamily="18" charset="-78"/>
                <a:cs typeface="Andalus" pitchFamily="18" charset="-78"/>
              </a:rPr>
              <a:t>بخش هفتم: جهان های دیگر </a:t>
            </a:r>
            <a:endParaRPr lang="fa-IR" sz="3200" dirty="0">
              <a:latin typeface="Andalus" pitchFamily="18" charset="-78"/>
              <a:cs typeface="Andalus" pitchFamily="18" charset="-78"/>
            </a:endParaRPr>
          </a:p>
        </p:txBody>
      </p:sp>
    </p:spTree>
    <p:extLst>
      <p:ext uri="{BB962C8B-B14F-4D97-AF65-F5344CB8AC3E}">
        <p14:creationId xmlns:p14="http://schemas.microsoft.com/office/powerpoint/2010/main" val="285983050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55000" lnSpcReduction="20000"/>
          </a:bodyPr>
          <a:lstStyle/>
          <a:p>
            <a:pPr marL="0" indent="0" algn="r" rtl="1">
              <a:lnSpc>
                <a:spcPct val="115000"/>
              </a:lnSpc>
              <a:spcAft>
                <a:spcPts val="1000"/>
              </a:spcAft>
              <a:buNone/>
            </a:pPr>
            <a:r>
              <a:rPr lang="fa-IR" b="1" dirty="0">
                <a:ea typeface="Calibri"/>
              </a:rPr>
              <a:t>8 . در ميان آنها افرادى يافت مى شوند كه </a:t>
            </a:r>
            <a:r>
              <a:rPr lang="fa-IR" b="1" dirty="0">
                <a:solidFill>
                  <a:srgbClr val="002060"/>
                </a:solidFill>
                <a:ea typeface="Calibri"/>
              </a:rPr>
              <a:t>از قدرت زيادى </a:t>
            </a:r>
            <a:r>
              <a:rPr lang="fa-IR" b="1" dirty="0">
                <a:ea typeface="Calibri"/>
              </a:rPr>
              <a:t>برخوردارند؛ همان گونه كه در </a:t>
            </a:r>
            <a:r>
              <a:rPr lang="fa-IR" b="1" dirty="0" smtClean="0">
                <a:ea typeface="Calibri"/>
              </a:rPr>
              <a:t>ميان </a:t>
            </a:r>
            <a:r>
              <a:rPr lang="fa-IR" b="1" dirty="0">
                <a:ea typeface="Calibri"/>
              </a:rPr>
              <a:t>انسان ها نيز چنين است: </a:t>
            </a:r>
            <a:r>
              <a:rPr lang="fa-IR" b="1" dirty="0">
                <a:solidFill>
                  <a:srgbClr val="C00000"/>
                </a:solidFill>
                <a:ea typeface="Calibri"/>
              </a:rPr>
              <a:t>«قال عفريت من الجن أنا آتيك به قبل أن تقوم من </a:t>
            </a:r>
            <a:r>
              <a:rPr lang="fa-IR" b="1" dirty="0" smtClean="0">
                <a:solidFill>
                  <a:srgbClr val="C00000"/>
                </a:solidFill>
                <a:ea typeface="Calibri"/>
              </a:rPr>
              <a:t>مقامك: يكى از </a:t>
            </a:r>
            <a:r>
              <a:rPr lang="fa-IR" b="1" dirty="0">
                <a:solidFill>
                  <a:srgbClr val="C00000"/>
                </a:solidFill>
                <a:ea typeface="Calibri"/>
              </a:rPr>
              <a:t>گردنكشان جن به سليمان گفت من تخت ملكه سبا را پيش از آنكه از جاى برخيزى از سرزمين </a:t>
            </a:r>
            <a:r>
              <a:rPr lang="fa-IR" b="1" dirty="0" smtClean="0">
                <a:solidFill>
                  <a:srgbClr val="C00000"/>
                </a:solidFill>
                <a:ea typeface="Calibri"/>
              </a:rPr>
              <a:t>او </a:t>
            </a:r>
            <a:r>
              <a:rPr lang="fa-IR" b="1" dirty="0">
                <a:solidFill>
                  <a:srgbClr val="C00000"/>
                </a:solidFill>
                <a:ea typeface="Calibri"/>
              </a:rPr>
              <a:t>به اينجا مى آورم</a:t>
            </a:r>
            <a:r>
              <a:rPr lang="fa-IR" b="1" dirty="0" smtClean="0">
                <a:solidFill>
                  <a:srgbClr val="C00000"/>
                </a:solidFill>
                <a:ea typeface="Calibri"/>
              </a:rPr>
              <a:t>!»</a:t>
            </a:r>
            <a:r>
              <a:rPr lang="fa-IR" b="1" dirty="0">
                <a:solidFill>
                  <a:srgbClr val="C00000"/>
                </a:solidFill>
                <a:ea typeface="Calibri"/>
                <a:cs typeface="Arial"/>
              </a:rPr>
              <a:t/>
            </a:r>
            <a:br>
              <a:rPr lang="fa-IR" b="1" dirty="0">
                <a:solidFill>
                  <a:srgbClr val="C00000"/>
                </a:solidFill>
                <a:ea typeface="Calibri"/>
                <a:cs typeface="Arial"/>
              </a:rPr>
            </a:br>
            <a:r>
              <a:rPr lang="fa-IR" b="1" dirty="0" smtClean="0">
                <a:ea typeface="Calibri"/>
              </a:rPr>
              <a:t>9</a:t>
            </a:r>
            <a:r>
              <a:rPr lang="fa-IR" b="1" dirty="0">
                <a:ea typeface="Calibri"/>
              </a:rPr>
              <a:t>. آنها مى توانند برخى كارهاى مورد نياز انسان را انجام دهند: </a:t>
            </a:r>
            <a:r>
              <a:rPr lang="fa-IR" b="1" dirty="0">
                <a:solidFill>
                  <a:schemeClr val="accent6">
                    <a:lumMod val="50000"/>
                  </a:schemeClr>
                </a:solidFill>
                <a:ea typeface="Calibri"/>
              </a:rPr>
              <a:t>«و من الجن من يعمل بين </a:t>
            </a:r>
            <a:r>
              <a:rPr lang="fa-IR" b="1" dirty="0" smtClean="0">
                <a:solidFill>
                  <a:schemeClr val="accent6">
                    <a:lumMod val="50000"/>
                  </a:schemeClr>
                </a:solidFill>
                <a:ea typeface="Calibri"/>
              </a:rPr>
              <a:t>يديه </a:t>
            </a:r>
            <a:r>
              <a:rPr lang="fa-IR" b="1" dirty="0">
                <a:solidFill>
                  <a:schemeClr val="accent6">
                    <a:lumMod val="50000"/>
                  </a:schemeClr>
                </a:solidFill>
                <a:ea typeface="Calibri"/>
              </a:rPr>
              <a:t>بإذن ربه ... * يعملون له ما يشاء من محاريب و تماثيل و جفان </a:t>
            </a:r>
            <a:r>
              <a:rPr lang="fa-IR" b="1" dirty="0" smtClean="0">
                <a:solidFill>
                  <a:schemeClr val="accent6">
                    <a:lumMod val="50000"/>
                  </a:schemeClr>
                </a:solidFill>
                <a:ea typeface="Calibri"/>
              </a:rPr>
              <a:t>كالجواب: گروهى </a:t>
            </a:r>
            <a:r>
              <a:rPr lang="fa-IR" b="1" dirty="0">
                <a:solidFill>
                  <a:schemeClr val="accent6">
                    <a:lumMod val="50000"/>
                  </a:schemeClr>
                </a:solidFill>
                <a:ea typeface="Calibri"/>
              </a:rPr>
              <a:t>از جن </a:t>
            </a:r>
            <a:r>
              <a:rPr lang="fa-IR" b="1" dirty="0" smtClean="0">
                <a:solidFill>
                  <a:schemeClr val="accent6">
                    <a:lumMod val="50000"/>
                  </a:schemeClr>
                </a:solidFill>
                <a:ea typeface="Calibri"/>
              </a:rPr>
              <a:t>پيش </a:t>
            </a:r>
            <a:r>
              <a:rPr lang="fa-IR" b="1" dirty="0">
                <a:solidFill>
                  <a:schemeClr val="accent6">
                    <a:lumMod val="50000"/>
                  </a:schemeClr>
                </a:solidFill>
                <a:ea typeface="Calibri"/>
              </a:rPr>
              <a:t>روى سليمان به اذن پروردگار كار مى كردند، و براى او معبدها، تمثال ها، و ظروف بزرگ </a:t>
            </a:r>
            <a:r>
              <a:rPr lang="fa-IR" b="1" dirty="0" smtClean="0">
                <a:solidFill>
                  <a:schemeClr val="accent6">
                    <a:lumMod val="50000"/>
                  </a:schemeClr>
                </a:solidFill>
                <a:ea typeface="Calibri"/>
              </a:rPr>
              <a:t>غذا </a:t>
            </a:r>
            <a:r>
              <a:rPr lang="fa-IR" b="1" dirty="0">
                <a:solidFill>
                  <a:schemeClr val="accent6">
                    <a:lumMod val="50000"/>
                  </a:schemeClr>
                </a:solidFill>
                <a:ea typeface="Calibri"/>
              </a:rPr>
              <a:t>تهيه مى كردند.»</a:t>
            </a:r>
            <a:endParaRPr lang="en-US" b="1" dirty="0">
              <a:solidFill>
                <a:schemeClr val="accent6">
                  <a:lumMod val="50000"/>
                </a:schemeClr>
              </a:solidFill>
              <a:ea typeface="Calibri"/>
              <a:cs typeface="Arial"/>
            </a:endParaRPr>
          </a:p>
          <a:p>
            <a:pPr marL="0" indent="0" algn="r" rtl="1">
              <a:lnSpc>
                <a:spcPct val="115000"/>
              </a:lnSpc>
              <a:spcAft>
                <a:spcPts val="1000"/>
              </a:spcAft>
              <a:buNone/>
            </a:pPr>
            <a:r>
              <a:rPr lang="fa-IR" b="1" dirty="0" smtClean="0">
                <a:ea typeface="Calibri"/>
              </a:rPr>
              <a:t>10. </a:t>
            </a:r>
            <a:r>
              <a:rPr lang="fa-IR" b="1" dirty="0">
                <a:solidFill>
                  <a:srgbClr val="C00000"/>
                </a:solidFill>
                <a:ea typeface="Calibri"/>
              </a:rPr>
              <a:t>خلقت آنها در روى زمين قبل از خلقت انسان ها بوده است: «و الجان خلقناه من قبل</a:t>
            </a:r>
            <a:r>
              <a:rPr lang="fa-IR" b="1" dirty="0" smtClean="0">
                <a:solidFill>
                  <a:srgbClr val="C00000"/>
                </a:solidFill>
                <a:ea typeface="Calibri"/>
              </a:rPr>
              <a:t>.»</a:t>
            </a:r>
            <a:r>
              <a:rPr lang="fa-IR" b="1" dirty="0">
                <a:solidFill>
                  <a:srgbClr val="C00000"/>
                </a:solidFill>
                <a:ea typeface="Calibri"/>
              </a:rPr>
              <a:t> </a:t>
            </a:r>
            <a:r>
              <a:rPr lang="fa-IR" b="1" dirty="0" smtClean="0">
                <a:ea typeface="Calibri"/>
              </a:rPr>
              <a:t>افزون </a:t>
            </a:r>
            <a:r>
              <a:rPr lang="fa-IR" b="1" dirty="0">
                <a:ea typeface="Calibri"/>
              </a:rPr>
              <a:t>بر اين، از آيات قرآن به خوبى استفاده مى شود كه برخلاف آنچه عوام مى پندارند كه </a:t>
            </a:r>
            <a:r>
              <a:rPr lang="fa-IR" b="1" dirty="0" smtClean="0">
                <a:ea typeface="Calibri"/>
              </a:rPr>
              <a:t>آنها </a:t>
            </a:r>
            <a:r>
              <a:rPr lang="fa-IR" b="1" dirty="0">
                <a:ea typeface="Calibri"/>
              </a:rPr>
              <a:t>از ما بهترند، انسان نوعى است برتر از </a:t>
            </a:r>
            <a:r>
              <a:rPr lang="fa-IR" b="1" dirty="0" smtClean="0">
                <a:ea typeface="Calibri"/>
              </a:rPr>
              <a:t>آنهاها</a:t>
            </a:r>
            <a:r>
              <a:rPr lang="fa-IR" b="1" dirty="0">
                <a:ea typeface="Calibri"/>
              </a:rPr>
              <a:t>؛ زيرا تمام پيامبران الهى از انسان ها برگزيده شدند </a:t>
            </a:r>
            <a:r>
              <a:rPr lang="fa-IR" b="1" dirty="0" smtClean="0">
                <a:ea typeface="Calibri"/>
              </a:rPr>
              <a:t>و </a:t>
            </a:r>
            <a:r>
              <a:rPr lang="fa-IR" b="1" dirty="0">
                <a:ea typeface="Calibri"/>
              </a:rPr>
              <a:t>آنها نيز به پيامبر اسلام كه از نوع بشر بود، ايمان آوردند و از او تبعيت كردند. اصولا واجب شدن </a:t>
            </a:r>
            <a:r>
              <a:rPr lang="fa-IR" b="1" dirty="0" smtClean="0">
                <a:ea typeface="Calibri"/>
              </a:rPr>
              <a:t>سجده </a:t>
            </a:r>
            <a:r>
              <a:rPr lang="fa-IR" b="1" dirty="0">
                <a:ea typeface="Calibri"/>
              </a:rPr>
              <a:t>برشيطان در برابر آدم ـ كه بنا به تصريح قرآن آن روز از (بزرگان) طايفه جن بود </a:t>
            </a:r>
            <a:r>
              <a:rPr lang="fa-IR" b="1" dirty="0" smtClean="0">
                <a:ea typeface="Calibri"/>
              </a:rPr>
              <a:t>ـ دليلى بر </a:t>
            </a:r>
            <a:r>
              <a:rPr lang="fa-IR" b="1" dirty="0">
                <a:ea typeface="Calibri"/>
              </a:rPr>
              <a:t>فضيلت نوع انسان بر جن است.</a:t>
            </a:r>
            <a:endParaRPr lang="en-US" b="1" dirty="0">
              <a:ea typeface="Calibri"/>
              <a:cs typeface="Arial"/>
            </a:endParaRPr>
          </a:p>
          <a:p>
            <a:pPr marL="0" indent="0" algn="r" rtl="1">
              <a:lnSpc>
                <a:spcPct val="115000"/>
              </a:lnSpc>
              <a:spcAft>
                <a:spcPts val="1000"/>
              </a:spcAft>
              <a:buNone/>
            </a:pPr>
            <a:r>
              <a:rPr lang="fa-IR" b="1" dirty="0">
                <a:ea typeface="Calibri"/>
              </a:rPr>
              <a:t>تا اينجا سخن از مطالبى بود كه از قرآن درباره اين موجود ناپيدا استفاده مى شود كه خالى </a:t>
            </a:r>
            <a:r>
              <a:rPr lang="fa-IR" b="1" dirty="0" smtClean="0">
                <a:ea typeface="Calibri"/>
              </a:rPr>
              <a:t>از </a:t>
            </a:r>
            <a:r>
              <a:rPr lang="fa-IR" b="1" dirty="0">
                <a:ea typeface="Calibri"/>
              </a:rPr>
              <a:t>هرگونه خرافه و مسائل غيرعلمى است. مردم عوام و ناآگاه خرافات زيادى درباره اين موجود </a:t>
            </a:r>
            <a:r>
              <a:rPr lang="fa-IR" b="1" dirty="0" smtClean="0">
                <a:ea typeface="Calibri"/>
              </a:rPr>
              <a:t>ساخته </a:t>
            </a:r>
            <a:r>
              <a:rPr lang="fa-IR" b="1" dirty="0">
                <a:ea typeface="Calibri"/>
              </a:rPr>
              <a:t>اند كه با عقل و منطق ناسازگار </a:t>
            </a:r>
            <a:r>
              <a:rPr lang="fa-IR" b="1" dirty="0" smtClean="0">
                <a:ea typeface="Calibri"/>
              </a:rPr>
              <a:t>است؛ </a:t>
            </a:r>
            <a:r>
              <a:rPr lang="fa-IR" b="1" dirty="0">
                <a:ea typeface="Calibri"/>
              </a:rPr>
              <a:t>آن سان كه وقتى كلمه جن گفته مى شود، مشتى </a:t>
            </a:r>
            <a:r>
              <a:rPr lang="fa-IR" b="1" dirty="0" smtClean="0">
                <a:ea typeface="Calibri"/>
              </a:rPr>
              <a:t>خرافات </a:t>
            </a:r>
            <a:r>
              <a:rPr lang="fa-IR" b="1" dirty="0">
                <a:ea typeface="Calibri"/>
              </a:rPr>
              <a:t>نيز با آن تداعى مى شود؛ از جمله اينكه آنها شكل هاى عجيب و غريب دارند و موجوداتى </a:t>
            </a:r>
            <a:r>
              <a:rPr lang="fa-IR" b="1" dirty="0" smtClean="0">
                <a:ea typeface="Calibri"/>
              </a:rPr>
              <a:t>دم </a:t>
            </a:r>
            <a:r>
              <a:rPr lang="fa-IR" b="1" dirty="0">
                <a:ea typeface="Calibri"/>
              </a:rPr>
              <a:t>دار و سم دار هستند و همچنين موذى و پر آزار، كينه توز و بد رفتارند كه ممكن است از </a:t>
            </a:r>
            <a:r>
              <a:rPr lang="fa-IR" b="1" dirty="0" smtClean="0">
                <a:ea typeface="Calibri"/>
              </a:rPr>
              <a:t>ريختن </a:t>
            </a:r>
            <a:r>
              <a:rPr lang="fa-IR" b="1" dirty="0">
                <a:ea typeface="Calibri"/>
              </a:rPr>
              <a:t>يك ظرف آب داغ در يك نقطه خالى، خانه هايى را به آتش كشند</a:t>
            </a:r>
            <a:endParaRPr lang="en-US" b="1" dirty="0">
              <a:ea typeface="Calibri"/>
              <a:cs typeface="Arial"/>
            </a:endParaRPr>
          </a:p>
          <a:p>
            <a:pPr marL="0" indent="0">
              <a:buNone/>
            </a:pPr>
            <a:endParaRPr lang="fa-IR" dirty="0"/>
          </a:p>
        </p:txBody>
      </p:sp>
    </p:spTree>
    <p:extLst>
      <p:ext uri="{BB962C8B-B14F-4D97-AF65-F5344CB8AC3E}">
        <p14:creationId xmlns:p14="http://schemas.microsoft.com/office/powerpoint/2010/main" val="49462980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82000" cy="5973763"/>
          </a:xfrm>
        </p:spPr>
        <p:txBody>
          <a:bodyPr>
            <a:normAutofit fontScale="62500" lnSpcReduction="20000"/>
          </a:bodyPr>
          <a:lstStyle/>
          <a:p>
            <a:pPr marL="0" indent="0" algn="r" rtl="1">
              <a:lnSpc>
                <a:spcPct val="115000"/>
              </a:lnSpc>
              <a:spcAft>
                <a:spcPts val="1000"/>
              </a:spcAft>
              <a:buNone/>
            </a:pPr>
            <a:r>
              <a:rPr lang="fa-IR" dirty="0">
                <a:ea typeface="Calibri"/>
              </a:rPr>
              <a:t>درحالى كه اگر موضوع وجود جن از اين خرافات پيراسته شود، اصل مطلب كاملا قابل </a:t>
            </a:r>
            <a:r>
              <a:rPr lang="fa-IR" dirty="0">
                <a:ea typeface="Calibri"/>
                <a:cs typeface="Arial"/>
              </a:rPr>
              <a:t> </a:t>
            </a:r>
            <a:r>
              <a:rPr lang="fa-IR" dirty="0" smtClean="0">
                <a:ea typeface="Calibri"/>
              </a:rPr>
              <a:t>قبول </a:t>
            </a:r>
            <a:r>
              <a:rPr lang="fa-IR" dirty="0">
                <a:ea typeface="Calibri"/>
              </a:rPr>
              <a:t>است؛ چرا كه هيچ دليلى بر انحصار موجودات زنده به آنچه ما مى بينيم، نداريم. بلكه </a:t>
            </a:r>
            <a:r>
              <a:rPr lang="fa-IR" dirty="0" smtClean="0">
                <a:ea typeface="Calibri"/>
              </a:rPr>
              <a:t>دانشمندان </a:t>
            </a:r>
            <a:r>
              <a:rPr lang="fa-IR" dirty="0">
                <a:ea typeface="Calibri"/>
              </a:rPr>
              <a:t>علوم طبيعى مى گويند: موجوداتى كه انسان با حواس خود مى تواند درك كند، در </a:t>
            </a:r>
            <a:r>
              <a:rPr lang="fa-IR" dirty="0" smtClean="0">
                <a:ea typeface="Calibri"/>
              </a:rPr>
              <a:t>برابر </a:t>
            </a:r>
            <a:r>
              <a:rPr lang="fa-IR" dirty="0">
                <a:ea typeface="Calibri"/>
              </a:rPr>
              <a:t>موجوداتى كه با حواس قابل درك نيستند، ناچيز است. تا اين اواخر كه موجودات زنده ذره </a:t>
            </a:r>
            <a:r>
              <a:rPr lang="fa-IR" dirty="0" smtClean="0">
                <a:ea typeface="Calibri"/>
              </a:rPr>
              <a:t>بينى </a:t>
            </a:r>
            <a:r>
              <a:rPr lang="fa-IR" dirty="0">
                <a:ea typeface="Calibri"/>
              </a:rPr>
              <a:t>كشف نشده بود، كسى باور نمى كرد در يك قطره آب يا يك قطره خون، هزاران هزار موجود </a:t>
            </a:r>
            <a:r>
              <a:rPr lang="fa-IR" dirty="0" smtClean="0">
                <a:ea typeface="Calibri"/>
              </a:rPr>
              <a:t>زنده </a:t>
            </a:r>
            <a:r>
              <a:rPr lang="fa-IR" dirty="0">
                <a:ea typeface="Calibri"/>
              </a:rPr>
              <a:t>باشد كه انسان قدرت ديدن آنها را نداشته باشد.</a:t>
            </a:r>
            <a:endParaRPr lang="en-US" dirty="0">
              <a:ea typeface="Calibri"/>
              <a:cs typeface="Arial"/>
            </a:endParaRPr>
          </a:p>
          <a:p>
            <a:pPr marL="0" indent="0" algn="r" rtl="1">
              <a:lnSpc>
                <a:spcPct val="115000"/>
              </a:lnSpc>
              <a:spcAft>
                <a:spcPts val="1000"/>
              </a:spcAft>
              <a:buNone/>
            </a:pPr>
            <a:r>
              <a:rPr lang="fa-IR" dirty="0">
                <a:ea typeface="Calibri"/>
              </a:rPr>
              <a:t>نيز دانشمندان مى گويند: </a:t>
            </a:r>
            <a:r>
              <a:rPr lang="fa-IR" dirty="0">
                <a:solidFill>
                  <a:schemeClr val="accent6">
                    <a:lumMod val="50000"/>
                  </a:schemeClr>
                </a:solidFill>
                <a:ea typeface="Calibri"/>
              </a:rPr>
              <a:t>چشم ما رنگ هاى محدودى را مى بيند و گوش ما امواج صوتى </a:t>
            </a:r>
            <a:r>
              <a:rPr lang="fa-IR" dirty="0" smtClean="0">
                <a:solidFill>
                  <a:schemeClr val="accent6">
                    <a:lumMod val="50000"/>
                  </a:schemeClr>
                </a:solidFill>
                <a:ea typeface="Calibri"/>
              </a:rPr>
              <a:t>محدودى </a:t>
            </a:r>
            <a:r>
              <a:rPr lang="fa-IR" dirty="0">
                <a:solidFill>
                  <a:schemeClr val="accent6">
                    <a:lumMod val="50000"/>
                  </a:schemeClr>
                </a:solidFill>
                <a:ea typeface="Calibri"/>
              </a:rPr>
              <a:t>را مى شنود. رنگ ها و صداهايى كه با چشم و گوش ما قابل درك نيست، بسيار بيش </a:t>
            </a:r>
            <a:r>
              <a:rPr lang="fa-IR" dirty="0" smtClean="0">
                <a:solidFill>
                  <a:schemeClr val="accent6">
                    <a:lumMod val="50000"/>
                  </a:schemeClr>
                </a:solidFill>
                <a:ea typeface="Calibri"/>
              </a:rPr>
              <a:t>از </a:t>
            </a:r>
            <a:r>
              <a:rPr lang="fa-IR" dirty="0">
                <a:solidFill>
                  <a:schemeClr val="accent6">
                    <a:lumMod val="50000"/>
                  </a:schemeClr>
                </a:solidFill>
                <a:ea typeface="Calibri"/>
              </a:rPr>
              <a:t>آن است كه قابل درك است.</a:t>
            </a:r>
            <a:endParaRPr lang="en-US" dirty="0">
              <a:solidFill>
                <a:schemeClr val="accent6">
                  <a:lumMod val="50000"/>
                </a:schemeClr>
              </a:solidFill>
              <a:ea typeface="Calibri"/>
              <a:cs typeface="Arial"/>
            </a:endParaRPr>
          </a:p>
          <a:p>
            <a:pPr marL="0" indent="0" algn="r" rtl="1">
              <a:lnSpc>
                <a:spcPct val="115000"/>
              </a:lnSpc>
              <a:spcAft>
                <a:spcPts val="1000"/>
              </a:spcAft>
              <a:buNone/>
            </a:pPr>
            <a:r>
              <a:rPr lang="fa-IR" dirty="0">
                <a:ea typeface="Calibri"/>
              </a:rPr>
              <a:t>قرآن از وجود جن ـ با ويژگى هايى كه پيش تر ذكر شد ـ خبر داده و از سوى ديگر هيچ دليل </a:t>
            </a:r>
            <a:r>
              <a:rPr lang="fa-IR" dirty="0" smtClean="0">
                <a:ea typeface="Calibri"/>
              </a:rPr>
              <a:t>عقلى </a:t>
            </a:r>
            <a:r>
              <a:rPr lang="fa-IR" dirty="0">
                <a:ea typeface="Calibri"/>
              </a:rPr>
              <a:t>بر نفى آن وجود ندارد. بنابراين بايد آن را پذيرفت و از توجيهات غلط و ناروا برحذر </a:t>
            </a:r>
            <a:r>
              <a:rPr lang="fa-IR" dirty="0" smtClean="0">
                <a:ea typeface="Calibri"/>
              </a:rPr>
              <a:t>بود.اين </a:t>
            </a:r>
            <a:r>
              <a:rPr lang="fa-IR" dirty="0">
                <a:ea typeface="Calibri"/>
              </a:rPr>
              <a:t>نكته نيز گفتنى است كه جن گاه بر مفهومى وسيع تر اطلاق مى شود كه انواع موجودات </a:t>
            </a:r>
            <a:r>
              <a:rPr lang="fa-IR" dirty="0" smtClean="0">
                <a:ea typeface="Calibri"/>
              </a:rPr>
              <a:t>ناپيدا </a:t>
            </a:r>
            <a:r>
              <a:rPr lang="fa-IR" dirty="0">
                <a:ea typeface="Calibri"/>
              </a:rPr>
              <a:t>را شامل مى </a:t>
            </a:r>
            <a:r>
              <a:rPr lang="fa-IR" dirty="0" smtClean="0">
                <a:ea typeface="Calibri"/>
              </a:rPr>
              <a:t>گردد،اعم </a:t>
            </a:r>
            <a:r>
              <a:rPr lang="fa-IR" dirty="0">
                <a:ea typeface="Calibri"/>
              </a:rPr>
              <a:t>از آنهايى كه داراى عقل و درك اند و آنهايى كه عقل و درك ندارند </a:t>
            </a:r>
            <a:r>
              <a:rPr lang="fa-IR" dirty="0" smtClean="0">
                <a:ea typeface="Calibri"/>
              </a:rPr>
              <a:t>و </a:t>
            </a:r>
            <a:r>
              <a:rPr lang="fa-IR" dirty="0">
                <a:ea typeface="Calibri"/>
              </a:rPr>
              <a:t>حتى گروهى از حيواناتى كه با چشم ديده مى شوند و معمولا در لانه ها پنهان اند، نيز مشمول </a:t>
            </a:r>
            <a:r>
              <a:rPr lang="fa-IR" dirty="0" smtClean="0">
                <a:ea typeface="Calibri"/>
              </a:rPr>
              <a:t>اين </a:t>
            </a:r>
            <a:r>
              <a:rPr lang="fa-IR" dirty="0">
                <a:ea typeface="Calibri"/>
              </a:rPr>
              <a:t>معنايند. شاهد اين سخن روايتى است از </a:t>
            </a:r>
            <a:r>
              <a:rPr lang="fa-IR" dirty="0" smtClean="0">
                <a:ea typeface="Calibri"/>
              </a:rPr>
              <a:t>پيامبر(ص):</a:t>
            </a:r>
            <a:br>
              <a:rPr lang="fa-IR" dirty="0" smtClean="0">
                <a:ea typeface="Calibri"/>
              </a:rPr>
            </a:br>
            <a:r>
              <a:rPr lang="fa-IR" dirty="0" smtClean="0">
                <a:solidFill>
                  <a:srgbClr val="002060"/>
                </a:solidFill>
                <a:ea typeface="Calibri"/>
              </a:rPr>
              <a:t>خداوند </a:t>
            </a:r>
            <a:r>
              <a:rPr lang="fa-IR" dirty="0">
                <a:solidFill>
                  <a:srgbClr val="002060"/>
                </a:solidFill>
                <a:ea typeface="Calibri"/>
              </a:rPr>
              <a:t>جن را پنج صنف آفريده است: صنفى مانند باد در هوا (ناپيدا هستند) </a:t>
            </a:r>
            <a:r>
              <a:rPr lang="fa-IR" dirty="0" smtClean="0">
                <a:solidFill>
                  <a:srgbClr val="002060"/>
                </a:solidFill>
                <a:ea typeface="Calibri"/>
              </a:rPr>
              <a:t>و صنفى </a:t>
            </a:r>
            <a:r>
              <a:rPr lang="fa-IR" dirty="0">
                <a:solidFill>
                  <a:srgbClr val="002060"/>
                </a:solidFill>
                <a:ea typeface="Calibri"/>
              </a:rPr>
              <a:t>به صورت مارها و صنفى به صورت عقرب ها و صنفى حشرات زمين اند و  </a:t>
            </a:r>
            <a:r>
              <a:rPr lang="fa-IR" dirty="0" smtClean="0">
                <a:solidFill>
                  <a:srgbClr val="002060"/>
                </a:solidFill>
                <a:ea typeface="Calibri"/>
              </a:rPr>
              <a:t>صنفى </a:t>
            </a:r>
            <a:r>
              <a:rPr lang="fa-IR" dirty="0">
                <a:solidFill>
                  <a:srgbClr val="002060"/>
                </a:solidFill>
                <a:ea typeface="Calibri"/>
              </a:rPr>
              <a:t>از آنها مانند انسان اند كه بر آنها حساب و عقاب است.</a:t>
            </a:r>
            <a:endParaRPr lang="en-US" dirty="0">
              <a:solidFill>
                <a:srgbClr val="002060"/>
              </a:solidFill>
              <a:ea typeface="Calibri"/>
              <a:cs typeface="Arial"/>
            </a:endParaRPr>
          </a:p>
          <a:p>
            <a:pPr marL="0" indent="0">
              <a:buNone/>
            </a:pPr>
            <a:endParaRPr lang="fa-IR" dirty="0"/>
          </a:p>
        </p:txBody>
      </p:sp>
    </p:spTree>
    <p:extLst>
      <p:ext uri="{BB962C8B-B14F-4D97-AF65-F5344CB8AC3E}">
        <p14:creationId xmlns:p14="http://schemas.microsoft.com/office/powerpoint/2010/main" val="85083033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610600" cy="5897563"/>
          </a:xfrm>
        </p:spPr>
        <p:txBody>
          <a:bodyPr>
            <a:normAutofit fontScale="62500" lnSpcReduction="20000"/>
          </a:bodyPr>
          <a:lstStyle/>
          <a:p>
            <a:pPr marL="0" indent="0" algn="r" rtl="1">
              <a:lnSpc>
                <a:spcPct val="115000"/>
              </a:lnSpc>
              <a:spcAft>
                <a:spcPts val="1000"/>
              </a:spcAft>
              <a:buNone/>
            </a:pPr>
            <a:r>
              <a:rPr lang="fa-IR" dirty="0">
                <a:ea typeface="Calibri"/>
              </a:rPr>
              <a:t>با توجه به اين روايت و مفهوم گسترده آن، بسيارى از مشكلاتى كه در روايات و داستان ها </a:t>
            </a:r>
            <a:r>
              <a:rPr lang="fa-IR" dirty="0" smtClean="0">
                <a:ea typeface="Calibri"/>
              </a:rPr>
              <a:t>در </a:t>
            </a:r>
            <a:r>
              <a:rPr lang="fa-IR" dirty="0">
                <a:ea typeface="Calibri"/>
              </a:rPr>
              <a:t>مورد جن گفته مى شود، حل خواهد شد. مثلا در برخى روايات از </a:t>
            </a:r>
            <a:r>
              <a:rPr lang="fa-IR" dirty="0" smtClean="0">
                <a:ea typeface="Calibri"/>
              </a:rPr>
              <a:t>اميرمؤمنان(ع) مى خوانيم</a:t>
            </a:r>
            <a:r>
              <a:rPr lang="fa-IR" dirty="0" smtClean="0">
                <a:solidFill>
                  <a:srgbClr val="002060"/>
                </a:solidFill>
                <a:ea typeface="Calibri"/>
              </a:rPr>
              <a:t>: از </a:t>
            </a:r>
            <a:r>
              <a:rPr lang="fa-IR" dirty="0">
                <a:solidFill>
                  <a:srgbClr val="002060"/>
                </a:solidFill>
                <a:ea typeface="Calibri"/>
              </a:rPr>
              <a:t>قسمت شكسته ظرف و طرف دستگيره آن آب نخوريد؛ زيرا شيطان روى دستگيره </a:t>
            </a:r>
            <a:r>
              <a:rPr lang="fa-IR" dirty="0" smtClean="0">
                <a:solidFill>
                  <a:srgbClr val="002060"/>
                </a:solidFill>
                <a:ea typeface="Calibri"/>
              </a:rPr>
              <a:t>و </a:t>
            </a:r>
            <a:r>
              <a:rPr lang="fa-IR" dirty="0">
                <a:solidFill>
                  <a:srgbClr val="002060"/>
                </a:solidFill>
                <a:ea typeface="Calibri"/>
              </a:rPr>
              <a:t>قسمت شكسته مى </a:t>
            </a:r>
            <a:r>
              <a:rPr lang="fa-IR" dirty="0" smtClean="0">
                <a:solidFill>
                  <a:srgbClr val="002060"/>
                </a:solidFill>
                <a:ea typeface="Calibri"/>
              </a:rPr>
              <a:t>نشيند.از </a:t>
            </a:r>
            <a:r>
              <a:rPr lang="fa-IR" dirty="0">
                <a:solidFill>
                  <a:srgbClr val="002060"/>
                </a:solidFill>
                <a:ea typeface="Calibri"/>
              </a:rPr>
              <a:t>آنجا كه «شيطان» از «جن» است، و از سويى جاى شكسته ظرف و همچنين دسته آن </a:t>
            </a:r>
            <a:r>
              <a:rPr lang="fa-IR" dirty="0" smtClean="0">
                <a:solidFill>
                  <a:srgbClr val="002060"/>
                </a:solidFill>
                <a:ea typeface="Calibri"/>
              </a:rPr>
              <a:t>محل </a:t>
            </a:r>
            <a:r>
              <a:rPr lang="fa-IR" dirty="0">
                <a:solidFill>
                  <a:srgbClr val="002060"/>
                </a:solidFill>
                <a:ea typeface="Calibri"/>
              </a:rPr>
              <a:t>اجتماع انواع ميكرب هاست، بعيد به نظر نمى رسد كه «جن و شيطان» به «مفهوم عام</a:t>
            </a:r>
            <a:r>
              <a:rPr lang="fa-IR" dirty="0" smtClean="0">
                <a:solidFill>
                  <a:srgbClr val="002060"/>
                </a:solidFill>
                <a:ea typeface="Calibri"/>
              </a:rPr>
              <a:t>»،</a:t>
            </a:r>
            <a:r>
              <a:rPr lang="fa-IR" dirty="0">
                <a:solidFill>
                  <a:srgbClr val="002060"/>
                </a:solidFill>
                <a:ea typeface="Calibri"/>
                <a:cs typeface="Arial"/>
              </a:rPr>
              <a:t> </a:t>
            </a:r>
            <a:r>
              <a:rPr lang="fa-IR" dirty="0" smtClean="0">
                <a:solidFill>
                  <a:srgbClr val="002060"/>
                </a:solidFill>
                <a:ea typeface="Calibri"/>
              </a:rPr>
              <a:t>اين </a:t>
            </a:r>
            <a:r>
              <a:rPr lang="fa-IR" dirty="0">
                <a:solidFill>
                  <a:srgbClr val="002060"/>
                </a:solidFill>
                <a:ea typeface="Calibri"/>
              </a:rPr>
              <a:t>گونه موجودات را نيز شامل شود، هرچند معناى خاصى دارد كه به معناى موجودى است كه </a:t>
            </a:r>
            <a:r>
              <a:rPr lang="fa-IR" dirty="0" smtClean="0">
                <a:solidFill>
                  <a:srgbClr val="002060"/>
                </a:solidFill>
                <a:ea typeface="Calibri"/>
              </a:rPr>
              <a:t>داراى </a:t>
            </a:r>
            <a:r>
              <a:rPr lang="fa-IR" dirty="0">
                <a:solidFill>
                  <a:srgbClr val="002060"/>
                </a:solidFill>
                <a:ea typeface="Calibri"/>
              </a:rPr>
              <a:t>فهم و شعور و مسئوليت و تكليف است و روايات در اين زمينه فراوان </a:t>
            </a:r>
            <a:r>
              <a:rPr lang="fa-IR" dirty="0" smtClean="0">
                <a:solidFill>
                  <a:srgbClr val="002060"/>
                </a:solidFill>
                <a:ea typeface="Calibri"/>
              </a:rPr>
              <a:t>است. </a:t>
            </a:r>
            <a:br>
              <a:rPr lang="fa-IR" dirty="0" smtClean="0">
                <a:solidFill>
                  <a:srgbClr val="002060"/>
                </a:solidFill>
                <a:ea typeface="Calibri"/>
              </a:rPr>
            </a:br>
            <a:r>
              <a:rPr lang="fa-IR" b="1" dirty="0" smtClean="0">
                <a:ea typeface="Calibri"/>
              </a:rPr>
              <a:t>عالم فرشتگان</a:t>
            </a:r>
            <a:r>
              <a:rPr lang="fa-IR" b="1" dirty="0">
                <a:ea typeface="Calibri"/>
                <a:cs typeface="Arial"/>
              </a:rPr>
              <a:t> </a:t>
            </a:r>
            <a:r>
              <a:rPr lang="fa-IR" dirty="0" smtClean="0">
                <a:ea typeface="Calibri"/>
                <a:cs typeface="Arial"/>
              </a:rPr>
              <a:t/>
            </a:r>
            <a:br>
              <a:rPr lang="fa-IR" dirty="0" smtClean="0">
                <a:ea typeface="Calibri"/>
                <a:cs typeface="Arial"/>
              </a:rPr>
            </a:br>
            <a:r>
              <a:rPr lang="fa-IR" dirty="0" smtClean="0">
                <a:solidFill>
                  <a:srgbClr val="009900"/>
                </a:solidFill>
                <a:ea typeface="Calibri"/>
              </a:rPr>
              <a:t>الحمد </a:t>
            </a:r>
            <a:r>
              <a:rPr lang="fa-IR" dirty="0">
                <a:solidFill>
                  <a:srgbClr val="009900"/>
                </a:solidFill>
                <a:ea typeface="Calibri"/>
              </a:rPr>
              <a:t>لله فاطر السموات و الارض جاعل الملائكة رسلا أولى أجنحة مثنى و ثلاث و رباع </a:t>
            </a:r>
            <a:r>
              <a:rPr lang="fa-IR" dirty="0" smtClean="0">
                <a:solidFill>
                  <a:srgbClr val="009900"/>
                </a:solidFill>
                <a:ea typeface="Calibri"/>
              </a:rPr>
              <a:t>يزيد </a:t>
            </a:r>
            <a:r>
              <a:rPr lang="fa-IR" dirty="0">
                <a:solidFill>
                  <a:srgbClr val="009900"/>
                </a:solidFill>
                <a:ea typeface="Calibri"/>
              </a:rPr>
              <a:t>فى الخلق ما يشاء إن الله على كل شىء قدير </a:t>
            </a:r>
            <a:r>
              <a:rPr lang="fa-IR" dirty="0" smtClean="0">
                <a:ea typeface="Calibri"/>
              </a:rPr>
              <a:t>.</a:t>
            </a:r>
            <a:br>
              <a:rPr lang="fa-IR" dirty="0" smtClean="0">
                <a:ea typeface="Calibri"/>
              </a:rPr>
            </a:br>
            <a:r>
              <a:rPr lang="fa-IR" dirty="0" smtClean="0">
                <a:ea typeface="Calibri"/>
              </a:rPr>
              <a:t>آغاز سوره فاطر مانند سوره هاى حمد، سبأ و كهف با حمد پروردگار شروع مى شود، مى فرمايد</a:t>
            </a:r>
            <a:r>
              <a:rPr lang="fa-IR" dirty="0">
                <a:ea typeface="Calibri"/>
              </a:rPr>
              <a:t>: </a:t>
            </a:r>
            <a:r>
              <a:rPr lang="fa-IR" dirty="0">
                <a:solidFill>
                  <a:schemeClr val="accent6">
                    <a:lumMod val="50000"/>
                  </a:schemeClr>
                </a:solidFill>
                <a:ea typeface="Calibri"/>
              </a:rPr>
              <a:t>«حمد مخصوص خداوندى است كه خالق آسمان ها و زمين است و همه نعمت ها </a:t>
            </a:r>
            <a:r>
              <a:rPr lang="fa-IR" dirty="0" smtClean="0">
                <a:solidFill>
                  <a:schemeClr val="accent6">
                    <a:lumMod val="50000"/>
                  </a:schemeClr>
                </a:solidFill>
                <a:ea typeface="Calibri"/>
              </a:rPr>
              <a:t>و</a:t>
            </a:r>
            <a:r>
              <a:rPr lang="fa-IR" dirty="0">
                <a:solidFill>
                  <a:schemeClr val="accent6">
                    <a:lumMod val="50000"/>
                  </a:schemeClr>
                </a:solidFill>
                <a:ea typeface="Calibri"/>
              </a:rPr>
              <a:t> </a:t>
            </a:r>
            <a:r>
              <a:rPr lang="fa-IR" dirty="0" smtClean="0">
                <a:solidFill>
                  <a:schemeClr val="accent6">
                    <a:lumMod val="50000"/>
                  </a:schemeClr>
                </a:solidFill>
                <a:ea typeface="Calibri"/>
              </a:rPr>
              <a:t>مواهب </a:t>
            </a:r>
            <a:r>
              <a:rPr lang="fa-IR" dirty="0">
                <a:solidFill>
                  <a:schemeClr val="accent6">
                    <a:lumMod val="50000"/>
                  </a:schemeClr>
                </a:solidFill>
                <a:ea typeface="Calibri"/>
              </a:rPr>
              <a:t>هستى از وجود او سرچشمه مى گيرد: الحمد لله فاطر السموات و الارض </a:t>
            </a:r>
            <a:r>
              <a:rPr lang="fa-IR" dirty="0" smtClean="0">
                <a:solidFill>
                  <a:schemeClr val="accent6">
                    <a:lumMod val="50000"/>
                  </a:schemeClr>
                </a:solidFill>
                <a:ea typeface="Calibri"/>
              </a:rPr>
              <a:t>. </a:t>
            </a:r>
            <a:endParaRPr lang="en-US" dirty="0">
              <a:solidFill>
                <a:schemeClr val="accent6">
                  <a:lumMod val="50000"/>
                </a:schemeClr>
              </a:solidFill>
              <a:ea typeface="Calibri"/>
              <a:cs typeface="Arial"/>
            </a:endParaRPr>
          </a:p>
          <a:p>
            <a:pPr marL="0" indent="0" algn="r" rtl="1">
              <a:lnSpc>
                <a:spcPct val="115000"/>
              </a:lnSpc>
              <a:spcAft>
                <a:spcPts val="1000"/>
              </a:spcAft>
              <a:buNone/>
            </a:pPr>
            <a:r>
              <a:rPr lang="fa-IR" dirty="0">
                <a:solidFill>
                  <a:srgbClr val="002060"/>
                </a:solidFill>
                <a:ea typeface="Calibri"/>
              </a:rPr>
              <a:t>«فاطر» </a:t>
            </a:r>
            <a:r>
              <a:rPr lang="fa-IR" dirty="0">
                <a:ea typeface="Calibri"/>
              </a:rPr>
              <a:t>از ماده «فطور» در اصل به معناى </a:t>
            </a:r>
            <a:r>
              <a:rPr lang="fa-IR" dirty="0">
                <a:solidFill>
                  <a:srgbClr val="002060"/>
                </a:solidFill>
                <a:ea typeface="Calibri"/>
              </a:rPr>
              <a:t>شكافتن</a:t>
            </a:r>
            <a:r>
              <a:rPr lang="fa-IR" dirty="0">
                <a:ea typeface="Calibri"/>
              </a:rPr>
              <a:t> است، و چون آفرينش موجودات همانند </a:t>
            </a:r>
            <a:r>
              <a:rPr lang="fa-IR" dirty="0" smtClean="0">
                <a:ea typeface="Calibri"/>
              </a:rPr>
              <a:t>شكافته </a:t>
            </a:r>
            <a:r>
              <a:rPr lang="fa-IR" dirty="0">
                <a:ea typeface="Calibri"/>
              </a:rPr>
              <a:t>شدن ظلمت عدم، و بيرون آمدن نور هستى است، اين تعبير درمورد خلقت و آفرينش به </a:t>
            </a:r>
            <a:r>
              <a:rPr lang="fa-IR" dirty="0" smtClean="0">
                <a:ea typeface="Calibri"/>
              </a:rPr>
              <a:t>كار </a:t>
            </a:r>
            <a:r>
              <a:rPr lang="fa-IR" dirty="0">
                <a:ea typeface="Calibri"/>
              </a:rPr>
              <a:t>مى رود، </a:t>
            </a:r>
            <a:r>
              <a:rPr lang="fa-IR" dirty="0" smtClean="0">
                <a:ea typeface="Calibri"/>
              </a:rPr>
              <a:t>به ويژه </a:t>
            </a:r>
            <a:r>
              <a:rPr lang="fa-IR" dirty="0">
                <a:ea typeface="Calibri"/>
              </a:rPr>
              <a:t>با توجه به علوم روز كه مى گويد مجموعه عالم هستى در آغاز توده واحدى </a:t>
            </a:r>
            <a:r>
              <a:rPr lang="fa-IR" dirty="0" smtClean="0">
                <a:ea typeface="Calibri"/>
              </a:rPr>
              <a:t>بوده </a:t>
            </a:r>
            <a:r>
              <a:rPr lang="fa-IR" dirty="0">
                <a:ea typeface="Calibri"/>
              </a:rPr>
              <a:t>كه به تدريج شكافته شده و بخش هايى از آن جدا گرديده، اطلاق كلمه «فاطر» بر ذات پاك </a:t>
            </a:r>
            <a:r>
              <a:rPr lang="fa-IR" dirty="0" smtClean="0">
                <a:ea typeface="Calibri"/>
              </a:rPr>
              <a:t>خداوند </a:t>
            </a:r>
            <a:r>
              <a:rPr lang="fa-IR" dirty="0">
                <a:ea typeface="Calibri"/>
              </a:rPr>
              <a:t>مفهوم تازه تر و روشن ترى به خود مى گيرد.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3026138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5973763"/>
          </a:xfrm>
        </p:spPr>
        <p:txBody>
          <a:bodyPr>
            <a:normAutofit fontScale="62500" lnSpcReduction="20000"/>
          </a:bodyPr>
          <a:lstStyle/>
          <a:p>
            <a:pPr marL="0" indent="0" algn="r" rtl="1">
              <a:lnSpc>
                <a:spcPct val="115000"/>
              </a:lnSpc>
              <a:spcAft>
                <a:spcPts val="1000"/>
              </a:spcAft>
              <a:buNone/>
            </a:pPr>
            <a:r>
              <a:rPr lang="fa-IR" dirty="0" smtClean="0">
                <a:ea typeface="Calibri"/>
              </a:rPr>
              <a:t> ازآنجاكه </a:t>
            </a:r>
            <a:r>
              <a:rPr lang="fa-IR" dirty="0">
                <a:ea typeface="Calibri"/>
              </a:rPr>
              <a:t>تدبير اين عالم از سوى پروردگار ـ به حكم اينكه عالم، عالم اسباب است ـ برعهده </a:t>
            </a:r>
            <a:r>
              <a:rPr lang="fa-IR" dirty="0" smtClean="0">
                <a:ea typeface="Calibri"/>
              </a:rPr>
              <a:t>فرشتگان </a:t>
            </a:r>
            <a:r>
              <a:rPr lang="fa-IR" dirty="0">
                <a:ea typeface="Calibri"/>
              </a:rPr>
              <a:t>نهاده شده، بلافاصله از آفرينش آنها و قدرت هاى عظيمى كه پروردگار در اختيارشان </a:t>
            </a:r>
            <a:r>
              <a:rPr lang="fa-IR" dirty="0" smtClean="0">
                <a:ea typeface="Calibri"/>
              </a:rPr>
              <a:t>گذارده</a:t>
            </a:r>
            <a:r>
              <a:rPr lang="fa-IR" dirty="0">
                <a:ea typeface="Calibri"/>
              </a:rPr>
              <a:t>، سخن مى گويد: </a:t>
            </a:r>
            <a:r>
              <a:rPr lang="fa-IR" dirty="0">
                <a:solidFill>
                  <a:srgbClr val="002060"/>
                </a:solidFill>
                <a:ea typeface="Calibri"/>
              </a:rPr>
              <a:t>«خداوندى كه فرشتگان را رسولانى قرار داد كه داراى بال هاى دوگانه، </a:t>
            </a:r>
            <a:r>
              <a:rPr lang="fa-IR" dirty="0" smtClean="0">
                <a:solidFill>
                  <a:srgbClr val="002060"/>
                </a:solidFill>
                <a:ea typeface="Calibri"/>
              </a:rPr>
              <a:t>سه </a:t>
            </a:r>
            <a:r>
              <a:rPr lang="fa-IR" dirty="0">
                <a:solidFill>
                  <a:srgbClr val="002060"/>
                </a:solidFill>
                <a:ea typeface="Calibri"/>
              </a:rPr>
              <a:t>گانه و چهارگانه اند: جاعل الملائكة رسلا أولى أجنحة مثنى و ثلاث و رباع .» </a:t>
            </a:r>
            <a:endParaRPr lang="en-US" dirty="0">
              <a:solidFill>
                <a:srgbClr val="002060"/>
              </a:solidFill>
              <a:ea typeface="Calibri"/>
              <a:cs typeface="Arial"/>
            </a:endParaRPr>
          </a:p>
          <a:p>
            <a:pPr marL="0" indent="0" algn="r" rtl="1">
              <a:lnSpc>
                <a:spcPct val="115000"/>
              </a:lnSpc>
              <a:spcAft>
                <a:spcPts val="1000"/>
              </a:spcAft>
              <a:buNone/>
            </a:pPr>
            <a:r>
              <a:rPr lang="fa-IR" dirty="0">
                <a:ea typeface="Calibri"/>
              </a:rPr>
              <a:t>سپس مى افزايد: </a:t>
            </a:r>
            <a:r>
              <a:rPr lang="fa-IR" dirty="0">
                <a:solidFill>
                  <a:srgbClr val="002060"/>
                </a:solidFill>
                <a:ea typeface="Calibri"/>
              </a:rPr>
              <a:t>«خداوند هرچه بخواهد، در آفرينش مى افزايد؛ چرا كه او بر هر چيزى </a:t>
            </a:r>
            <a:r>
              <a:rPr lang="fa-IR" dirty="0" smtClean="0">
                <a:solidFill>
                  <a:srgbClr val="002060"/>
                </a:solidFill>
                <a:ea typeface="Calibri"/>
              </a:rPr>
              <a:t>قادرو </a:t>
            </a:r>
            <a:r>
              <a:rPr lang="fa-IR" dirty="0">
                <a:solidFill>
                  <a:srgbClr val="002060"/>
                </a:solidFill>
                <a:ea typeface="Calibri"/>
              </a:rPr>
              <a:t>تواناست: يزيد فى الخلق ما يشاء إن الله على كل شىء قدير .» </a:t>
            </a:r>
            <a:endParaRPr lang="en-US" dirty="0">
              <a:solidFill>
                <a:srgbClr val="002060"/>
              </a:solidFill>
              <a:ea typeface="Calibri"/>
              <a:cs typeface="Arial"/>
            </a:endParaRPr>
          </a:p>
          <a:p>
            <a:pPr marL="0" indent="0" algn="r" rtl="1">
              <a:lnSpc>
                <a:spcPct val="115000"/>
              </a:lnSpc>
              <a:spcAft>
                <a:spcPts val="1000"/>
              </a:spcAft>
              <a:buNone/>
            </a:pPr>
            <a:r>
              <a:rPr lang="fa-IR" dirty="0">
                <a:ea typeface="Calibri"/>
              </a:rPr>
              <a:t>در اينجا پرسشى مطرح مى شود و آن اينكه </a:t>
            </a:r>
            <a:r>
              <a:rPr lang="fa-IR" dirty="0">
                <a:solidFill>
                  <a:srgbClr val="002060"/>
                </a:solidFill>
                <a:ea typeface="Calibri"/>
              </a:rPr>
              <a:t>رسالت ملائكه و فرشتگان كه در اين آيه آمده، </a:t>
            </a:r>
            <a:r>
              <a:rPr lang="fa-IR" dirty="0" smtClean="0">
                <a:solidFill>
                  <a:srgbClr val="002060"/>
                </a:solidFill>
                <a:ea typeface="Calibri"/>
              </a:rPr>
              <a:t>در </a:t>
            </a:r>
            <a:r>
              <a:rPr lang="fa-IR" dirty="0">
                <a:solidFill>
                  <a:srgbClr val="002060"/>
                </a:solidFill>
                <a:ea typeface="Calibri"/>
              </a:rPr>
              <a:t>چه چيز است؟</a:t>
            </a:r>
            <a:r>
              <a:rPr lang="fa-IR" dirty="0">
                <a:ea typeface="Calibri"/>
              </a:rPr>
              <a:t> آيا رسالت تشريعى است (يعنى همان پيام آوردن از سوى خدا براى انبيا)، يا </a:t>
            </a:r>
            <a:r>
              <a:rPr lang="fa-IR" dirty="0" smtClean="0">
                <a:ea typeface="Calibri"/>
              </a:rPr>
              <a:t>رسالت </a:t>
            </a:r>
            <a:r>
              <a:rPr lang="fa-IR" dirty="0">
                <a:ea typeface="Calibri"/>
              </a:rPr>
              <a:t>تكوينى كه همان برعهده گرفتن مأموريت هاى مختلف در جهان آفرينش است؟ يا اينكه </a:t>
            </a:r>
            <a:r>
              <a:rPr lang="fa-IR" dirty="0" smtClean="0">
                <a:ea typeface="Calibri"/>
              </a:rPr>
              <a:t>هر </a:t>
            </a:r>
            <a:r>
              <a:rPr lang="fa-IR" dirty="0">
                <a:ea typeface="Calibri"/>
              </a:rPr>
              <a:t>دو جهت است؟</a:t>
            </a:r>
            <a:br>
              <a:rPr lang="fa-IR" dirty="0">
                <a:ea typeface="Calibri"/>
              </a:rPr>
            </a:br>
            <a:r>
              <a:rPr lang="fa-IR" dirty="0">
                <a:ea typeface="Calibri"/>
              </a:rPr>
              <a:t>از آنجا كه در جمله قبل سخن از آفرينش آسمان ها و زمين بود و در جمله مورد بحث نيز از </a:t>
            </a:r>
            <a:r>
              <a:rPr lang="fa-IR" dirty="0" smtClean="0">
                <a:ea typeface="Calibri"/>
              </a:rPr>
              <a:t>بال </a:t>
            </a:r>
            <a:r>
              <a:rPr lang="fa-IR" dirty="0">
                <a:ea typeface="Calibri"/>
              </a:rPr>
              <a:t>هاى متعدد فرشتگان ـ كه نشانه هاى قدرت آنهاست ـ سخن رفته و از سويى عنوان رسالت </a:t>
            </a:r>
            <a:r>
              <a:rPr lang="fa-IR" dirty="0" smtClean="0">
                <a:ea typeface="Calibri"/>
              </a:rPr>
              <a:t>را </a:t>
            </a:r>
            <a:r>
              <a:rPr lang="fa-IR" dirty="0">
                <a:ea typeface="Calibri"/>
              </a:rPr>
              <a:t>براى همه فرشتگان قائل </a:t>
            </a:r>
            <a:r>
              <a:rPr lang="fa-IR" dirty="0" smtClean="0">
                <a:ea typeface="Calibri"/>
              </a:rPr>
              <a:t>شده، چنين </a:t>
            </a:r>
            <a:r>
              <a:rPr lang="fa-IR" dirty="0">
                <a:ea typeface="Calibri"/>
              </a:rPr>
              <a:t>به نظر مى رسد كه رسالت </a:t>
            </a:r>
            <a:r>
              <a:rPr lang="fa-IR" dirty="0">
                <a:solidFill>
                  <a:srgbClr val="002060"/>
                </a:solidFill>
                <a:ea typeface="Calibri"/>
              </a:rPr>
              <a:t>در اينجا در معناى گسترده </a:t>
            </a:r>
            <a:r>
              <a:rPr lang="fa-IR" dirty="0" smtClean="0">
                <a:solidFill>
                  <a:srgbClr val="002060"/>
                </a:solidFill>
                <a:ea typeface="Calibri"/>
              </a:rPr>
              <a:t>اى </a:t>
            </a:r>
            <a:r>
              <a:rPr lang="fa-IR" dirty="0">
                <a:solidFill>
                  <a:srgbClr val="002060"/>
                </a:solidFill>
                <a:ea typeface="Calibri"/>
              </a:rPr>
              <a:t>به كار رفته كه هم شامل «رسالت تشريعى» است و هم «رسالت تكوينى».</a:t>
            </a:r>
            <a:endParaRPr lang="en-US" dirty="0">
              <a:solidFill>
                <a:srgbClr val="002060"/>
              </a:solidFill>
              <a:ea typeface="Calibri"/>
              <a:cs typeface="Arial"/>
            </a:endParaRPr>
          </a:p>
          <a:p>
            <a:pPr marL="0" indent="0" algn="r" rtl="1">
              <a:lnSpc>
                <a:spcPct val="115000"/>
              </a:lnSpc>
              <a:spcAft>
                <a:spcPts val="1000"/>
              </a:spcAft>
              <a:buNone/>
            </a:pPr>
            <a:r>
              <a:rPr lang="fa-IR" dirty="0">
                <a:ea typeface="Calibri"/>
              </a:rPr>
              <a:t>اطلاق رسالت بر «رسالت تشريعى» و آوردن پيام وحى به انبيا در قرآن بسيار است، اگرچه </a:t>
            </a:r>
            <a:r>
              <a:rPr lang="fa-IR" dirty="0" smtClean="0">
                <a:ea typeface="Calibri"/>
                <a:cs typeface="Arial"/>
              </a:rPr>
              <a:t>ا</a:t>
            </a:r>
            <a:r>
              <a:rPr lang="fa-IR" dirty="0" smtClean="0">
                <a:ea typeface="Calibri"/>
              </a:rPr>
              <a:t>طلاق </a:t>
            </a:r>
            <a:r>
              <a:rPr lang="fa-IR" dirty="0">
                <a:ea typeface="Calibri"/>
              </a:rPr>
              <a:t>آن بر «رسالت تكوينى» نيز كم </a:t>
            </a:r>
            <a:r>
              <a:rPr lang="fa-IR" dirty="0" smtClean="0">
                <a:ea typeface="Calibri"/>
              </a:rPr>
              <a:t>نيست.</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22232580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908800"/>
          </a:xfrm>
        </p:spPr>
        <p:txBody>
          <a:bodyPr>
            <a:normAutofit fontScale="55000" lnSpcReduction="20000"/>
          </a:bodyPr>
          <a:lstStyle/>
          <a:p>
            <a:pPr marL="0" indent="0" algn="r" rtl="1">
              <a:lnSpc>
                <a:spcPct val="115000"/>
              </a:lnSpc>
              <a:spcAft>
                <a:spcPts val="1000"/>
              </a:spcAft>
              <a:buNone/>
            </a:pPr>
            <a:r>
              <a:rPr lang="fa-IR" b="1" dirty="0">
                <a:ea typeface="Calibri"/>
              </a:rPr>
              <a:t>. در سوره يونس مى خوانيم: </a:t>
            </a:r>
            <a:r>
              <a:rPr lang="fa-IR" b="1" dirty="0">
                <a:solidFill>
                  <a:srgbClr val="00B0F0"/>
                </a:solidFill>
                <a:ea typeface="Calibri"/>
              </a:rPr>
              <a:t>«إن رسلنا يكتبون ما </a:t>
            </a:r>
            <a:r>
              <a:rPr lang="fa-IR" b="1" dirty="0" smtClean="0">
                <a:solidFill>
                  <a:srgbClr val="00B0F0"/>
                </a:solidFill>
                <a:ea typeface="Calibri"/>
              </a:rPr>
              <a:t>تمكرون: رسولان </a:t>
            </a:r>
            <a:r>
              <a:rPr lang="fa-IR" b="1" dirty="0">
                <a:solidFill>
                  <a:srgbClr val="00B0F0"/>
                </a:solidFill>
                <a:ea typeface="Calibri"/>
              </a:rPr>
              <a:t>ما (فرشتگان ما) مكرهاى شما را مى نويسند.»</a:t>
            </a:r>
            <a:r>
              <a:rPr lang="fa-IR" b="1" dirty="0">
                <a:solidFill>
                  <a:srgbClr val="002060"/>
                </a:solidFill>
                <a:ea typeface="Calibri"/>
              </a:rPr>
              <a:t> </a:t>
            </a:r>
            <a:r>
              <a:rPr lang="fa-IR" b="1" dirty="0">
                <a:ea typeface="Calibri"/>
              </a:rPr>
              <a:t>و در سوره انعام مى خوانيم: </a:t>
            </a:r>
            <a:r>
              <a:rPr lang="fa-IR" b="1" dirty="0">
                <a:ea typeface="Calibri"/>
                <a:cs typeface="Arial"/>
              </a:rPr>
              <a:t/>
            </a:r>
            <a:br>
              <a:rPr lang="fa-IR" b="1" dirty="0">
                <a:ea typeface="Calibri"/>
                <a:cs typeface="Arial"/>
              </a:rPr>
            </a:br>
            <a:r>
              <a:rPr lang="fa-IR" b="1" dirty="0" smtClean="0">
                <a:solidFill>
                  <a:srgbClr val="00B0F0"/>
                </a:solidFill>
                <a:ea typeface="Calibri"/>
              </a:rPr>
              <a:t>«</a:t>
            </a:r>
            <a:r>
              <a:rPr lang="fa-IR" b="1" dirty="0">
                <a:solidFill>
                  <a:srgbClr val="00B0F0"/>
                </a:solidFill>
                <a:ea typeface="Calibri"/>
              </a:rPr>
              <a:t>حتى إذا جاء أحدكم الموت توفته رسلنا</a:t>
            </a:r>
            <a:r>
              <a:rPr lang="fa-IR" b="1" dirty="0" smtClean="0">
                <a:solidFill>
                  <a:srgbClr val="00B0F0"/>
                </a:solidFill>
                <a:ea typeface="Calibri"/>
              </a:rPr>
              <a:t>: </a:t>
            </a:r>
            <a:r>
              <a:rPr lang="fa-IR" b="1" dirty="0">
                <a:solidFill>
                  <a:srgbClr val="00B0F0"/>
                </a:solidFill>
                <a:ea typeface="Calibri"/>
              </a:rPr>
              <a:t>تا زمانى كه مرگ يكى از شما فرارسد، رسولان ما او </a:t>
            </a:r>
            <a:r>
              <a:rPr lang="fa-IR" b="1" dirty="0" smtClean="0">
                <a:solidFill>
                  <a:srgbClr val="00B0F0"/>
                </a:solidFill>
                <a:ea typeface="Calibri"/>
              </a:rPr>
              <a:t>را </a:t>
            </a:r>
            <a:r>
              <a:rPr lang="fa-IR" b="1" dirty="0">
                <a:solidFill>
                  <a:srgbClr val="00B0F0"/>
                </a:solidFill>
                <a:ea typeface="Calibri"/>
              </a:rPr>
              <a:t>قبض روح مى كنند</a:t>
            </a:r>
            <a:r>
              <a:rPr lang="fa-IR" b="1" dirty="0" smtClean="0">
                <a:solidFill>
                  <a:srgbClr val="00B0F0"/>
                </a:solidFill>
                <a:ea typeface="Calibri"/>
              </a:rPr>
              <a:t>.»</a:t>
            </a:r>
            <a:r>
              <a:rPr lang="fa-IR" b="1" dirty="0">
                <a:solidFill>
                  <a:srgbClr val="00B0F0"/>
                </a:solidFill>
                <a:ea typeface="Calibri"/>
                <a:cs typeface="Arial"/>
              </a:rPr>
              <a:t/>
            </a:r>
            <a:br>
              <a:rPr lang="fa-IR" b="1" dirty="0">
                <a:solidFill>
                  <a:srgbClr val="00B0F0"/>
                </a:solidFill>
                <a:ea typeface="Calibri"/>
                <a:cs typeface="Arial"/>
              </a:rPr>
            </a:br>
            <a:r>
              <a:rPr lang="fa-IR" b="1" dirty="0" smtClean="0">
                <a:ea typeface="Calibri"/>
              </a:rPr>
              <a:t>در </a:t>
            </a:r>
            <a:r>
              <a:rPr lang="fa-IR" b="1" dirty="0">
                <a:ea typeface="Calibri"/>
              </a:rPr>
              <a:t>سوره عنكبوت نيز درمورد فرشتگانى كه مأمور در هم كوبيدن سرزمين قوم لوط بودند، </a:t>
            </a:r>
            <a:r>
              <a:rPr lang="fa-IR" b="1" dirty="0" smtClean="0">
                <a:ea typeface="Calibri"/>
              </a:rPr>
              <a:t>آمده </a:t>
            </a:r>
            <a:r>
              <a:rPr lang="fa-IR" b="1" dirty="0">
                <a:ea typeface="Calibri"/>
              </a:rPr>
              <a:t>است: </a:t>
            </a:r>
            <a:r>
              <a:rPr lang="fa-IR" b="1" dirty="0">
                <a:solidFill>
                  <a:srgbClr val="FF0000"/>
                </a:solidFill>
                <a:ea typeface="Calibri"/>
              </a:rPr>
              <a:t>«و لما جاءت رسلنا إبراهيم بالبشرى قالوا إنا مهلكوا أهل هذه القرية إن أهلها كانوا </a:t>
            </a:r>
            <a:r>
              <a:rPr lang="fa-IR" b="1" dirty="0" smtClean="0">
                <a:solidFill>
                  <a:srgbClr val="FF0000"/>
                </a:solidFill>
                <a:ea typeface="Calibri"/>
              </a:rPr>
              <a:t>ظالمين: هنگامى </a:t>
            </a:r>
            <a:r>
              <a:rPr lang="fa-IR" b="1" dirty="0">
                <a:solidFill>
                  <a:srgbClr val="FF0000"/>
                </a:solidFill>
                <a:ea typeface="Calibri"/>
              </a:rPr>
              <a:t>كه رسولان ما نزد ابراهيم </a:t>
            </a:r>
            <a:r>
              <a:rPr lang="fa-IR" b="1" dirty="0" smtClean="0">
                <a:solidFill>
                  <a:srgbClr val="FF0000"/>
                </a:solidFill>
                <a:ea typeface="Calibri"/>
              </a:rPr>
              <a:t>آمدند</a:t>
            </a:r>
            <a:r>
              <a:rPr lang="fa-IR" b="1" dirty="0">
                <a:solidFill>
                  <a:srgbClr val="FF0000"/>
                </a:solidFill>
                <a:ea typeface="Calibri"/>
                <a:cs typeface="Arial"/>
              </a:rPr>
              <a:t> </a:t>
            </a:r>
            <a:r>
              <a:rPr lang="fa-IR" b="1" dirty="0" smtClean="0">
                <a:solidFill>
                  <a:srgbClr val="FF0000"/>
                </a:solidFill>
                <a:ea typeface="Calibri"/>
              </a:rPr>
              <a:t>، </a:t>
            </a:r>
            <a:r>
              <a:rPr lang="fa-IR" b="1" dirty="0">
                <a:solidFill>
                  <a:srgbClr val="FF0000"/>
                </a:solidFill>
                <a:ea typeface="Calibri"/>
              </a:rPr>
              <a:t>گفتند ما اهل اين آبادى را هلاك خواهيم </a:t>
            </a:r>
            <a:r>
              <a:rPr lang="fa-IR" b="1" dirty="0" smtClean="0">
                <a:solidFill>
                  <a:srgbClr val="FF0000"/>
                </a:solidFill>
                <a:ea typeface="Calibri"/>
              </a:rPr>
              <a:t>كرد</a:t>
            </a:r>
            <a:r>
              <a:rPr lang="fa-IR" b="1" dirty="0">
                <a:solidFill>
                  <a:srgbClr val="FF0000"/>
                </a:solidFill>
                <a:ea typeface="Calibri"/>
              </a:rPr>
              <a:t>؛ چرا كه مردمى ستمگرند</a:t>
            </a:r>
            <a:r>
              <a:rPr lang="fa-IR" b="1" dirty="0" smtClean="0">
                <a:solidFill>
                  <a:srgbClr val="FF0000"/>
                </a:solidFill>
                <a:ea typeface="Calibri"/>
              </a:rPr>
              <a:t>.»</a:t>
            </a:r>
            <a:r>
              <a:rPr lang="fa-IR" b="1" dirty="0">
                <a:solidFill>
                  <a:srgbClr val="FF0000"/>
                </a:solidFill>
                <a:ea typeface="Calibri"/>
                <a:cs typeface="Arial"/>
              </a:rPr>
              <a:t/>
            </a:r>
            <a:br>
              <a:rPr lang="fa-IR" b="1" dirty="0">
                <a:solidFill>
                  <a:srgbClr val="FF0000"/>
                </a:solidFill>
                <a:ea typeface="Calibri"/>
                <a:cs typeface="Arial"/>
              </a:rPr>
            </a:br>
            <a:r>
              <a:rPr lang="fa-IR" b="1" dirty="0" smtClean="0">
                <a:ea typeface="Calibri"/>
              </a:rPr>
              <a:t>در </a:t>
            </a:r>
            <a:r>
              <a:rPr lang="fa-IR" b="1" dirty="0">
                <a:ea typeface="Calibri"/>
              </a:rPr>
              <a:t>آيات ديگر قرآن نيز مأموريت هاى مختلفى برعهده فرشتگان نهاده شده كه رسالت هاى </a:t>
            </a:r>
            <a:r>
              <a:rPr lang="fa-IR" b="1" dirty="0" smtClean="0">
                <a:ea typeface="Calibri"/>
              </a:rPr>
              <a:t>آنها </a:t>
            </a:r>
            <a:r>
              <a:rPr lang="fa-IR" b="1" dirty="0">
                <a:ea typeface="Calibri"/>
              </a:rPr>
              <a:t>محسوب مى شود، بنابراين رسالت مفهوم وسيعى </a:t>
            </a:r>
            <a:r>
              <a:rPr lang="fa-IR" b="1" dirty="0" smtClean="0">
                <a:ea typeface="Calibri"/>
              </a:rPr>
              <a:t>دارد.</a:t>
            </a:r>
            <a:r>
              <a:rPr lang="fa-IR" b="1" dirty="0">
                <a:ea typeface="Calibri"/>
                <a:cs typeface="Arial"/>
              </a:rPr>
              <a:t/>
            </a:r>
            <a:br>
              <a:rPr lang="fa-IR" b="1" dirty="0">
                <a:ea typeface="Calibri"/>
                <a:cs typeface="Arial"/>
              </a:rPr>
            </a:br>
            <a:r>
              <a:rPr lang="fa-IR" b="1" dirty="0" smtClean="0">
                <a:ea typeface="Calibri"/>
              </a:rPr>
              <a:t>اما </a:t>
            </a:r>
            <a:r>
              <a:rPr lang="fa-IR" b="1" dirty="0">
                <a:ea typeface="Calibri"/>
              </a:rPr>
              <a:t>منظور از بال هاى فرشتگان، آن هم بال هاى دوگانه، سه گانه و چهارگانه </a:t>
            </a:r>
            <a:r>
              <a:rPr lang="fa-IR" b="1" dirty="0" smtClean="0">
                <a:ea typeface="Calibri"/>
              </a:rPr>
              <a:t>چيست؟ بعيد </a:t>
            </a:r>
            <a:r>
              <a:rPr lang="fa-IR" b="1" dirty="0">
                <a:ea typeface="Calibri"/>
              </a:rPr>
              <a:t>نيست منظور از بال و پر در اينجا قدرت جولان و توانايى بر فعاليت بوده باشد كه برخى </a:t>
            </a:r>
            <a:r>
              <a:rPr lang="fa-IR" b="1" dirty="0" smtClean="0">
                <a:ea typeface="Calibri"/>
              </a:rPr>
              <a:t>از </a:t>
            </a:r>
            <a:r>
              <a:rPr lang="fa-IR" b="1" dirty="0">
                <a:ea typeface="Calibri"/>
              </a:rPr>
              <a:t>آنها نسبت به برخى برتر و داراى توانايى بيشترند. از اين رو براى آنها سلسله مراتبى در </a:t>
            </a:r>
            <a:r>
              <a:rPr lang="fa-IR" b="1" dirty="0" smtClean="0">
                <a:ea typeface="Calibri"/>
              </a:rPr>
              <a:t>بال</a:t>
            </a:r>
            <a:r>
              <a:rPr lang="fa-IR" b="1" dirty="0">
                <a:ea typeface="Calibri"/>
                <a:cs typeface="Arial"/>
              </a:rPr>
              <a:t> </a:t>
            </a:r>
            <a:r>
              <a:rPr lang="fa-IR" b="1" dirty="0" smtClean="0">
                <a:ea typeface="Calibri"/>
              </a:rPr>
              <a:t>ها </a:t>
            </a:r>
            <a:r>
              <a:rPr lang="fa-IR" b="1" dirty="0">
                <a:ea typeface="Calibri"/>
              </a:rPr>
              <a:t>قائل شده كه بعضى داراى چهار بال «مثنى» (دو دو) و برخى داراى شش بال و پاره اى نيز </a:t>
            </a:r>
            <a:r>
              <a:rPr lang="fa-IR" b="1" dirty="0" smtClean="0">
                <a:ea typeface="Calibri"/>
              </a:rPr>
              <a:t>داراى </a:t>
            </a:r>
            <a:r>
              <a:rPr lang="fa-IR" b="1" dirty="0">
                <a:ea typeface="Calibri"/>
              </a:rPr>
              <a:t>هشت بال اند</a:t>
            </a:r>
            <a:r>
              <a:rPr lang="fa-IR" b="1" dirty="0" smtClean="0">
                <a:ea typeface="Calibri"/>
              </a:rPr>
              <a:t>.«</a:t>
            </a:r>
            <a:r>
              <a:rPr lang="fa-IR" b="1" dirty="0">
                <a:ea typeface="Calibri"/>
              </a:rPr>
              <a:t>أجنحه» جمع «جناح» (بر وزن جمال) به معناى بال پرندگان است كه همانند دست </a:t>
            </a:r>
            <a:r>
              <a:rPr lang="fa-IR" b="1" dirty="0">
                <a:ea typeface="Calibri"/>
                <a:cs typeface="Arial"/>
              </a:rPr>
              <a:t> </a:t>
            </a:r>
            <a:r>
              <a:rPr lang="fa-IR" b="1" dirty="0" smtClean="0">
                <a:ea typeface="Calibri"/>
              </a:rPr>
              <a:t>براى </a:t>
            </a:r>
            <a:r>
              <a:rPr lang="fa-IR" b="1" dirty="0">
                <a:ea typeface="Calibri"/>
              </a:rPr>
              <a:t>انسان مى باشد. از آنجاكه بال وسيله نقل و انتقال پرندگان و حركت و فعاليت آنهاست، </a:t>
            </a:r>
            <a:r>
              <a:rPr lang="fa-IR" b="1" dirty="0" smtClean="0">
                <a:ea typeface="Calibri"/>
              </a:rPr>
              <a:t>گاه </a:t>
            </a:r>
            <a:r>
              <a:rPr lang="fa-IR" b="1" dirty="0">
                <a:ea typeface="Calibri"/>
              </a:rPr>
              <a:t>اين كلمه در فارسى يا در عربى كنايه از وسيله حركت و اعمال قدرت و توانايى است، </a:t>
            </a:r>
            <a:r>
              <a:rPr lang="fa-IR" b="1" dirty="0" smtClean="0">
                <a:ea typeface="Calibri"/>
              </a:rPr>
              <a:t>مثلگفته </a:t>
            </a:r>
            <a:r>
              <a:rPr lang="fa-IR" b="1" dirty="0">
                <a:ea typeface="Calibri"/>
              </a:rPr>
              <a:t>مى شود فلان كس بال و پرش سوخته شد، كنايه از اينكه نيروى حركت و توانايى از او </a:t>
            </a:r>
            <a:r>
              <a:rPr lang="fa-IR" b="1" dirty="0" smtClean="0">
                <a:ea typeface="Calibri"/>
              </a:rPr>
              <a:t>سلب </a:t>
            </a:r>
            <a:r>
              <a:rPr lang="fa-IR" b="1" dirty="0">
                <a:ea typeface="Calibri"/>
              </a:rPr>
              <a:t>گرديد، يا فلان كس را زير بال و پر خود گرفت، يا اينكه مى گويند انسان بايد با دو بال علم </a:t>
            </a:r>
            <a:r>
              <a:rPr lang="fa-IR" b="1" dirty="0" smtClean="0">
                <a:ea typeface="Calibri"/>
              </a:rPr>
              <a:t>و </a:t>
            </a:r>
            <a:r>
              <a:rPr lang="fa-IR" b="1" dirty="0">
                <a:ea typeface="Calibri"/>
              </a:rPr>
              <a:t>عمل پرواز كند و امثال اين تعبيرات كه همگى بيانگر معناى كنايى اين كلمه است. در موارد </a:t>
            </a:r>
            <a:r>
              <a:rPr lang="fa-IR" b="1" dirty="0" smtClean="0">
                <a:ea typeface="Calibri"/>
              </a:rPr>
              <a:t>ديگر </a:t>
            </a:r>
            <a:r>
              <a:rPr lang="fa-IR" b="1" dirty="0">
                <a:ea typeface="Calibri"/>
              </a:rPr>
              <a:t>نيز تعبيراتى مانند «عرش» و «كرسى» و «لوح» و «قلم» ديده مى شود كه معمولا مفاهيم </a:t>
            </a:r>
            <a:r>
              <a:rPr lang="fa-IR" b="1" dirty="0" smtClean="0">
                <a:ea typeface="Calibri"/>
              </a:rPr>
              <a:t>معنوى </a:t>
            </a:r>
            <a:r>
              <a:rPr lang="fa-IR" b="1" dirty="0">
                <a:ea typeface="Calibri"/>
              </a:rPr>
              <a:t>آنها مورد نظر است، نه جسم مادى </a:t>
            </a:r>
            <a:r>
              <a:rPr lang="fa-IR" b="1" dirty="0" smtClean="0">
                <a:ea typeface="Calibri"/>
              </a:rPr>
              <a:t>آن.البته </a:t>
            </a:r>
            <a:r>
              <a:rPr lang="fa-IR" b="1" dirty="0">
                <a:ea typeface="Calibri"/>
              </a:rPr>
              <a:t>بدون قرينه نمى توان الفاظ قرآنى را بر غير معانى ظاهرى آنها حمل كرد، اما در </a:t>
            </a:r>
            <a:r>
              <a:rPr lang="fa-IR" b="1" dirty="0" smtClean="0">
                <a:ea typeface="Calibri"/>
              </a:rPr>
              <a:t>آنجا كه </a:t>
            </a:r>
            <a:r>
              <a:rPr lang="fa-IR" b="1" dirty="0">
                <a:ea typeface="Calibri"/>
              </a:rPr>
              <a:t>قراين روشنى داريم، مشكلى ايجاد نمى شود. در برخى روايات آمده است: «جبرئيل ششصد </a:t>
            </a:r>
            <a:r>
              <a:rPr lang="fa-IR" b="1" dirty="0" smtClean="0">
                <a:ea typeface="Calibri"/>
              </a:rPr>
              <a:t>بال </a:t>
            </a:r>
            <a:r>
              <a:rPr lang="fa-IR" b="1" dirty="0">
                <a:ea typeface="Calibri"/>
              </a:rPr>
              <a:t>دارد! و هنگامى كه با اين حالت پيامبر </a:t>
            </a:r>
            <a:r>
              <a:rPr lang="fa-IR" b="1" dirty="0" smtClean="0">
                <a:ea typeface="Calibri"/>
              </a:rPr>
              <a:t>اسلام(ص) </a:t>
            </a:r>
            <a:r>
              <a:rPr lang="fa-IR" b="1" dirty="0">
                <a:ea typeface="Calibri"/>
              </a:rPr>
              <a:t>را ملاقات كرد، ما بين زمين </a:t>
            </a:r>
            <a:r>
              <a:rPr lang="fa-IR" b="1" dirty="0" smtClean="0">
                <a:ea typeface="Calibri"/>
              </a:rPr>
              <a:t>و </a:t>
            </a:r>
            <a:r>
              <a:rPr lang="fa-IR" b="1" dirty="0">
                <a:ea typeface="Calibri"/>
              </a:rPr>
              <a:t>آسمان را پر كرده بود</a:t>
            </a:r>
            <a:r>
              <a:rPr lang="fa-IR" b="1" dirty="0" smtClean="0">
                <a:ea typeface="Calibri"/>
              </a:rPr>
              <a:t>!»</a:t>
            </a:r>
            <a:r>
              <a:rPr lang="fa-IR" b="1" dirty="0">
                <a:ea typeface="Calibri"/>
              </a:rPr>
              <a:t> </a:t>
            </a:r>
            <a:r>
              <a:rPr lang="fa-IR" b="1" dirty="0" smtClean="0">
                <a:ea typeface="Calibri"/>
              </a:rPr>
              <a:t>يا </a:t>
            </a:r>
            <a:r>
              <a:rPr lang="fa-IR" b="1" dirty="0">
                <a:ea typeface="Calibri"/>
              </a:rPr>
              <a:t>اينكه «خداوند فرشته اى دارد كه ما بين نرمى گوش او تا </a:t>
            </a:r>
            <a:r>
              <a:rPr lang="fa-IR" b="1" dirty="0" smtClean="0">
                <a:ea typeface="Calibri"/>
              </a:rPr>
              <a:t>چشمش</a:t>
            </a:r>
            <a:r>
              <a:rPr lang="fa-IR" b="1" dirty="0">
                <a:ea typeface="Calibri"/>
                <a:cs typeface="Arial"/>
              </a:rPr>
              <a:t> </a:t>
            </a:r>
            <a:r>
              <a:rPr lang="fa-IR" b="1" dirty="0" smtClean="0">
                <a:ea typeface="Calibri"/>
              </a:rPr>
              <a:t>به </a:t>
            </a:r>
            <a:r>
              <a:rPr lang="fa-IR" b="1" dirty="0">
                <a:ea typeface="Calibri"/>
              </a:rPr>
              <a:t>اندازه پانصد سال راه بهوسيله پرنده اى (تيز پرواز) است</a:t>
            </a:r>
            <a:r>
              <a:rPr lang="fa-IR" b="1" dirty="0" smtClean="0">
                <a:ea typeface="Calibri"/>
              </a:rPr>
              <a:t>!»</a:t>
            </a:r>
            <a:r>
              <a:rPr lang="fa-IR" b="1" dirty="0">
                <a:ea typeface="Calibri"/>
              </a:rPr>
              <a:t> </a:t>
            </a:r>
            <a:r>
              <a:rPr lang="fa-IR" b="1" dirty="0" smtClean="0">
                <a:ea typeface="Calibri"/>
              </a:rPr>
              <a:t>يا </a:t>
            </a:r>
            <a:r>
              <a:rPr lang="fa-IR" b="1" dirty="0">
                <a:ea typeface="Calibri"/>
              </a:rPr>
              <a:t>اينكه در نهج البلاغه هنگامى كه </a:t>
            </a:r>
            <a:r>
              <a:rPr lang="fa-IR" b="1" dirty="0" smtClean="0">
                <a:ea typeface="Calibri"/>
              </a:rPr>
              <a:t>سخن </a:t>
            </a:r>
            <a:r>
              <a:rPr lang="fa-IR" b="1" dirty="0">
                <a:ea typeface="Calibri"/>
              </a:rPr>
              <a:t>از عظمت فرشتگان پروردگار در ميان است، مى فرمايد:</a:t>
            </a:r>
            <a:endParaRPr lang="en-US" b="1" dirty="0">
              <a:ea typeface="Calibri"/>
              <a:cs typeface="Arial"/>
            </a:endParaRPr>
          </a:p>
          <a:p>
            <a:pPr marL="0" indent="0" algn="r" rtl="1">
              <a:lnSpc>
                <a:spcPct val="115000"/>
              </a:lnSpc>
              <a:spcAft>
                <a:spcPts val="1000"/>
              </a:spcAft>
              <a:buNone/>
            </a:pPr>
            <a:r>
              <a:rPr lang="fa-IR" b="1" dirty="0">
                <a:solidFill>
                  <a:srgbClr val="00B0F0"/>
                </a:solidFill>
                <a:ea typeface="Calibri"/>
              </a:rPr>
              <a:t>بعضى از فرشتگان چنان عظمت دارند كه پاهايشان در طبقات پايين زمين ثابت </a:t>
            </a:r>
            <a:r>
              <a:rPr lang="fa-IR" b="1" dirty="0" smtClean="0">
                <a:solidFill>
                  <a:srgbClr val="00B0F0"/>
                </a:solidFill>
                <a:ea typeface="Calibri"/>
              </a:rPr>
              <a:t>است</a:t>
            </a:r>
            <a:r>
              <a:rPr lang="fa-IR" b="1" dirty="0">
                <a:solidFill>
                  <a:srgbClr val="00B0F0"/>
                </a:solidFill>
                <a:ea typeface="Calibri"/>
                <a:cs typeface="Arial"/>
              </a:rPr>
              <a:t> </a:t>
            </a:r>
            <a:r>
              <a:rPr lang="fa-IR" b="1" dirty="0" smtClean="0">
                <a:solidFill>
                  <a:srgbClr val="00B0F0"/>
                </a:solidFill>
                <a:ea typeface="Calibri"/>
              </a:rPr>
              <a:t>و </a:t>
            </a:r>
            <a:r>
              <a:rPr lang="fa-IR" b="1" dirty="0">
                <a:solidFill>
                  <a:srgbClr val="00B0F0"/>
                </a:solidFill>
                <a:ea typeface="Calibri"/>
              </a:rPr>
              <a:t>گردنشان از آسمان برين برتر. اركان وجودشان از اقطار جهان بيرون رفته و شانه </a:t>
            </a:r>
            <a:r>
              <a:rPr lang="fa-IR" b="1" dirty="0" smtClean="0">
                <a:solidFill>
                  <a:srgbClr val="00B0F0"/>
                </a:solidFill>
                <a:ea typeface="Calibri"/>
              </a:rPr>
              <a:t>هايشان </a:t>
            </a:r>
            <a:r>
              <a:rPr lang="fa-IR" b="1" dirty="0">
                <a:solidFill>
                  <a:srgbClr val="00B0F0"/>
                </a:solidFill>
                <a:ea typeface="Calibri"/>
              </a:rPr>
              <a:t>براى حمل عرش پروردگار متناسب است</a:t>
            </a:r>
            <a:endParaRPr lang="en-US" b="1" dirty="0">
              <a:solidFill>
                <a:srgbClr val="00B0F0"/>
              </a:solidFill>
              <a:ea typeface="Calibri"/>
              <a:cs typeface="Arial"/>
            </a:endParaRPr>
          </a:p>
          <a:p>
            <a:pPr marL="0" indent="0">
              <a:buNone/>
            </a:pPr>
            <a:endParaRPr lang="fa-IR" dirty="0"/>
          </a:p>
        </p:txBody>
      </p:sp>
    </p:spTree>
    <p:extLst>
      <p:ext uri="{BB962C8B-B14F-4D97-AF65-F5344CB8AC3E}">
        <p14:creationId xmlns:p14="http://schemas.microsoft.com/office/powerpoint/2010/main" val="136676789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fontScale="70000" lnSpcReduction="20000"/>
          </a:bodyPr>
          <a:lstStyle/>
          <a:p>
            <a:pPr marL="0" indent="0" algn="r" rtl="1">
              <a:lnSpc>
                <a:spcPct val="115000"/>
              </a:lnSpc>
              <a:spcAft>
                <a:spcPts val="1000"/>
              </a:spcAft>
              <a:buNone/>
            </a:pPr>
            <a:r>
              <a:rPr lang="fa-IR" dirty="0" smtClean="0">
                <a:ea typeface="Calibri"/>
              </a:rPr>
              <a:t>روشن است كه اين گونه تعبيرات را نمى توان بر جنبه هاى جسمانى مادى حمل كرد، بلكه </a:t>
            </a:r>
            <a:r>
              <a:rPr lang="fa-IR" dirty="0" smtClean="0">
                <a:ea typeface="Calibri"/>
                <a:cs typeface="Arial"/>
              </a:rPr>
              <a:t> </a:t>
            </a:r>
            <a:r>
              <a:rPr lang="fa-IR" dirty="0" smtClean="0">
                <a:ea typeface="Calibri"/>
              </a:rPr>
              <a:t>بيانگر عظمت معنوى و ابعاد قدرت آنهاست.</a:t>
            </a:r>
            <a:endParaRPr lang="en-US" dirty="0" smtClean="0">
              <a:ea typeface="Calibri"/>
              <a:cs typeface="Arial"/>
            </a:endParaRPr>
          </a:p>
          <a:p>
            <a:pPr marL="0" indent="0" algn="r" rtl="1">
              <a:lnSpc>
                <a:spcPct val="115000"/>
              </a:lnSpc>
              <a:spcAft>
                <a:spcPts val="1000"/>
              </a:spcAft>
              <a:buNone/>
            </a:pPr>
            <a:r>
              <a:rPr lang="fa-IR" dirty="0" smtClean="0">
                <a:ea typeface="Calibri"/>
              </a:rPr>
              <a:t>در </a:t>
            </a:r>
            <a:r>
              <a:rPr lang="fa-IR" dirty="0">
                <a:ea typeface="Calibri"/>
              </a:rPr>
              <a:t>ضمن مى دانيم كه بال تنها براى حركت در جو زمين به كار مى آيد؛ چرا كه اطراف </a:t>
            </a:r>
            <a:r>
              <a:rPr lang="fa-IR" dirty="0" smtClean="0">
                <a:ea typeface="Calibri"/>
              </a:rPr>
              <a:t>كره </a:t>
            </a:r>
            <a:r>
              <a:rPr lang="fa-IR" dirty="0">
                <a:ea typeface="Calibri"/>
              </a:rPr>
              <a:t>زمين را هواى فشرده فراگرفته و پرندگان </a:t>
            </a:r>
            <a:r>
              <a:rPr lang="fa-IR" dirty="0" smtClean="0">
                <a:ea typeface="Calibri"/>
              </a:rPr>
              <a:t>به وسيله </a:t>
            </a:r>
            <a:r>
              <a:rPr lang="fa-IR" dirty="0">
                <a:ea typeface="Calibri"/>
              </a:rPr>
              <a:t>بالشان روى امواج هوا قرار مى گيرند و </a:t>
            </a:r>
            <a:r>
              <a:rPr lang="fa-IR" dirty="0" smtClean="0">
                <a:ea typeface="Calibri"/>
              </a:rPr>
              <a:t>مى </a:t>
            </a:r>
            <a:r>
              <a:rPr lang="fa-IR" dirty="0">
                <a:ea typeface="Calibri"/>
              </a:rPr>
              <a:t>توانند بالا و پايين روند، ولى هنگامى كه از جو زمين خارج </a:t>
            </a:r>
            <a:r>
              <a:rPr lang="fa-IR" dirty="0" smtClean="0">
                <a:ea typeface="Calibri"/>
              </a:rPr>
              <a:t>شويمدر </a:t>
            </a:r>
            <a:r>
              <a:rPr lang="fa-IR" dirty="0">
                <a:ea typeface="Calibri"/>
              </a:rPr>
              <a:t>آنجا كه هوا نيست، </a:t>
            </a:r>
            <a:r>
              <a:rPr lang="fa-IR" dirty="0" smtClean="0">
                <a:ea typeface="Calibri"/>
              </a:rPr>
              <a:t>بال </a:t>
            </a:r>
            <a:r>
              <a:rPr lang="fa-IR" dirty="0">
                <a:ea typeface="Calibri"/>
              </a:rPr>
              <a:t>كوچك ترين تأثيرى براى حركت ندارد و از اين نظير درست مانند ساير اعضا است. از اين </a:t>
            </a:r>
            <a:r>
              <a:rPr lang="fa-IR" dirty="0" smtClean="0">
                <a:ea typeface="Calibri"/>
              </a:rPr>
              <a:t>گذشته</a:t>
            </a:r>
            <a:r>
              <a:rPr lang="fa-IR" dirty="0">
                <a:ea typeface="Calibri"/>
              </a:rPr>
              <a:t>، فرشته اى كه پاهاى او در اعماق زمين و سر او از برترين آسمان بالاتر است، نيازى به </a:t>
            </a:r>
            <a:r>
              <a:rPr lang="fa-IR" dirty="0" smtClean="0">
                <a:ea typeface="Calibri"/>
              </a:rPr>
              <a:t>پرواز </a:t>
            </a:r>
            <a:r>
              <a:rPr lang="fa-IR" dirty="0">
                <a:ea typeface="Calibri"/>
              </a:rPr>
              <a:t>جسمانى ندارد.</a:t>
            </a:r>
            <a:endParaRPr lang="en-US" dirty="0">
              <a:ea typeface="Calibri"/>
              <a:cs typeface="Arial"/>
            </a:endParaRPr>
          </a:p>
          <a:p>
            <a:pPr marL="0" indent="0" algn="r" rtl="1">
              <a:lnSpc>
                <a:spcPct val="115000"/>
              </a:lnSpc>
              <a:spcAft>
                <a:spcPts val="1000"/>
              </a:spcAft>
              <a:buNone/>
            </a:pPr>
            <a:r>
              <a:rPr lang="fa-IR" dirty="0">
                <a:ea typeface="Calibri"/>
              </a:rPr>
              <a:t>پرسش ديگر اينكه آيا جمله </a:t>
            </a:r>
            <a:r>
              <a:rPr lang="fa-IR" dirty="0">
                <a:solidFill>
                  <a:srgbClr val="00B0F0"/>
                </a:solidFill>
                <a:ea typeface="Calibri"/>
              </a:rPr>
              <a:t>«يزيد فى الخلق ما يشاء» </a:t>
            </a:r>
            <a:r>
              <a:rPr lang="fa-IR" dirty="0">
                <a:ea typeface="Calibri"/>
              </a:rPr>
              <a:t>(هرچه بخواهد، بر آفرينش خود مى </a:t>
            </a:r>
            <a:r>
              <a:rPr lang="fa-IR" dirty="0" smtClean="0">
                <a:ea typeface="Calibri"/>
              </a:rPr>
              <a:t>افزايد</a:t>
            </a:r>
            <a:r>
              <a:rPr lang="fa-IR" dirty="0">
                <a:ea typeface="Calibri"/>
              </a:rPr>
              <a:t>) اشاره به افزايش بال و پر فرشتگان است، آن گونه كه برخى مفسران گفته اند؟ و يا </a:t>
            </a:r>
            <a:r>
              <a:rPr lang="fa-IR" dirty="0" smtClean="0">
                <a:ea typeface="Calibri"/>
              </a:rPr>
              <a:t>معناىوسيعى </a:t>
            </a:r>
            <a:r>
              <a:rPr lang="fa-IR" dirty="0">
                <a:ea typeface="Calibri"/>
              </a:rPr>
              <a:t>دارد كه هم آن را شامل مى شود و هم ساير افزايش هايى كه در آفرينش موجودات </a:t>
            </a:r>
            <a:r>
              <a:rPr lang="fa-IR" dirty="0" smtClean="0">
                <a:ea typeface="Calibri"/>
              </a:rPr>
              <a:t>صورت </a:t>
            </a:r>
            <a:r>
              <a:rPr lang="fa-IR" dirty="0">
                <a:ea typeface="Calibri"/>
              </a:rPr>
              <a:t>مى گيرد؟</a:t>
            </a:r>
            <a:endParaRPr lang="en-US" dirty="0">
              <a:ea typeface="Calibri"/>
              <a:cs typeface="Arial"/>
            </a:endParaRPr>
          </a:p>
          <a:p>
            <a:pPr marL="0" indent="0" algn="r" rtl="1">
              <a:lnSpc>
                <a:spcPct val="115000"/>
              </a:lnSpc>
              <a:spcAft>
                <a:spcPts val="1000"/>
              </a:spcAft>
              <a:buNone/>
            </a:pPr>
            <a:r>
              <a:rPr lang="fa-IR" dirty="0">
                <a:ea typeface="Calibri"/>
              </a:rPr>
              <a:t>مطلق بودن جمله از يك سو، و برخى روايات اسلامى كه در تفسير آيات فوق وارد شده از </a:t>
            </a:r>
            <a:r>
              <a:rPr lang="fa-IR" dirty="0" smtClean="0">
                <a:ea typeface="Calibri"/>
              </a:rPr>
              <a:t>سوى </a:t>
            </a:r>
            <a:r>
              <a:rPr lang="fa-IR" dirty="0">
                <a:ea typeface="Calibri"/>
              </a:rPr>
              <a:t>ديگر، نشان مى دهد معناى دوم مناسب تر است. از جمله در حديثى از پيامبر </a:t>
            </a:r>
            <a:r>
              <a:rPr lang="fa-IR" dirty="0" smtClean="0">
                <a:ea typeface="Calibri"/>
              </a:rPr>
              <a:t>اسلام(ص) كه </a:t>
            </a:r>
            <a:r>
              <a:rPr lang="fa-IR" dirty="0">
                <a:ea typeface="Calibri"/>
              </a:rPr>
              <a:t>در تفسير اين جمله آمده است: </a:t>
            </a:r>
            <a:r>
              <a:rPr lang="fa-IR" dirty="0">
                <a:solidFill>
                  <a:srgbClr val="00B0F0"/>
                </a:solidFill>
                <a:ea typeface="Calibri"/>
              </a:rPr>
              <a:t>«منظور صورت زيبا و صداى زيبا و موى </a:t>
            </a:r>
            <a:r>
              <a:rPr lang="fa-IR" dirty="0" smtClean="0">
                <a:solidFill>
                  <a:srgbClr val="00B0F0"/>
                </a:solidFill>
                <a:ea typeface="Calibri"/>
              </a:rPr>
              <a:t>زيباست.»</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در حديث ديگرى از </a:t>
            </a:r>
            <a:r>
              <a:rPr lang="fa-IR" dirty="0" smtClean="0">
                <a:ea typeface="Calibri"/>
              </a:rPr>
              <a:t>پيامبر(ص) </a:t>
            </a:r>
            <a:r>
              <a:rPr lang="fa-IR" dirty="0">
                <a:ea typeface="Calibri"/>
              </a:rPr>
              <a:t>مى خوانيم: </a:t>
            </a:r>
            <a:r>
              <a:rPr lang="fa-IR" dirty="0" smtClean="0">
                <a:ea typeface="Calibri"/>
              </a:rPr>
              <a:t/>
            </a:r>
            <a:br>
              <a:rPr lang="fa-IR" dirty="0" smtClean="0">
                <a:ea typeface="Calibri"/>
              </a:rPr>
            </a:br>
            <a:r>
              <a:rPr lang="fa-IR" dirty="0" smtClean="0">
                <a:solidFill>
                  <a:srgbClr val="00B0F0"/>
                </a:solidFill>
                <a:ea typeface="Calibri"/>
              </a:rPr>
              <a:t>«</a:t>
            </a:r>
            <a:r>
              <a:rPr lang="fa-IR" dirty="0">
                <a:solidFill>
                  <a:srgbClr val="00B0F0"/>
                </a:solidFill>
                <a:ea typeface="Calibri"/>
              </a:rPr>
              <a:t>قرآن را با صداى زيبا </a:t>
            </a:r>
            <a:r>
              <a:rPr lang="fa-IR" dirty="0" smtClean="0">
                <a:solidFill>
                  <a:srgbClr val="00B0F0"/>
                </a:solidFill>
                <a:ea typeface="Calibri"/>
              </a:rPr>
              <a:t>زينت بخشيد</a:t>
            </a:r>
            <a:r>
              <a:rPr lang="fa-IR" dirty="0">
                <a:solidFill>
                  <a:srgbClr val="00B0F0"/>
                </a:solidFill>
                <a:ea typeface="Calibri"/>
              </a:rPr>
              <a:t>؛ چرا كه صداى خوب بر زيبايى قرآن مى افزايد. سپس اين آيه را تلاوت فرمود: يزيد فى </a:t>
            </a:r>
            <a:r>
              <a:rPr lang="fa-IR" dirty="0" smtClean="0">
                <a:solidFill>
                  <a:srgbClr val="00B0F0"/>
                </a:solidFill>
                <a:ea typeface="Calibri"/>
              </a:rPr>
              <a:t>الخلق </a:t>
            </a:r>
            <a:r>
              <a:rPr lang="fa-IR" dirty="0">
                <a:solidFill>
                  <a:srgbClr val="00B0F0"/>
                </a:solidFill>
                <a:ea typeface="Calibri"/>
              </a:rPr>
              <a:t>ما يشاء.»</a:t>
            </a:r>
            <a:endParaRPr lang="en-US" dirty="0">
              <a:solidFill>
                <a:srgbClr val="00B0F0"/>
              </a:solidFill>
              <a:ea typeface="Calibri"/>
              <a:cs typeface="Arial"/>
            </a:endParaRPr>
          </a:p>
          <a:p>
            <a:pPr marL="0" indent="0">
              <a:buNone/>
            </a:pPr>
            <a:endParaRPr lang="fa-IR" dirty="0"/>
          </a:p>
        </p:txBody>
      </p:sp>
    </p:spTree>
    <p:extLst>
      <p:ext uri="{BB962C8B-B14F-4D97-AF65-F5344CB8AC3E}">
        <p14:creationId xmlns:p14="http://schemas.microsoft.com/office/powerpoint/2010/main" val="311779010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9144000" cy="7010400"/>
          </a:xfrm>
          <a:ln>
            <a:solidFill>
              <a:schemeClr val="accent1"/>
            </a:solidFill>
          </a:ln>
        </p:spPr>
        <p:txBody>
          <a:bodyPr>
            <a:normAutofit fontScale="62500" lnSpcReduction="20000"/>
          </a:bodyPr>
          <a:lstStyle/>
          <a:p>
            <a:pPr marL="0" indent="0" algn="r" rtl="1">
              <a:lnSpc>
                <a:spcPct val="115000"/>
              </a:lnSpc>
              <a:spcAft>
                <a:spcPts val="1000"/>
              </a:spcAft>
              <a:buNone/>
            </a:pPr>
            <a:r>
              <a:rPr lang="fa-IR" dirty="0">
                <a:ea typeface="Calibri"/>
              </a:rPr>
              <a:t>نكته: </a:t>
            </a:r>
            <a:r>
              <a:rPr lang="fa-IR" b="1" dirty="0">
                <a:ea typeface="Calibri"/>
              </a:rPr>
              <a:t>ملائكه در </a:t>
            </a:r>
            <a:r>
              <a:rPr lang="fa-IR" b="1" dirty="0" smtClean="0">
                <a:ea typeface="Calibri"/>
              </a:rPr>
              <a:t>قرآن</a:t>
            </a:r>
            <a:r>
              <a:rPr lang="fa-IR" dirty="0">
                <a:ea typeface="Calibri"/>
                <a:cs typeface="Arial"/>
              </a:rPr>
              <a:t/>
            </a:r>
            <a:br>
              <a:rPr lang="fa-IR" dirty="0">
                <a:ea typeface="Calibri"/>
                <a:cs typeface="Arial"/>
              </a:rPr>
            </a:br>
            <a:r>
              <a:rPr lang="fa-IR" dirty="0" smtClean="0">
                <a:ea typeface="Calibri"/>
              </a:rPr>
              <a:t>در </a:t>
            </a:r>
            <a:r>
              <a:rPr lang="fa-IR" dirty="0">
                <a:ea typeface="Calibri"/>
              </a:rPr>
              <a:t>قرآن از ملائكه فراوان ياد شده است. آيات زيادى درباره صفات، ويژگى ها، مأموريت ها و </a:t>
            </a:r>
            <a:r>
              <a:rPr lang="fa-IR" dirty="0" smtClean="0">
                <a:ea typeface="Calibri"/>
              </a:rPr>
              <a:t>وظايف </a:t>
            </a:r>
            <a:r>
              <a:rPr lang="fa-IR" dirty="0">
                <a:ea typeface="Calibri"/>
              </a:rPr>
              <a:t>فرشتگان سخن مى گويد و حتى ايمان به ملائكه را در رديف ايمان به خدا و انبيا و كتب </a:t>
            </a:r>
            <a:r>
              <a:rPr lang="fa-IR" dirty="0" smtClean="0">
                <a:ea typeface="Calibri"/>
              </a:rPr>
              <a:t>آسمانى </a:t>
            </a:r>
            <a:r>
              <a:rPr lang="fa-IR" dirty="0">
                <a:ea typeface="Calibri"/>
              </a:rPr>
              <a:t>قرار داده و اين دليل بر اهميت بنيادى اين مسئله </a:t>
            </a:r>
            <a:r>
              <a:rPr lang="fa-IR" dirty="0" smtClean="0">
                <a:ea typeface="Calibri"/>
              </a:rPr>
              <a:t>است: </a:t>
            </a:r>
            <a:br>
              <a:rPr lang="fa-IR" dirty="0" smtClean="0">
                <a:ea typeface="Calibri"/>
              </a:rPr>
            </a:br>
            <a:r>
              <a:rPr lang="fa-IR" dirty="0" smtClean="0">
                <a:solidFill>
                  <a:srgbClr val="009900"/>
                </a:solidFill>
                <a:ea typeface="Calibri"/>
              </a:rPr>
              <a:t>آمن </a:t>
            </a:r>
            <a:r>
              <a:rPr lang="fa-IR" dirty="0">
                <a:solidFill>
                  <a:srgbClr val="009900"/>
                </a:solidFill>
                <a:ea typeface="Calibri"/>
              </a:rPr>
              <a:t>الرسول بما أنزل إليه من ربه و المؤمنون كل آمن بالله و ملائكته و كتبه و رسله </a:t>
            </a:r>
            <a:r>
              <a:rPr lang="fa-IR" dirty="0" smtClean="0">
                <a:ea typeface="Calibri"/>
              </a:rPr>
              <a:t>.</a:t>
            </a:r>
            <a:br>
              <a:rPr lang="fa-IR" dirty="0" smtClean="0">
                <a:ea typeface="Calibri"/>
              </a:rPr>
            </a:br>
            <a:r>
              <a:rPr lang="fa-IR" dirty="0" smtClean="0">
                <a:ea typeface="Calibri"/>
              </a:rPr>
              <a:t>پيامبر </a:t>
            </a:r>
            <a:r>
              <a:rPr lang="fa-IR" dirty="0">
                <a:ea typeface="Calibri"/>
              </a:rPr>
              <a:t>اسلام به آنچه از سوى پروردگارش بر او نازل شده، ايمان آورده و مؤمنان نيز </a:t>
            </a:r>
            <a:r>
              <a:rPr lang="fa-IR" dirty="0" smtClean="0">
                <a:ea typeface="Calibri"/>
              </a:rPr>
              <a:t>به </a:t>
            </a:r>
            <a:r>
              <a:rPr lang="fa-IR" dirty="0">
                <a:ea typeface="Calibri"/>
              </a:rPr>
              <a:t>خدا و فرشتگان او و كتاب ها و رسولانش همگى ايمان </a:t>
            </a:r>
            <a:r>
              <a:rPr lang="fa-IR" dirty="0" smtClean="0">
                <a:ea typeface="Calibri"/>
              </a:rPr>
              <a:t>دارند. بى </a:t>
            </a:r>
            <a:r>
              <a:rPr lang="fa-IR" dirty="0">
                <a:ea typeface="Calibri"/>
              </a:rPr>
              <a:t>شك وجود فرشتگان از امور غيبيه اى است كه براى اثبات آن با اين صفات و ويژگى ها </a:t>
            </a:r>
            <a:r>
              <a:rPr lang="fa-IR" dirty="0" smtClean="0">
                <a:ea typeface="Calibri"/>
              </a:rPr>
              <a:t>راهى </a:t>
            </a:r>
            <a:r>
              <a:rPr lang="fa-IR" dirty="0">
                <a:ea typeface="Calibri"/>
              </a:rPr>
              <a:t>جز ادله نقلى نيست، از اين رو به حكم ايمان به غيب بايد وجود آنها را پذيرفت.</a:t>
            </a:r>
            <a:endParaRPr lang="en-US" dirty="0">
              <a:ea typeface="Calibri"/>
              <a:cs typeface="Arial"/>
            </a:endParaRPr>
          </a:p>
          <a:p>
            <a:pPr marL="0" indent="0" algn="r" rtl="1">
              <a:lnSpc>
                <a:spcPct val="115000"/>
              </a:lnSpc>
              <a:spcAft>
                <a:spcPts val="1000"/>
              </a:spcAft>
              <a:buNone/>
            </a:pPr>
            <a:r>
              <a:rPr lang="fa-IR" dirty="0">
                <a:ea typeface="Calibri"/>
              </a:rPr>
              <a:t>قرآن مجيد و روايات ويژگى هاى آنها را چنين برمى </a:t>
            </a:r>
            <a:r>
              <a:rPr lang="fa-IR" dirty="0" smtClean="0">
                <a:ea typeface="Calibri"/>
              </a:rPr>
              <a:t>شمرد:</a:t>
            </a:r>
            <a:br>
              <a:rPr lang="fa-IR" dirty="0" smtClean="0">
                <a:ea typeface="Calibri"/>
              </a:rPr>
            </a:br>
            <a:r>
              <a:rPr lang="fa-IR" dirty="0" smtClean="0">
                <a:ea typeface="Calibri"/>
              </a:rPr>
              <a:t>1.فرشتگان موجوداتی عاقل و با شعورند و بندگان گرامی خدا هستند</a:t>
            </a:r>
            <a:r>
              <a:rPr lang="fa-IR" dirty="0" smtClean="0">
                <a:solidFill>
                  <a:srgbClr val="009900"/>
                </a:solidFill>
                <a:ea typeface="Calibri"/>
              </a:rPr>
              <a:t>:« بل عباد مکرمون».</a:t>
            </a:r>
            <a:r>
              <a:rPr lang="fa-IR" dirty="0">
                <a:solidFill>
                  <a:srgbClr val="009900"/>
                </a:solidFill>
                <a:ea typeface="Calibri"/>
              </a:rPr>
              <a:t/>
            </a:r>
            <a:br>
              <a:rPr lang="fa-IR" dirty="0">
                <a:solidFill>
                  <a:srgbClr val="009900"/>
                </a:solidFill>
                <a:ea typeface="Calibri"/>
              </a:rPr>
            </a:br>
            <a:r>
              <a:rPr lang="fa-IR" dirty="0" smtClean="0">
                <a:ea typeface="Calibri"/>
              </a:rPr>
              <a:t>2. </a:t>
            </a:r>
            <a:r>
              <a:rPr lang="fa-IR" dirty="0">
                <a:ea typeface="Calibri"/>
              </a:rPr>
              <a:t>آنها سر بر فرمان خدا دارند و هرگز معصيت نمى كنند: </a:t>
            </a:r>
            <a:r>
              <a:rPr lang="fa-IR" dirty="0">
                <a:solidFill>
                  <a:srgbClr val="009900"/>
                </a:solidFill>
                <a:ea typeface="Calibri"/>
              </a:rPr>
              <a:t>«لايسبقونه بالقول و هم بأمره </a:t>
            </a:r>
            <a:r>
              <a:rPr lang="fa-IR" dirty="0" smtClean="0">
                <a:solidFill>
                  <a:srgbClr val="009900"/>
                </a:solidFill>
                <a:ea typeface="Calibri"/>
              </a:rPr>
              <a:t>».</a:t>
            </a:r>
            <a:r>
              <a:rPr lang="fa-IR" dirty="0">
                <a:ea typeface="Calibri"/>
                <a:cs typeface="Arial"/>
              </a:rPr>
              <a:t/>
            </a:r>
            <a:br>
              <a:rPr lang="fa-IR" dirty="0">
                <a:ea typeface="Calibri"/>
                <a:cs typeface="Arial"/>
              </a:rPr>
            </a:br>
            <a:r>
              <a:rPr lang="fa-IR" dirty="0" smtClean="0">
                <a:ea typeface="Calibri"/>
              </a:rPr>
              <a:t>3</a:t>
            </a:r>
            <a:r>
              <a:rPr lang="fa-IR" dirty="0">
                <a:ea typeface="Calibri"/>
              </a:rPr>
              <a:t>. خداوند وظايف مهم و بسيار متنوعى برعهده آنها نهاده: گروهى حاملان </a:t>
            </a:r>
            <a:r>
              <a:rPr lang="fa-IR" dirty="0" smtClean="0">
                <a:ea typeface="Calibri"/>
              </a:rPr>
              <a:t>عرش و </a:t>
            </a:r>
            <a:r>
              <a:rPr lang="fa-IR" dirty="0">
                <a:ea typeface="Calibri"/>
              </a:rPr>
              <a:t>گروهى </a:t>
            </a:r>
            <a:r>
              <a:rPr lang="fa-IR" dirty="0" smtClean="0">
                <a:ea typeface="Calibri"/>
              </a:rPr>
              <a:t>نيز </a:t>
            </a:r>
            <a:r>
              <a:rPr lang="fa-IR" dirty="0">
                <a:ea typeface="Calibri"/>
              </a:rPr>
              <a:t>مدبرات </a:t>
            </a:r>
            <a:r>
              <a:rPr lang="fa-IR" dirty="0" smtClean="0">
                <a:ea typeface="Calibri"/>
              </a:rPr>
              <a:t>امرند. برخى </a:t>
            </a:r>
            <a:r>
              <a:rPr lang="fa-IR" dirty="0">
                <a:ea typeface="Calibri"/>
              </a:rPr>
              <a:t>فرشتگان قبض كننده ارواح اند</a:t>
            </a:r>
            <a:r>
              <a:rPr lang="fa-IR" dirty="0" smtClean="0">
                <a:ea typeface="Calibri"/>
              </a:rPr>
              <a:t>. </a:t>
            </a:r>
            <a:r>
              <a:rPr lang="fa-IR" dirty="0">
                <a:ea typeface="Calibri"/>
              </a:rPr>
              <a:t>و دسته اى نيز مراقبان اعمال </a:t>
            </a:r>
            <a:r>
              <a:rPr lang="fa-IR" dirty="0" smtClean="0">
                <a:ea typeface="Calibri"/>
              </a:rPr>
              <a:t>بشرند</a:t>
            </a:r>
            <a:r>
              <a:rPr lang="fa-IR" dirty="0">
                <a:ea typeface="Calibri"/>
              </a:rPr>
              <a:t>. </a:t>
            </a:r>
            <a:r>
              <a:rPr lang="fa-IR" dirty="0" smtClean="0">
                <a:ea typeface="Calibri"/>
              </a:rPr>
              <a:t>گروهى </a:t>
            </a:r>
            <a:r>
              <a:rPr lang="fa-IR" dirty="0">
                <a:ea typeface="Calibri"/>
              </a:rPr>
              <a:t>حافظان انسان از خطرها و حوادث </a:t>
            </a:r>
            <a:r>
              <a:rPr lang="fa-IR" dirty="0" smtClean="0">
                <a:ea typeface="Calibri"/>
              </a:rPr>
              <a:t>اند و </a:t>
            </a:r>
            <a:r>
              <a:rPr lang="fa-IR" dirty="0">
                <a:ea typeface="Calibri"/>
              </a:rPr>
              <a:t>برخى مأمور عذاب و مجازات اقوام </a:t>
            </a:r>
            <a:r>
              <a:rPr lang="fa-IR" dirty="0" smtClean="0">
                <a:ea typeface="Calibri"/>
              </a:rPr>
              <a:t>سركش </a:t>
            </a:r>
            <a:r>
              <a:rPr lang="fa-IR" dirty="0">
                <a:ea typeface="Calibri"/>
              </a:rPr>
              <a:t>اند. </a:t>
            </a:r>
            <a:r>
              <a:rPr lang="fa-IR" dirty="0" smtClean="0">
                <a:ea typeface="Calibri"/>
              </a:rPr>
              <a:t>گروهى </a:t>
            </a:r>
            <a:r>
              <a:rPr lang="fa-IR" dirty="0">
                <a:ea typeface="Calibri"/>
              </a:rPr>
              <a:t>براى مؤمنان در جنگ ها امدادگرند</a:t>
            </a:r>
            <a:r>
              <a:rPr lang="fa-IR" dirty="0" smtClean="0">
                <a:ea typeface="Calibri"/>
              </a:rPr>
              <a:t>. </a:t>
            </a:r>
            <a:r>
              <a:rPr lang="fa-IR" dirty="0">
                <a:ea typeface="Calibri"/>
              </a:rPr>
              <a:t>و گروهى نيز براى انبيا مبلغان وحى </a:t>
            </a:r>
            <a:r>
              <a:rPr lang="fa-IR" dirty="0" smtClean="0">
                <a:ea typeface="Calibri"/>
              </a:rPr>
              <a:t>و </a:t>
            </a:r>
            <a:r>
              <a:rPr lang="fa-IR" dirty="0">
                <a:ea typeface="Calibri"/>
              </a:rPr>
              <a:t>آورندگان كتب آسمانى </a:t>
            </a:r>
            <a:r>
              <a:rPr lang="fa-IR" dirty="0" smtClean="0">
                <a:ea typeface="Calibri"/>
              </a:rPr>
              <a:t>اند.</a:t>
            </a:r>
            <a:r>
              <a:rPr lang="fa-IR" dirty="0">
                <a:ea typeface="Calibri"/>
                <a:cs typeface="Arial"/>
              </a:rPr>
              <a:t/>
            </a:r>
            <a:br>
              <a:rPr lang="fa-IR" dirty="0">
                <a:ea typeface="Calibri"/>
                <a:cs typeface="Arial"/>
              </a:rPr>
            </a:br>
            <a:r>
              <a:rPr lang="fa-IR" dirty="0" smtClean="0">
                <a:ea typeface="Calibri"/>
              </a:rPr>
              <a:t>4</a:t>
            </a:r>
            <a:r>
              <a:rPr lang="fa-IR" dirty="0">
                <a:ea typeface="Calibri"/>
              </a:rPr>
              <a:t>. آنها پيوسته مشغول تسبيح و تقديس خداوند هستند، چنانكه در سوره شورى مى خوانيم</a:t>
            </a:r>
            <a:r>
              <a:rPr lang="fa-IR" dirty="0" smtClean="0">
                <a:ea typeface="Calibri"/>
              </a:rPr>
              <a:t>:</a:t>
            </a:r>
            <a:r>
              <a:rPr lang="fa-IR" dirty="0">
                <a:ea typeface="Calibri"/>
              </a:rPr>
              <a:t> </a:t>
            </a:r>
            <a:r>
              <a:rPr lang="fa-IR" dirty="0" smtClean="0">
                <a:solidFill>
                  <a:srgbClr val="009900"/>
                </a:solidFill>
                <a:ea typeface="Calibri"/>
              </a:rPr>
              <a:t>«و </a:t>
            </a:r>
            <a:r>
              <a:rPr lang="fa-IR" dirty="0">
                <a:solidFill>
                  <a:srgbClr val="009900"/>
                </a:solidFill>
                <a:ea typeface="Calibri"/>
              </a:rPr>
              <a:t>الملائكة يسبحون بحمد ربهم و يستغفرون لمن فى </a:t>
            </a:r>
            <a:r>
              <a:rPr lang="fa-IR" dirty="0" smtClean="0">
                <a:solidFill>
                  <a:srgbClr val="009900"/>
                </a:solidFill>
                <a:ea typeface="Calibri"/>
              </a:rPr>
              <a:t>الارض: فرشتگان </a:t>
            </a:r>
            <a:r>
              <a:rPr lang="fa-IR" dirty="0">
                <a:solidFill>
                  <a:srgbClr val="009900"/>
                </a:solidFill>
                <a:ea typeface="Calibri"/>
              </a:rPr>
              <a:t>تسبيح و حمد پروردگار </a:t>
            </a:r>
            <a:r>
              <a:rPr lang="fa-IR" dirty="0" smtClean="0">
                <a:solidFill>
                  <a:srgbClr val="009900"/>
                </a:solidFill>
                <a:ea typeface="Calibri"/>
              </a:rPr>
              <a:t>خود </a:t>
            </a:r>
            <a:r>
              <a:rPr lang="fa-IR" dirty="0">
                <a:solidFill>
                  <a:srgbClr val="009900"/>
                </a:solidFill>
                <a:ea typeface="Calibri"/>
              </a:rPr>
              <a:t>را به جا مى آورند و براى كسانى كه در زمين هستند، استغفار مى كنند</a:t>
            </a:r>
            <a:r>
              <a:rPr lang="fa-IR" dirty="0" smtClean="0">
                <a:solidFill>
                  <a:srgbClr val="009900"/>
                </a:solidFill>
                <a:ea typeface="Calibri"/>
              </a:rPr>
              <a:t>.»</a:t>
            </a:r>
            <a:br>
              <a:rPr lang="fa-IR" dirty="0" smtClean="0">
                <a:solidFill>
                  <a:srgbClr val="009900"/>
                </a:solidFill>
                <a:ea typeface="Calibri"/>
              </a:rPr>
            </a:br>
            <a:r>
              <a:rPr lang="fa-IR" dirty="0" smtClean="0">
                <a:ea typeface="Calibri"/>
              </a:rPr>
              <a:t>5.  </a:t>
            </a:r>
            <a:r>
              <a:rPr lang="fa-IR" dirty="0">
                <a:ea typeface="Calibri"/>
              </a:rPr>
              <a:t>با اين حال انسان به حسب استعداد تكامل، از آنها برتر و والاتر است؛ تا آنجا كه همه </a:t>
            </a:r>
            <a:r>
              <a:rPr lang="fa-IR" dirty="0" smtClean="0">
                <a:ea typeface="Calibri"/>
              </a:rPr>
              <a:t>فرشتگان </a:t>
            </a:r>
            <a:r>
              <a:rPr lang="fa-IR" dirty="0">
                <a:ea typeface="Calibri"/>
              </a:rPr>
              <a:t>ـ بدون استثنا ـ به خاطر آفرينش آدم به سجده افتادند و آدم معلم آنها </a:t>
            </a:r>
            <a:r>
              <a:rPr lang="fa-IR" dirty="0" smtClean="0">
                <a:ea typeface="Calibri"/>
              </a:rPr>
              <a:t>گشت.</a:t>
            </a:r>
            <a:br>
              <a:rPr lang="fa-IR" dirty="0" smtClean="0">
                <a:ea typeface="Calibri"/>
              </a:rPr>
            </a:br>
            <a:r>
              <a:rPr lang="fa-IR" dirty="0" smtClean="0">
                <a:ea typeface="Calibri"/>
              </a:rPr>
              <a:t>6 </a:t>
            </a:r>
            <a:r>
              <a:rPr lang="fa-IR" dirty="0">
                <a:ea typeface="Calibri"/>
              </a:rPr>
              <a:t>. آنها گاه به صورت انسان درمى آيند و بر انبيا و حتى غيرانبيا ظاهر مى شوند؛ چنانكه در </a:t>
            </a:r>
            <a:r>
              <a:rPr lang="fa-IR" dirty="0" smtClean="0">
                <a:ea typeface="Calibri"/>
              </a:rPr>
              <a:t>سوره </a:t>
            </a:r>
            <a:r>
              <a:rPr lang="fa-IR" dirty="0">
                <a:ea typeface="Calibri"/>
              </a:rPr>
              <a:t>مريم مى خوانيم: فرشته بزرگ الهى به صورت انسان موزون بر مريم ظاهر </a:t>
            </a:r>
            <a:r>
              <a:rPr lang="fa-IR" dirty="0" smtClean="0">
                <a:ea typeface="Calibri"/>
              </a:rPr>
              <a:t>شا </a:t>
            </a:r>
            <a:r>
              <a:rPr lang="fa-IR" dirty="0">
                <a:ea typeface="Calibri"/>
              </a:rPr>
              <a:t>ظاهر مى شوند؛ </a:t>
            </a:r>
            <a:r>
              <a:rPr lang="fa-IR" dirty="0" smtClean="0">
                <a:ea typeface="Calibri"/>
              </a:rPr>
              <a:t/>
            </a:r>
            <a:br>
              <a:rPr lang="fa-IR" dirty="0" smtClean="0">
                <a:ea typeface="Calibri"/>
              </a:rPr>
            </a:br>
            <a:endParaRPr lang="en-US" dirty="0">
              <a:solidFill>
                <a:srgbClr val="009900"/>
              </a:solidFill>
              <a:ea typeface="Calibri"/>
              <a:cs typeface="Arial"/>
            </a:endParaRPr>
          </a:p>
        </p:txBody>
      </p:sp>
    </p:spTree>
    <p:extLst>
      <p:ext uri="{BB962C8B-B14F-4D97-AF65-F5344CB8AC3E}">
        <p14:creationId xmlns:p14="http://schemas.microsoft.com/office/powerpoint/2010/main" val="133515676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2237"/>
            <a:ext cx="8686800" cy="6278563"/>
          </a:xfrm>
        </p:spPr>
        <p:txBody>
          <a:bodyPr>
            <a:normAutofit fontScale="62500" lnSpcReduction="20000"/>
          </a:bodyPr>
          <a:lstStyle/>
          <a:p>
            <a:pPr marL="0" indent="0" algn="r" rtl="1">
              <a:lnSpc>
                <a:spcPct val="115000"/>
              </a:lnSpc>
              <a:spcAft>
                <a:spcPts val="1000"/>
              </a:spcAft>
              <a:buNone/>
            </a:pPr>
            <a:r>
              <a:rPr lang="fa-IR" dirty="0">
                <a:ea typeface="Calibri"/>
              </a:rPr>
              <a:t>7. از روايات اسلامى استفاده مى شود كه شمار آنها به قدرى زياد است كه به هيچ رو قابل مقايسه با آدميان نيست. در روايتى از امام صادق(ع) مى خوانيم: </a:t>
            </a:r>
            <a:r>
              <a:rPr lang="fa-IR" dirty="0">
                <a:solidFill>
                  <a:srgbClr val="009900"/>
                </a:solidFill>
                <a:ea typeface="Calibri"/>
              </a:rPr>
              <a:t>هنگامى كه از آن حضرت پرسيدند آيا تعداد فرشتگان بيشترند يا انسان ها؟ فرمود: «سوگند به خدايى كه جانم به دست </a:t>
            </a:r>
            <a:r>
              <a:rPr lang="fa-IR" dirty="0" smtClean="0">
                <a:solidFill>
                  <a:srgbClr val="009900"/>
                </a:solidFill>
                <a:ea typeface="Calibri"/>
              </a:rPr>
              <a:t>اوست.فرشتگان </a:t>
            </a:r>
            <a:r>
              <a:rPr lang="fa-IR" dirty="0">
                <a:solidFill>
                  <a:srgbClr val="009900"/>
                </a:solidFill>
                <a:ea typeface="Calibri"/>
              </a:rPr>
              <a:t>خدا در آسمان ها بيشترند از عدد ذرات خاك هاى زمين، و در آسمان </a:t>
            </a:r>
            <a:r>
              <a:rPr lang="fa-IR" dirty="0" smtClean="0">
                <a:solidFill>
                  <a:srgbClr val="009900"/>
                </a:solidFill>
                <a:ea typeface="Calibri"/>
              </a:rPr>
              <a:t>جاى </a:t>
            </a:r>
            <a:r>
              <a:rPr lang="fa-IR" dirty="0">
                <a:solidFill>
                  <a:srgbClr val="009900"/>
                </a:solidFill>
                <a:ea typeface="Calibri"/>
              </a:rPr>
              <a:t>پايى نيست، مگر اينكه در آنجا فرشته اى تسبيح و تقديس خدا مى كند</a:t>
            </a:r>
            <a:r>
              <a:rPr lang="fa-IR" dirty="0" smtClean="0">
                <a:solidFill>
                  <a:srgbClr val="009900"/>
                </a:solidFill>
                <a:ea typeface="Calibri"/>
              </a:rPr>
              <a:t>.»</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8 . آنها نه غذا مى خورند و نه آب مى نوشند و نه ازدواج دارند. در حديثى از امام </a:t>
            </a:r>
            <a:r>
              <a:rPr lang="fa-IR" dirty="0" smtClean="0">
                <a:ea typeface="Calibri"/>
              </a:rPr>
              <a:t>صادق(ع)آمده </a:t>
            </a:r>
            <a:r>
              <a:rPr lang="fa-IR" dirty="0">
                <a:ea typeface="Calibri"/>
              </a:rPr>
              <a:t>است: </a:t>
            </a:r>
            <a:r>
              <a:rPr lang="fa-IR" dirty="0">
                <a:solidFill>
                  <a:srgbClr val="009900"/>
                </a:solidFill>
                <a:ea typeface="Calibri"/>
              </a:rPr>
              <a:t>«فرشتگان غذا نمى خورند و آب نمى نوشند و ازدواج نمى كنند، بلكه با نسيم </a:t>
            </a:r>
            <a:r>
              <a:rPr lang="fa-IR" dirty="0" smtClean="0">
                <a:solidFill>
                  <a:srgbClr val="009900"/>
                </a:solidFill>
                <a:ea typeface="Calibri"/>
              </a:rPr>
              <a:t>عرش </a:t>
            </a:r>
            <a:r>
              <a:rPr lang="fa-IR" dirty="0">
                <a:solidFill>
                  <a:srgbClr val="009900"/>
                </a:solidFill>
                <a:ea typeface="Calibri"/>
              </a:rPr>
              <a:t>الهى زنده اند</a:t>
            </a:r>
            <a:r>
              <a:rPr lang="fa-IR" dirty="0" smtClean="0">
                <a:solidFill>
                  <a:srgbClr val="009900"/>
                </a:solidFill>
                <a:ea typeface="Calibri"/>
              </a:rPr>
              <a:t>.»</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9. آنها نه خواب دارند، نه سستى و غفلت؛ چنانكه </a:t>
            </a:r>
            <a:r>
              <a:rPr lang="fa-IR" dirty="0" smtClean="0">
                <a:ea typeface="Calibri"/>
              </a:rPr>
              <a:t>على(ع) </a:t>
            </a:r>
            <a:r>
              <a:rPr lang="fa-IR" dirty="0">
                <a:ea typeface="Calibri"/>
              </a:rPr>
              <a:t>در حديثى چنين مى گويد: </a:t>
            </a:r>
            <a:r>
              <a:rPr lang="fa-IR" dirty="0" smtClean="0">
                <a:solidFill>
                  <a:srgbClr val="009900"/>
                </a:solidFill>
                <a:ea typeface="Calibri"/>
              </a:rPr>
              <a:t>در </a:t>
            </a:r>
            <a:r>
              <a:rPr lang="fa-IR" dirty="0">
                <a:solidFill>
                  <a:srgbClr val="009900"/>
                </a:solidFill>
                <a:ea typeface="Calibri"/>
              </a:rPr>
              <a:t>آنها نه سستى است و نه غفلت و نه </a:t>
            </a:r>
            <a:r>
              <a:rPr lang="fa-IR" dirty="0" smtClean="0">
                <a:solidFill>
                  <a:srgbClr val="009900"/>
                </a:solidFill>
                <a:ea typeface="Calibri"/>
              </a:rPr>
              <a:t>عصيان... </a:t>
            </a:r>
            <a:r>
              <a:rPr lang="fa-IR" dirty="0">
                <a:solidFill>
                  <a:srgbClr val="009900"/>
                </a:solidFill>
                <a:ea typeface="Calibri"/>
              </a:rPr>
              <a:t>خواب بر آنها چيره نمى گردد و عقل </a:t>
            </a:r>
            <a:r>
              <a:rPr lang="fa-IR" dirty="0" smtClean="0">
                <a:solidFill>
                  <a:srgbClr val="009900"/>
                </a:solidFill>
                <a:ea typeface="Calibri"/>
              </a:rPr>
              <a:t>آنها </a:t>
            </a:r>
            <a:r>
              <a:rPr lang="fa-IR" dirty="0">
                <a:solidFill>
                  <a:srgbClr val="009900"/>
                </a:solidFill>
                <a:ea typeface="Calibri"/>
              </a:rPr>
              <a:t>گرفتار سهو و نسيان نمى شود. بدن آنها به سستى نمى گرايد و در صلب پدران </a:t>
            </a:r>
            <a:r>
              <a:rPr lang="fa-IR" dirty="0" smtClean="0">
                <a:solidFill>
                  <a:srgbClr val="009900"/>
                </a:solidFill>
                <a:ea typeface="Calibri"/>
              </a:rPr>
              <a:t>و </a:t>
            </a:r>
            <a:r>
              <a:rPr lang="fa-IR" dirty="0">
                <a:solidFill>
                  <a:srgbClr val="009900"/>
                </a:solidFill>
                <a:ea typeface="Calibri"/>
              </a:rPr>
              <a:t>رحم مادران قرار نمى گيرند</a:t>
            </a:r>
            <a:r>
              <a:rPr lang="fa-IR" dirty="0" smtClean="0">
                <a:solidFill>
                  <a:srgbClr val="009900"/>
                </a:solidFill>
                <a:ea typeface="Calibri"/>
              </a:rPr>
              <a:t>.</a:t>
            </a:r>
            <a:endParaRPr lang="en-US" dirty="0">
              <a:solidFill>
                <a:srgbClr val="009900"/>
              </a:solidFill>
              <a:ea typeface="Calibri"/>
              <a:cs typeface="Arial"/>
            </a:endParaRPr>
          </a:p>
          <a:p>
            <a:pPr marL="0" indent="0" algn="r" rtl="1">
              <a:lnSpc>
                <a:spcPct val="115000"/>
              </a:lnSpc>
              <a:spcAft>
                <a:spcPts val="1000"/>
              </a:spcAft>
              <a:buNone/>
            </a:pPr>
            <a:r>
              <a:rPr lang="fa-IR" dirty="0" smtClean="0">
                <a:ea typeface="Calibri"/>
              </a:rPr>
              <a:t>10. </a:t>
            </a:r>
            <a:r>
              <a:rPr lang="fa-IR" dirty="0">
                <a:ea typeface="Calibri"/>
              </a:rPr>
              <a:t>آنها مقامات مختلف و مراتب متفاوت دارند: برخى هميشه در ركوع اند و برخى نيز </a:t>
            </a:r>
            <a:r>
              <a:rPr lang="fa-IR" dirty="0" smtClean="0">
                <a:ea typeface="Calibri"/>
              </a:rPr>
              <a:t>هميشه </a:t>
            </a:r>
            <a:r>
              <a:rPr lang="fa-IR" dirty="0">
                <a:ea typeface="Calibri"/>
              </a:rPr>
              <a:t>در سجود. </a:t>
            </a:r>
            <a:r>
              <a:rPr lang="fa-IR" dirty="0">
                <a:solidFill>
                  <a:srgbClr val="009900"/>
                </a:solidFill>
                <a:ea typeface="Calibri"/>
              </a:rPr>
              <a:t>«و ما منا إلا له مقام معلوم * و إنا لنحن الصافون * و إنا لنحن المسبحون: </a:t>
            </a:r>
            <a:r>
              <a:rPr lang="fa-IR" dirty="0" smtClean="0">
                <a:solidFill>
                  <a:srgbClr val="009900"/>
                </a:solidFill>
                <a:ea typeface="Calibri"/>
              </a:rPr>
              <a:t>هريك از </a:t>
            </a:r>
            <a:r>
              <a:rPr lang="fa-IR" dirty="0">
                <a:solidFill>
                  <a:srgbClr val="009900"/>
                </a:solidFill>
                <a:ea typeface="Calibri"/>
              </a:rPr>
              <a:t>ما مقام معلومى دارد. ما همواره صف كشيده منتظر فرمان او هستيم و پيوسته تسبيح او مى </a:t>
            </a:r>
            <a:r>
              <a:rPr lang="fa-IR" dirty="0" smtClean="0">
                <a:solidFill>
                  <a:srgbClr val="009900"/>
                </a:solidFill>
                <a:ea typeface="Calibri"/>
              </a:rPr>
              <a:t>گوييم</a:t>
            </a:r>
            <a:r>
              <a:rPr lang="fa-IR" dirty="0">
                <a:solidFill>
                  <a:srgbClr val="009900"/>
                </a:solidFill>
                <a:ea typeface="Calibri"/>
              </a:rPr>
              <a:t>.»</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امام </a:t>
            </a:r>
            <a:r>
              <a:rPr lang="fa-IR" dirty="0" smtClean="0">
                <a:ea typeface="Calibri"/>
              </a:rPr>
              <a:t>صادق(ع) </a:t>
            </a:r>
            <a:r>
              <a:rPr lang="fa-IR" dirty="0">
                <a:ea typeface="Calibri"/>
              </a:rPr>
              <a:t>مى گويد</a:t>
            </a:r>
            <a:r>
              <a:rPr lang="fa-IR" dirty="0">
                <a:solidFill>
                  <a:srgbClr val="009900"/>
                </a:solidFill>
                <a:ea typeface="Calibri"/>
              </a:rPr>
              <a:t>:«خداوند فرشتگانى دارد كه تا روز قيامت در ركوع اند و </a:t>
            </a:r>
            <a:r>
              <a:rPr lang="fa-IR" dirty="0" smtClean="0">
                <a:solidFill>
                  <a:srgbClr val="009900"/>
                </a:solidFill>
                <a:ea typeface="Calibri"/>
              </a:rPr>
              <a:t>فرشتگانى </a:t>
            </a:r>
            <a:r>
              <a:rPr lang="fa-IR" dirty="0">
                <a:solidFill>
                  <a:srgbClr val="009900"/>
                </a:solidFill>
                <a:ea typeface="Calibri"/>
              </a:rPr>
              <a:t>دارد كه تا قيامت در سجودند</a:t>
            </a:r>
            <a:r>
              <a:rPr lang="fa-IR" dirty="0" smtClean="0">
                <a:solidFill>
                  <a:srgbClr val="009900"/>
                </a:solidFill>
                <a:ea typeface="Calibri"/>
              </a:rPr>
              <a:t>.»</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46563544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705600"/>
          </a:xfrm>
        </p:spPr>
        <p:txBody>
          <a:bodyPr>
            <a:normAutofit fontScale="77500" lnSpcReduction="20000"/>
          </a:bodyPr>
          <a:lstStyle/>
          <a:p>
            <a:pPr marL="0" indent="0" algn="r" rtl="1">
              <a:lnSpc>
                <a:spcPct val="115000"/>
              </a:lnSpc>
              <a:spcAft>
                <a:spcPts val="1000"/>
              </a:spcAft>
              <a:buNone/>
            </a:pPr>
            <a:r>
              <a:rPr lang="fa-IR" dirty="0">
                <a:ea typeface="Calibri"/>
              </a:rPr>
              <a:t>3. چرا ظالمان نتيجه عكس مى گيرند؟ </a:t>
            </a:r>
            <a:endParaRPr lang="en-US" dirty="0">
              <a:ea typeface="Calibri"/>
              <a:cs typeface="Arial"/>
            </a:endParaRPr>
          </a:p>
          <a:p>
            <a:pPr marL="0" indent="0" algn="r" rtl="1">
              <a:lnSpc>
                <a:spcPct val="115000"/>
              </a:lnSpc>
              <a:spcAft>
                <a:spcPts val="1000"/>
              </a:spcAft>
              <a:buNone/>
            </a:pPr>
            <a:r>
              <a:rPr lang="fa-IR" dirty="0">
                <a:ea typeface="Calibri"/>
              </a:rPr>
              <a:t>نه تنها در اين آيه، كه در بسيارى ديگر از آيات قرآن مى خوانيم دشمنان حق به جاى اينكه </a:t>
            </a:r>
            <a:r>
              <a:rPr lang="fa-IR" dirty="0" smtClean="0">
                <a:ea typeface="Calibri"/>
              </a:rPr>
              <a:t>از </a:t>
            </a:r>
            <a:r>
              <a:rPr lang="fa-IR" dirty="0">
                <a:ea typeface="Calibri"/>
              </a:rPr>
              <a:t>نور آيات الهى دل و جان خود را روشن سازند و تيره گى ها را بزدايند، بر جهل و شقاوتشان </a:t>
            </a:r>
            <a:r>
              <a:rPr lang="fa-IR" dirty="0" smtClean="0">
                <a:ea typeface="Calibri"/>
              </a:rPr>
              <a:t>افزوده </a:t>
            </a:r>
            <a:r>
              <a:rPr lang="fa-IR" dirty="0">
                <a:ea typeface="Calibri"/>
              </a:rPr>
              <a:t>مى شود</a:t>
            </a:r>
            <a:r>
              <a:rPr lang="fa-IR" dirty="0" smtClean="0">
                <a:ea typeface="Calibri"/>
              </a:rPr>
              <a:t>.</a:t>
            </a:r>
            <a:r>
              <a:rPr lang="fa-IR" dirty="0">
                <a:ea typeface="Calibri"/>
              </a:rPr>
              <a:t> اين به دليل آن است كه خميرمايه وجودشان بر اثر كفر و ظلم و نفاق به شكل ديگرى </a:t>
            </a:r>
            <a:r>
              <a:rPr lang="fa-IR" dirty="0" smtClean="0">
                <a:ea typeface="Calibri"/>
              </a:rPr>
              <a:t>درآمده</a:t>
            </a:r>
            <a:r>
              <a:rPr lang="fa-IR" dirty="0">
                <a:ea typeface="Calibri"/>
              </a:rPr>
              <a:t>، از اين رو هر جا نور حق را مى بينند، به ستيز با آن برمى خيزند، و اين مقابله و ستيز با </a:t>
            </a:r>
            <a:r>
              <a:rPr lang="fa-IR" dirty="0" smtClean="0">
                <a:ea typeface="Calibri"/>
              </a:rPr>
              <a:t>حق</a:t>
            </a:r>
            <a:r>
              <a:rPr lang="fa-IR" dirty="0">
                <a:ea typeface="Calibri"/>
              </a:rPr>
              <a:t>، بر پليدى آنها مى افزايد و روح طغيان و سركشى را در آنها تقويت مى كند.</a:t>
            </a:r>
            <a:endParaRPr lang="en-US" dirty="0">
              <a:ea typeface="Calibri"/>
              <a:cs typeface="Arial"/>
            </a:endParaRPr>
          </a:p>
          <a:p>
            <a:pPr marL="0" indent="0" algn="r" rtl="1">
              <a:lnSpc>
                <a:spcPct val="115000"/>
              </a:lnSpc>
              <a:spcAft>
                <a:spcPts val="1000"/>
              </a:spcAft>
              <a:buNone/>
            </a:pPr>
            <a:r>
              <a:rPr lang="fa-IR" dirty="0">
                <a:ea typeface="Calibri"/>
              </a:rPr>
              <a:t> يك غذاى نيرو بخش را اگر به عالم مجاهد و دانشمند مبارزى بدهيم از آن نيروى كافى </a:t>
            </a:r>
            <a:r>
              <a:rPr lang="fa-IR" dirty="0" smtClean="0">
                <a:ea typeface="Calibri"/>
              </a:rPr>
              <a:t>براى </a:t>
            </a:r>
            <a:r>
              <a:rPr lang="fa-IR" dirty="0">
                <a:ea typeface="Calibri"/>
              </a:rPr>
              <a:t>تعليم و تربيت و يا جهاد در راه حق مى گيرد، ولى همين غذاى نيروبخش را اگر به </a:t>
            </a:r>
            <a:r>
              <a:rPr lang="fa-IR" dirty="0" smtClean="0">
                <a:ea typeface="Calibri"/>
              </a:rPr>
              <a:t>ظالم بيدادگرى </a:t>
            </a:r>
            <a:r>
              <a:rPr lang="fa-IR" dirty="0">
                <a:ea typeface="Calibri"/>
              </a:rPr>
              <a:t>بدهيم از نيروى آن براى ظلم بيشتر استفاده مى كند، تفاوت در غذا نيست، تفاوت در </a:t>
            </a:r>
            <a:r>
              <a:rPr lang="fa-IR" dirty="0" smtClean="0">
                <a:ea typeface="Calibri"/>
              </a:rPr>
              <a:t>مزاج </a:t>
            </a:r>
            <a:r>
              <a:rPr lang="fa-IR" dirty="0">
                <a:ea typeface="Calibri"/>
              </a:rPr>
              <a:t>ها و طرز تفكرها است</a:t>
            </a:r>
            <a:r>
              <a:rPr lang="fa-IR" dirty="0" smtClean="0">
                <a:ea typeface="Calibri"/>
              </a:rPr>
              <a:t>!</a:t>
            </a:r>
            <a:r>
              <a:rPr lang="fa-IR" dirty="0" smtClean="0">
                <a:ea typeface="Calibri"/>
                <a:cs typeface="Arial"/>
              </a:rPr>
              <a:t/>
            </a:r>
            <a:br>
              <a:rPr lang="fa-IR" dirty="0" smtClean="0">
                <a:ea typeface="Calibri"/>
                <a:cs typeface="Arial"/>
              </a:rPr>
            </a:br>
            <a:r>
              <a:rPr lang="fa-IR" dirty="0" smtClean="0">
                <a:ea typeface="Calibri"/>
              </a:rPr>
              <a:t> </a:t>
            </a:r>
            <a:r>
              <a:rPr lang="fa-IR" dirty="0">
                <a:ea typeface="Calibri"/>
              </a:rPr>
              <a:t>آيات قرآن طبق مثل معروف، همچون قطره هاى حيات بخش باران است كه در باغ، لاله مى </a:t>
            </a:r>
            <a:r>
              <a:rPr lang="fa-IR" dirty="0" smtClean="0">
                <a:ea typeface="Calibri"/>
              </a:rPr>
              <a:t>روياند </a:t>
            </a:r>
            <a:r>
              <a:rPr lang="fa-IR" dirty="0">
                <a:ea typeface="Calibri"/>
              </a:rPr>
              <a:t>و در شوره زارها خس!1 درست به همين دليل براى استفاده از قرآن بايد پيش تر آمادگى </a:t>
            </a:r>
            <a:r>
              <a:rPr lang="fa-IR" dirty="0" smtClean="0">
                <a:ea typeface="Calibri"/>
              </a:rPr>
              <a:t>پذيرش </a:t>
            </a:r>
            <a:r>
              <a:rPr lang="fa-IR" dirty="0">
                <a:ea typeface="Calibri"/>
              </a:rPr>
              <a:t>را يافت، و به سخنى ديگر، افزون بر فاعليت فاعل، قابليت محل نيز شرط است.</a:t>
            </a:r>
          </a:p>
          <a:p>
            <a:pPr marL="0" indent="0" algn="r" rtl="1">
              <a:lnSpc>
                <a:spcPct val="115000"/>
              </a:lnSpc>
              <a:spcAft>
                <a:spcPts val="1000"/>
              </a:spcAft>
              <a:buNone/>
            </a:pPr>
            <a:endParaRPr lang="en-US" dirty="0">
              <a:ea typeface="Calibri"/>
              <a:cs typeface="Arial"/>
            </a:endParaRPr>
          </a:p>
        </p:txBody>
      </p:sp>
    </p:spTree>
    <p:extLst>
      <p:ext uri="{BB962C8B-B14F-4D97-AF65-F5344CB8AC3E}">
        <p14:creationId xmlns:p14="http://schemas.microsoft.com/office/powerpoint/2010/main" val="413427158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934200"/>
          </a:xfrm>
        </p:spPr>
        <p:txBody>
          <a:bodyPr>
            <a:normAutofit fontScale="62500" lnSpcReduction="20000"/>
          </a:bodyPr>
          <a:lstStyle/>
          <a:p>
            <a:pPr marL="0" indent="0" algn="r" rtl="1">
              <a:lnSpc>
                <a:spcPct val="115000"/>
              </a:lnSpc>
              <a:spcAft>
                <a:spcPts val="1000"/>
              </a:spcAft>
              <a:buNone/>
            </a:pPr>
            <a:r>
              <a:rPr lang="fa-IR" b="1" dirty="0">
                <a:ea typeface="Calibri"/>
              </a:rPr>
              <a:t>عالم </a:t>
            </a:r>
            <a:r>
              <a:rPr lang="fa-IR" b="1" dirty="0" smtClean="0">
                <a:ea typeface="Calibri"/>
              </a:rPr>
              <a:t>جنين</a:t>
            </a:r>
            <a:r>
              <a:rPr lang="fa-IR" dirty="0">
                <a:ea typeface="Calibri"/>
                <a:cs typeface="Arial"/>
              </a:rPr>
              <a:t/>
            </a:r>
            <a:br>
              <a:rPr lang="fa-IR" dirty="0">
                <a:ea typeface="Calibri"/>
                <a:cs typeface="Arial"/>
              </a:rPr>
            </a:br>
            <a:r>
              <a:rPr lang="fa-IR" dirty="0" smtClean="0">
                <a:solidFill>
                  <a:srgbClr val="009900"/>
                </a:solidFill>
                <a:ea typeface="Calibri"/>
              </a:rPr>
              <a:t>هل </a:t>
            </a:r>
            <a:r>
              <a:rPr lang="fa-IR" dirty="0">
                <a:solidFill>
                  <a:srgbClr val="009900"/>
                </a:solidFill>
                <a:ea typeface="Calibri"/>
              </a:rPr>
              <a:t>أتى على الانسان حين من الدهر لم يكن شيئا مذكورا * </a:t>
            </a:r>
            <a:r>
              <a:rPr lang="fa-IR" dirty="0" smtClean="0">
                <a:solidFill>
                  <a:srgbClr val="009900"/>
                </a:solidFill>
                <a:ea typeface="Calibri"/>
              </a:rPr>
              <a:t>إنا </a:t>
            </a:r>
            <a:r>
              <a:rPr lang="fa-IR" dirty="0">
                <a:solidFill>
                  <a:srgbClr val="009900"/>
                </a:solidFill>
                <a:ea typeface="Calibri"/>
              </a:rPr>
              <a:t>خلقنا الانسان من نطفة أمشاج نبتليه فجعلناه سميعا بصيرا</a:t>
            </a:r>
            <a:r>
              <a:rPr lang="fa-IR" dirty="0" smtClean="0">
                <a:solidFill>
                  <a:srgbClr val="009900"/>
                </a:solidFill>
                <a:ea typeface="Calibri"/>
              </a:rPr>
              <a:t>. </a:t>
            </a:r>
            <a:r>
              <a:rPr lang="fa-IR" dirty="0" smtClean="0">
                <a:ea typeface="Calibri"/>
              </a:rPr>
              <a:t/>
            </a:r>
            <a:br>
              <a:rPr lang="fa-IR" dirty="0" smtClean="0">
                <a:ea typeface="Calibri"/>
              </a:rPr>
            </a:br>
            <a:r>
              <a:rPr lang="fa-IR" dirty="0" smtClean="0">
                <a:solidFill>
                  <a:srgbClr val="00B0F0"/>
                </a:solidFill>
                <a:ea typeface="Calibri"/>
              </a:rPr>
              <a:t>«</a:t>
            </a:r>
            <a:r>
              <a:rPr lang="fa-IR" dirty="0">
                <a:solidFill>
                  <a:srgbClr val="00B0F0"/>
                </a:solidFill>
                <a:ea typeface="Calibri"/>
              </a:rPr>
              <a:t>آيا چنين نيست كه </a:t>
            </a:r>
            <a:r>
              <a:rPr lang="fa-IR" dirty="0" smtClean="0">
                <a:solidFill>
                  <a:srgbClr val="00B0F0"/>
                </a:solidFill>
                <a:ea typeface="Calibri"/>
              </a:rPr>
              <a:t>زمانى </a:t>
            </a:r>
            <a:r>
              <a:rPr lang="fa-IR" dirty="0">
                <a:solidFill>
                  <a:srgbClr val="00B0F0"/>
                </a:solidFill>
                <a:ea typeface="Calibri"/>
              </a:rPr>
              <a:t>طولانى بر انسان گذشت كه چيزى قابل ذكر نبود؟: هل أتى على الانسان حين من الدهر </a:t>
            </a:r>
            <a:r>
              <a:rPr lang="fa-IR" dirty="0" smtClean="0">
                <a:solidFill>
                  <a:srgbClr val="00B0F0"/>
                </a:solidFill>
                <a:ea typeface="Calibri"/>
              </a:rPr>
              <a:t>لم </a:t>
            </a:r>
            <a:r>
              <a:rPr lang="fa-IR" dirty="0">
                <a:solidFill>
                  <a:srgbClr val="00B0F0"/>
                </a:solidFill>
                <a:ea typeface="Calibri"/>
              </a:rPr>
              <a:t>يكن شيئا مذكورا.» </a:t>
            </a:r>
            <a:r>
              <a:rPr lang="fa-IR" dirty="0" smtClean="0">
                <a:ea typeface="Calibri"/>
              </a:rPr>
              <a:t>آرى</a:t>
            </a:r>
            <a:r>
              <a:rPr lang="fa-IR" dirty="0">
                <a:ea typeface="Calibri"/>
              </a:rPr>
              <a:t>، ذرات وجود او هر كدام در گوشه اى ميان خاك ها، در لابلاى قطرات آب درياها، در </a:t>
            </a:r>
            <a:r>
              <a:rPr lang="fa-IR" dirty="0" smtClean="0">
                <a:ea typeface="Calibri"/>
              </a:rPr>
              <a:t>هوايى </a:t>
            </a:r>
            <a:r>
              <a:rPr lang="fa-IR" dirty="0">
                <a:ea typeface="Calibri"/>
              </a:rPr>
              <a:t>كه در جو زمين هست، پراكنده بود. مواد اصلى وجود او هر كدام در گوشه اى </a:t>
            </a:r>
            <a:r>
              <a:rPr lang="fa-IR" dirty="0" smtClean="0">
                <a:ea typeface="Calibri"/>
              </a:rPr>
              <a:t>از </a:t>
            </a:r>
            <a:r>
              <a:rPr lang="fa-IR" dirty="0">
                <a:ea typeface="Calibri"/>
              </a:rPr>
              <a:t>اين سه </a:t>
            </a:r>
            <a:r>
              <a:rPr lang="fa-IR" dirty="0" smtClean="0">
                <a:ea typeface="Calibri"/>
              </a:rPr>
              <a:t>محيط </a:t>
            </a:r>
            <a:r>
              <a:rPr lang="fa-IR" dirty="0">
                <a:ea typeface="Calibri"/>
              </a:rPr>
              <a:t>پهناور افتاده بود و او در ميان آنها درحقيقت گم شده و چيز قابل ذكرى </a:t>
            </a:r>
            <a:r>
              <a:rPr lang="fa-IR" dirty="0" smtClean="0">
                <a:ea typeface="Calibri"/>
              </a:rPr>
              <a:t>نبود.آيا </a:t>
            </a:r>
            <a:r>
              <a:rPr lang="fa-IR" dirty="0">
                <a:ea typeface="Calibri"/>
              </a:rPr>
              <a:t>منظور از «انسان»، نوع انسان است و عموم افراد بشر را شامل مى شود، يا منظور حضرت </a:t>
            </a:r>
            <a:r>
              <a:rPr lang="fa-IR" dirty="0" smtClean="0">
                <a:ea typeface="Calibri"/>
              </a:rPr>
              <a:t>آدم </a:t>
            </a:r>
            <a:r>
              <a:rPr lang="fa-IR" dirty="0">
                <a:ea typeface="Calibri"/>
              </a:rPr>
              <a:t>است؟ آيه بعد كه مى گويد ما انسان را از نطفه آفريديم، قرينه روشنى بر معناى اول </a:t>
            </a:r>
            <a:r>
              <a:rPr lang="fa-IR" dirty="0" smtClean="0">
                <a:ea typeface="Calibri"/>
              </a:rPr>
              <a:t>است</a:t>
            </a:r>
            <a:r>
              <a:rPr lang="fa-IR" dirty="0">
                <a:ea typeface="Calibri"/>
                <a:cs typeface="Arial"/>
              </a:rPr>
              <a:t> </a:t>
            </a:r>
            <a:r>
              <a:rPr lang="fa-IR" dirty="0" smtClean="0">
                <a:ea typeface="Calibri"/>
              </a:rPr>
              <a:t>بعد </a:t>
            </a:r>
            <a:r>
              <a:rPr lang="fa-IR" dirty="0">
                <a:ea typeface="Calibri"/>
              </a:rPr>
              <a:t>از اين مرحله، نوبت به آفرينش انسان، و موجود قابل ذكر شدن است، مى فرمايد: </a:t>
            </a:r>
            <a:r>
              <a:rPr lang="fa-IR" dirty="0">
                <a:solidFill>
                  <a:srgbClr val="00B0F0"/>
                </a:solidFill>
                <a:ea typeface="Calibri"/>
              </a:rPr>
              <a:t>«ما </a:t>
            </a:r>
            <a:r>
              <a:rPr lang="fa-IR" dirty="0" smtClean="0">
                <a:solidFill>
                  <a:srgbClr val="00B0F0"/>
                </a:solidFill>
                <a:ea typeface="Calibri"/>
              </a:rPr>
              <a:t>انسان </a:t>
            </a:r>
            <a:r>
              <a:rPr lang="fa-IR" dirty="0">
                <a:solidFill>
                  <a:srgbClr val="00B0F0"/>
                </a:solidFill>
                <a:ea typeface="Calibri"/>
              </a:rPr>
              <a:t>را از نطفه مختلطى آفريديم و او را مى آزماييم، از اين رو او را شنوا و بينا قرار داديم: إنا </a:t>
            </a:r>
            <a:r>
              <a:rPr lang="fa-IR" dirty="0" smtClean="0">
                <a:solidFill>
                  <a:srgbClr val="00B0F0"/>
                </a:solidFill>
                <a:ea typeface="Calibri"/>
              </a:rPr>
              <a:t>خلقنا </a:t>
            </a:r>
            <a:r>
              <a:rPr lang="fa-IR" dirty="0">
                <a:solidFill>
                  <a:srgbClr val="00B0F0"/>
                </a:solidFill>
                <a:ea typeface="Calibri"/>
              </a:rPr>
              <a:t>الانسان من نطفة أمشاج نبتليه فجعلناه سميعا </a:t>
            </a:r>
            <a:r>
              <a:rPr lang="fa-IR" dirty="0" smtClean="0">
                <a:solidFill>
                  <a:srgbClr val="00B0F0"/>
                </a:solidFill>
                <a:ea typeface="Calibri"/>
              </a:rPr>
              <a:t>بصيرا</a:t>
            </a:r>
            <a:r>
              <a:rPr lang="fa-IR" dirty="0">
                <a:ea typeface="Calibri"/>
                <a:cs typeface="Arial"/>
              </a:rPr>
              <a:t> </a:t>
            </a:r>
            <a:r>
              <a:rPr lang="fa-IR" dirty="0" smtClean="0">
                <a:ea typeface="Calibri"/>
                <a:cs typeface="Arial"/>
              </a:rPr>
              <a:t>»</a:t>
            </a:r>
            <a:br>
              <a:rPr lang="fa-IR" dirty="0" smtClean="0">
                <a:ea typeface="Calibri"/>
                <a:cs typeface="Arial"/>
              </a:rPr>
            </a:br>
            <a:r>
              <a:rPr lang="fa-IR" dirty="0" smtClean="0">
                <a:solidFill>
                  <a:srgbClr val="009900"/>
                </a:solidFill>
                <a:ea typeface="Calibri"/>
              </a:rPr>
              <a:t>«امشاج</a:t>
            </a:r>
            <a:r>
              <a:rPr lang="fa-IR" dirty="0">
                <a:solidFill>
                  <a:srgbClr val="009900"/>
                </a:solidFill>
                <a:ea typeface="Calibri"/>
              </a:rPr>
              <a:t>» </a:t>
            </a:r>
            <a:r>
              <a:rPr lang="fa-IR" dirty="0">
                <a:ea typeface="Calibri"/>
              </a:rPr>
              <a:t>جمع «مشج» (بر وزن نسج يا بر وزن سبب) يا «مشيج» (بر وزن مريض) به معناى </a:t>
            </a:r>
            <a:r>
              <a:rPr lang="fa-IR" dirty="0" smtClean="0">
                <a:ea typeface="Calibri"/>
              </a:rPr>
              <a:t>شىء </a:t>
            </a:r>
            <a:r>
              <a:rPr lang="fa-IR" dirty="0">
                <a:ea typeface="Calibri"/>
              </a:rPr>
              <a:t>مخلوط </a:t>
            </a:r>
            <a:r>
              <a:rPr lang="fa-IR" dirty="0" smtClean="0">
                <a:ea typeface="Calibri"/>
              </a:rPr>
              <a:t>است.آفرينش </a:t>
            </a:r>
            <a:r>
              <a:rPr lang="fa-IR" dirty="0">
                <a:ea typeface="Calibri"/>
              </a:rPr>
              <a:t>انسان از «نطفه مخلوط» ممكن است اشاره به اختلاط نطفه مرد و زن و تركيب </a:t>
            </a:r>
            <a:r>
              <a:rPr lang="fa-IR" dirty="0" smtClean="0">
                <a:ea typeface="Calibri"/>
              </a:rPr>
              <a:t>«اسپرم » </a:t>
            </a:r>
            <a:r>
              <a:rPr lang="fa-IR" dirty="0">
                <a:ea typeface="Calibri"/>
              </a:rPr>
              <a:t>و «اوول» بوده باشد همان گونه كه در روايات اهل </a:t>
            </a:r>
            <a:r>
              <a:rPr lang="fa-IR" dirty="0" smtClean="0">
                <a:ea typeface="Calibri"/>
              </a:rPr>
              <a:t>بيت(ع) </a:t>
            </a:r>
            <a:r>
              <a:rPr lang="fa-IR" dirty="0">
                <a:ea typeface="Calibri"/>
              </a:rPr>
              <a:t>اجمالا به آن اشاره </a:t>
            </a:r>
            <a:r>
              <a:rPr lang="fa-IR" dirty="0" smtClean="0">
                <a:ea typeface="Calibri"/>
              </a:rPr>
              <a:t>شده </a:t>
            </a:r>
            <a:r>
              <a:rPr lang="fa-IR" dirty="0">
                <a:ea typeface="Calibri"/>
              </a:rPr>
              <a:t>است. يا اشاره به استعدادهاى مختلفى كه در درون نطفه ـ از نظر عامل وراثت از طريق ژن </a:t>
            </a:r>
            <a:r>
              <a:rPr lang="fa-IR" dirty="0" smtClean="0">
                <a:ea typeface="Calibri"/>
              </a:rPr>
              <a:t>ها </a:t>
            </a:r>
            <a:r>
              <a:rPr lang="fa-IR" dirty="0">
                <a:ea typeface="Calibri"/>
              </a:rPr>
              <a:t>و مانند آن ـ وجود دارد، يا اشاره به اختلاط مواد مختلف تركيبى نطفه (چرا كه از دهها ماده </a:t>
            </a:r>
            <a:r>
              <a:rPr lang="fa-IR" dirty="0" smtClean="0">
                <a:ea typeface="Calibri"/>
              </a:rPr>
              <a:t>مختلف </a:t>
            </a:r>
            <a:r>
              <a:rPr lang="fa-IR" dirty="0">
                <a:ea typeface="Calibri"/>
              </a:rPr>
              <a:t>تشكيل </a:t>
            </a:r>
            <a:r>
              <a:rPr lang="fa-IR" dirty="0" smtClean="0">
                <a:ea typeface="Calibri"/>
              </a:rPr>
              <a:t>يافته</a:t>
            </a:r>
            <a:r>
              <a:rPr lang="fa-IR" dirty="0">
                <a:ea typeface="Calibri"/>
              </a:rPr>
              <a:t>) و يا اختلاط همه اينها با يكديگر، كه اين معنا از همه جامع تر و </a:t>
            </a:r>
            <a:r>
              <a:rPr lang="fa-IR" dirty="0" smtClean="0">
                <a:ea typeface="Calibri"/>
              </a:rPr>
              <a:t>مناسب تر است</a:t>
            </a:r>
            <a:r>
              <a:rPr lang="fa-IR" dirty="0">
                <a:ea typeface="Calibri"/>
              </a:rPr>
              <a:t>. اين احتمال نيز داده شده كه امشاج به تطورات نطفه در دوران جنينى اشارت </a:t>
            </a:r>
            <a:r>
              <a:rPr lang="fa-IR" dirty="0" smtClean="0">
                <a:ea typeface="Calibri"/>
              </a:rPr>
              <a:t>دارد.جمله </a:t>
            </a:r>
            <a:r>
              <a:rPr lang="fa-IR" dirty="0">
                <a:solidFill>
                  <a:srgbClr val="009900"/>
                </a:solidFill>
                <a:ea typeface="Calibri"/>
              </a:rPr>
              <a:t>«نبتليه» </a:t>
            </a:r>
            <a:r>
              <a:rPr lang="fa-IR" dirty="0">
                <a:ea typeface="Calibri"/>
              </a:rPr>
              <a:t>اشاره به رسيدن انسان به مقام </a:t>
            </a:r>
            <a:r>
              <a:rPr lang="fa-IR" dirty="0">
                <a:solidFill>
                  <a:schemeClr val="accent1">
                    <a:lumMod val="50000"/>
                  </a:schemeClr>
                </a:solidFill>
                <a:ea typeface="Calibri"/>
              </a:rPr>
              <a:t>«ت</a:t>
            </a:r>
            <a:r>
              <a:rPr lang="fa-IR" dirty="0">
                <a:solidFill>
                  <a:srgbClr val="FF0000"/>
                </a:solidFill>
                <a:ea typeface="Calibri"/>
              </a:rPr>
              <a:t>كليف، تعهد، مسئوليت، آزمايش و امتحان» </a:t>
            </a:r>
            <a:r>
              <a:rPr lang="fa-IR" dirty="0" smtClean="0">
                <a:ea typeface="Calibri"/>
              </a:rPr>
              <a:t>است </a:t>
            </a:r>
            <a:r>
              <a:rPr lang="fa-IR" dirty="0">
                <a:ea typeface="Calibri"/>
              </a:rPr>
              <a:t>و اين يكى از بزرگ ترين مواهب خداوند است كه به انسان كرامت فرموده و او را شايسته </a:t>
            </a:r>
            <a:r>
              <a:rPr lang="fa-IR" dirty="0" smtClean="0">
                <a:solidFill>
                  <a:srgbClr val="FF0000"/>
                </a:solidFill>
                <a:ea typeface="Calibri"/>
              </a:rPr>
              <a:t>«</a:t>
            </a:r>
            <a:r>
              <a:rPr lang="fa-IR" dirty="0">
                <a:solidFill>
                  <a:srgbClr val="FF0000"/>
                </a:solidFill>
                <a:ea typeface="Calibri"/>
              </a:rPr>
              <a:t>تكليف و مسئوليت»</a:t>
            </a:r>
            <a:r>
              <a:rPr lang="fa-IR" dirty="0">
                <a:solidFill>
                  <a:schemeClr val="accent1">
                    <a:lumMod val="50000"/>
                  </a:schemeClr>
                </a:solidFill>
                <a:ea typeface="Calibri"/>
              </a:rPr>
              <a:t> </a:t>
            </a:r>
            <a:r>
              <a:rPr lang="fa-IR" dirty="0">
                <a:ea typeface="Calibri"/>
              </a:rPr>
              <a:t>نموده </a:t>
            </a:r>
            <a:r>
              <a:rPr lang="fa-IR" dirty="0" smtClean="0">
                <a:ea typeface="Calibri"/>
              </a:rPr>
              <a:t>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27301051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47500" lnSpcReduction="20000"/>
          </a:bodyPr>
          <a:lstStyle/>
          <a:p>
            <a:pPr marL="0" indent="0" algn="r" rtl="1">
              <a:lnSpc>
                <a:spcPct val="115000"/>
              </a:lnSpc>
              <a:spcAft>
                <a:spcPts val="1000"/>
              </a:spcAft>
              <a:buNone/>
            </a:pPr>
            <a:r>
              <a:rPr lang="fa-IR" b="1" dirty="0">
                <a:ea typeface="Calibri"/>
              </a:rPr>
              <a:t>از آنجاكه «آزمايش و تكليف» بدون آگاهى ممكن نيست، در آخر آيه به ابزار شناخت و </a:t>
            </a:r>
            <a:r>
              <a:rPr lang="fa-IR" b="1" dirty="0" smtClean="0">
                <a:ea typeface="Calibri"/>
              </a:rPr>
              <a:t>چشم </a:t>
            </a:r>
            <a:r>
              <a:rPr lang="fa-IR" b="1" dirty="0">
                <a:ea typeface="Calibri"/>
              </a:rPr>
              <a:t>و گوش اشاره مى كند كه در اختيار انسان ها قرار داده است. از اين تعبير استفاده مى شود </a:t>
            </a:r>
            <a:r>
              <a:rPr lang="fa-IR" b="1" dirty="0" smtClean="0">
                <a:ea typeface="Calibri"/>
              </a:rPr>
              <a:t>كه </a:t>
            </a:r>
            <a:r>
              <a:rPr lang="fa-IR" b="1" dirty="0">
                <a:ea typeface="Calibri"/>
              </a:rPr>
              <a:t>ريشه همه ادراكات انسان از ادراكات حسى اوست. به تعبير ديگر، ادراكات حسى، مادر همه </a:t>
            </a:r>
            <a:r>
              <a:rPr lang="fa-IR" b="1" dirty="0" smtClean="0">
                <a:ea typeface="Calibri"/>
              </a:rPr>
              <a:t>معقولات </a:t>
            </a:r>
            <a:r>
              <a:rPr lang="fa-IR" b="1" dirty="0">
                <a:ea typeface="Calibri"/>
              </a:rPr>
              <a:t>است و اين نظريه بسيارى از فلاسفه اسلامى است. در ميان فلاسفه يونان، ارسطو نيز </a:t>
            </a:r>
            <a:r>
              <a:rPr lang="fa-IR" b="1" dirty="0" smtClean="0">
                <a:ea typeface="Calibri"/>
              </a:rPr>
              <a:t>طرفدار </a:t>
            </a:r>
            <a:r>
              <a:rPr lang="fa-IR" b="1" dirty="0">
                <a:ea typeface="Calibri"/>
              </a:rPr>
              <a:t>همين نظر بوده است.</a:t>
            </a:r>
            <a:endParaRPr lang="en-US" b="1" dirty="0">
              <a:ea typeface="Calibri"/>
              <a:cs typeface="Arial"/>
            </a:endParaRPr>
          </a:p>
          <a:p>
            <a:pPr marL="0" indent="0" algn="r" rtl="1">
              <a:lnSpc>
                <a:spcPct val="115000"/>
              </a:lnSpc>
              <a:spcAft>
                <a:spcPts val="1000"/>
              </a:spcAft>
              <a:buNone/>
            </a:pPr>
            <a:r>
              <a:rPr lang="fa-IR" b="1" dirty="0">
                <a:ea typeface="Calibri"/>
              </a:rPr>
              <a:t>مراحل تكامل جنين</a:t>
            </a:r>
            <a:endParaRPr lang="en-US" b="1" dirty="0">
              <a:ea typeface="Calibri"/>
              <a:cs typeface="Arial"/>
            </a:endParaRPr>
          </a:p>
          <a:p>
            <a:pPr marL="0" indent="0" algn="r" rtl="1">
              <a:lnSpc>
                <a:spcPct val="115000"/>
              </a:lnSpc>
              <a:spcAft>
                <a:spcPts val="1000"/>
              </a:spcAft>
              <a:buNone/>
            </a:pPr>
            <a:r>
              <a:rPr lang="fa-IR" b="1" dirty="0">
                <a:solidFill>
                  <a:srgbClr val="009900"/>
                </a:solidFill>
                <a:ea typeface="Calibri"/>
              </a:rPr>
              <a:t>فخلقنا العلقة مضغة فخلقنا المضغة عظاما فكسونا العظام لحما ثم أنشأناه خلقا آخر </a:t>
            </a:r>
            <a:r>
              <a:rPr lang="fa-IR" b="1" dirty="0" smtClean="0">
                <a:solidFill>
                  <a:srgbClr val="009900"/>
                </a:solidFill>
                <a:ea typeface="Calibri"/>
              </a:rPr>
              <a:t>فتبارك </a:t>
            </a:r>
            <a:r>
              <a:rPr lang="fa-IR" b="1" dirty="0">
                <a:solidFill>
                  <a:srgbClr val="009900"/>
                </a:solidFill>
                <a:ea typeface="Calibri"/>
              </a:rPr>
              <a:t>الله أحسن الخالقين </a:t>
            </a:r>
            <a:r>
              <a:rPr lang="fa-IR" b="1" dirty="0" smtClean="0">
                <a:solidFill>
                  <a:srgbClr val="009900"/>
                </a:solidFill>
                <a:ea typeface="Calibri"/>
              </a:rPr>
              <a:t>.</a:t>
            </a:r>
            <a:endParaRPr lang="en-US" b="1" dirty="0">
              <a:solidFill>
                <a:srgbClr val="009900"/>
              </a:solidFill>
              <a:ea typeface="Calibri"/>
              <a:cs typeface="Arial"/>
            </a:endParaRPr>
          </a:p>
          <a:p>
            <a:pPr marL="0" indent="0" algn="r" rtl="1">
              <a:lnSpc>
                <a:spcPct val="115000"/>
              </a:lnSpc>
              <a:spcAft>
                <a:spcPts val="1000"/>
              </a:spcAft>
              <a:buNone/>
            </a:pPr>
            <a:r>
              <a:rPr lang="fa-IR" b="1" dirty="0">
                <a:ea typeface="Calibri"/>
              </a:rPr>
              <a:t>در آيه نخست مى گويد: «ما انسان را از چكيده و خلاصه اى از گل آفريديم: و لقد خلقنا </a:t>
            </a:r>
            <a:r>
              <a:rPr lang="fa-IR" b="1" dirty="0" smtClean="0">
                <a:ea typeface="Calibri"/>
              </a:rPr>
              <a:t>الانسان </a:t>
            </a:r>
            <a:r>
              <a:rPr lang="fa-IR" b="1" dirty="0">
                <a:ea typeface="Calibri"/>
              </a:rPr>
              <a:t>من سلالة من طين</a:t>
            </a:r>
            <a:r>
              <a:rPr lang="fa-IR" b="1" dirty="0" smtClean="0">
                <a:ea typeface="Calibri"/>
              </a:rPr>
              <a:t>.»</a:t>
            </a:r>
            <a:endParaRPr lang="en-US" b="1" dirty="0">
              <a:ea typeface="Calibri"/>
              <a:cs typeface="Arial"/>
            </a:endParaRPr>
          </a:p>
          <a:p>
            <a:pPr marL="0" indent="0" algn="r" rtl="1">
              <a:lnSpc>
                <a:spcPct val="115000"/>
              </a:lnSpc>
              <a:spcAft>
                <a:spcPts val="1000"/>
              </a:spcAft>
              <a:buNone/>
            </a:pPr>
            <a:r>
              <a:rPr lang="fa-IR" b="1" dirty="0">
                <a:ea typeface="Calibri"/>
              </a:rPr>
              <a:t>آرى، اين گام نخست است كه انسان، اشرف موجودات، با آن همه عظمت، استعداد و </a:t>
            </a:r>
            <a:r>
              <a:rPr lang="fa-IR" b="1" dirty="0" smtClean="0">
                <a:ea typeface="Calibri"/>
              </a:rPr>
              <a:t>شايستگى </a:t>
            </a:r>
            <a:r>
              <a:rPr lang="fa-IR" b="1" dirty="0">
                <a:ea typeface="Calibri"/>
              </a:rPr>
              <a:t>از خاكى بى ارزش آفريده شده </a:t>
            </a:r>
            <a:r>
              <a:rPr lang="fa-IR" b="1" dirty="0" smtClean="0">
                <a:ea typeface="Calibri"/>
              </a:rPr>
              <a:t>است.</a:t>
            </a:r>
            <a:r>
              <a:rPr lang="fa-IR" b="1" dirty="0">
                <a:ea typeface="Calibri"/>
                <a:cs typeface="Arial"/>
              </a:rPr>
              <a:t> </a:t>
            </a:r>
            <a:r>
              <a:rPr lang="fa-IR" b="1" dirty="0" smtClean="0">
                <a:ea typeface="Calibri"/>
              </a:rPr>
              <a:t>در </a:t>
            </a:r>
            <a:r>
              <a:rPr lang="fa-IR" b="1" dirty="0">
                <a:ea typeface="Calibri"/>
              </a:rPr>
              <a:t>آيه بعد اضافه مى كند: </a:t>
            </a:r>
            <a:r>
              <a:rPr lang="fa-IR" b="1" dirty="0">
                <a:solidFill>
                  <a:srgbClr val="009900"/>
                </a:solidFill>
                <a:ea typeface="Calibri"/>
              </a:rPr>
              <a:t>«سپس او را نطفه اى قرار داديم، در قرارگاهى امن: ثم جعلناه </a:t>
            </a:r>
            <a:r>
              <a:rPr lang="fa-IR" b="1" dirty="0" smtClean="0">
                <a:solidFill>
                  <a:srgbClr val="009900"/>
                </a:solidFill>
                <a:ea typeface="Calibri"/>
              </a:rPr>
              <a:t>نطفة </a:t>
            </a:r>
            <a:r>
              <a:rPr lang="fa-IR" b="1" dirty="0">
                <a:solidFill>
                  <a:srgbClr val="009900"/>
                </a:solidFill>
                <a:ea typeface="Calibri"/>
              </a:rPr>
              <a:t>فى قرار مكين.» </a:t>
            </a:r>
            <a:endParaRPr lang="en-US" b="1" dirty="0">
              <a:solidFill>
                <a:srgbClr val="009900"/>
              </a:solidFill>
              <a:ea typeface="Calibri"/>
              <a:cs typeface="Arial"/>
            </a:endParaRPr>
          </a:p>
          <a:p>
            <a:pPr marL="0" indent="0" algn="r" rtl="1">
              <a:lnSpc>
                <a:spcPct val="115000"/>
              </a:lnSpc>
              <a:spcAft>
                <a:spcPts val="1000"/>
              </a:spcAft>
              <a:buNone/>
            </a:pPr>
            <a:r>
              <a:rPr lang="fa-IR" b="1" dirty="0">
                <a:ea typeface="Calibri"/>
              </a:rPr>
              <a:t>نخستين آيه به آغاز وجود همه انسان ها ـ اعم از آدم و فرزندان او ـ اشاره مى كند كه از </a:t>
            </a:r>
            <a:r>
              <a:rPr lang="fa-IR" b="1" dirty="0" smtClean="0">
                <a:ea typeface="Calibri"/>
              </a:rPr>
              <a:t>خاك </a:t>
            </a:r>
            <a:r>
              <a:rPr lang="fa-IR" b="1" dirty="0">
                <a:ea typeface="Calibri"/>
              </a:rPr>
              <a:t>و گل برخاسته اند و در دومين آيه </a:t>
            </a:r>
            <a:r>
              <a:rPr lang="fa-IR" b="1" dirty="0" smtClean="0">
                <a:ea typeface="Calibri"/>
              </a:rPr>
              <a:t>نيزه </a:t>
            </a:r>
            <a:r>
              <a:rPr lang="fa-IR" b="1" dirty="0">
                <a:ea typeface="Calibri"/>
              </a:rPr>
              <a:t>نيز به تداوم نسل آدم از طريق تركيب نطفه نر و ماده و </a:t>
            </a:r>
            <a:r>
              <a:rPr lang="fa-IR" b="1" dirty="0" smtClean="0">
                <a:ea typeface="Calibri"/>
              </a:rPr>
              <a:t>قرار </a:t>
            </a:r>
            <a:r>
              <a:rPr lang="fa-IR" b="1" dirty="0">
                <a:ea typeface="Calibri"/>
              </a:rPr>
              <a:t>گرفتن در قرارگاه رحم توجه مى </a:t>
            </a:r>
            <a:r>
              <a:rPr lang="fa-IR" b="1" dirty="0" smtClean="0">
                <a:ea typeface="Calibri"/>
              </a:rPr>
              <a:t>دهد.تعبير </a:t>
            </a:r>
            <a:r>
              <a:rPr lang="fa-IR" b="1" dirty="0">
                <a:ea typeface="Calibri"/>
              </a:rPr>
              <a:t>از رحم به «قرار مكين» (قرارگاه امن و امان) اشاره به موقعيت خاص رحم در بدن </a:t>
            </a:r>
            <a:r>
              <a:rPr lang="fa-IR" b="1" dirty="0" smtClean="0">
                <a:ea typeface="Calibri"/>
              </a:rPr>
              <a:t>انسان </a:t>
            </a:r>
            <a:r>
              <a:rPr lang="fa-IR" b="1" dirty="0">
                <a:ea typeface="Calibri"/>
              </a:rPr>
              <a:t>است؛ آن هم در محفوظ ترين نقطه بدن كه از هر طرف كاملا تحت حفاظت است. ستون </a:t>
            </a:r>
            <a:r>
              <a:rPr lang="fa-IR" b="1" dirty="0" smtClean="0">
                <a:ea typeface="Calibri"/>
              </a:rPr>
              <a:t>فقرات </a:t>
            </a:r>
            <a:r>
              <a:rPr lang="fa-IR" b="1" dirty="0">
                <a:ea typeface="Calibri"/>
              </a:rPr>
              <a:t>و دنده ها از يك سو، استخوان نيرومند لگن خاصره از سوى ديگر، پوشش هاى متعدد شكم </a:t>
            </a:r>
            <a:r>
              <a:rPr lang="fa-IR" b="1" dirty="0" smtClean="0">
                <a:ea typeface="Calibri"/>
              </a:rPr>
              <a:t>از </a:t>
            </a:r>
            <a:r>
              <a:rPr lang="fa-IR" b="1" dirty="0">
                <a:ea typeface="Calibri"/>
              </a:rPr>
              <a:t>سوى سوم و حفاظتى كه از ناحيه دست ها به عمل مى آيد از سوى چهارم، همگى شواهد اين </a:t>
            </a:r>
            <a:r>
              <a:rPr lang="fa-IR" b="1" dirty="0" smtClean="0">
                <a:ea typeface="Calibri"/>
              </a:rPr>
              <a:t>قرارگاه </a:t>
            </a:r>
            <a:r>
              <a:rPr lang="fa-IR" b="1" dirty="0">
                <a:ea typeface="Calibri"/>
              </a:rPr>
              <a:t>امن و امان </a:t>
            </a:r>
            <a:r>
              <a:rPr lang="fa-IR" b="1" dirty="0" smtClean="0">
                <a:ea typeface="Calibri"/>
              </a:rPr>
              <a:t>است.سپس </a:t>
            </a:r>
            <a:r>
              <a:rPr lang="fa-IR" b="1" dirty="0">
                <a:ea typeface="Calibri"/>
              </a:rPr>
              <a:t>به مراحل شگفت آور سير نطفه در رحم مادر و چهره هاى گوناگون خلقت ـ كه يكى </a:t>
            </a:r>
            <a:r>
              <a:rPr lang="fa-IR" b="1" dirty="0">
                <a:ea typeface="Calibri"/>
                <a:cs typeface="Arial"/>
              </a:rPr>
              <a:t> </a:t>
            </a:r>
            <a:r>
              <a:rPr lang="fa-IR" b="1" dirty="0" smtClean="0">
                <a:ea typeface="Calibri"/>
              </a:rPr>
              <a:t>بعد </a:t>
            </a:r>
            <a:r>
              <a:rPr lang="fa-IR" b="1" dirty="0">
                <a:ea typeface="Calibri"/>
              </a:rPr>
              <a:t>از ديگرى در آن قرارگاه امن و دور از دست بشر ظاهر مى شود ـ اشاره كرده و مى فرمايد: </a:t>
            </a:r>
            <a:r>
              <a:rPr lang="fa-IR" b="1" dirty="0" smtClean="0">
                <a:solidFill>
                  <a:srgbClr val="009900"/>
                </a:solidFill>
                <a:ea typeface="Calibri"/>
              </a:rPr>
              <a:t>«</a:t>
            </a:r>
            <a:r>
              <a:rPr lang="fa-IR" b="1" dirty="0">
                <a:solidFill>
                  <a:srgbClr val="009900"/>
                </a:solidFill>
                <a:ea typeface="Calibri"/>
              </a:rPr>
              <a:t>سپس ما نطفه را به صورت خون بسته اى درآورديم و بعد اين خون بسته را به «مضغه» كه </a:t>
            </a:r>
            <a:r>
              <a:rPr lang="fa-IR" b="1" dirty="0" smtClean="0">
                <a:solidFill>
                  <a:srgbClr val="009900"/>
                </a:solidFill>
                <a:ea typeface="Calibri"/>
              </a:rPr>
              <a:t>شبيه </a:t>
            </a:r>
            <a:r>
              <a:rPr lang="fa-IR" b="1" dirty="0">
                <a:solidFill>
                  <a:srgbClr val="009900"/>
                </a:solidFill>
                <a:ea typeface="Calibri"/>
              </a:rPr>
              <a:t>گوشت جويده است، تبديل كرديم و سپس آن را به صورت استخوان در آورديم و از آن </a:t>
            </a:r>
            <a:r>
              <a:rPr lang="fa-IR" b="1" dirty="0" smtClean="0">
                <a:solidFill>
                  <a:srgbClr val="009900"/>
                </a:solidFill>
                <a:ea typeface="Calibri"/>
              </a:rPr>
              <a:t>پس </a:t>
            </a:r>
            <a:r>
              <a:rPr lang="fa-IR" b="1" dirty="0">
                <a:solidFill>
                  <a:srgbClr val="009900"/>
                </a:solidFill>
                <a:ea typeface="Calibri"/>
              </a:rPr>
              <a:t>بر استخوان ها گوشت پوشانديم: ثم خلقنا النطفة علقة فخلقنا العلقة مضغة فخلقنا المضغة </a:t>
            </a:r>
            <a:r>
              <a:rPr lang="fa-IR" b="1" dirty="0">
                <a:solidFill>
                  <a:srgbClr val="009900"/>
                </a:solidFill>
                <a:ea typeface="Calibri"/>
                <a:cs typeface="Arial"/>
              </a:rPr>
              <a:t> </a:t>
            </a:r>
            <a:r>
              <a:rPr lang="fa-IR" b="1" dirty="0" smtClean="0">
                <a:solidFill>
                  <a:srgbClr val="009900"/>
                </a:solidFill>
                <a:ea typeface="Calibri"/>
              </a:rPr>
              <a:t>عظاما </a:t>
            </a:r>
            <a:r>
              <a:rPr lang="fa-IR" b="1" dirty="0">
                <a:solidFill>
                  <a:srgbClr val="009900"/>
                </a:solidFill>
                <a:ea typeface="Calibri"/>
              </a:rPr>
              <a:t>فكسونا العظام لحما</a:t>
            </a:r>
            <a:r>
              <a:rPr lang="fa-IR" b="1" dirty="0" smtClean="0">
                <a:solidFill>
                  <a:srgbClr val="009900"/>
                </a:solidFill>
                <a:ea typeface="Calibri"/>
              </a:rPr>
              <a:t>.»</a:t>
            </a:r>
            <a:r>
              <a:rPr lang="fa-IR" b="1" dirty="0" smtClean="0">
                <a:ea typeface="Calibri"/>
              </a:rPr>
              <a:t>اين </a:t>
            </a:r>
            <a:r>
              <a:rPr lang="fa-IR" b="1" dirty="0">
                <a:ea typeface="Calibri"/>
              </a:rPr>
              <a:t>چهار مرحله متفاوت كه به همراه مرحله نطفه بودن، مراحل پنج گانه اى را تشكيل مى </a:t>
            </a:r>
            <a:r>
              <a:rPr lang="fa-IR" b="1" dirty="0" smtClean="0">
                <a:ea typeface="Calibri"/>
              </a:rPr>
              <a:t>دهد</a:t>
            </a:r>
            <a:r>
              <a:rPr lang="fa-IR" b="1" dirty="0">
                <a:ea typeface="Calibri"/>
              </a:rPr>
              <a:t>، هر كدام براى خود عالم عجيبى دارد، مملو از شگفتى ها كه در علم جنين شناسى امروز </a:t>
            </a:r>
            <a:r>
              <a:rPr lang="fa-IR" b="1" dirty="0" smtClean="0">
                <a:ea typeface="Calibri"/>
              </a:rPr>
              <a:t>به </a:t>
            </a:r>
            <a:r>
              <a:rPr lang="fa-IR" b="1" dirty="0">
                <a:ea typeface="Calibri"/>
              </a:rPr>
              <a:t>دقت مورد بررسى قرار گرفته و درباره آن كتاب ها نوشته اند، اما روزى كه قرآن از اين مراحل </a:t>
            </a:r>
            <a:r>
              <a:rPr lang="fa-IR" b="1" dirty="0" smtClean="0">
                <a:ea typeface="Calibri"/>
              </a:rPr>
              <a:t>مختلف </a:t>
            </a:r>
            <a:r>
              <a:rPr lang="fa-IR" b="1" dirty="0">
                <a:ea typeface="Calibri"/>
              </a:rPr>
              <a:t>خلقت جنينى انسان و شگفتى هاى آن سخن مى گفت، از اين علم و دانش اثرى نبود.</a:t>
            </a:r>
            <a:endParaRPr lang="en-US" b="1" dirty="0">
              <a:ea typeface="Calibri"/>
              <a:cs typeface="Arial"/>
            </a:endParaRPr>
          </a:p>
          <a:p>
            <a:pPr marL="0" indent="0">
              <a:buNone/>
            </a:pPr>
            <a:endParaRPr lang="fa-IR" dirty="0"/>
          </a:p>
        </p:txBody>
      </p:sp>
    </p:spTree>
    <p:extLst>
      <p:ext uri="{BB962C8B-B14F-4D97-AF65-F5344CB8AC3E}">
        <p14:creationId xmlns:p14="http://schemas.microsoft.com/office/powerpoint/2010/main" val="11289397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437"/>
            <a:ext cx="8686800" cy="6126163"/>
          </a:xfrm>
        </p:spPr>
        <p:txBody>
          <a:bodyPr>
            <a:normAutofit fontScale="70000" lnSpcReduction="20000"/>
          </a:bodyPr>
          <a:lstStyle/>
          <a:p>
            <a:pPr marL="0" indent="0" algn="r" rtl="1">
              <a:lnSpc>
                <a:spcPct val="115000"/>
              </a:lnSpc>
              <a:spcAft>
                <a:spcPts val="1000"/>
              </a:spcAft>
              <a:buNone/>
            </a:pPr>
            <a:r>
              <a:rPr lang="fa-IR" dirty="0" smtClean="0">
                <a:ea typeface="Calibri"/>
              </a:rPr>
              <a:t>در پايان آيه به آخرين مرحله كه در واقع مهم ترين مرحله آفرينش بشر است، با تعبيرى سربسته و پرمعنا اشاره كرده، مى فرمايد: </a:t>
            </a:r>
            <a:r>
              <a:rPr lang="fa-IR" dirty="0" smtClean="0">
                <a:solidFill>
                  <a:srgbClr val="009900"/>
                </a:solidFill>
                <a:ea typeface="Calibri"/>
              </a:rPr>
              <a:t>«سپس ما او را آفرينش تازه اى بخشيديم: ثم أنشأناه خلقا آخر .» </a:t>
            </a:r>
            <a:endParaRPr lang="en-US" dirty="0" smtClean="0">
              <a:solidFill>
                <a:srgbClr val="009900"/>
              </a:solidFill>
              <a:ea typeface="Calibri"/>
              <a:cs typeface="Arial"/>
            </a:endParaRPr>
          </a:p>
          <a:p>
            <a:pPr marL="0" indent="0" algn="r" rtl="1">
              <a:lnSpc>
                <a:spcPct val="115000"/>
              </a:lnSpc>
              <a:spcAft>
                <a:spcPts val="1000"/>
              </a:spcAft>
              <a:buNone/>
            </a:pPr>
            <a:r>
              <a:rPr lang="fa-IR" dirty="0" smtClean="0">
                <a:solidFill>
                  <a:srgbClr val="009900"/>
                </a:solidFill>
                <a:ea typeface="Calibri"/>
              </a:rPr>
              <a:t>«بزرگ و پر بركت است، خدايى كه بهترين خلق كنندگان است: فتبارك الله أحسن الخالقين .» </a:t>
            </a:r>
            <a:r>
              <a:rPr lang="fa-IR" dirty="0" smtClean="0">
                <a:ea typeface="Calibri"/>
              </a:rPr>
              <a:t>آفرين بر اين قدرت نمايى بى نظير كه در ظلمت كده رحم اين چنين تصوير بديعى با اين همه عجايب و شگفتى ها بر قطره آبى نقش مى زند! آفرين بر آن علم و حكمتى كه اين همه استعداد و شايستگى را در چنين موجود ناچيزى ايجاد مى كند! آفرين بر او و بر خلقت بى نظيرش! تعبير «أحسن الخالقين» (بهترين آفرينندگان) اين سؤال را به وجود مى آورد كه مگر غير از خدا آفريدگار ديگرى وجود دارد؟ برخى از مفسران توجيهات گوناگونى براى آيه كرده اند؛ درحالى كه نيازى به اين توجيهات نيست و كلمه «خلق» به معناى اندازه گيرى و صنعت، درباره غير خداوند نيز صادق است. البته خلق خدا با خلق غير او از جهات گوناگونى متفاوت است:</a:t>
            </a:r>
            <a:endParaRPr lang="fa-IR" dirty="0" smtClean="0">
              <a:ea typeface="Calibri"/>
              <a:cs typeface="Arial"/>
            </a:endParaRPr>
          </a:p>
          <a:p>
            <a:pPr marL="0" indent="0" algn="r" rtl="1">
              <a:lnSpc>
                <a:spcPct val="115000"/>
              </a:lnSpc>
              <a:spcAft>
                <a:spcPts val="1000"/>
              </a:spcAft>
              <a:buNone/>
            </a:pPr>
            <a:r>
              <a:rPr lang="fa-IR" dirty="0" smtClean="0">
                <a:ea typeface="Calibri"/>
              </a:rPr>
              <a:t>1. خداوند ماده و صورت اشيا را مى آفريند؛ حال آنكه اگر انسان بخواهد چيزى را ايجاد كند،</a:t>
            </a:r>
            <a:r>
              <a:rPr lang="fa-IR" dirty="0">
                <a:ea typeface="Calibri"/>
                <a:cs typeface="Arial"/>
              </a:rPr>
              <a:t> </a:t>
            </a:r>
            <a:r>
              <a:rPr lang="fa-IR" dirty="0" smtClean="0">
                <a:ea typeface="Calibri"/>
              </a:rPr>
              <a:t>تنها مى تواند با استفاده از مواد موجود اين جهان صورت تازه اى به آن ببخشد مثلا از مصالح ساختمانى خانه اى بسازد، يا از آهن و فولاد، اتومبيل يا كارخانه اى اختراع كند.</a:t>
            </a:r>
            <a:endParaRPr lang="en-US" dirty="0" smtClean="0">
              <a:ea typeface="Calibri"/>
              <a:cs typeface="Arial"/>
            </a:endParaRPr>
          </a:p>
          <a:p>
            <a:pPr marL="0" indent="0">
              <a:buNone/>
            </a:pPr>
            <a:endParaRPr lang="fa-IR" dirty="0"/>
          </a:p>
        </p:txBody>
      </p:sp>
    </p:spTree>
    <p:extLst>
      <p:ext uri="{BB962C8B-B14F-4D97-AF65-F5344CB8AC3E}">
        <p14:creationId xmlns:p14="http://schemas.microsoft.com/office/powerpoint/2010/main" val="31600217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pPr marL="0" indent="0" algn="r" rtl="1">
              <a:lnSpc>
                <a:spcPct val="115000"/>
              </a:lnSpc>
              <a:spcAft>
                <a:spcPts val="1000"/>
              </a:spcAft>
              <a:buNone/>
            </a:pPr>
            <a:r>
              <a:rPr lang="fa-IR" dirty="0">
                <a:ea typeface="Calibri"/>
              </a:rPr>
              <a:t>2</a:t>
            </a:r>
            <a:r>
              <a:rPr lang="fa-IR" b="1" dirty="0">
                <a:ea typeface="Calibri"/>
              </a:rPr>
              <a:t>. خلقت و آفرينش خداوند، نامحدود است و او آفريدگار همه چيز مى باشد: </a:t>
            </a:r>
            <a:r>
              <a:rPr lang="fa-IR" b="1" dirty="0">
                <a:solidFill>
                  <a:schemeClr val="tx2">
                    <a:lumMod val="60000"/>
                    <a:lumOff val="40000"/>
                  </a:schemeClr>
                </a:solidFill>
                <a:ea typeface="Calibri"/>
              </a:rPr>
              <a:t>«الله خالق كل </a:t>
            </a:r>
            <a:r>
              <a:rPr lang="fa-IR" b="1" dirty="0" smtClean="0">
                <a:solidFill>
                  <a:schemeClr val="tx2">
                    <a:lumMod val="60000"/>
                    <a:lumOff val="40000"/>
                  </a:schemeClr>
                </a:solidFill>
                <a:ea typeface="Calibri"/>
              </a:rPr>
              <a:t>شىء</a:t>
            </a:r>
            <a:r>
              <a:rPr lang="fa-IR" b="1" dirty="0">
                <a:solidFill>
                  <a:schemeClr val="tx2">
                    <a:lumMod val="60000"/>
                    <a:lumOff val="40000"/>
                  </a:schemeClr>
                </a:solidFill>
                <a:ea typeface="Calibri"/>
              </a:rPr>
              <a:t>»  </a:t>
            </a:r>
            <a:r>
              <a:rPr lang="fa-IR" b="1" dirty="0">
                <a:ea typeface="Calibri"/>
              </a:rPr>
              <a:t>درحالى كه انسان موجودات بسيار محدودى را مى تواند ابداع كند و گاه توأم با انواع ضعف </a:t>
            </a:r>
            <a:r>
              <a:rPr lang="fa-IR" b="1" dirty="0" smtClean="0">
                <a:ea typeface="Calibri"/>
              </a:rPr>
              <a:t>ها </a:t>
            </a:r>
            <a:r>
              <a:rPr lang="fa-IR" b="1" dirty="0">
                <a:ea typeface="Calibri"/>
              </a:rPr>
              <a:t>و نقص هاست، اما خلق و ابداع پروردگار خالى از هرگونه عيب و نقص </a:t>
            </a:r>
            <a:r>
              <a:rPr lang="fa-IR" b="1" dirty="0" smtClean="0">
                <a:ea typeface="Calibri"/>
              </a:rPr>
              <a:t>است.</a:t>
            </a:r>
          </a:p>
          <a:p>
            <a:pPr marL="0" indent="0" algn="r" rtl="1">
              <a:lnSpc>
                <a:spcPct val="115000"/>
              </a:lnSpc>
              <a:spcAft>
                <a:spcPts val="1000"/>
              </a:spcAft>
              <a:buNone/>
            </a:pPr>
            <a:r>
              <a:rPr lang="fa-IR" b="1" dirty="0" smtClean="0">
                <a:ea typeface="Calibri"/>
              </a:rPr>
              <a:t/>
            </a:r>
            <a:br>
              <a:rPr lang="fa-IR" b="1" dirty="0" smtClean="0">
                <a:ea typeface="Calibri"/>
              </a:rPr>
            </a:br>
            <a:r>
              <a:rPr lang="fa-IR" b="1" dirty="0" smtClean="0">
                <a:ea typeface="Calibri"/>
              </a:rPr>
              <a:t>3</a:t>
            </a:r>
            <a:r>
              <a:rPr lang="fa-IR" b="1" dirty="0">
                <a:ea typeface="Calibri"/>
              </a:rPr>
              <a:t>. در آنجا كه انسان بر اين امر توانايى مى يابد، آن نيز به اذن و فرمان خداست كه بى اذن </a:t>
            </a:r>
            <a:r>
              <a:rPr lang="fa-IR" b="1" dirty="0" smtClean="0">
                <a:ea typeface="Calibri"/>
              </a:rPr>
              <a:t>او </a:t>
            </a:r>
            <a:r>
              <a:rPr lang="fa-IR" b="1" dirty="0">
                <a:ea typeface="Calibri"/>
              </a:rPr>
              <a:t>در عالم حتى برگى بر درختى نمى جنبد؛ چنانكه درباره حضرت </a:t>
            </a:r>
            <a:r>
              <a:rPr lang="fa-IR" b="1" dirty="0" smtClean="0">
                <a:ea typeface="Calibri"/>
              </a:rPr>
              <a:t>مسيح(ع) </a:t>
            </a:r>
            <a:r>
              <a:rPr lang="fa-IR" b="1" dirty="0">
                <a:ea typeface="Calibri"/>
              </a:rPr>
              <a:t>در </a:t>
            </a:r>
            <a:r>
              <a:rPr lang="fa-IR" b="1" dirty="0" smtClean="0">
                <a:ea typeface="Calibri"/>
              </a:rPr>
              <a:t>سورمائده </a:t>
            </a:r>
            <a:r>
              <a:rPr lang="fa-IR" b="1" dirty="0">
                <a:ea typeface="Calibri"/>
              </a:rPr>
              <a:t>مى خوانيم: </a:t>
            </a:r>
            <a:r>
              <a:rPr lang="fa-IR" b="1" dirty="0">
                <a:solidFill>
                  <a:schemeClr val="tx2">
                    <a:lumMod val="60000"/>
                    <a:lumOff val="40000"/>
                  </a:schemeClr>
                </a:solidFill>
                <a:ea typeface="Calibri"/>
              </a:rPr>
              <a:t>«و إذ تخلق من الطين كهيئة الطير بإذنى: </a:t>
            </a:r>
            <a:r>
              <a:rPr lang="fa-IR" b="1" dirty="0" smtClean="0">
                <a:solidFill>
                  <a:schemeClr val="tx2">
                    <a:lumMod val="60000"/>
                    <a:lumOff val="40000"/>
                  </a:schemeClr>
                </a:solidFill>
                <a:ea typeface="Calibri"/>
              </a:rPr>
              <a:t>در </a:t>
            </a:r>
            <a:r>
              <a:rPr lang="fa-IR" b="1" dirty="0">
                <a:solidFill>
                  <a:schemeClr val="tx2">
                    <a:lumMod val="60000"/>
                    <a:lumOff val="40000"/>
                  </a:schemeClr>
                </a:solidFill>
                <a:ea typeface="Calibri"/>
              </a:rPr>
              <a:t>آن هنگام كه تو از گل، صورتى </a:t>
            </a:r>
            <a:r>
              <a:rPr lang="fa-IR" b="1" dirty="0" smtClean="0">
                <a:solidFill>
                  <a:schemeClr val="tx2">
                    <a:lumMod val="60000"/>
                    <a:lumOff val="40000"/>
                  </a:schemeClr>
                </a:solidFill>
                <a:ea typeface="Calibri"/>
              </a:rPr>
              <a:t>همچون </a:t>
            </a:r>
            <a:r>
              <a:rPr lang="fa-IR" b="1" dirty="0">
                <a:solidFill>
                  <a:schemeClr val="tx2">
                    <a:lumMod val="60000"/>
                    <a:lumOff val="40000"/>
                  </a:schemeClr>
                </a:solidFill>
                <a:ea typeface="Calibri"/>
              </a:rPr>
              <a:t>صورت پرنده به اذن من خلق مى كردى.»</a:t>
            </a:r>
            <a:endParaRPr lang="en-US" b="1" dirty="0">
              <a:solidFill>
                <a:schemeClr val="tx2">
                  <a:lumMod val="60000"/>
                  <a:lumOff val="40000"/>
                </a:schemeClr>
              </a:solidFill>
              <a:ea typeface="Calibri"/>
              <a:cs typeface="Arial"/>
            </a:endParaRPr>
          </a:p>
          <a:p>
            <a:pPr marL="0" indent="0" algn="r" rtl="1">
              <a:lnSpc>
                <a:spcPct val="115000"/>
              </a:lnSpc>
              <a:spcAft>
                <a:spcPts val="1000"/>
              </a:spcAft>
              <a:buNone/>
            </a:pPr>
            <a:r>
              <a:rPr lang="fa-IR" b="1" dirty="0">
                <a:ea typeface="Calibri"/>
              </a:rPr>
              <a:t>نكته: آخرين مرحله تكامل انسان در رحم</a:t>
            </a:r>
            <a:endParaRPr lang="en-US" b="1" dirty="0">
              <a:ea typeface="Calibri"/>
              <a:cs typeface="Arial"/>
            </a:endParaRPr>
          </a:p>
          <a:p>
            <a:pPr marL="0" indent="0" algn="r" rtl="1">
              <a:lnSpc>
                <a:spcPct val="115000"/>
              </a:lnSpc>
              <a:spcAft>
                <a:spcPts val="1000"/>
              </a:spcAft>
              <a:buNone/>
            </a:pPr>
            <a:r>
              <a:rPr lang="fa-IR" b="1" dirty="0">
                <a:ea typeface="Calibri"/>
              </a:rPr>
              <a:t>در مراحل پنج گانه اى كه براى آفرينش انسان در آيه فوق ذكر گرديده، همه جا تعبير به «خلق» </a:t>
            </a:r>
            <a:r>
              <a:rPr lang="fa-IR" b="1" dirty="0" smtClean="0">
                <a:ea typeface="Calibri"/>
              </a:rPr>
              <a:t>شده </a:t>
            </a:r>
            <a:r>
              <a:rPr lang="fa-IR" b="1" dirty="0">
                <a:ea typeface="Calibri"/>
              </a:rPr>
              <a:t>است، اما هنگامى كه به آخرين مرحله مى رسد، تعبير «انشاء» را به كار مى برد</a:t>
            </a:r>
            <a:r>
              <a:rPr lang="fa-IR" b="1" dirty="0" smtClean="0">
                <a:ea typeface="Calibri"/>
              </a:rPr>
              <a:t>. </a:t>
            </a:r>
            <a:br>
              <a:rPr lang="fa-IR" b="1" dirty="0" smtClean="0">
                <a:ea typeface="Calibri"/>
              </a:rPr>
            </a:br>
            <a:r>
              <a:rPr lang="fa-IR" b="1" dirty="0" smtClean="0">
                <a:ea typeface="Calibri"/>
              </a:rPr>
              <a:t>انشا همان گونه که واژه شناسان گفته اند به معنای ایجاد کردن چیزی توام با تربیت آن است. مرحله اخیر با مراحل قبلی کاملا متفاوت است  و قرآن از ان سربسته یاد کرده و می فرماید: </a:t>
            </a:r>
            <a:r>
              <a:rPr lang="fa-IR" b="1" dirty="0" smtClean="0">
                <a:solidFill>
                  <a:schemeClr val="tx2">
                    <a:lumMod val="60000"/>
                    <a:lumOff val="40000"/>
                  </a:schemeClr>
                </a:solidFill>
                <a:ea typeface="Calibri"/>
              </a:rPr>
              <a:t>« سپس ما به آن آفرینش تازه ای دادیم »</a:t>
            </a:r>
            <a:endParaRPr lang="en-US" b="1" dirty="0">
              <a:solidFill>
                <a:schemeClr val="tx2">
                  <a:lumMod val="60000"/>
                  <a:lumOff val="40000"/>
                </a:schemeClr>
              </a:solidFill>
              <a:ea typeface="Calibri"/>
              <a:cs typeface="Arial"/>
            </a:endParaRPr>
          </a:p>
          <a:p>
            <a:pPr marL="0" indent="0" algn="r" rtl="1">
              <a:lnSpc>
                <a:spcPct val="115000"/>
              </a:lnSpc>
              <a:spcAft>
                <a:spcPts val="1000"/>
              </a:spcAft>
              <a:buNone/>
            </a:pPr>
            <a:r>
              <a:rPr lang="fa-IR" b="1" dirty="0">
                <a:ea typeface="Calibri"/>
              </a:rPr>
              <a:t> </a:t>
            </a:r>
            <a:r>
              <a:rPr lang="fa-IR" b="1" dirty="0" smtClean="0">
                <a:solidFill>
                  <a:schemeClr val="accent2">
                    <a:lumMod val="50000"/>
                  </a:schemeClr>
                </a:solidFill>
                <a:ea typeface="Calibri"/>
              </a:rPr>
              <a:t>عالم </a:t>
            </a:r>
            <a:r>
              <a:rPr lang="fa-IR" b="1" dirty="0">
                <a:solidFill>
                  <a:schemeClr val="accent2">
                    <a:lumMod val="50000"/>
                  </a:schemeClr>
                </a:solidFill>
                <a:ea typeface="Calibri"/>
              </a:rPr>
              <a:t>مرگ و برزخ</a:t>
            </a:r>
            <a:endParaRPr lang="en-US" b="1" dirty="0">
              <a:solidFill>
                <a:schemeClr val="accent2">
                  <a:lumMod val="50000"/>
                </a:schemeClr>
              </a:solidFill>
              <a:ea typeface="Calibri"/>
              <a:cs typeface="Arial"/>
            </a:endParaRPr>
          </a:p>
          <a:p>
            <a:pPr marL="0" indent="0" algn="r" rtl="1">
              <a:lnSpc>
                <a:spcPct val="115000"/>
              </a:lnSpc>
              <a:spcAft>
                <a:spcPts val="1000"/>
              </a:spcAft>
              <a:buNone/>
            </a:pPr>
            <a:r>
              <a:rPr lang="fa-IR" b="1" dirty="0">
                <a:solidFill>
                  <a:schemeClr val="accent2">
                    <a:lumMod val="50000"/>
                  </a:schemeClr>
                </a:solidFill>
                <a:ea typeface="Calibri"/>
              </a:rPr>
              <a:t>گرفتن روح به هنگام مرگ و خواب</a:t>
            </a:r>
            <a:endParaRPr lang="en-US" b="1" dirty="0">
              <a:solidFill>
                <a:schemeClr val="accent2">
                  <a:lumMod val="50000"/>
                </a:schemeClr>
              </a:solidFill>
              <a:ea typeface="Calibri"/>
              <a:cs typeface="Arial"/>
            </a:endParaRPr>
          </a:p>
          <a:p>
            <a:pPr marL="0" indent="0" algn="r" rtl="1">
              <a:lnSpc>
                <a:spcPct val="115000"/>
              </a:lnSpc>
              <a:spcAft>
                <a:spcPts val="1000"/>
              </a:spcAft>
              <a:buNone/>
            </a:pPr>
            <a:r>
              <a:rPr lang="fa-IR" b="1" dirty="0">
                <a:solidFill>
                  <a:schemeClr val="accent6">
                    <a:lumMod val="75000"/>
                  </a:schemeClr>
                </a:solidFill>
                <a:ea typeface="Calibri"/>
              </a:rPr>
              <a:t>الله يتوفى الانفس حين موتها و التى لم تمت فى منامها فيمسك التى قضى عليها الموت </a:t>
            </a:r>
            <a:r>
              <a:rPr lang="fa-IR" b="1" dirty="0" smtClean="0">
                <a:solidFill>
                  <a:schemeClr val="accent6">
                    <a:lumMod val="75000"/>
                  </a:schemeClr>
                </a:solidFill>
                <a:ea typeface="Calibri"/>
              </a:rPr>
              <a:t>و </a:t>
            </a:r>
            <a:r>
              <a:rPr lang="fa-IR" b="1" dirty="0">
                <a:solidFill>
                  <a:schemeClr val="accent6">
                    <a:lumMod val="75000"/>
                  </a:schemeClr>
                </a:solidFill>
                <a:ea typeface="Calibri"/>
              </a:rPr>
              <a:t>يرسل الاخرى إلى أجل مسمى إن فى ذلك لايات لقوم يتفكرون </a:t>
            </a:r>
            <a:r>
              <a:rPr lang="fa-IR" b="1" dirty="0" smtClean="0">
                <a:solidFill>
                  <a:schemeClr val="accent6">
                    <a:lumMod val="75000"/>
                  </a:schemeClr>
                </a:solidFill>
                <a:ea typeface="Calibri"/>
              </a:rPr>
              <a:t>.</a:t>
            </a:r>
            <a:endParaRPr lang="en-US" b="1" dirty="0">
              <a:solidFill>
                <a:schemeClr val="accent6">
                  <a:lumMod val="75000"/>
                </a:schemeClr>
              </a:solidFill>
              <a:ea typeface="Calibri"/>
              <a:cs typeface="Arial"/>
            </a:endParaRPr>
          </a:p>
          <a:p>
            <a:pPr marL="0" indent="0" algn="r" rtl="1">
              <a:lnSpc>
                <a:spcPct val="115000"/>
              </a:lnSpc>
              <a:spcAft>
                <a:spcPts val="1000"/>
              </a:spcAft>
              <a:buNone/>
            </a:pPr>
            <a:r>
              <a:rPr lang="fa-IR" b="1" dirty="0">
                <a:ea typeface="Calibri"/>
              </a:rPr>
              <a:t>قرآن كريم براى اينكه روشن سازد همه چيز انسان ها و از جمله حيات و مرگشان به دست </a:t>
            </a:r>
            <a:r>
              <a:rPr lang="fa-IR" b="1" dirty="0" smtClean="0">
                <a:ea typeface="Calibri"/>
              </a:rPr>
              <a:t>خداست</a:t>
            </a:r>
            <a:r>
              <a:rPr lang="fa-IR" b="1" dirty="0">
                <a:ea typeface="Calibri"/>
              </a:rPr>
              <a:t>، مى گويد: </a:t>
            </a:r>
            <a:r>
              <a:rPr lang="fa-IR" b="1" dirty="0">
                <a:solidFill>
                  <a:srgbClr val="0070C0"/>
                </a:solidFill>
                <a:ea typeface="Calibri"/>
              </a:rPr>
              <a:t>«خداوند ارواح را به هنگام مرگ قبض مى كند: الله يتوفى الانفس حين </a:t>
            </a:r>
            <a:r>
              <a:rPr lang="fa-IR" b="1" dirty="0" smtClean="0">
                <a:solidFill>
                  <a:srgbClr val="0070C0"/>
                </a:solidFill>
                <a:ea typeface="Calibri"/>
              </a:rPr>
              <a:t>موتها.»</a:t>
            </a:r>
            <a:r>
              <a:rPr lang="fa-IR" b="1" dirty="0">
                <a:solidFill>
                  <a:srgbClr val="0070C0"/>
                </a:solidFill>
                <a:ea typeface="Calibri"/>
                <a:cs typeface="Arial"/>
              </a:rPr>
              <a:t> </a:t>
            </a:r>
            <a:r>
              <a:rPr lang="fa-IR" b="1" dirty="0" smtClean="0">
                <a:solidFill>
                  <a:srgbClr val="0070C0"/>
                </a:solidFill>
                <a:ea typeface="Calibri"/>
              </a:rPr>
              <a:t>«</a:t>
            </a:r>
            <a:r>
              <a:rPr lang="fa-IR" b="1" dirty="0">
                <a:solidFill>
                  <a:srgbClr val="0070C0"/>
                </a:solidFill>
                <a:ea typeface="Calibri"/>
              </a:rPr>
              <a:t>و ارواحى را كه نمرده اند نيز به هنگام خواب مى گيرد: و التى لم تمت فى منامها</a:t>
            </a:r>
            <a:r>
              <a:rPr lang="fa-IR" b="1" dirty="0" smtClean="0">
                <a:solidFill>
                  <a:srgbClr val="0070C0"/>
                </a:solidFill>
                <a:ea typeface="Calibri"/>
              </a:rPr>
              <a:t>.»</a:t>
            </a:r>
            <a:endParaRPr lang="en-US" b="1" dirty="0">
              <a:solidFill>
                <a:srgbClr val="0070C0"/>
              </a:solidFill>
              <a:ea typeface="Calibri"/>
              <a:cs typeface="Arial"/>
            </a:endParaRPr>
          </a:p>
          <a:p>
            <a:pPr marL="0" indent="0">
              <a:buNone/>
            </a:pPr>
            <a:endParaRPr lang="fa-IR" dirty="0"/>
          </a:p>
        </p:txBody>
      </p:sp>
    </p:spTree>
    <p:extLst>
      <p:ext uri="{BB962C8B-B14F-4D97-AF65-F5344CB8AC3E}">
        <p14:creationId xmlns:p14="http://schemas.microsoft.com/office/powerpoint/2010/main" val="4007649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686800" cy="5973763"/>
          </a:xfrm>
        </p:spPr>
        <p:txBody>
          <a:bodyPr>
            <a:normAutofit fontScale="62500" lnSpcReduction="20000"/>
          </a:bodyPr>
          <a:lstStyle/>
          <a:p>
            <a:pPr marL="0" indent="0" algn="r" rtl="1">
              <a:lnSpc>
                <a:spcPct val="115000"/>
              </a:lnSpc>
              <a:spcAft>
                <a:spcPts val="1000"/>
              </a:spcAft>
              <a:buNone/>
            </a:pPr>
            <a:r>
              <a:rPr lang="fa-IR" dirty="0" smtClean="0">
                <a:ea typeface="Calibri"/>
              </a:rPr>
              <a:t>بدين </a:t>
            </a:r>
            <a:r>
              <a:rPr lang="fa-IR" dirty="0">
                <a:ea typeface="Calibri"/>
              </a:rPr>
              <a:t>ترتيب «خواب» برادر «مرگ» است و شكل ضعيفى از آن؛ چرا كه رابطه روح با جسم </a:t>
            </a:r>
            <a:r>
              <a:rPr lang="fa-IR" dirty="0" smtClean="0">
                <a:ea typeface="Calibri"/>
              </a:rPr>
              <a:t>به </a:t>
            </a:r>
            <a:r>
              <a:rPr lang="fa-IR" dirty="0">
                <a:ea typeface="Calibri"/>
              </a:rPr>
              <a:t>هنگام خواب به حداقل مى رسد و بسيارى از پيوندهاى اين دو قطع مى شود. سپس مى </a:t>
            </a:r>
            <a:r>
              <a:rPr lang="fa-IR" dirty="0" smtClean="0">
                <a:ea typeface="Calibri"/>
              </a:rPr>
              <a:t>افزايد</a:t>
            </a:r>
            <a:r>
              <a:rPr lang="fa-IR" dirty="0">
                <a:ea typeface="Calibri"/>
              </a:rPr>
              <a:t>: </a:t>
            </a:r>
            <a:r>
              <a:rPr lang="fa-IR" dirty="0">
                <a:solidFill>
                  <a:srgbClr val="0070C0"/>
                </a:solidFill>
                <a:ea typeface="Calibri"/>
              </a:rPr>
              <a:t>«ارواح كسانى را كه فرمان مرگ آنها را صادر كرده، نگه مى دارد (به گونه اى كه هرگز </a:t>
            </a:r>
            <a:r>
              <a:rPr lang="fa-IR" dirty="0" smtClean="0">
                <a:solidFill>
                  <a:srgbClr val="0070C0"/>
                </a:solidFill>
                <a:ea typeface="Calibri"/>
              </a:rPr>
              <a:t>از </a:t>
            </a:r>
            <a:r>
              <a:rPr lang="fa-IR" dirty="0">
                <a:solidFill>
                  <a:srgbClr val="0070C0"/>
                </a:solidFill>
                <a:ea typeface="Calibri"/>
              </a:rPr>
              <a:t>خواب بيدار نمى شوند) و ارواح ديگرى را كه فرمان ادامه حياتشان داده، تا سرآمد معينى </a:t>
            </a:r>
            <a:r>
              <a:rPr lang="fa-IR" dirty="0" smtClean="0">
                <a:solidFill>
                  <a:srgbClr val="0070C0"/>
                </a:solidFill>
                <a:ea typeface="Calibri"/>
              </a:rPr>
              <a:t>به</a:t>
            </a:r>
            <a:r>
              <a:rPr lang="fa-IR" dirty="0">
                <a:solidFill>
                  <a:srgbClr val="0070C0"/>
                </a:solidFill>
                <a:ea typeface="Calibri"/>
                <a:cs typeface="Arial"/>
              </a:rPr>
              <a:t> </a:t>
            </a:r>
            <a:r>
              <a:rPr lang="fa-IR" dirty="0" smtClean="0">
                <a:solidFill>
                  <a:srgbClr val="0070C0"/>
                </a:solidFill>
                <a:ea typeface="Calibri"/>
              </a:rPr>
              <a:t>بدن </a:t>
            </a:r>
            <a:r>
              <a:rPr lang="fa-IR" dirty="0">
                <a:solidFill>
                  <a:srgbClr val="0070C0"/>
                </a:solidFill>
                <a:ea typeface="Calibri"/>
              </a:rPr>
              <a:t>هايشان بازمى گرداند: فيمسك التى قضى عليها الموت و يرسل الأخرى إلى أجل مسمى.» </a:t>
            </a:r>
            <a:endParaRPr lang="en-US" dirty="0">
              <a:solidFill>
                <a:srgbClr val="0070C0"/>
              </a:solidFill>
              <a:ea typeface="Calibri"/>
              <a:cs typeface="Arial"/>
            </a:endParaRPr>
          </a:p>
          <a:p>
            <a:pPr marL="0" indent="0" algn="r" rtl="1">
              <a:lnSpc>
                <a:spcPct val="115000"/>
              </a:lnSpc>
              <a:spcAft>
                <a:spcPts val="1000"/>
              </a:spcAft>
              <a:buNone/>
            </a:pPr>
            <a:r>
              <a:rPr lang="fa-IR" dirty="0">
                <a:ea typeface="Calibri"/>
              </a:rPr>
              <a:t>آرى، </a:t>
            </a:r>
            <a:r>
              <a:rPr lang="fa-IR" dirty="0">
                <a:solidFill>
                  <a:srgbClr val="0070C0"/>
                </a:solidFill>
                <a:ea typeface="Calibri"/>
              </a:rPr>
              <a:t>«در اين مسئله آيات و نشانه هاى روشنى است براى كسانى كه تفكر مى كنند: إن فى </a:t>
            </a:r>
            <a:r>
              <a:rPr lang="fa-IR" dirty="0" smtClean="0">
                <a:solidFill>
                  <a:srgbClr val="0070C0"/>
                </a:solidFill>
                <a:ea typeface="Calibri"/>
              </a:rPr>
              <a:t>ذلك </a:t>
            </a:r>
            <a:r>
              <a:rPr lang="fa-IR" dirty="0">
                <a:solidFill>
                  <a:srgbClr val="0070C0"/>
                </a:solidFill>
                <a:ea typeface="Calibri"/>
              </a:rPr>
              <a:t>لايات لقوم يتفكرون .» </a:t>
            </a:r>
            <a:endParaRPr lang="en-US" dirty="0">
              <a:solidFill>
                <a:srgbClr val="0070C0"/>
              </a:solidFill>
              <a:ea typeface="Calibri"/>
              <a:cs typeface="Arial"/>
            </a:endParaRPr>
          </a:p>
          <a:p>
            <a:pPr marL="0" indent="0" algn="r" rtl="1">
              <a:lnSpc>
                <a:spcPct val="115000"/>
              </a:lnSpc>
              <a:spcAft>
                <a:spcPts val="1000"/>
              </a:spcAft>
              <a:buNone/>
            </a:pPr>
            <a:r>
              <a:rPr lang="fa-IR" dirty="0">
                <a:ea typeface="Calibri"/>
              </a:rPr>
              <a:t>از اين آيه نكات زير به خوبى استفاده مى شود</a:t>
            </a:r>
            <a:r>
              <a:rPr lang="fa-IR" dirty="0" smtClean="0">
                <a:ea typeface="Calibri"/>
              </a:rPr>
              <a:t>: </a:t>
            </a:r>
          </a:p>
          <a:p>
            <a:pPr marL="0" indent="0" algn="r" rtl="1">
              <a:lnSpc>
                <a:spcPct val="115000"/>
              </a:lnSpc>
              <a:spcAft>
                <a:spcPts val="1000"/>
              </a:spcAft>
              <a:buNone/>
            </a:pPr>
            <a:r>
              <a:rPr lang="fa-IR" dirty="0" smtClean="0">
                <a:ea typeface="Calibri"/>
              </a:rPr>
              <a:t>1. انسان </a:t>
            </a:r>
            <a:r>
              <a:rPr lang="fa-IR" dirty="0">
                <a:ea typeface="Calibri"/>
              </a:rPr>
              <a:t>تركيبى است از روح و جسم، و روح گوهرى است غيرمادى كه ارتباط آن با جسم </a:t>
            </a:r>
            <a:r>
              <a:rPr lang="fa-IR" dirty="0" smtClean="0">
                <a:ea typeface="Calibri"/>
              </a:rPr>
              <a:t>مايه </a:t>
            </a:r>
            <a:r>
              <a:rPr lang="fa-IR" dirty="0">
                <a:ea typeface="Calibri"/>
              </a:rPr>
              <a:t>نور و حيات آن است.</a:t>
            </a:r>
            <a:endParaRPr lang="en-US" dirty="0">
              <a:ea typeface="Calibri"/>
              <a:cs typeface="Arial"/>
            </a:endParaRPr>
          </a:p>
          <a:p>
            <a:pPr marL="0" indent="0" algn="r" rtl="1">
              <a:lnSpc>
                <a:spcPct val="115000"/>
              </a:lnSpc>
              <a:spcAft>
                <a:spcPts val="1000"/>
              </a:spcAft>
              <a:buNone/>
            </a:pPr>
            <a:r>
              <a:rPr lang="fa-IR" dirty="0">
                <a:ea typeface="Calibri"/>
              </a:rPr>
              <a:t>2. به هنگام مرگ، خداوند اين رابطه را قطع مى كند و روح را به عالم ارواح مى برد و به </a:t>
            </a:r>
            <a:r>
              <a:rPr lang="fa-IR" dirty="0" smtClean="0">
                <a:ea typeface="Calibri"/>
              </a:rPr>
              <a:t>هنگام </a:t>
            </a:r>
            <a:r>
              <a:rPr lang="fa-IR" dirty="0">
                <a:ea typeface="Calibri"/>
              </a:rPr>
              <a:t>خواب نيز اين روح را مى گيرد، اما نه آن چنان كه رابطه به كلى قطع شود. بنابراين روح </a:t>
            </a:r>
            <a:r>
              <a:rPr lang="fa-IR" dirty="0" smtClean="0">
                <a:ea typeface="Calibri"/>
              </a:rPr>
              <a:t>نسبت </a:t>
            </a:r>
            <a:r>
              <a:rPr lang="fa-IR" dirty="0">
                <a:ea typeface="Calibri"/>
              </a:rPr>
              <a:t>به بدن داراى سه حالت است: ارتباط تام (حالت حيات و بيدارى)، ارتباط ناقص (حالت </a:t>
            </a:r>
            <a:r>
              <a:rPr lang="fa-IR" dirty="0" smtClean="0">
                <a:ea typeface="Calibri"/>
              </a:rPr>
              <a:t>خواب</a:t>
            </a:r>
            <a:r>
              <a:rPr lang="fa-IR" dirty="0">
                <a:ea typeface="Calibri"/>
              </a:rPr>
              <a:t>) و قطع ارتباط به طور كامل (حالت مرگ).</a:t>
            </a:r>
            <a:endParaRPr lang="en-US" dirty="0">
              <a:ea typeface="Calibri"/>
              <a:cs typeface="Arial"/>
            </a:endParaRPr>
          </a:p>
          <a:p>
            <a:pPr marL="0" indent="0" algn="r" rtl="1">
              <a:lnSpc>
                <a:spcPct val="115000"/>
              </a:lnSpc>
              <a:spcAft>
                <a:spcPts val="1000"/>
              </a:spcAft>
              <a:buNone/>
            </a:pPr>
            <a:r>
              <a:rPr lang="fa-IR" dirty="0">
                <a:ea typeface="Calibri"/>
              </a:rPr>
              <a:t>3. «خواب» چهره ضعيفى از «مرگ» است و «مرگ» نمونه كاملى از «</a:t>
            </a:r>
            <a:r>
              <a:rPr lang="fa-IR" dirty="0" smtClean="0">
                <a:ea typeface="Calibri"/>
              </a:rPr>
              <a:t>خواب».</a:t>
            </a:r>
            <a:endParaRPr lang="en-US" dirty="0">
              <a:ea typeface="Calibri"/>
              <a:cs typeface="Arial"/>
            </a:endParaRPr>
          </a:p>
        </p:txBody>
      </p:sp>
    </p:spTree>
    <p:extLst>
      <p:ext uri="{BB962C8B-B14F-4D97-AF65-F5344CB8AC3E}">
        <p14:creationId xmlns:p14="http://schemas.microsoft.com/office/powerpoint/2010/main" val="185151528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534400" cy="5592763"/>
          </a:xfrm>
        </p:spPr>
        <p:txBody>
          <a:bodyPr>
            <a:normAutofit fontScale="47500" lnSpcReduction="20000"/>
          </a:bodyPr>
          <a:lstStyle/>
          <a:p>
            <a:pPr marL="0" indent="0" algn="r" rtl="1">
              <a:lnSpc>
                <a:spcPct val="115000"/>
              </a:lnSpc>
              <a:spcAft>
                <a:spcPts val="1000"/>
              </a:spcAft>
              <a:buNone/>
            </a:pPr>
            <a:r>
              <a:rPr lang="fa-IR" b="1" dirty="0">
                <a:ea typeface="Calibri"/>
              </a:rPr>
              <a:t>4. خواب از دلايل استقلال و اصالت روح است؛ بهويژه هنگامى كه با «رؤيا»، آن هم رؤياى </a:t>
            </a:r>
            <a:r>
              <a:rPr lang="fa-IR" b="1" dirty="0" smtClean="0">
                <a:ea typeface="Calibri"/>
              </a:rPr>
              <a:t>صادقه </a:t>
            </a:r>
            <a:r>
              <a:rPr lang="fa-IR" b="1" dirty="0">
                <a:ea typeface="Calibri"/>
              </a:rPr>
              <a:t>توأم باشد اين معنا روشن تر مى </a:t>
            </a:r>
            <a:r>
              <a:rPr lang="fa-IR" b="1" dirty="0" smtClean="0">
                <a:ea typeface="Calibri"/>
              </a:rPr>
              <a:t>شود.</a:t>
            </a:r>
            <a:r>
              <a:rPr lang="fa-IR" b="1" dirty="0">
                <a:ea typeface="Calibri"/>
                <a:cs typeface="Arial"/>
              </a:rPr>
              <a:t/>
            </a:r>
            <a:br>
              <a:rPr lang="fa-IR" b="1" dirty="0">
                <a:ea typeface="Calibri"/>
                <a:cs typeface="Arial"/>
              </a:rPr>
            </a:br>
            <a:r>
              <a:rPr lang="fa-IR" b="1" dirty="0" smtClean="0">
                <a:ea typeface="Calibri"/>
              </a:rPr>
              <a:t>5 </a:t>
            </a:r>
            <a:r>
              <a:rPr lang="fa-IR" b="1" dirty="0">
                <a:ea typeface="Calibri"/>
              </a:rPr>
              <a:t>. برخى از ارواح هنگامى كه در عالم خواب رابطه آنها با جسم ضعيف مى شود، گاه به قطع </a:t>
            </a:r>
            <a:r>
              <a:rPr lang="fa-IR" b="1" dirty="0" smtClean="0">
                <a:ea typeface="Calibri"/>
              </a:rPr>
              <a:t>كامل </a:t>
            </a:r>
            <a:r>
              <a:rPr lang="fa-IR" b="1" dirty="0">
                <a:ea typeface="Calibri"/>
              </a:rPr>
              <a:t>اين ارتباط مى انجامد، به گونه اى كه صاحبان آنها هرگز بيدار نمى شوند. اما ارواح ديگر </a:t>
            </a:r>
            <a:r>
              <a:rPr lang="fa-IR" b="1" dirty="0" smtClean="0">
                <a:ea typeface="Calibri"/>
              </a:rPr>
              <a:t>در </a:t>
            </a:r>
            <a:r>
              <a:rPr lang="fa-IR" b="1" dirty="0">
                <a:ea typeface="Calibri"/>
              </a:rPr>
              <a:t>حال خواب و بيدارى در نوسان اند تا فرمان الهى </a:t>
            </a:r>
            <a:r>
              <a:rPr lang="fa-IR" b="1" dirty="0" smtClean="0">
                <a:ea typeface="Calibri"/>
              </a:rPr>
              <a:t>فرارسد.</a:t>
            </a:r>
            <a:r>
              <a:rPr lang="fa-IR" b="1" dirty="0">
                <a:ea typeface="Calibri"/>
                <a:cs typeface="Arial"/>
              </a:rPr>
              <a:t/>
            </a:r>
            <a:br>
              <a:rPr lang="fa-IR" b="1" dirty="0">
                <a:ea typeface="Calibri"/>
                <a:cs typeface="Arial"/>
              </a:rPr>
            </a:br>
            <a:r>
              <a:rPr lang="fa-IR" b="1" dirty="0" smtClean="0">
                <a:ea typeface="Calibri"/>
              </a:rPr>
              <a:t>6 </a:t>
            </a:r>
            <a:r>
              <a:rPr lang="fa-IR" b="1" dirty="0">
                <a:ea typeface="Calibri"/>
              </a:rPr>
              <a:t>. توجه به اين حقيقت كه انسان همه شب به هنگام «خواب» در آستانه مرگ قرار </a:t>
            </a:r>
            <a:r>
              <a:rPr lang="fa-IR" b="1" dirty="0" smtClean="0">
                <a:ea typeface="Calibri"/>
              </a:rPr>
              <a:t>مى </a:t>
            </a:r>
            <a:r>
              <a:rPr lang="fa-IR" b="1" dirty="0">
                <a:ea typeface="Calibri"/>
              </a:rPr>
              <a:t>گيرد، درس عبرتى است كه اگر در آن </a:t>
            </a:r>
            <a:r>
              <a:rPr lang="fa-IR" b="1" dirty="0" smtClean="0">
                <a:ea typeface="Calibri"/>
              </a:rPr>
              <a:t>بينديشد</a:t>
            </a:r>
            <a:r>
              <a:rPr lang="fa-IR" b="1" dirty="0">
                <a:ea typeface="Calibri"/>
                <a:cs typeface="Arial"/>
              </a:rPr>
              <a:t> </a:t>
            </a:r>
            <a:r>
              <a:rPr lang="fa-IR" b="1" dirty="0" smtClean="0">
                <a:ea typeface="Calibri"/>
              </a:rPr>
              <a:t>، </a:t>
            </a:r>
            <a:r>
              <a:rPr lang="fa-IR" b="1" dirty="0">
                <a:ea typeface="Calibri"/>
              </a:rPr>
              <a:t>براى «بيدارى» او كافى </a:t>
            </a:r>
            <a:r>
              <a:rPr lang="fa-IR" b="1" dirty="0" smtClean="0">
                <a:ea typeface="Calibri"/>
              </a:rPr>
              <a:t>است.</a:t>
            </a:r>
            <a:r>
              <a:rPr lang="fa-IR" b="1" dirty="0">
                <a:ea typeface="Calibri"/>
                <a:cs typeface="Arial"/>
              </a:rPr>
              <a:t/>
            </a:r>
            <a:br>
              <a:rPr lang="fa-IR" b="1" dirty="0">
                <a:ea typeface="Calibri"/>
                <a:cs typeface="Arial"/>
              </a:rPr>
            </a:br>
            <a:r>
              <a:rPr lang="fa-IR" b="1" dirty="0" smtClean="0">
                <a:ea typeface="Calibri"/>
              </a:rPr>
              <a:t>7</a:t>
            </a:r>
            <a:r>
              <a:rPr lang="fa-IR" b="1" dirty="0">
                <a:ea typeface="Calibri"/>
              </a:rPr>
              <a:t>. تمام اين امور به دست قدرت خداوند انجام مى گيرد و اگر در آيات ديگر از قبض روح به </a:t>
            </a:r>
            <a:r>
              <a:rPr lang="fa-IR" b="1" dirty="0" smtClean="0">
                <a:ea typeface="Calibri"/>
              </a:rPr>
              <a:t>دست </a:t>
            </a:r>
            <a:r>
              <a:rPr lang="fa-IR" b="1" dirty="0">
                <a:ea typeface="Calibri"/>
              </a:rPr>
              <a:t>«ملك الموت» و فرشتگان مرگ سخن رفته، از اين روست كه آنها فرمانبران حق و مجريان </a:t>
            </a:r>
            <a:r>
              <a:rPr lang="fa-IR" b="1" dirty="0" smtClean="0">
                <a:ea typeface="Calibri"/>
              </a:rPr>
              <a:t>اوامر </a:t>
            </a:r>
            <a:r>
              <a:rPr lang="fa-IR" b="1" dirty="0">
                <a:ea typeface="Calibri"/>
              </a:rPr>
              <a:t>او هستند و تضادى ميان اين دو وجود </a:t>
            </a:r>
            <a:r>
              <a:rPr lang="fa-IR" b="1" dirty="0" smtClean="0">
                <a:ea typeface="Calibri"/>
              </a:rPr>
              <a:t>ندارد.اينكه </a:t>
            </a:r>
            <a:r>
              <a:rPr lang="fa-IR" b="1" dirty="0">
                <a:ea typeface="Calibri"/>
              </a:rPr>
              <a:t>در پايان مى فرمايد: «در اين موضوع نشانه هاى روشنى است براى كسانى كه انديشه </a:t>
            </a:r>
            <a:r>
              <a:rPr lang="fa-IR" b="1" dirty="0" smtClean="0">
                <a:ea typeface="Calibri"/>
              </a:rPr>
              <a:t>مى </a:t>
            </a:r>
            <a:r>
              <a:rPr lang="fa-IR" b="1" dirty="0">
                <a:ea typeface="Calibri"/>
              </a:rPr>
              <a:t>كنند»، منظور نشانه هايى از قدرت خداوند و مسئله مبدأ و معاد و ضعف و ناتوانى انسان در </a:t>
            </a:r>
            <a:r>
              <a:rPr lang="fa-IR" b="1" dirty="0" smtClean="0">
                <a:ea typeface="Calibri"/>
              </a:rPr>
              <a:t>برابر </a:t>
            </a:r>
            <a:r>
              <a:rPr lang="fa-IR" b="1" dirty="0">
                <a:ea typeface="Calibri"/>
              </a:rPr>
              <a:t>اراده اوست.</a:t>
            </a:r>
            <a:endParaRPr lang="en-US" b="1" dirty="0">
              <a:ea typeface="Calibri"/>
              <a:cs typeface="Arial"/>
            </a:endParaRPr>
          </a:p>
          <a:p>
            <a:pPr marL="0" indent="0" algn="r" rtl="1">
              <a:lnSpc>
                <a:spcPct val="115000"/>
              </a:lnSpc>
              <a:spcAft>
                <a:spcPts val="1000"/>
              </a:spcAft>
              <a:buNone/>
            </a:pPr>
            <a:r>
              <a:rPr lang="fa-IR" b="1" dirty="0">
                <a:solidFill>
                  <a:schemeClr val="accent2">
                    <a:lumMod val="50000"/>
                  </a:schemeClr>
                </a:solidFill>
                <a:latin typeface="Andalus" pitchFamily="18" charset="-78"/>
                <a:ea typeface="Calibri"/>
                <a:cs typeface="Andalus" pitchFamily="18" charset="-78"/>
              </a:rPr>
              <a:t>عالم مرگ (اقسام </a:t>
            </a:r>
            <a:r>
              <a:rPr lang="fa-IR" b="1" dirty="0" smtClean="0">
                <a:solidFill>
                  <a:schemeClr val="accent2">
                    <a:lumMod val="50000"/>
                  </a:schemeClr>
                </a:solidFill>
                <a:latin typeface="Andalus" pitchFamily="18" charset="-78"/>
                <a:ea typeface="Calibri"/>
                <a:cs typeface="Andalus" pitchFamily="18" charset="-78"/>
              </a:rPr>
              <a:t>اجل)</a:t>
            </a:r>
            <a:r>
              <a:rPr lang="fa-IR" b="1" dirty="0">
                <a:solidFill>
                  <a:schemeClr val="accent2">
                    <a:lumMod val="50000"/>
                  </a:schemeClr>
                </a:solidFill>
                <a:latin typeface="Andalus" pitchFamily="18" charset="-78"/>
                <a:ea typeface="Calibri"/>
                <a:cs typeface="Andalus" pitchFamily="18" charset="-78"/>
              </a:rPr>
              <a:t/>
            </a:r>
            <a:br>
              <a:rPr lang="fa-IR" b="1" dirty="0">
                <a:solidFill>
                  <a:schemeClr val="accent2">
                    <a:lumMod val="50000"/>
                  </a:schemeClr>
                </a:solidFill>
                <a:latin typeface="Andalus" pitchFamily="18" charset="-78"/>
                <a:ea typeface="Calibri"/>
                <a:cs typeface="Andalus" pitchFamily="18" charset="-78"/>
              </a:rPr>
            </a:br>
            <a:r>
              <a:rPr lang="fa-IR" b="1" dirty="0" smtClean="0">
                <a:solidFill>
                  <a:schemeClr val="accent2">
                    <a:lumMod val="50000"/>
                  </a:schemeClr>
                </a:solidFill>
                <a:latin typeface="Andalus" pitchFamily="18" charset="-78"/>
                <a:ea typeface="Calibri"/>
                <a:cs typeface="Andalus" pitchFamily="18" charset="-78"/>
              </a:rPr>
              <a:t>قال </a:t>
            </a:r>
            <a:r>
              <a:rPr lang="fa-IR" b="1" dirty="0">
                <a:solidFill>
                  <a:schemeClr val="accent2">
                    <a:lumMod val="50000"/>
                  </a:schemeClr>
                </a:solidFill>
                <a:latin typeface="Andalus" pitchFamily="18" charset="-78"/>
                <a:ea typeface="Calibri"/>
                <a:cs typeface="Andalus" pitchFamily="18" charset="-78"/>
              </a:rPr>
              <a:t>يا قوم إنى لكم نذير مبين * أن اعبدوا الله و اتقوه و أطيعون * يغفر لكم من ذنوبكم </a:t>
            </a:r>
            <a:r>
              <a:rPr lang="fa-IR" b="1" dirty="0" smtClean="0">
                <a:solidFill>
                  <a:schemeClr val="accent2">
                    <a:lumMod val="50000"/>
                  </a:schemeClr>
                </a:solidFill>
                <a:latin typeface="Andalus" pitchFamily="18" charset="-78"/>
                <a:ea typeface="Calibri"/>
                <a:cs typeface="Andalus" pitchFamily="18" charset="-78"/>
              </a:rPr>
              <a:t>و </a:t>
            </a:r>
            <a:r>
              <a:rPr lang="fa-IR" b="1" dirty="0">
                <a:solidFill>
                  <a:schemeClr val="accent2">
                    <a:lumMod val="50000"/>
                  </a:schemeClr>
                </a:solidFill>
                <a:latin typeface="Andalus" pitchFamily="18" charset="-78"/>
                <a:ea typeface="Calibri"/>
                <a:cs typeface="Andalus" pitchFamily="18" charset="-78"/>
              </a:rPr>
              <a:t>يؤخركم إلى أجل مسمى إن أجل الله إذا جاء لا يؤخر لو كنتم تعلمون .</a:t>
            </a:r>
            <a:endParaRPr lang="en-US" b="1" dirty="0">
              <a:solidFill>
                <a:schemeClr val="accent2">
                  <a:lumMod val="50000"/>
                </a:schemeClr>
              </a:solidFill>
              <a:latin typeface="Andalus" pitchFamily="18" charset="-78"/>
              <a:ea typeface="Calibri"/>
              <a:cs typeface="Andalus" pitchFamily="18" charset="-78"/>
            </a:endParaRPr>
          </a:p>
          <a:p>
            <a:pPr marL="0" indent="0" algn="r" rtl="1">
              <a:lnSpc>
                <a:spcPct val="115000"/>
              </a:lnSpc>
              <a:spcAft>
                <a:spcPts val="1000"/>
              </a:spcAft>
              <a:buNone/>
            </a:pPr>
            <a:r>
              <a:rPr lang="fa-IR" b="1" dirty="0">
                <a:ea typeface="Calibri"/>
              </a:rPr>
              <a:t>نوح نخستين پيامبر «اولواالعزم» ـ كه صاحب شريعت و آيين الهى بود و دعوت جهانى </a:t>
            </a:r>
            <a:r>
              <a:rPr lang="fa-IR" b="1" dirty="0" smtClean="0">
                <a:ea typeface="Calibri"/>
              </a:rPr>
              <a:t>داشت </a:t>
            </a:r>
            <a:r>
              <a:rPr lang="fa-IR" b="1" dirty="0">
                <a:ea typeface="Calibri"/>
              </a:rPr>
              <a:t>ـ بعد از دريافت اين فرمان به سراغ قومش آمد و گفت: </a:t>
            </a:r>
            <a:r>
              <a:rPr lang="fa-IR" b="1" dirty="0">
                <a:solidFill>
                  <a:srgbClr val="0070C0"/>
                </a:solidFill>
                <a:ea typeface="Calibri"/>
              </a:rPr>
              <a:t>«اى قوم، من براى شما بيم دهنده </a:t>
            </a:r>
            <a:r>
              <a:rPr lang="fa-IR" b="1" dirty="0" smtClean="0">
                <a:solidFill>
                  <a:srgbClr val="0070C0"/>
                </a:solidFill>
                <a:ea typeface="Calibri"/>
              </a:rPr>
              <a:t>آشكارى </a:t>
            </a:r>
            <a:r>
              <a:rPr lang="fa-IR" b="1" dirty="0">
                <a:solidFill>
                  <a:srgbClr val="0070C0"/>
                </a:solidFill>
                <a:ea typeface="Calibri"/>
              </a:rPr>
              <a:t>هستم: قال يا قوم إنى لكم نذير مبين.» </a:t>
            </a:r>
            <a:endParaRPr lang="en-US" b="1" dirty="0">
              <a:solidFill>
                <a:srgbClr val="0070C0"/>
              </a:solidFill>
              <a:ea typeface="Calibri"/>
              <a:cs typeface="Arial"/>
            </a:endParaRPr>
          </a:p>
          <a:p>
            <a:pPr marL="0" indent="0" algn="r" rtl="1">
              <a:lnSpc>
                <a:spcPct val="115000"/>
              </a:lnSpc>
              <a:spcAft>
                <a:spcPts val="1000"/>
              </a:spcAft>
              <a:buNone/>
            </a:pPr>
            <a:r>
              <a:rPr lang="fa-IR" b="1" dirty="0">
                <a:solidFill>
                  <a:srgbClr val="0070C0"/>
                </a:solidFill>
                <a:ea typeface="Calibri"/>
              </a:rPr>
              <a:t>«هدف اين است كه خداوند يگانه يكتا را پرستش كنيد و هرچه غير از اوست، به دور افكنيد؛ </a:t>
            </a:r>
            <a:r>
              <a:rPr lang="fa-IR" b="1" dirty="0" smtClean="0">
                <a:solidFill>
                  <a:srgbClr val="0070C0"/>
                </a:solidFill>
                <a:ea typeface="Calibri"/>
              </a:rPr>
              <a:t>تقوا </a:t>
            </a:r>
            <a:r>
              <a:rPr lang="fa-IR" b="1" dirty="0">
                <a:solidFill>
                  <a:srgbClr val="0070C0"/>
                </a:solidFill>
                <a:ea typeface="Calibri"/>
              </a:rPr>
              <a:t>پيشه كنيد، و از دستورهاى من ـ كه دستور خداست ـ اطاعت نماييد: أن اعبدوا الله و اتقوه </a:t>
            </a:r>
            <a:r>
              <a:rPr lang="fa-IR" b="1" dirty="0" smtClean="0">
                <a:solidFill>
                  <a:srgbClr val="0070C0"/>
                </a:solidFill>
                <a:ea typeface="Calibri"/>
              </a:rPr>
              <a:t>و </a:t>
            </a:r>
            <a:r>
              <a:rPr lang="fa-IR" b="1" dirty="0">
                <a:solidFill>
                  <a:srgbClr val="0070C0"/>
                </a:solidFill>
                <a:ea typeface="Calibri"/>
              </a:rPr>
              <a:t>أطيعون .» </a:t>
            </a:r>
            <a:r>
              <a:rPr lang="fa-IR" b="1" dirty="0" smtClean="0">
                <a:ea typeface="Calibri"/>
              </a:rPr>
              <a:t>درحقيقت </a:t>
            </a:r>
            <a:r>
              <a:rPr lang="fa-IR" b="1" dirty="0">
                <a:ea typeface="Calibri"/>
              </a:rPr>
              <a:t>نوح محتواى دعوت خود را در سه جمله خلاصه كرد: پرستش خداى يكتا، </a:t>
            </a:r>
            <a:r>
              <a:rPr lang="fa-IR" b="1" dirty="0" smtClean="0">
                <a:ea typeface="Calibri"/>
              </a:rPr>
              <a:t>رعايت</a:t>
            </a:r>
            <a:r>
              <a:rPr lang="fa-IR" b="1" dirty="0">
                <a:ea typeface="Calibri"/>
                <a:cs typeface="Arial"/>
              </a:rPr>
              <a:t> </a:t>
            </a:r>
            <a:r>
              <a:rPr lang="fa-IR" b="1" dirty="0" smtClean="0">
                <a:ea typeface="Calibri"/>
              </a:rPr>
              <a:t>تقوا </a:t>
            </a:r>
            <a:r>
              <a:rPr lang="fa-IR" b="1" dirty="0">
                <a:ea typeface="Calibri"/>
              </a:rPr>
              <a:t>و اطاعت از قوانين و دستوراهايى كه او از سوى خدا آورده كه مجموعه اى از عقايد، اخلاق </a:t>
            </a:r>
            <a:r>
              <a:rPr lang="fa-IR" b="1" dirty="0" smtClean="0">
                <a:ea typeface="Calibri"/>
              </a:rPr>
              <a:t>و </a:t>
            </a:r>
            <a:r>
              <a:rPr lang="fa-IR" b="1" dirty="0">
                <a:ea typeface="Calibri"/>
              </a:rPr>
              <a:t>احكام بود.</a:t>
            </a:r>
            <a:endParaRPr lang="en-US" b="1" dirty="0">
              <a:ea typeface="Calibri"/>
              <a:cs typeface="Arial"/>
            </a:endParaRPr>
          </a:p>
          <a:p>
            <a:pPr marL="0" indent="0">
              <a:buNone/>
            </a:pPr>
            <a:endParaRPr lang="fa-IR" b="1" dirty="0"/>
          </a:p>
        </p:txBody>
      </p:sp>
    </p:spTree>
    <p:extLst>
      <p:ext uri="{BB962C8B-B14F-4D97-AF65-F5344CB8AC3E}">
        <p14:creationId xmlns:p14="http://schemas.microsoft.com/office/powerpoint/2010/main" val="186046571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126163"/>
          </a:xfrm>
        </p:spPr>
        <p:txBody>
          <a:bodyPr>
            <a:normAutofit fontScale="47500" lnSpcReduction="20000"/>
          </a:bodyPr>
          <a:lstStyle/>
          <a:p>
            <a:pPr marL="0" indent="0" algn="r" rtl="1">
              <a:lnSpc>
                <a:spcPct val="115000"/>
              </a:lnSpc>
              <a:spcAft>
                <a:spcPts val="1000"/>
              </a:spcAft>
              <a:buNone/>
            </a:pPr>
            <a:r>
              <a:rPr lang="fa-IR" b="1" dirty="0">
                <a:ea typeface="Calibri"/>
              </a:rPr>
              <a:t>سپس به تشويق آنها پرداخته، نتايج مهم اجابت اين دعوت را در دو جمله كوتاه بيان </a:t>
            </a:r>
            <a:r>
              <a:rPr lang="fa-IR" b="1" dirty="0" smtClean="0">
                <a:ea typeface="Calibri"/>
              </a:rPr>
              <a:t>مى </a:t>
            </a:r>
            <a:r>
              <a:rPr lang="fa-IR" b="1" dirty="0">
                <a:ea typeface="Calibri"/>
              </a:rPr>
              <a:t>كند و مى گويد: </a:t>
            </a:r>
            <a:r>
              <a:rPr lang="fa-IR" b="1" dirty="0">
                <a:solidFill>
                  <a:schemeClr val="tx2"/>
                </a:solidFill>
                <a:ea typeface="Calibri"/>
              </a:rPr>
              <a:t>«اگر دعوت مرا اجابت كنيد، خداوند گناهان شما را مى </a:t>
            </a:r>
            <a:r>
              <a:rPr lang="fa-IR" b="1" dirty="0" smtClean="0">
                <a:solidFill>
                  <a:schemeClr val="tx2"/>
                </a:solidFill>
                <a:ea typeface="Calibri"/>
              </a:rPr>
              <a:t>آمرزد».</a:t>
            </a:r>
            <a:r>
              <a:rPr lang="fa-IR" b="1" dirty="0" smtClean="0">
                <a:ea typeface="Calibri"/>
              </a:rPr>
              <a:t> سپس </a:t>
            </a:r>
            <a:r>
              <a:rPr lang="fa-IR" b="1" dirty="0">
                <a:ea typeface="Calibri"/>
              </a:rPr>
              <a:t>مى افزايد: </a:t>
            </a:r>
            <a:r>
              <a:rPr lang="fa-IR" b="1" dirty="0">
                <a:solidFill>
                  <a:schemeClr val="tx2"/>
                </a:solidFill>
                <a:ea typeface="Calibri"/>
              </a:rPr>
              <a:t>«و شما را تا زمان معينى به تأخير مى اندازد و عمرتان را طولانى كرده، </a:t>
            </a:r>
            <a:r>
              <a:rPr lang="fa-IR" b="1" dirty="0" smtClean="0">
                <a:solidFill>
                  <a:schemeClr val="tx2"/>
                </a:solidFill>
                <a:ea typeface="Calibri"/>
              </a:rPr>
              <a:t>عذاب </a:t>
            </a:r>
            <a:r>
              <a:rPr lang="fa-IR" b="1" dirty="0">
                <a:solidFill>
                  <a:schemeClr val="tx2"/>
                </a:solidFill>
                <a:ea typeface="Calibri"/>
              </a:rPr>
              <a:t>را از شما دور مى دارد: و يؤخركم إلى أجل مسمى</a:t>
            </a:r>
            <a:r>
              <a:rPr lang="fa-IR" b="1" dirty="0" smtClean="0">
                <a:solidFill>
                  <a:schemeClr val="tx2"/>
                </a:solidFill>
                <a:ea typeface="Calibri"/>
              </a:rPr>
              <a:t>.«</a:t>
            </a:r>
            <a:r>
              <a:rPr lang="fa-IR" b="1" dirty="0">
                <a:solidFill>
                  <a:schemeClr val="tx2"/>
                </a:solidFill>
                <a:ea typeface="Calibri"/>
              </a:rPr>
              <a:t>زيرا هنگامى كه اجل نهايى الهى فرارسد، تأخير پيدا نمى كند، اگر مى دانستيد: إن أجل </a:t>
            </a:r>
            <a:r>
              <a:rPr lang="fa-IR" b="1" dirty="0" smtClean="0">
                <a:solidFill>
                  <a:schemeClr val="tx2"/>
                </a:solidFill>
                <a:ea typeface="Calibri"/>
              </a:rPr>
              <a:t>الله </a:t>
            </a:r>
            <a:r>
              <a:rPr lang="fa-IR" b="1" dirty="0">
                <a:solidFill>
                  <a:schemeClr val="tx2"/>
                </a:solidFill>
                <a:ea typeface="Calibri"/>
              </a:rPr>
              <a:t>إذا جاء لايؤخر لو كنتم تعلمون .» </a:t>
            </a:r>
            <a:endParaRPr lang="en-US" b="1" dirty="0">
              <a:solidFill>
                <a:schemeClr val="tx2"/>
              </a:solidFill>
              <a:ea typeface="Calibri"/>
              <a:cs typeface="Arial"/>
            </a:endParaRPr>
          </a:p>
          <a:p>
            <a:pPr marL="0" indent="0" algn="r" rtl="1">
              <a:lnSpc>
                <a:spcPct val="115000"/>
              </a:lnSpc>
              <a:spcAft>
                <a:spcPts val="1000"/>
              </a:spcAft>
              <a:buNone/>
            </a:pPr>
            <a:r>
              <a:rPr lang="fa-IR" b="1" dirty="0">
                <a:ea typeface="Calibri"/>
              </a:rPr>
              <a:t>از اين آيه به خوبى استفاده مى شود كه «اجل» و سررسيد عمر انسان دو گونه است: </a:t>
            </a:r>
            <a:r>
              <a:rPr lang="fa-IR" b="1" dirty="0">
                <a:solidFill>
                  <a:schemeClr val="tx2"/>
                </a:solidFill>
                <a:ea typeface="Calibri"/>
              </a:rPr>
              <a:t>«اجل </a:t>
            </a:r>
            <a:r>
              <a:rPr lang="fa-IR" b="1" dirty="0" smtClean="0">
                <a:solidFill>
                  <a:schemeClr val="tx2"/>
                </a:solidFill>
                <a:ea typeface="Calibri"/>
              </a:rPr>
              <a:t>مسمى</a:t>
            </a:r>
            <a:r>
              <a:rPr lang="fa-IR" b="1" dirty="0">
                <a:solidFill>
                  <a:schemeClr val="tx2"/>
                </a:solidFill>
                <a:ea typeface="Calibri"/>
              </a:rPr>
              <a:t>» </a:t>
            </a:r>
            <a:r>
              <a:rPr lang="fa-IR" b="1" dirty="0">
                <a:ea typeface="Calibri"/>
              </a:rPr>
              <a:t>و </a:t>
            </a:r>
            <a:r>
              <a:rPr lang="fa-IR" b="1" dirty="0">
                <a:solidFill>
                  <a:schemeClr val="tx2"/>
                </a:solidFill>
                <a:ea typeface="Calibri"/>
              </a:rPr>
              <a:t>«اجل نهايى»، </a:t>
            </a:r>
            <a:r>
              <a:rPr lang="fa-IR" b="1" dirty="0">
                <a:ea typeface="Calibri"/>
              </a:rPr>
              <a:t>يا به تعبير ديگر </a:t>
            </a:r>
            <a:r>
              <a:rPr lang="fa-IR" b="1" dirty="0">
                <a:solidFill>
                  <a:schemeClr val="tx2"/>
                </a:solidFill>
                <a:ea typeface="Calibri"/>
              </a:rPr>
              <a:t>«اجل أدنى» (نزديك تر) </a:t>
            </a:r>
            <a:r>
              <a:rPr lang="fa-IR" b="1" dirty="0">
                <a:ea typeface="Calibri"/>
              </a:rPr>
              <a:t>و </a:t>
            </a:r>
            <a:r>
              <a:rPr lang="fa-IR" b="1" dirty="0">
                <a:solidFill>
                  <a:schemeClr val="tx2"/>
                </a:solidFill>
                <a:ea typeface="Calibri"/>
              </a:rPr>
              <a:t>«اجل أقصى» (دورتر) </a:t>
            </a:r>
            <a:r>
              <a:rPr lang="fa-IR" b="1" dirty="0">
                <a:ea typeface="Calibri"/>
              </a:rPr>
              <a:t>و </a:t>
            </a:r>
            <a:r>
              <a:rPr lang="fa-IR" b="1" dirty="0" smtClean="0">
                <a:ea typeface="Calibri"/>
              </a:rPr>
              <a:t>يا </a:t>
            </a:r>
            <a:r>
              <a:rPr lang="fa-IR" b="1" dirty="0">
                <a:solidFill>
                  <a:schemeClr val="tx2"/>
                </a:solidFill>
                <a:ea typeface="Calibri"/>
              </a:rPr>
              <a:t>«اجل معلق» (مشروط) </a:t>
            </a:r>
            <a:r>
              <a:rPr lang="fa-IR" b="1" dirty="0">
                <a:ea typeface="Calibri"/>
              </a:rPr>
              <a:t>و </a:t>
            </a:r>
            <a:r>
              <a:rPr lang="fa-IR" b="1" dirty="0">
                <a:solidFill>
                  <a:schemeClr val="tx2"/>
                </a:solidFill>
                <a:ea typeface="Calibri"/>
              </a:rPr>
              <a:t>«اجل حتمى» (مطلق). </a:t>
            </a:r>
            <a:r>
              <a:rPr lang="fa-IR" b="1" dirty="0">
                <a:ea typeface="Calibri"/>
              </a:rPr>
              <a:t>قسم اول سررسيدى است كه قابل </a:t>
            </a:r>
            <a:r>
              <a:rPr lang="fa-IR" b="1" dirty="0" smtClean="0">
                <a:ea typeface="Calibri"/>
              </a:rPr>
              <a:t>تغييرل </a:t>
            </a:r>
            <a:r>
              <a:rPr lang="fa-IR" b="1" dirty="0">
                <a:ea typeface="Calibri"/>
              </a:rPr>
              <a:t>تغيير و </a:t>
            </a:r>
            <a:r>
              <a:rPr lang="fa-IR" b="1" dirty="0" smtClean="0">
                <a:ea typeface="Calibri"/>
              </a:rPr>
              <a:t>دگرگونى </a:t>
            </a:r>
            <a:r>
              <a:rPr lang="fa-IR" b="1" dirty="0">
                <a:ea typeface="Calibri"/>
              </a:rPr>
              <a:t>است و بر اثر اعمال نادرست انسان ممكن است بسيار جلو بيفتد ـ كه عذاب هاى الهى </a:t>
            </a:r>
            <a:r>
              <a:rPr lang="fa-IR" b="1" dirty="0" smtClean="0">
                <a:ea typeface="Calibri"/>
              </a:rPr>
              <a:t>يكى </a:t>
            </a:r>
            <a:r>
              <a:rPr lang="fa-IR" b="1" dirty="0">
                <a:ea typeface="Calibri"/>
              </a:rPr>
              <a:t>از آنهاست ـ و به عكس بر اثر تقوا و نيكوكارى و تدبير ممكن است بسيار عقب افتد.</a:t>
            </a:r>
            <a:endParaRPr lang="en-US" b="1" dirty="0">
              <a:ea typeface="Calibri"/>
              <a:cs typeface="Arial"/>
            </a:endParaRPr>
          </a:p>
          <a:p>
            <a:pPr marL="0" indent="0" algn="r" rtl="1">
              <a:lnSpc>
                <a:spcPct val="115000"/>
              </a:lnSpc>
              <a:spcAft>
                <a:spcPts val="1000"/>
              </a:spcAft>
              <a:buNone/>
            </a:pPr>
            <a:r>
              <a:rPr lang="fa-IR" b="1" dirty="0">
                <a:ea typeface="Calibri"/>
              </a:rPr>
              <a:t>ولى اجل و سررسيد نهايى به هيچ رو قابل دگرگونى نيست، اين موضوع را با مثالى مى توان </a:t>
            </a:r>
            <a:r>
              <a:rPr lang="fa-IR" b="1" dirty="0" smtClean="0">
                <a:ea typeface="Calibri"/>
              </a:rPr>
              <a:t>مشخص </a:t>
            </a:r>
            <a:r>
              <a:rPr lang="fa-IR" b="1" dirty="0">
                <a:ea typeface="Calibri"/>
              </a:rPr>
              <a:t>كرد: </a:t>
            </a:r>
            <a:r>
              <a:rPr lang="fa-IR" b="1" dirty="0">
                <a:solidFill>
                  <a:schemeClr val="accent6">
                    <a:lumMod val="50000"/>
                  </a:schemeClr>
                </a:solidFill>
                <a:ea typeface="Calibri"/>
              </a:rPr>
              <a:t>آدمى استعداد عمر جاويدان ندارد و اگر تمام دستگاه هاى بدن خوب كار </a:t>
            </a:r>
            <a:r>
              <a:rPr lang="fa-IR" b="1" dirty="0" smtClean="0">
                <a:solidFill>
                  <a:schemeClr val="accent6">
                    <a:lumMod val="50000"/>
                  </a:schemeClr>
                </a:solidFill>
                <a:ea typeface="Calibri"/>
              </a:rPr>
              <a:t>كند،سرانجام </a:t>
            </a:r>
            <a:r>
              <a:rPr lang="fa-IR" b="1" dirty="0">
                <a:solidFill>
                  <a:schemeClr val="accent6">
                    <a:lumMod val="50000"/>
                  </a:schemeClr>
                </a:solidFill>
                <a:ea typeface="Calibri"/>
              </a:rPr>
              <a:t>زمانى فرا خواهد رسيد كه بر اثر فرسودگى زياد، قلب او خود به خود از كار باز </a:t>
            </a:r>
            <a:r>
              <a:rPr lang="fa-IR" b="1" dirty="0" smtClean="0">
                <a:solidFill>
                  <a:schemeClr val="accent6">
                    <a:lumMod val="50000"/>
                  </a:schemeClr>
                </a:solidFill>
                <a:ea typeface="Calibri"/>
              </a:rPr>
              <a:t>ايستد،ولى </a:t>
            </a:r>
            <a:r>
              <a:rPr lang="fa-IR" b="1" dirty="0">
                <a:solidFill>
                  <a:schemeClr val="accent6">
                    <a:lumMod val="50000"/>
                  </a:schemeClr>
                </a:solidFill>
                <a:ea typeface="Calibri"/>
              </a:rPr>
              <a:t>رعايت اصول بهداشتى و جلوگيرى به موقع از بيمارى ها مى تواند عمر انسان را طولانى </a:t>
            </a:r>
            <a:r>
              <a:rPr lang="fa-IR" b="1" dirty="0" smtClean="0">
                <a:solidFill>
                  <a:schemeClr val="accent6">
                    <a:lumMod val="50000"/>
                  </a:schemeClr>
                </a:solidFill>
                <a:ea typeface="Calibri"/>
              </a:rPr>
              <a:t>كند</a:t>
            </a:r>
            <a:r>
              <a:rPr lang="fa-IR" b="1" dirty="0">
                <a:solidFill>
                  <a:schemeClr val="accent6">
                    <a:lumMod val="50000"/>
                  </a:schemeClr>
                </a:solidFill>
                <a:ea typeface="Calibri"/>
              </a:rPr>
              <a:t>؛ در حالى كه عدم رعايت اين امور ممكن است آن را بسيار كوتاه سازد و خيلى زود بدان </a:t>
            </a:r>
            <a:r>
              <a:rPr lang="fa-IR" b="1" dirty="0" smtClean="0">
                <a:solidFill>
                  <a:schemeClr val="accent6">
                    <a:lumMod val="50000"/>
                  </a:schemeClr>
                </a:solidFill>
                <a:ea typeface="Calibri"/>
              </a:rPr>
              <a:t>پايان </a:t>
            </a:r>
            <a:r>
              <a:rPr lang="fa-IR" b="1" dirty="0">
                <a:solidFill>
                  <a:schemeClr val="accent6">
                    <a:lumMod val="50000"/>
                  </a:schemeClr>
                </a:solidFill>
                <a:ea typeface="Calibri"/>
              </a:rPr>
              <a:t>دهد</a:t>
            </a:r>
            <a:r>
              <a:rPr lang="fa-IR" b="1" dirty="0" smtClean="0">
                <a:solidFill>
                  <a:schemeClr val="accent6">
                    <a:lumMod val="50000"/>
                  </a:schemeClr>
                </a:solidFill>
                <a:ea typeface="Calibri"/>
              </a:rPr>
              <a:t>.</a:t>
            </a:r>
            <a:endParaRPr lang="en-US" b="1" dirty="0">
              <a:solidFill>
                <a:schemeClr val="accent6">
                  <a:lumMod val="50000"/>
                </a:schemeClr>
              </a:solidFill>
              <a:ea typeface="Calibri"/>
              <a:cs typeface="Arial"/>
            </a:endParaRPr>
          </a:p>
          <a:p>
            <a:pPr marL="0" indent="0" algn="r" rtl="1">
              <a:lnSpc>
                <a:spcPct val="115000"/>
              </a:lnSpc>
              <a:spcAft>
                <a:spcPts val="1000"/>
              </a:spcAft>
              <a:buNone/>
            </a:pPr>
            <a:r>
              <a:rPr lang="fa-IR" b="1" dirty="0">
                <a:solidFill>
                  <a:schemeClr val="tx2"/>
                </a:solidFill>
                <a:ea typeface="Calibri"/>
              </a:rPr>
              <a:t>نكته: عوامل معنوی زيادی و كوتاهى عمر </a:t>
            </a:r>
            <a:r>
              <a:rPr lang="fa-IR" b="1" dirty="0" smtClean="0">
                <a:ea typeface="Calibri"/>
              </a:rPr>
              <a:t/>
            </a:r>
            <a:br>
              <a:rPr lang="fa-IR" b="1" dirty="0" smtClean="0">
                <a:ea typeface="Calibri"/>
              </a:rPr>
            </a:br>
            <a:r>
              <a:rPr lang="fa-IR" b="1" dirty="0" smtClean="0">
                <a:ea typeface="Calibri"/>
              </a:rPr>
              <a:t>نكته </a:t>
            </a:r>
            <a:r>
              <a:rPr lang="fa-IR" b="1" dirty="0">
                <a:ea typeface="Calibri"/>
              </a:rPr>
              <a:t>اى كه به خوبى از اين آيه استفاده مى شود، تأثير گناهان در كوتاهى عمر است؛ زيرا مى </a:t>
            </a:r>
            <a:r>
              <a:rPr lang="fa-IR" b="1" dirty="0" smtClean="0">
                <a:ea typeface="Calibri"/>
              </a:rPr>
              <a:t>گويد</a:t>
            </a:r>
            <a:r>
              <a:rPr lang="fa-IR" b="1" dirty="0">
                <a:ea typeface="Calibri"/>
              </a:rPr>
              <a:t>: </a:t>
            </a:r>
            <a:r>
              <a:rPr lang="fa-IR" b="1" dirty="0">
                <a:solidFill>
                  <a:schemeClr val="accent2">
                    <a:lumMod val="50000"/>
                  </a:schemeClr>
                </a:solidFill>
                <a:ea typeface="Calibri"/>
              </a:rPr>
              <a:t>اگر ايمان بياوريد و تقوا پيشه كنيد خدا به شما عمر طولانى مى دهد و مرگ شما را </a:t>
            </a:r>
            <a:r>
              <a:rPr lang="fa-IR" b="1" dirty="0" smtClean="0">
                <a:solidFill>
                  <a:schemeClr val="accent2">
                    <a:lumMod val="50000"/>
                  </a:schemeClr>
                </a:solidFill>
                <a:ea typeface="Calibri"/>
              </a:rPr>
              <a:t>به</a:t>
            </a:r>
            <a:r>
              <a:rPr lang="fa-IR" b="1" dirty="0">
                <a:solidFill>
                  <a:schemeClr val="accent2">
                    <a:lumMod val="50000"/>
                  </a:schemeClr>
                </a:solidFill>
                <a:ea typeface="Calibri"/>
                <a:cs typeface="Arial"/>
              </a:rPr>
              <a:t> </a:t>
            </a:r>
            <a:r>
              <a:rPr lang="fa-IR" b="1" dirty="0" smtClean="0">
                <a:solidFill>
                  <a:schemeClr val="accent2">
                    <a:lumMod val="50000"/>
                  </a:schemeClr>
                </a:solidFill>
                <a:ea typeface="Calibri"/>
              </a:rPr>
              <a:t>تأخير </a:t>
            </a:r>
            <a:r>
              <a:rPr lang="fa-IR" b="1" dirty="0">
                <a:solidFill>
                  <a:schemeClr val="accent2">
                    <a:lumMod val="50000"/>
                  </a:schemeClr>
                </a:solidFill>
                <a:ea typeface="Calibri"/>
              </a:rPr>
              <a:t>مى اندازد</a:t>
            </a:r>
            <a:r>
              <a:rPr lang="fa-IR" b="1" dirty="0">
                <a:ea typeface="Calibri"/>
              </a:rPr>
              <a:t>. از آنجا كه گناهان همواره بر جسم و يا روح انسان ضربه هاى هولناك وارد مى </a:t>
            </a:r>
            <a:r>
              <a:rPr lang="fa-IR" b="1" dirty="0" smtClean="0">
                <a:ea typeface="Calibri"/>
              </a:rPr>
              <a:t>كند</a:t>
            </a:r>
            <a:r>
              <a:rPr lang="fa-IR" b="1" dirty="0">
                <a:ea typeface="Calibri"/>
              </a:rPr>
              <a:t>، درك اين معنا آسان است. در روايات اسلامى نيز بر اين معنا تأكيد فراوان شده است؛ از </a:t>
            </a:r>
            <a:r>
              <a:rPr lang="fa-IR" b="1" dirty="0" smtClean="0">
                <a:ea typeface="Calibri"/>
              </a:rPr>
              <a:t>جمله </a:t>
            </a:r>
            <a:r>
              <a:rPr lang="fa-IR" b="1" dirty="0">
                <a:ea typeface="Calibri"/>
              </a:rPr>
              <a:t>در حديثى پرمعنا از امام </a:t>
            </a:r>
            <a:r>
              <a:rPr lang="fa-IR" b="1" dirty="0" smtClean="0">
                <a:ea typeface="Calibri"/>
              </a:rPr>
              <a:t>صادق(ع)مى </a:t>
            </a:r>
            <a:r>
              <a:rPr lang="fa-IR" b="1" dirty="0">
                <a:ea typeface="Calibri"/>
              </a:rPr>
              <a:t>خوانيم:</a:t>
            </a:r>
            <a:endParaRPr lang="en-US" b="1" dirty="0">
              <a:ea typeface="Calibri"/>
              <a:cs typeface="Arial"/>
            </a:endParaRPr>
          </a:p>
          <a:p>
            <a:pPr marL="0" indent="0" algn="r" rtl="1">
              <a:lnSpc>
                <a:spcPct val="115000"/>
              </a:lnSpc>
              <a:spcAft>
                <a:spcPts val="1000"/>
              </a:spcAft>
              <a:buNone/>
            </a:pPr>
            <a:r>
              <a:rPr lang="fa-IR" b="1" dirty="0">
                <a:solidFill>
                  <a:schemeClr val="accent1"/>
                </a:solidFill>
                <a:ea typeface="Calibri"/>
              </a:rPr>
              <a:t>من يموت بالذنوب أكثر ممن يموت بالآجال، و من يعيش بالاحسان أكثر ممن يعيش </a:t>
            </a:r>
            <a:r>
              <a:rPr lang="fa-IR" b="1" dirty="0" smtClean="0">
                <a:solidFill>
                  <a:schemeClr val="accent1"/>
                </a:solidFill>
                <a:ea typeface="Calibri"/>
              </a:rPr>
              <a:t>بالاعمار </a:t>
            </a:r>
            <a:r>
              <a:rPr lang="fa-IR" b="1" dirty="0" smtClean="0">
                <a:ea typeface="Calibri"/>
              </a:rPr>
              <a:t/>
            </a:r>
            <a:br>
              <a:rPr lang="fa-IR" b="1" dirty="0" smtClean="0">
                <a:ea typeface="Calibri"/>
              </a:rPr>
            </a:br>
            <a:r>
              <a:rPr lang="fa-IR" b="1" dirty="0" smtClean="0">
                <a:solidFill>
                  <a:srgbClr val="7030A0"/>
                </a:solidFill>
                <a:ea typeface="Calibri"/>
              </a:rPr>
              <a:t>آنها </a:t>
            </a:r>
            <a:r>
              <a:rPr lang="fa-IR" b="1" dirty="0">
                <a:solidFill>
                  <a:srgbClr val="7030A0"/>
                </a:solidFill>
                <a:ea typeface="Calibri"/>
              </a:rPr>
              <a:t>كه بر اثر گناهان مى ميرند بيش از آنها هستند كه به مرگ الهى از دنيا مى روند، </a:t>
            </a:r>
            <a:r>
              <a:rPr lang="fa-IR" b="1" dirty="0" smtClean="0">
                <a:solidFill>
                  <a:srgbClr val="7030A0"/>
                </a:solidFill>
                <a:ea typeface="Calibri"/>
              </a:rPr>
              <a:t>و </a:t>
            </a:r>
            <a:r>
              <a:rPr lang="fa-IR" b="1" dirty="0">
                <a:solidFill>
                  <a:srgbClr val="7030A0"/>
                </a:solidFill>
                <a:ea typeface="Calibri"/>
              </a:rPr>
              <a:t>كسانى كه بر اثر نيكو كارى عمر طولانى پيدا مى كنند بيش از كسانى هستند </a:t>
            </a:r>
            <a:r>
              <a:rPr lang="fa-IR" b="1" dirty="0" smtClean="0">
                <a:solidFill>
                  <a:srgbClr val="7030A0"/>
                </a:solidFill>
                <a:ea typeface="Calibri"/>
              </a:rPr>
              <a:t>كه</a:t>
            </a:r>
            <a:r>
              <a:rPr lang="fa-IR" b="1" dirty="0" smtClean="0">
                <a:solidFill>
                  <a:srgbClr val="7030A0"/>
                </a:solidFill>
                <a:ea typeface="Calibri"/>
                <a:cs typeface="Arial"/>
              </a:rPr>
              <a:t> </a:t>
            </a:r>
            <a:r>
              <a:rPr lang="fa-IR" b="1" dirty="0" smtClean="0">
                <a:solidFill>
                  <a:srgbClr val="7030A0"/>
                </a:solidFill>
                <a:ea typeface="Calibri"/>
              </a:rPr>
              <a:t>بر </a:t>
            </a:r>
            <a:r>
              <a:rPr lang="fa-IR" b="1" dirty="0">
                <a:solidFill>
                  <a:srgbClr val="7030A0"/>
                </a:solidFill>
                <a:ea typeface="Calibri"/>
              </a:rPr>
              <a:t>اثر عوامل طبيعى عمرشان زياد مى شود.</a:t>
            </a:r>
            <a:endParaRPr lang="en-US" b="1" dirty="0">
              <a:solidFill>
                <a:srgbClr val="7030A0"/>
              </a:solidFill>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83890564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47500" lnSpcReduction="20000"/>
          </a:bodyPr>
          <a:lstStyle/>
          <a:p>
            <a:pPr marL="0" indent="0" algn="r" rtl="1">
              <a:lnSpc>
                <a:spcPct val="115000"/>
              </a:lnSpc>
              <a:spcAft>
                <a:spcPts val="1000"/>
              </a:spcAft>
              <a:buNone/>
            </a:pPr>
            <a:r>
              <a:rPr lang="fa-IR" b="1" dirty="0" smtClean="0">
                <a:ea typeface="Calibri"/>
              </a:rPr>
              <a:t>مرگ</a:t>
            </a:r>
            <a:r>
              <a:rPr lang="fa-IR" b="1" dirty="0">
                <a:ea typeface="Calibri"/>
              </a:rPr>
              <a:t>، واقعيتى اجتناب ناپذير</a:t>
            </a:r>
            <a:endParaRPr lang="en-US" b="1" dirty="0">
              <a:ea typeface="Calibri"/>
              <a:cs typeface="Arial"/>
            </a:endParaRPr>
          </a:p>
          <a:p>
            <a:pPr marL="0" indent="0" algn="r" rtl="1">
              <a:lnSpc>
                <a:spcPct val="115000"/>
              </a:lnSpc>
              <a:spcAft>
                <a:spcPts val="1000"/>
              </a:spcAft>
              <a:buNone/>
            </a:pPr>
            <a:r>
              <a:rPr lang="fa-IR" b="1" dirty="0">
                <a:solidFill>
                  <a:srgbClr val="0070C0"/>
                </a:solidFill>
                <a:latin typeface="Andalus" pitchFamily="18" charset="-78"/>
                <a:ea typeface="Calibri"/>
                <a:cs typeface="Andalus" pitchFamily="18" charset="-78"/>
              </a:rPr>
              <a:t>أينما تكونوا يدرككم الموت و لو كنتم فى بروج </a:t>
            </a:r>
            <a:r>
              <a:rPr lang="fa-IR" b="1" dirty="0" smtClean="0">
                <a:solidFill>
                  <a:srgbClr val="0070C0"/>
                </a:solidFill>
                <a:latin typeface="Andalus" pitchFamily="18" charset="-78"/>
                <a:ea typeface="Calibri"/>
                <a:cs typeface="Andalus" pitchFamily="18" charset="-78"/>
              </a:rPr>
              <a:t>مشيدة. </a:t>
            </a:r>
            <a:r>
              <a:rPr lang="fa-IR" b="1" dirty="0" smtClean="0">
                <a:ea typeface="Calibri"/>
              </a:rPr>
              <a:t/>
            </a:r>
            <a:br>
              <a:rPr lang="fa-IR" b="1" dirty="0" smtClean="0">
                <a:ea typeface="Calibri"/>
              </a:rPr>
            </a:br>
            <a:r>
              <a:rPr lang="fa-IR" b="1" dirty="0" smtClean="0">
                <a:ea typeface="Calibri"/>
              </a:rPr>
              <a:t>اين </a:t>
            </a:r>
            <a:r>
              <a:rPr lang="fa-IR" b="1" dirty="0">
                <a:ea typeface="Calibri"/>
              </a:rPr>
              <a:t>آيه مربوط به جمعى از منافقان است كه در صفوف مسلمانان جاى گرفته بودند، اما از </a:t>
            </a:r>
            <a:r>
              <a:rPr lang="fa-IR" b="1" dirty="0" smtClean="0">
                <a:ea typeface="Calibri"/>
              </a:rPr>
              <a:t>شركت </a:t>
            </a:r>
            <a:r>
              <a:rPr lang="fa-IR" b="1" dirty="0">
                <a:ea typeface="Calibri"/>
              </a:rPr>
              <a:t>در ميدان جهاد وحشت داشتند و هنگامى كه دستور جهاد صادر گرديد، ناراحت شدند. </a:t>
            </a:r>
            <a:r>
              <a:rPr lang="fa-IR" b="1" dirty="0" smtClean="0">
                <a:ea typeface="Calibri"/>
              </a:rPr>
              <a:t>قرآن </a:t>
            </a:r>
            <a:r>
              <a:rPr lang="fa-IR" b="1" dirty="0">
                <a:ea typeface="Calibri"/>
              </a:rPr>
              <a:t>به آنها در برابر اين طرز تفكر دو پاسخ مى گويد: يكى اينكه: </a:t>
            </a:r>
            <a:r>
              <a:rPr lang="fa-IR" b="1" dirty="0">
                <a:solidFill>
                  <a:srgbClr val="7030A0"/>
                </a:solidFill>
                <a:ea typeface="Calibri"/>
              </a:rPr>
              <a:t>«قل متاع الدنيا قليل و </a:t>
            </a:r>
            <a:r>
              <a:rPr lang="fa-IR" b="1" dirty="0" smtClean="0">
                <a:solidFill>
                  <a:srgbClr val="7030A0"/>
                </a:solidFill>
                <a:ea typeface="Calibri"/>
              </a:rPr>
              <a:t>الاخرةخير </a:t>
            </a:r>
            <a:r>
              <a:rPr lang="fa-IR" b="1" dirty="0">
                <a:solidFill>
                  <a:srgbClr val="7030A0"/>
                </a:solidFill>
                <a:ea typeface="Calibri"/>
              </a:rPr>
              <a:t>لمن </a:t>
            </a:r>
            <a:r>
              <a:rPr lang="fa-IR" b="1" dirty="0" smtClean="0">
                <a:solidFill>
                  <a:srgbClr val="7030A0"/>
                </a:solidFill>
                <a:ea typeface="Calibri"/>
              </a:rPr>
              <a:t>اتقى: بگو </a:t>
            </a:r>
            <a:r>
              <a:rPr lang="fa-IR" b="1" dirty="0">
                <a:solidFill>
                  <a:srgbClr val="7030A0"/>
                </a:solidFill>
                <a:ea typeface="Calibri"/>
              </a:rPr>
              <a:t>زندگى دنيا زودگذر است و پاداش هاى جهان ديگر براى پرهيزكاران بهتر.» </a:t>
            </a:r>
            <a:r>
              <a:rPr lang="fa-IR" b="1" dirty="0" smtClean="0">
                <a:ea typeface="Calibri"/>
              </a:rPr>
              <a:t>پاسخ </a:t>
            </a:r>
            <a:r>
              <a:rPr lang="fa-IR" b="1" dirty="0">
                <a:ea typeface="Calibri"/>
              </a:rPr>
              <a:t>دوم اينكه فرار از مرگ چه سودى مى تواند براى شما داشته باشد، </a:t>
            </a:r>
            <a:r>
              <a:rPr lang="fa-IR" b="1" dirty="0">
                <a:solidFill>
                  <a:srgbClr val="7030A0"/>
                </a:solidFill>
                <a:ea typeface="Calibri"/>
              </a:rPr>
              <a:t>«درحالى كه در </a:t>
            </a:r>
            <a:r>
              <a:rPr lang="fa-IR" b="1" dirty="0" smtClean="0">
                <a:solidFill>
                  <a:srgbClr val="7030A0"/>
                </a:solidFill>
                <a:ea typeface="Calibri"/>
              </a:rPr>
              <a:t>هر </a:t>
            </a:r>
            <a:r>
              <a:rPr lang="fa-IR" b="1" dirty="0">
                <a:solidFill>
                  <a:srgbClr val="7030A0"/>
                </a:solidFill>
                <a:ea typeface="Calibri"/>
              </a:rPr>
              <a:t>كجا باشيد، مرگ به دنبال شما مى شتابد و بالاخره روزى شما را در كام خود فروخواهد برد، </a:t>
            </a:r>
            <a:r>
              <a:rPr lang="fa-IR" b="1" dirty="0" smtClean="0">
                <a:solidFill>
                  <a:srgbClr val="7030A0"/>
                </a:solidFill>
                <a:ea typeface="Calibri"/>
              </a:rPr>
              <a:t>حتى </a:t>
            </a:r>
            <a:r>
              <a:rPr lang="fa-IR" b="1" dirty="0">
                <a:solidFill>
                  <a:srgbClr val="7030A0"/>
                </a:solidFill>
                <a:ea typeface="Calibri"/>
              </a:rPr>
              <a:t>اگر در برج هاى محكم باشيد: أينما تكونوا يدرككم الموت و لو كنتم فى بروج مشيدة.» </a:t>
            </a:r>
            <a:endParaRPr lang="en-US" b="1" dirty="0">
              <a:solidFill>
                <a:srgbClr val="7030A0"/>
              </a:solidFill>
              <a:ea typeface="Calibri"/>
              <a:cs typeface="Arial"/>
            </a:endParaRPr>
          </a:p>
          <a:p>
            <a:pPr marL="0" indent="0" algn="r" rtl="1">
              <a:lnSpc>
                <a:spcPct val="115000"/>
              </a:lnSpc>
              <a:spcAft>
                <a:spcPts val="1000"/>
              </a:spcAft>
              <a:buNone/>
            </a:pPr>
            <a:r>
              <a:rPr lang="fa-IR" b="1" dirty="0">
                <a:ea typeface="Calibri"/>
              </a:rPr>
              <a:t>پس چه بهتر كه اين مرگ حتمى و اجتناب ناپذير در مسيرى سازنده و صحيح همچون جهاد </a:t>
            </a:r>
            <a:r>
              <a:rPr lang="fa-IR" b="1" dirty="0" smtClean="0">
                <a:ea typeface="Calibri"/>
              </a:rPr>
              <a:t>صورت </a:t>
            </a:r>
            <a:r>
              <a:rPr lang="fa-IR" b="1" dirty="0">
                <a:ea typeface="Calibri"/>
              </a:rPr>
              <a:t>گيرد، نه در راهى بيهوده و بى </a:t>
            </a:r>
            <a:r>
              <a:rPr lang="fa-IR" b="1" dirty="0" smtClean="0">
                <a:ea typeface="Calibri"/>
              </a:rPr>
              <a:t>اثر.</a:t>
            </a:r>
            <a:r>
              <a:rPr lang="fa-IR" b="1" dirty="0">
                <a:ea typeface="Calibri"/>
                <a:cs typeface="Arial"/>
              </a:rPr>
              <a:t> </a:t>
            </a:r>
            <a:r>
              <a:rPr lang="fa-IR" b="1" dirty="0" smtClean="0">
                <a:ea typeface="Calibri"/>
              </a:rPr>
              <a:t>جالب </a:t>
            </a:r>
            <a:r>
              <a:rPr lang="fa-IR" b="1" dirty="0">
                <a:ea typeface="Calibri"/>
              </a:rPr>
              <a:t>اينكه در آيات متعددى از قرآن </a:t>
            </a:r>
            <a:r>
              <a:rPr lang="fa-IR" b="1" dirty="0" smtClean="0">
                <a:ea typeface="Calibri"/>
              </a:rPr>
              <a:t>مجيد از </a:t>
            </a:r>
            <a:r>
              <a:rPr lang="fa-IR" b="1" dirty="0">
                <a:ea typeface="Calibri"/>
              </a:rPr>
              <a:t>مرگ تعبير به «يقين» شده است؛ اشاره به </a:t>
            </a:r>
            <a:r>
              <a:rPr lang="fa-IR" b="1" dirty="0" smtClean="0">
                <a:ea typeface="Calibri"/>
              </a:rPr>
              <a:t>اينكه </a:t>
            </a:r>
            <a:r>
              <a:rPr lang="fa-IR" b="1" dirty="0">
                <a:ea typeface="Calibri"/>
              </a:rPr>
              <a:t>هر قوم و جمعيتى هر عقيده اى داشته باشند و هر چيزى را بتوانند انكار كنند، نمى توانند </a:t>
            </a:r>
            <a:r>
              <a:rPr lang="fa-IR" b="1" dirty="0" smtClean="0">
                <a:ea typeface="Calibri"/>
              </a:rPr>
              <a:t>منكر </a:t>
            </a:r>
            <a:r>
              <a:rPr lang="fa-IR" b="1" dirty="0">
                <a:ea typeface="Calibri"/>
              </a:rPr>
              <a:t>اين شوند كه زندگى در نهايت پايانى دارد. از آنجاكه آدميان به خاطر عشق به حيات و يا به </a:t>
            </a:r>
            <a:r>
              <a:rPr lang="fa-IR" b="1" dirty="0" smtClean="0">
                <a:ea typeface="Calibri"/>
              </a:rPr>
              <a:t>گمان </a:t>
            </a:r>
            <a:r>
              <a:rPr lang="fa-IR" b="1" dirty="0">
                <a:ea typeface="Calibri"/>
              </a:rPr>
              <a:t>اينكه مرگ را با فنا و نابودى مطلق مساوى مى دانند، همواره از نام آن و مظاهر آن گريزان </a:t>
            </a:r>
            <a:r>
              <a:rPr lang="fa-IR" b="1" dirty="0" smtClean="0">
                <a:ea typeface="Calibri"/>
              </a:rPr>
              <a:t>اند</a:t>
            </a:r>
            <a:r>
              <a:rPr lang="fa-IR" b="1" dirty="0">
                <a:ea typeface="Calibri"/>
              </a:rPr>
              <a:t>، اين آيات به آنها هشدار مى دهد و با تعبير «يدرككم» بدانها گوشزد مى كند كه فرار كردن از </a:t>
            </a:r>
            <a:r>
              <a:rPr lang="fa-IR" b="1" dirty="0" smtClean="0">
                <a:ea typeface="Calibri"/>
              </a:rPr>
              <a:t>اين </a:t>
            </a:r>
            <a:r>
              <a:rPr lang="fa-IR" b="1" dirty="0">
                <a:ea typeface="Calibri"/>
              </a:rPr>
              <a:t>واقعيت قطعى بيهوده </a:t>
            </a:r>
            <a:r>
              <a:rPr lang="fa-IR" b="1" dirty="0" smtClean="0">
                <a:ea typeface="Calibri"/>
              </a:rPr>
              <a:t>است</a:t>
            </a:r>
            <a:r>
              <a:rPr lang="fa-IR" b="1" dirty="0">
                <a:ea typeface="Calibri"/>
                <a:cs typeface="Arial"/>
              </a:rPr>
              <a:t> </a:t>
            </a:r>
            <a:r>
              <a:rPr lang="fa-IR" b="1" dirty="0" smtClean="0">
                <a:ea typeface="Calibri"/>
              </a:rPr>
              <a:t>زيرا </a:t>
            </a:r>
            <a:r>
              <a:rPr lang="fa-IR" b="1" dirty="0">
                <a:ea typeface="Calibri"/>
              </a:rPr>
              <a:t>واژه «يدرككم» بدين معناست كه كسى از چيزى فرار كند </a:t>
            </a:r>
            <a:r>
              <a:rPr lang="fa-IR" b="1" dirty="0" smtClean="0">
                <a:ea typeface="Calibri"/>
              </a:rPr>
              <a:t>و </a:t>
            </a:r>
            <a:r>
              <a:rPr lang="fa-IR" b="1" dirty="0">
                <a:ea typeface="Calibri"/>
              </a:rPr>
              <a:t>آن به دنبالش بدود. در سوره جمعه نيز اين حقيقت به گونه اى آشكارتر بيان شده:</a:t>
            </a:r>
            <a:endParaRPr lang="en-US" b="1" dirty="0">
              <a:ea typeface="Calibri"/>
              <a:cs typeface="Arial"/>
            </a:endParaRPr>
          </a:p>
          <a:p>
            <a:pPr marL="0" indent="0" algn="r" rtl="1">
              <a:lnSpc>
                <a:spcPct val="115000"/>
              </a:lnSpc>
              <a:spcAft>
                <a:spcPts val="1000"/>
              </a:spcAft>
              <a:buNone/>
            </a:pPr>
            <a:r>
              <a:rPr lang="fa-IR" b="1" dirty="0">
                <a:solidFill>
                  <a:srgbClr val="0070C0"/>
                </a:solidFill>
                <a:ea typeface="Calibri"/>
              </a:rPr>
              <a:t>قل إن الموت الذى تفرون منه فإنه ملاقيكم </a:t>
            </a:r>
            <a:r>
              <a:rPr lang="fa-IR" b="1" dirty="0" smtClean="0">
                <a:solidFill>
                  <a:srgbClr val="0070C0"/>
                </a:solidFill>
                <a:ea typeface="Calibri"/>
              </a:rPr>
              <a:t>.</a:t>
            </a:r>
            <a:r>
              <a:rPr lang="fa-IR" b="1" dirty="0">
                <a:solidFill>
                  <a:srgbClr val="0070C0"/>
                </a:solidFill>
                <a:ea typeface="Calibri"/>
                <a:cs typeface="Arial"/>
              </a:rPr>
              <a:t> </a:t>
            </a:r>
            <a:r>
              <a:rPr lang="fa-IR" b="1" dirty="0" smtClean="0">
                <a:solidFill>
                  <a:srgbClr val="0070C0"/>
                </a:solidFill>
                <a:ea typeface="Calibri"/>
                <a:cs typeface="Arial"/>
              </a:rPr>
              <a:t>(</a:t>
            </a:r>
            <a:r>
              <a:rPr lang="fa-IR" b="1" dirty="0" smtClean="0">
                <a:solidFill>
                  <a:srgbClr val="0070C0"/>
                </a:solidFill>
                <a:ea typeface="Calibri"/>
              </a:rPr>
              <a:t>بگو </a:t>
            </a:r>
            <a:r>
              <a:rPr lang="fa-IR" b="1" dirty="0">
                <a:solidFill>
                  <a:srgbClr val="0070C0"/>
                </a:solidFill>
                <a:ea typeface="Calibri"/>
              </a:rPr>
              <a:t>مرگى كه از آن فرار مى كنيد، بالاخره به شما مى رسد</a:t>
            </a:r>
            <a:r>
              <a:rPr lang="fa-IR" b="1" dirty="0" smtClean="0">
                <a:solidFill>
                  <a:srgbClr val="0070C0"/>
                </a:solidFill>
                <a:ea typeface="Calibri"/>
              </a:rPr>
              <a:t>.)</a:t>
            </a:r>
          </a:p>
          <a:p>
            <a:pPr marL="0" indent="0" algn="r" rtl="1">
              <a:lnSpc>
                <a:spcPct val="115000"/>
              </a:lnSpc>
              <a:spcAft>
                <a:spcPts val="1000"/>
              </a:spcAft>
              <a:buNone/>
            </a:pPr>
            <a:r>
              <a:rPr lang="fa-IR" b="1" dirty="0">
                <a:solidFill>
                  <a:schemeClr val="accent6">
                    <a:lumMod val="50000"/>
                  </a:schemeClr>
                </a:solidFill>
                <a:ea typeface="Calibri"/>
              </a:rPr>
              <a:t>نكته ديگرى كه بايد بدان توجه داشت اين است كه آيه فوق مى گويد: </a:t>
            </a:r>
            <a:r>
              <a:rPr lang="fa-IR" b="1" dirty="0">
                <a:solidFill>
                  <a:srgbClr val="002060"/>
                </a:solidFill>
                <a:ea typeface="Calibri"/>
              </a:rPr>
              <a:t>هيچ چيز حتى برج </a:t>
            </a:r>
            <a:r>
              <a:rPr lang="fa-IR" b="1" dirty="0" smtClean="0">
                <a:solidFill>
                  <a:srgbClr val="002060"/>
                </a:solidFill>
                <a:ea typeface="Calibri"/>
              </a:rPr>
              <a:t>هاى </a:t>
            </a:r>
            <a:r>
              <a:rPr lang="fa-IR" b="1" dirty="0">
                <a:solidFill>
                  <a:srgbClr val="002060"/>
                </a:solidFill>
                <a:ea typeface="Calibri"/>
              </a:rPr>
              <a:t>محكم (بروج مشيدة) نمى تواند جلوى مرگ را بگيرد. سر اين عبارت نيز روشن است؛ زيرا </a:t>
            </a:r>
            <a:r>
              <a:rPr lang="fa-IR" b="1" dirty="0" smtClean="0">
                <a:solidFill>
                  <a:srgbClr val="002060"/>
                </a:solidFill>
                <a:ea typeface="Calibri"/>
              </a:rPr>
              <a:t>مرگ </a:t>
            </a:r>
            <a:r>
              <a:rPr lang="fa-IR" b="1" dirty="0">
                <a:solidFill>
                  <a:srgbClr val="002060"/>
                </a:solidFill>
                <a:ea typeface="Calibri"/>
              </a:rPr>
              <a:t>ـ برخلاف آنچه تصور مى كنند ـ از بيرون وجود انسان نفوذ نمى كند، بلكه معمولا از </a:t>
            </a:r>
            <a:r>
              <a:rPr lang="fa-IR" b="1" dirty="0" smtClean="0">
                <a:solidFill>
                  <a:srgbClr val="002060"/>
                </a:solidFill>
                <a:ea typeface="Calibri"/>
              </a:rPr>
              <a:t>درونانسان </a:t>
            </a:r>
            <a:r>
              <a:rPr lang="fa-IR" b="1" dirty="0">
                <a:solidFill>
                  <a:srgbClr val="002060"/>
                </a:solidFill>
                <a:ea typeface="Calibri"/>
              </a:rPr>
              <a:t>سرچشمه مى گيرد، چرا كه استعدادهاى دستگاه هاى مختلف بدن محدود است، و روزى </a:t>
            </a:r>
            <a:r>
              <a:rPr lang="fa-IR" b="1" dirty="0" smtClean="0">
                <a:solidFill>
                  <a:srgbClr val="002060"/>
                </a:solidFill>
                <a:ea typeface="Calibri"/>
              </a:rPr>
              <a:t>به </a:t>
            </a:r>
            <a:r>
              <a:rPr lang="fa-IR" b="1" dirty="0">
                <a:solidFill>
                  <a:srgbClr val="002060"/>
                </a:solidFill>
                <a:ea typeface="Calibri"/>
              </a:rPr>
              <a:t>پايان مى رسد. البته مرگ هاى غير طبيعى از بيرون به سراغ انسان مى آيند، ولى مرگ طبيعى </a:t>
            </a:r>
            <a:r>
              <a:rPr lang="fa-IR" b="1" dirty="0" smtClean="0">
                <a:solidFill>
                  <a:srgbClr val="002060"/>
                </a:solidFill>
                <a:ea typeface="Calibri"/>
              </a:rPr>
              <a:t>از </a:t>
            </a:r>
            <a:r>
              <a:rPr lang="fa-IR" b="1" dirty="0">
                <a:solidFill>
                  <a:srgbClr val="002060"/>
                </a:solidFill>
                <a:ea typeface="Calibri"/>
              </a:rPr>
              <a:t>درون. از اين رو، برج هاى محكم و قلعه هاى استوار نيز نمى تواند بر آن اثرگذار باشد.</a:t>
            </a:r>
            <a:endParaRPr lang="en-US" b="1" dirty="0">
              <a:solidFill>
                <a:srgbClr val="002060"/>
              </a:solidFill>
              <a:ea typeface="Calibri"/>
              <a:cs typeface="Arial"/>
            </a:endParaRPr>
          </a:p>
          <a:p>
            <a:pPr marL="0" indent="0" algn="r" rtl="1">
              <a:lnSpc>
                <a:spcPct val="115000"/>
              </a:lnSpc>
              <a:spcAft>
                <a:spcPts val="1000"/>
              </a:spcAft>
              <a:buNone/>
            </a:pPr>
            <a:r>
              <a:rPr lang="fa-IR" dirty="0">
                <a:solidFill>
                  <a:srgbClr val="002060"/>
                </a:solidFill>
                <a:ea typeface="Calibri"/>
              </a:rPr>
              <a:t> </a:t>
            </a:r>
            <a:endParaRPr lang="en-US" dirty="0">
              <a:solidFill>
                <a:srgbClr val="002060"/>
              </a:solidFill>
              <a:ea typeface="Calibri"/>
              <a:cs typeface="Arial"/>
            </a:endParaRPr>
          </a:p>
          <a:p>
            <a:pPr marL="0" indent="0">
              <a:buNone/>
            </a:pPr>
            <a:endParaRPr lang="fa-IR" dirty="0"/>
          </a:p>
          <a:p>
            <a:pPr marL="0" indent="0" algn="r" rtl="1">
              <a:lnSpc>
                <a:spcPct val="115000"/>
              </a:lnSpc>
              <a:spcAft>
                <a:spcPts val="1000"/>
              </a:spcAft>
              <a:buNone/>
            </a:pPr>
            <a:endParaRPr lang="en-US" dirty="0">
              <a:solidFill>
                <a:srgbClr val="0070C0"/>
              </a:solidFill>
              <a:ea typeface="Calibri"/>
              <a:cs typeface="Arial"/>
            </a:endParaRPr>
          </a:p>
          <a:p>
            <a:pPr marL="0" indent="0">
              <a:buNone/>
            </a:pPr>
            <a:endParaRPr lang="fa-IR" dirty="0">
              <a:solidFill>
                <a:srgbClr val="0070C0"/>
              </a:solidFill>
            </a:endParaRPr>
          </a:p>
        </p:txBody>
      </p:sp>
    </p:spTree>
    <p:extLst>
      <p:ext uri="{BB962C8B-B14F-4D97-AF65-F5344CB8AC3E}">
        <p14:creationId xmlns:p14="http://schemas.microsoft.com/office/powerpoint/2010/main" val="371619127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marL="0" indent="0" algn="r" rtl="1">
              <a:lnSpc>
                <a:spcPct val="115000"/>
              </a:lnSpc>
              <a:spcAft>
                <a:spcPts val="1000"/>
              </a:spcAft>
              <a:buNone/>
            </a:pPr>
            <a:r>
              <a:rPr lang="fa-IR" b="1" dirty="0" smtClean="0">
                <a:solidFill>
                  <a:schemeClr val="accent6">
                    <a:lumMod val="50000"/>
                  </a:schemeClr>
                </a:solidFill>
                <a:ea typeface="Calibri"/>
              </a:rPr>
              <a:t>قبض </a:t>
            </a:r>
            <a:r>
              <a:rPr lang="fa-IR" b="1" dirty="0">
                <a:solidFill>
                  <a:schemeClr val="accent6">
                    <a:lumMod val="50000"/>
                  </a:schemeClr>
                </a:solidFill>
                <a:ea typeface="Calibri"/>
              </a:rPr>
              <a:t>روح كنندگان</a:t>
            </a:r>
            <a:endParaRPr lang="en-US" b="1" dirty="0">
              <a:solidFill>
                <a:schemeClr val="accent6">
                  <a:lumMod val="50000"/>
                </a:schemeClr>
              </a:solidFill>
              <a:ea typeface="Calibri"/>
              <a:cs typeface="Arial"/>
            </a:endParaRPr>
          </a:p>
          <a:p>
            <a:pPr marL="0" indent="0" algn="r" rtl="1">
              <a:lnSpc>
                <a:spcPct val="115000"/>
              </a:lnSpc>
              <a:spcAft>
                <a:spcPts val="1000"/>
              </a:spcAft>
              <a:buNone/>
            </a:pPr>
            <a:r>
              <a:rPr lang="fa-IR" dirty="0">
                <a:solidFill>
                  <a:schemeClr val="accent5">
                    <a:lumMod val="50000"/>
                  </a:schemeClr>
                </a:solidFill>
                <a:ea typeface="Calibri"/>
              </a:rPr>
              <a:t>قل يتوفاكم ملك الموت الذى وكل بكم ثم إلى ربكم ترجعو </a:t>
            </a:r>
            <a:r>
              <a:rPr lang="fa-IR" dirty="0" smtClean="0">
                <a:solidFill>
                  <a:schemeClr val="accent5">
                    <a:lumMod val="50000"/>
                  </a:schemeClr>
                </a:solidFill>
                <a:ea typeface="Calibri"/>
              </a:rPr>
              <a:t>ن.</a:t>
            </a:r>
            <a:endParaRPr lang="en-US" dirty="0">
              <a:solidFill>
                <a:schemeClr val="accent5">
                  <a:lumMod val="50000"/>
                </a:schemeClr>
              </a:solidFill>
              <a:ea typeface="Calibri"/>
              <a:cs typeface="Arial"/>
            </a:endParaRPr>
          </a:p>
          <a:p>
            <a:pPr marL="0" indent="0" algn="r" rtl="1">
              <a:lnSpc>
                <a:spcPct val="115000"/>
              </a:lnSpc>
              <a:spcAft>
                <a:spcPts val="1000"/>
              </a:spcAft>
              <a:buNone/>
            </a:pPr>
            <a:r>
              <a:rPr lang="fa-IR" dirty="0">
                <a:ea typeface="Calibri"/>
              </a:rPr>
              <a:t>اين آيه خطاب به كسانى كه مرگ را فنا و نيستى مى دانند و برانگيختن مجدد در قيامت را </a:t>
            </a:r>
            <a:r>
              <a:rPr lang="fa-IR" dirty="0" smtClean="0">
                <a:ea typeface="Calibri"/>
              </a:rPr>
              <a:t>انكار </a:t>
            </a:r>
            <a:r>
              <a:rPr lang="fa-IR" dirty="0">
                <a:ea typeface="Calibri"/>
              </a:rPr>
              <a:t>مى كنند، مى گويد: تصور نكنيد شخصيت شما به همين بدن جسمانى شماست، بلكه اساس </a:t>
            </a:r>
            <a:r>
              <a:rPr lang="fa-IR" dirty="0" smtClean="0">
                <a:ea typeface="Calibri"/>
              </a:rPr>
              <a:t>آن </a:t>
            </a:r>
            <a:r>
              <a:rPr lang="fa-IR" dirty="0">
                <a:ea typeface="Calibri"/>
              </a:rPr>
              <a:t>را روح شما تشكيل مى دهد و او محفوظ است: </a:t>
            </a:r>
            <a:r>
              <a:rPr lang="fa-IR" dirty="0">
                <a:solidFill>
                  <a:schemeClr val="accent5">
                    <a:lumMod val="50000"/>
                  </a:schemeClr>
                </a:solidFill>
                <a:ea typeface="Calibri"/>
              </a:rPr>
              <a:t>«بگو فرشته مرگ كه مأمور شماست (روح) شما </a:t>
            </a:r>
            <a:r>
              <a:rPr lang="fa-IR" dirty="0" smtClean="0">
                <a:solidFill>
                  <a:schemeClr val="accent5">
                    <a:lumMod val="50000"/>
                  </a:schemeClr>
                </a:solidFill>
                <a:ea typeface="Calibri"/>
              </a:rPr>
              <a:t>را </a:t>
            </a:r>
            <a:r>
              <a:rPr lang="fa-IR" dirty="0">
                <a:solidFill>
                  <a:schemeClr val="accent5">
                    <a:lumMod val="50000"/>
                  </a:schemeClr>
                </a:solidFill>
                <a:ea typeface="Calibri"/>
              </a:rPr>
              <a:t>مى گيرد، سپس به سوى پروردگارتان بازمى گرديد: قل يتوفاكم ملك الموت الذى وكل بكم ثم </a:t>
            </a:r>
            <a:r>
              <a:rPr lang="fa-IR" dirty="0" smtClean="0">
                <a:solidFill>
                  <a:schemeClr val="accent5">
                    <a:lumMod val="50000"/>
                  </a:schemeClr>
                </a:solidFill>
                <a:ea typeface="Calibri"/>
              </a:rPr>
              <a:t>إلى  </a:t>
            </a:r>
            <a:r>
              <a:rPr lang="fa-IR" dirty="0">
                <a:solidFill>
                  <a:schemeClr val="accent5">
                    <a:lumMod val="50000"/>
                  </a:schemeClr>
                </a:solidFill>
                <a:ea typeface="Calibri"/>
              </a:rPr>
              <a:t>ربكم </a:t>
            </a:r>
            <a:r>
              <a:rPr lang="fa-IR" dirty="0" smtClean="0">
                <a:solidFill>
                  <a:schemeClr val="accent5">
                    <a:lumMod val="50000"/>
                  </a:schemeClr>
                </a:solidFill>
                <a:ea typeface="Calibri"/>
              </a:rPr>
              <a:t>ترجعون</a:t>
            </a:r>
            <a:r>
              <a:rPr lang="fa-IR" dirty="0">
                <a:solidFill>
                  <a:schemeClr val="accent5">
                    <a:lumMod val="50000"/>
                  </a:schemeClr>
                </a:solidFill>
                <a:ea typeface="Calibri"/>
              </a:rPr>
              <a:t>.»</a:t>
            </a:r>
            <a:endParaRPr lang="en-US" dirty="0">
              <a:solidFill>
                <a:schemeClr val="accent5">
                  <a:lumMod val="50000"/>
                </a:schemeClr>
              </a:solidFill>
              <a:ea typeface="Calibri"/>
              <a:cs typeface="Arial"/>
            </a:endParaRPr>
          </a:p>
          <a:p>
            <a:pPr marL="0" indent="0" algn="r" rtl="1">
              <a:lnSpc>
                <a:spcPct val="115000"/>
              </a:lnSpc>
              <a:spcAft>
                <a:spcPts val="1000"/>
              </a:spcAft>
              <a:buNone/>
            </a:pPr>
            <a:r>
              <a:rPr lang="fa-IR" dirty="0" smtClean="0">
                <a:ea typeface="Calibri"/>
              </a:rPr>
              <a:t>با </a:t>
            </a:r>
            <a:r>
              <a:rPr lang="fa-IR" dirty="0">
                <a:ea typeface="Calibri"/>
              </a:rPr>
              <a:t>توجه به مفهوم </a:t>
            </a:r>
            <a:r>
              <a:rPr lang="fa-IR" dirty="0">
                <a:solidFill>
                  <a:schemeClr val="accent5">
                    <a:lumMod val="50000"/>
                  </a:schemeClr>
                </a:solidFill>
                <a:ea typeface="Calibri"/>
              </a:rPr>
              <a:t>«يتوفاكم»</a:t>
            </a:r>
            <a:r>
              <a:rPr lang="fa-IR" dirty="0">
                <a:ea typeface="Calibri"/>
              </a:rPr>
              <a:t> كه از ماده </a:t>
            </a:r>
            <a:r>
              <a:rPr lang="fa-IR" dirty="0">
                <a:solidFill>
                  <a:schemeClr val="accent5">
                    <a:lumMod val="50000"/>
                  </a:schemeClr>
                </a:solidFill>
                <a:ea typeface="Calibri"/>
              </a:rPr>
              <a:t>«توفى» </a:t>
            </a:r>
            <a:r>
              <a:rPr lang="fa-IR" dirty="0">
                <a:ea typeface="Calibri"/>
              </a:rPr>
              <a:t>(بر وزن تصدى) به معناى </a:t>
            </a:r>
            <a:r>
              <a:rPr lang="fa-IR" dirty="0">
                <a:solidFill>
                  <a:schemeClr val="accent5">
                    <a:lumMod val="50000"/>
                  </a:schemeClr>
                </a:solidFill>
                <a:ea typeface="Calibri"/>
              </a:rPr>
              <a:t>بازستاندن </a:t>
            </a:r>
            <a:r>
              <a:rPr lang="fa-IR" dirty="0">
                <a:ea typeface="Calibri"/>
              </a:rPr>
              <a:t>است، </a:t>
            </a:r>
            <a:r>
              <a:rPr lang="fa-IR" dirty="0" smtClean="0">
                <a:ea typeface="Calibri"/>
              </a:rPr>
              <a:t>مرگ </a:t>
            </a:r>
            <a:r>
              <a:rPr lang="fa-IR" dirty="0">
                <a:ea typeface="Calibri"/>
              </a:rPr>
              <a:t>به </a:t>
            </a:r>
            <a:r>
              <a:rPr lang="fa-IR" dirty="0">
                <a:solidFill>
                  <a:schemeClr val="accent5">
                    <a:lumMod val="50000"/>
                  </a:schemeClr>
                </a:solidFill>
                <a:ea typeface="Calibri"/>
              </a:rPr>
              <a:t>معناى فنا و نابودى نخواهد بود</a:t>
            </a:r>
            <a:r>
              <a:rPr lang="fa-IR" dirty="0">
                <a:ea typeface="Calibri"/>
              </a:rPr>
              <a:t>، بلكه نوعى قبض و دريافت روح آدمى توسط فرشتگان است </a:t>
            </a:r>
            <a:r>
              <a:rPr lang="fa-IR" dirty="0" smtClean="0">
                <a:ea typeface="Calibri"/>
              </a:rPr>
              <a:t>كه </a:t>
            </a:r>
            <a:r>
              <a:rPr lang="fa-IR" dirty="0">
                <a:ea typeface="Calibri"/>
              </a:rPr>
              <a:t>اساسى ترين بخش وجود انسان را تشكيل مى دهد.</a:t>
            </a:r>
            <a:endParaRPr lang="en-US" dirty="0">
              <a:ea typeface="Calibri"/>
              <a:cs typeface="Arial"/>
            </a:endParaRPr>
          </a:p>
          <a:p>
            <a:pPr marL="0" indent="0" algn="r" rtl="1">
              <a:lnSpc>
                <a:spcPct val="115000"/>
              </a:lnSpc>
              <a:spcAft>
                <a:spcPts val="1000"/>
              </a:spcAft>
              <a:buNone/>
            </a:pPr>
            <a:r>
              <a:rPr lang="fa-IR" dirty="0">
                <a:ea typeface="Calibri"/>
              </a:rPr>
              <a:t>درست است كه قرآن از معاد جسمانى سخن مى گويد و بازگشت روح و جسم مادى را در معاد، </a:t>
            </a:r>
            <a:r>
              <a:rPr lang="fa-IR" dirty="0" smtClean="0">
                <a:ea typeface="Calibri"/>
              </a:rPr>
              <a:t>قطعى </a:t>
            </a:r>
            <a:r>
              <a:rPr lang="fa-IR" dirty="0">
                <a:ea typeface="Calibri"/>
              </a:rPr>
              <a:t>مى شمرد، هدف از آيه فوق بيان اين حقيقت است كه اساس شخصيت انسان اين اجزاى </a:t>
            </a:r>
            <a:r>
              <a:rPr lang="fa-IR" dirty="0" smtClean="0">
                <a:ea typeface="Calibri"/>
              </a:rPr>
              <a:t>مادى </a:t>
            </a:r>
            <a:r>
              <a:rPr lang="fa-IR" dirty="0">
                <a:ea typeface="Calibri"/>
              </a:rPr>
              <a:t>نيست، كه تمام فكر شما را به خود مشغول ساخته بلكه همان گوهر روحانى است كه از </a:t>
            </a:r>
            <a:r>
              <a:rPr lang="fa-IR" dirty="0" smtClean="0">
                <a:ea typeface="Calibri"/>
              </a:rPr>
              <a:t>سوى</a:t>
            </a:r>
            <a:r>
              <a:rPr lang="fa-IR" dirty="0">
                <a:ea typeface="Calibri"/>
                <a:cs typeface="Arial"/>
              </a:rPr>
              <a:t> </a:t>
            </a:r>
            <a:r>
              <a:rPr lang="fa-IR" dirty="0" smtClean="0">
                <a:ea typeface="Calibri"/>
              </a:rPr>
              <a:t>خدا </a:t>
            </a:r>
            <a:r>
              <a:rPr lang="fa-IR" dirty="0">
                <a:ea typeface="Calibri"/>
              </a:rPr>
              <a:t>آمده و به سوى او بازمى گردد.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10042049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686800" cy="6126163"/>
          </a:xfrm>
        </p:spPr>
        <p:txBody>
          <a:bodyPr>
            <a:normAutofit fontScale="55000" lnSpcReduction="20000"/>
          </a:bodyPr>
          <a:lstStyle/>
          <a:p>
            <a:pPr marL="0" indent="0" algn="r" rtl="1">
              <a:lnSpc>
                <a:spcPct val="115000"/>
              </a:lnSpc>
              <a:spcAft>
                <a:spcPts val="1000"/>
              </a:spcAft>
              <a:buNone/>
            </a:pPr>
            <a:r>
              <a:rPr lang="fa-IR" b="1" dirty="0">
                <a:ea typeface="Calibri"/>
              </a:rPr>
              <a:t>شايان ذكر است در پاره اى از آيات قرآن، «توفى» و «قبض ارواح» به خداوند نسبت داده شده؛ </a:t>
            </a:r>
            <a:r>
              <a:rPr lang="fa-IR" b="1" dirty="0">
                <a:ea typeface="Calibri"/>
                <a:cs typeface="Arial"/>
              </a:rPr>
              <a:t> </a:t>
            </a:r>
            <a:r>
              <a:rPr lang="fa-IR" b="1" dirty="0" smtClean="0">
                <a:ea typeface="Calibri"/>
              </a:rPr>
              <a:t>مانند </a:t>
            </a:r>
            <a:r>
              <a:rPr lang="fa-IR" b="1" dirty="0">
                <a:ea typeface="Calibri"/>
              </a:rPr>
              <a:t>اين آيه: </a:t>
            </a:r>
            <a:r>
              <a:rPr lang="fa-IR" b="1" dirty="0">
                <a:solidFill>
                  <a:schemeClr val="accent5">
                    <a:lumMod val="50000"/>
                  </a:schemeClr>
                </a:solidFill>
                <a:ea typeface="Calibri"/>
              </a:rPr>
              <a:t>«الله يتوفى الانفس حين موتها</a:t>
            </a:r>
            <a:r>
              <a:rPr lang="fa-IR" b="1" dirty="0" smtClean="0">
                <a:solidFill>
                  <a:schemeClr val="accent5">
                    <a:lumMod val="50000"/>
                  </a:schemeClr>
                </a:solidFill>
                <a:ea typeface="Calibri"/>
              </a:rPr>
              <a:t>: </a:t>
            </a:r>
            <a:r>
              <a:rPr lang="fa-IR" b="1" dirty="0">
                <a:solidFill>
                  <a:schemeClr val="accent5">
                    <a:lumMod val="50000"/>
                  </a:schemeClr>
                </a:solidFill>
                <a:ea typeface="Calibri"/>
              </a:rPr>
              <a:t>خداوند جان ها را به هنگام مرگ مى گيرد.» </a:t>
            </a:r>
            <a:r>
              <a:rPr lang="fa-IR" b="1" dirty="0">
                <a:ea typeface="Calibri"/>
              </a:rPr>
              <a:t>و در </a:t>
            </a:r>
            <a:r>
              <a:rPr lang="fa-IR" b="1" dirty="0" smtClean="0">
                <a:ea typeface="Calibri"/>
              </a:rPr>
              <a:t>برخى </a:t>
            </a:r>
            <a:r>
              <a:rPr lang="fa-IR" b="1" dirty="0">
                <a:ea typeface="Calibri"/>
              </a:rPr>
              <a:t>آيات نيز به مجموعه اى از فرشتگان: </a:t>
            </a:r>
            <a:r>
              <a:rPr lang="fa-IR" b="1" dirty="0">
                <a:solidFill>
                  <a:schemeClr val="accent5">
                    <a:lumMod val="50000"/>
                  </a:schemeClr>
                </a:solidFill>
                <a:ea typeface="Calibri"/>
              </a:rPr>
              <a:t>«الذين تتوفاهم الملائكة ظالمى أنفسهم </a:t>
            </a:r>
            <a:r>
              <a:rPr lang="fa-IR" b="1" dirty="0" smtClean="0">
                <a:solidFill>
                  <a:schemeClr val="accent5">
                    <a:lumMod val="50000"/>
                  </a:schemeClr>
                </a:solidFill>
                <a:ea typeface="Calibri"/>
              </a:rPr>
              <a:t>...: </a:t>
            </a:r>
            <a:r>
              <a:rPr lang="fa-IR" b="1" dirty="0">
                <a:solidFill>
                  <a:schemeClr val="accent5">
                    <a:lumMod val="50000"/>
                  </a:schemeClr>
                </a:solidFill>
                <a:ea typeface="Calibri"/>
              </a:rPr>
              <a:t>آنها كه </a:t>
            </a:r>
            <a:r>
              <a:rPr lang="fa-IR" b="1" dirty="0" smtClean="0">
                <a:solidFill>
                  <a:schemeClr val="accent5">
                    <a:lumMod val="50000"/>
                  </a:schemeClr>
                </a:solidFill>
                <a:ea typeface="Calibri"/>
              </a:rPr>
              <a:t>فرشتگان </a:t>
            </a:r>
            <a:r>
              <a:rPr lang="fa-IR" b="1" dirty="0">
                <a:solidFill>
                  <a:schemeClr val="accent5">
                    <a:lumMod val="50000"/>
                  </a:schemeClr>
                </a:solidFill>
                <a:ea typeface="Calibri"/>
              </a:rPr>
              <a:t>قبض روحشان مى كنند درحالى كه ستم پيشه اند ... .»</a:t>
            </a:r>
            <a:r>
              <a:rPr lang="fa-IR" b="1" dirty="0">
                <a:ea typeface="Calibri"/>
              </a:rPr>
              <a:t> اما در آيه مورد بحث، قبض </a:t>
            </a:r>
            <a:r>
              <a:rPr lang="fa-IR" b="1" dirty="0" smtClean="0">
                <a:ea typeface="Calibri"/>
              </a:rPr>
              <a:t>ارواح به </a:t>
            </a:r>
            <a:r>
              <a:rPr lang="fa-IR" b="1" dirty="0">
                <a:ea typeface="Calibri"/>
              </a:rPr>
              <a:t>«ملك الموت» (فرشته مرگ) نسبت داده شده است.</a:t>
            </a:r>
            <a:endParaRPr lang="en-US" b="1" dirty="0">
              <a:ea typeface="Calibri"/>
              <a:cs typeface="Arial"/>
            </a:endParaRPr>
          </a:p>
          <a:p>
            <a:pPr marL="0" indent="0" algn="r" rtl="1">
              <a:lnSpc>
                <a:spcPct val="115000"/>
              </a:lnSpc>
              <a:spcAft>
                <a:spcPts val="1000"/>
              </a:spcAft>
              <a:buNone/>
            </a:pPr>
            <a:r>
              <a:rPr lang="fa-IR" b="1" dirty="0">
                <a:ea typeface="Calibri"/>
              </a:rPr>
              <a:t>به واقع در ميان اين تعبيرات هيچ گونه منافاتى نيست. «ملك الموت» معناى جنس را دارد و به همه </a:t>
            </a:r>
            <a:r>
              <a:rPr lang="fa-IR" b="1" dirty="0" smtClean="0">
                <a:ea typeface="Calibri"/>
              </a:rPr>
              <a:t>فرشتگان </a:t>
            </a:r>
            <a:r>
              <a:rPr lang="fa-IR" b="1" dirty="0">
                <a:ea typeface="Calibri"/>
              </a:rPr>
              <a:t>اطلاق مى شود و يا اشاره به رئيس و بزرگ تر آنهاست كه در احاديث از او به نام «عزرائيل» ياد </a:t>
            </a:r>
            <a:r>
              <a:rPr lang="fa-IR" b="1" dirty="0" smtClean="0">
                <a:ea typeface="Calibri"/>
              </a:rPr>
              <a:t>مى </a:t>
            </a:r>
            <a:r>
              <a:rPr lang="fa-IR" b="1" dirty="0">
                <a:ea typeface="Calibri"/>
              </a:rPr>
              <a:t>شود و چون همه به فرمان خدا قبض روح مى كنند، به خدا نيز نسبت داده شده </a:t>
            </a:r>
            <a:r>
              <a:rPr lang="fa-IR" b="1" dirty="0" smtClean="0">
                <a:ea typeface="Calibri"/>
              </a:rPr>
              <a:t>است.</a:t>
            </a:r>
          </a:p>
          <a:p>
            <a:pPr marL="0" indent="0" algn="r" rtl="1">
              <a:lnSpc>
                <a:spcPct val="115000"/>
              </a:lnSpc>
              <a:spcAft>
                <a:spcPts val="1000"/>
              </a:spcAft>
              <a:buNone/>
            </a:pPr>
            <a:r>
              <a:rPr lang="fa-IR" b="1" dirty="0" smtClean="0">
                <a:ea typeface="Calibri"/>
                <a:cs typeface="Arial"/>
              </a:rPr>
              <a:t> </a:t>
            </a:r>
            <a:r>
              <a:rPr lang="fa-IR" b="1" dirty="0" smtClean="0">
                <a:ea typeface="Calibri"/>
              </a:rPr>
              <a:t>بنابراين </a:t>
            </a:r>
            <a:r>
              <a:rPr lang="fa-IR" b="1" dirty="0">
                <a:ea typeface="Calibri"/>
              </a:rPr>
              <a:t>اينكه برخى مى پرسند چگونه يك فرشته مى تواند در آن واحد همه جا حضور يابد </a:t>
            </a:r>
            <a:r>
              <a:rPr lang="fa-IR" b="1" dirty="0" smtClean="0">
                <a:ea typeface="Calibri"/>
              </a:rPr>
              <a:t>و </a:t>
            </a:r>
            <a:r>
              <a:rPr lang="fa-IR" b="1" dirty="0">
                <a:ea typeface="Calibri"/>
              </a:rPr>
              <a:t>قبض روح كند، پاسخ آن با بيانى كه گفته شد، روشن مى گردد. از اين گذشته، به فرض اينكه </a:t>
            </a:r>
            <a:r>
              <a:rPr lang="fa-IR" b="1" dirty="0" smtClean="0">
                <a:ea typeface="Calibri"/>
              </a:rPr>
              <a:t>فرشتگان </a:t>
            </a:r>
            <a:r>
              <a:rPr lang="fa-IR" b="1" dirty="0">
                <a:ea typeface="Calibri"/>
              </a:rPr>
              <a:t>نبودند و تنها يك فرشته بود، باز مشكلى ايجاد نمى شد؛ زيرا تجرد وجودى او ايجاب </a:t>
            </a:r>
            <a:r>
              <a:rPr lang="fa-IR" b="1" dirty="0" smtClean="0">
                <a:ea typeface="Calibri"/>
              </a:rPr>
              <a:t>مى </a:t>
            </a:r>
            <a:r>
              <a:rPr lang="fa-IR" b="1" dirty="0">
                <a:ea typeface="Calibri"/>
              </a:rPr>
              <a:t>كند كه دايره نفوذ عملش بسيار وسيع باشد. به سخن ديگر، يك وجود مجرد از ماده مى تواند </a:t>
            </a:r>
            <a:r>
              <a:rPr lang="fa-IR" b="1" dirty="0" smtClean="0">
                <a:ea typeface="Calibri"/>
              </a:rPr>
              <a:t>احاطه </a:t>
            </a:r>
            <a:r>
              <a:rPr lang="fa-IR" b="1" dirty="0">
                <a:ea typeface="Calibri"/>
              </a:rPr>
              <a:t>وسيعى به جهان ماده داشته باشد؛ همان گونه كه در حديثى درباره فرشته مرگ (</a:t>
            </a:r>
            <a:r>
              <a:rPr lang="fa-IR" b="1" dirty="0" smtClean="0">
                <a:ea typeface="Calibri"/>
              </a:rPr>
              <a:t>ملك</a:t>
            </a:r>
            <a:r>
              <a:rPr lang="fa-IR" b="1" dirty="0">
                <a:ea typeface="Calibri"/>
                <a:cs typeface="Arial"/>
              </a:rPr>
              <a:t> </a:t>
            </a:r>
            <a:r>
              <a:rPr lang="fa-IR" b="1" dirty="0" smtClean="0">
                <a:ea typeface="Calibri"/>
              </a:rPr>
              <a:t>الموت</a:t>
            </a:r>
            <a:r>
              <a:rPr lang="fa-IR" b="1" dirty="0">
                <a:ea typeface="Calibri"/>
              </a:rPr>
              <a:t>) از امام </a:t>
            </a:r>
            <a:r>
              <a:rPr lang="fa-IR" b="1" dirty="0" smtClean="0">
                <a:ea typeface="Calibri"/>
              </a:rPr>
              <a:t>صادق(ع) </a:t>
            </a:r>
            <a:r>
              <a:rPr lang="fa-IR" b="1" dirty="0">
                <a:ea typeface="Calibri"/>
              </a:rPr>
              <a:t>نقل شده كه وقتى </a:t>
            </a:r>
            <a:r>
              <a:rPr lang="fa-IR" b="1" dirty="0" smtClean="0">
                <a:ea typeface="Calibri"/>
              </a:rPr>
              <a:t>پيامبر(ص) </a:t>
            </a:r>
            <a:r>
              <a:rPr lang="fa-IR" b="1" dirty="0">
                <a:ea typeface="Calibri"/>
              </a:rPr>
              <a:t>از احاطه او به </a:t>
            </a:r>
            <a:r>
              <a:rPr lang="fa-IR" b="1" dirty="0" smtClean="0">
                <a:ea typeface="Calibri"/>
              </a:rPr>
              <a:t>جهان </a:t>
            </a:r>
            <a:r>
              <a:rPr lang="fa-IR" b="1" dirty="0">
                <a:ea typeface="Calibri"/>
              </a:rPr>
              <a:t>سؤال كرد، در جواب چنين گفت:</a:t>
            </a:r>
            <a:endParaRPr lang="en-US" b="1" dirty="0">
              <a:ea typeface="Calibri"/>
              <a:cs typeface="Arial"/>
            </a:endParaRPr>
          </a:p>
          <a:p>
            <a:pPr marL="0" indent="0" algn="r" rtl="1">
              <a:lnSpc>
                <a:spcPct val="115000"/>
              </a:lnSpc>
              <a:spcAft>
                <a:spcPts val="1000"/>
              </a:spcAft>
              <a:buNone/>
            </a:pPr>
            <a:r>
              <a:rPr lang="fa-IR" b="1" dirty="0">
                <a:solidFill>
                  <a:schemeClr val="accent5">
                    <a:lumMod val="50000"/>
                  </a:schemeClr>
                </a:solidFill>
                <a:ea typeface="Calibri"/>
              </a:rPr>
              <a:t>اين جهان و آنچه در آن است، با تسلط و احاطه اى كه خداوند به من بخشيده، در </a:t>
            </a:r>
            <a:r>
              <a:rPr lang="fa-IR" b="1" dirty="0" smtClean="0">
                <a:solidFill>
                  <a:schemeClr val="accent5">
                    <a:lumMod val="50000"/>
                  </a:schemeClr>
                </a:solidFill>
                <a:ea typeface="Calibri"/>
              </a:rPr>
              <a:t>نزد </a:t>
            </a:r>
            <a:r>
              <a:rPr lang="fa-IR" b="1" dirty="0">
                <a:solidFill>
                  <a:schemeClr val="accent5">
                    <a:lumMod val="50000"/>
                  </a:schemeClr>
                </a:solidFill>
                <a:ea typeface="Calibri"/>
              </a:rPr>
              <a:t>من همچون سكه اى است كه در دست انسانى باشد كه هرگونه بخواهد آن را مى </a:t>
            </a:r>
            <a:r>
              <a:rPr lang="fa-IR" b="1" dirty="0" smtClean="0">
                <a:solidFill>
                  <a:schemeClr val="accent5">
                    <a:lumMod val="50000"/>
                  </a:schemeClr>
                </a:solidFill>
                <a:ea typeface="Calibri"/>
              </a:rPr>
              <a:t>چرخاند. </a:t>
            </a:r>
            <a:r>
              <a:rPr lang="fa-IR" b="1" dirty="0" smtClean="0">
                <a:ea typeface="Calibri"/>
              </a:rPr>
              <a:t/>
            </a:r>
            <a:br>
              <a:rPr lang="fa-IR" b="1" dirty="0" smtClean="0">
                <a:ea typeface="Calibri"/>
              </a:rPr>
            </a:br>
            <a:r>
              <a:rPr lang="fa-IR" b="1" dirty="0" smtClean="0">
                <a:ea typeface="Calibri"/>
              </a:rPr>
              <a:t>در </a:t>
            </a:r>
            <a:r>
              <a:rPr lang="fa-IR" b="1" dirty="0">
                <a:ea typeface="Calibri"/>
              </a:rPr>
              <a:t>ضمن انتساب قبض روح به خدا منافاتى با آيات فوق ندارد؛ زيرا در مواردى كه كار با </a:t>
            </a:r>
            <a:r>
              <a:rPr lang="fa-IR" b="1" dirty="0" smtClean="0">
                <a:ea typeface="Calibri"/>
              </a:rPr>
              <a:t>وسايطى </a:t>
            </a:r>
            <a:r>
              <a:rPr lang="fa-IR" b="1" dirty="0">
                <a:ea typeface="Calibri"/>
              </a:rPr>
              <a:t>انجام مى گيرد، گاهى كار را به واسطه ها نسبت مى دهند و گاه نيز به آن كسى </a:t>
            </a:r>
            <a:r>
              <a:rPr lang="fa-IR" b="1" dirty="0" smtClean="0">
                <a:ea typeface="Calibri"/>
              </a:rPr>
              <a:t>كه</a:t>
            </a:r>
            <a:r>
              <a:rPr lang="fa-IR" b="1" dirty="0">
                <a:ea typeface="Calibri"/>
              </a:rPr>
              <a:t> </a:t>
            </a:r>
            <a:r>
              <a:rPr lang="fa-IR" b="1" dirty="0" smtClean="0">
                <a:ea typeface="Calibri"/>
              </a:rPr>
              <a:t>اسباب </a:t>
            </a:r>
            <a:r>
              <a:rPr lang="fa-IR" b="1" dirty="0">
                <a:ea typeface="Calibri"/>
              </a:rPr>
              <a:t>و وسايط را برانگيخته، از اين رو هر دو نسبت صحيح است.</a:t>
            </a:r>
            <a:endParaRPr lang="en-US" b="1" dirty="0">
              <a:ea typeface="Calibri"/>
              <a:cs typeface="Arial"/>
            </a:endParaRPr>
          </a:p>
          <a:p>
            <a:pPr marL="0" indent="0">
              <a:buNone/>
            </a:pPr>
            <a:endParaRPr lang="fa-IR" dirty="0"/>
          </a:p>
        </p:txBody>
      </p:sp>
    </p:spTree>
    <p:extLst>
      <p:ext uri="{BB962C8B-B14F-4D97-AF65-F5344CB8AC3E}">
        <p14:creationId xmlns:p14="http://schemas.microsoft.com/office/powerpoint/2010/main" val="68714151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r" rtl="1">
              <a:lnSpc>
                <a:spcPct val="115000"/>
              </a:lnSpc>
              <a:spcAft>
                <a:spcPts val="1000"/>
              </a:spcAft>
              <a:buNone/>
            </a:pPr>
            <a:r>
              <a:rPr lang="fa-IR" dirty="0" smtClean="0">
                <a:ea typeface="Calibri"/>
              </a:rPr>
              <a:t>از </a:t>
            </a:r>
            <a:r>
              <a:rPr lang="fa-IR" dirty="0">
                <a:ea typeface="Calibri"/>
              </a:rPr>
              <a:t>اينجا پاسخ اين سؤال كه چگونه قرآن ـ كه مايه هدايت است ـ اين افراد را هدايت نمى </a:t>
            </a:r>
            <a:r>
              <a:rPr lang="fa-IR" dirty="0" smtClean="0">
                <a:ea typeface="Calibri"/>
              </a:rPr>
              <a:t>كند</a:t>
            </a:r>
            <a:r>
              <a:rPr lang="fa-IR" dirty="0">
                <a:ea typeface="Calibri"/>
              </a:rPr>
              <a:t>، روشن مى گردد؛ </a:t>
            </a:r>
            <a:r>
              <a:rPr lang="fa-IR" dirty="0">
                <a:solidFill>
                  <a:srgbClr val="7030A0"/>
                </a:solidFill>
                <a:ea typeface="Calibri"/>
              </a:rPr>
              <a:t>زيرا قرآن بدون شك مايه هدايت گمراهان است، اما گمراهانى كه در </a:t>
            </a:r>
            <a:r>
              <a:rPr lang="fa-IR" dirty="0" smtClean="0">
                <a:solidFill>
                  <a:srgbClr val="7030A0"/>
                </a:solidFill>
                <a:ea typeface="Calibri"/>
              </a:rPr>
              <a:t>جستجوى </a:t>
            </a:r>
            <a:r>
              <a:rPr lang="fa-IR" dirty="0">
                <a:solidFill>
                  <a:srgbClr val="7030A0"/>
                </a:solidFill>
                <a:ea typeface="Calibri"/>
              </a:rPr>
              <a:t>حق اند و به همين انگيزه به سراغ دعوت قرآن مى آيند و انديشه خود را براى درك </a:t>
            </a:r>
            <a:r>
              <a:rPr lang="fa-IR" dirty="0" smtClean="0">
                <a:solidFill>
                  <a:srgbClr val="7030A0"/>
                </a:solidFill>
                <a:ea typeface="Calibri"/>
              </a:rPr>
              <a:t>حق </a:t>
            </a:r>
            <a:r>
              <a:rPr lang="fa-IR" dirty="0">
                <a:solidFill>
                  <a:srgbClr val="7030A0"/>
                </a:solidFill>
                <a:ea typeface="Calibri"/>
              </a:rPr>
              <a:t>به كار مى گيرند. </a:t>
            </a:r>
            <a:r>
              <a:rPr lang="fa-IR" dirty="0">
                <a:ea typeface="Calibri"/>
              </a:rPr>
              <a:t>اما متعصبان لجوج و دشمنان قسم خورده حق ـ كه با حالت صددرصد </a:t>
            </a:r>
            <a:r>
              <a:rPr lang="fa-IR" dirty="0" smtClean="0">
                <a:ea typeface="Calibri"/>
              </a:rPr>
              <a:t>منفى </a:t>
            </a:r>
            <a:r>
              <a:rPr lang="fa-IR" dirty="0">
                <a:ea typeface="Calibri"/>
              </a:rPr>
              <a:t>به سراغ قرآن مى آيند ـ مسلما بهره اى از آن نخواهند داشت، بلكه بر عناد و كفرشان </a:t>
            </a:r>
            <a:r>
              <a:rPr lang="fa-IR" dirty="0" smtClean="0">
                <a:ea typeface="Calibri"/>
              </a:rPr>
              <a:t>افزوده </a:t>
            </a:r>
            <a:r>
              <a:rPr lang="fa-IR" dirty="0">
                <a:ea typeface="Calibri"/>
              </a:rPr>
              <a:t>مى شود؛ چرا كه تكرار عمل خلاف، به آن عمق بيشتر در جان آدمى مى </a:t>
            </a:r>
            <a:r>
              <a:rPr lang="fa-IR" dirty="0" smtClean="0">
                <a:ea typeface="Calibri"/>
              </a:rPr>
              <a:t>دهد.</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47474029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نكته ها</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457200" y="838200"/>
            <a:ext cx="8305800" cy="5287963"/>
          </a:xfrm>
        </p:spPr>
        <p:txBody>
          <a:bodyPr>
            <a:normAutofit fontScale="55000" lnSpcReduction="20000"/>
          </a:bodyPr>
          <a:lstStyle/>
          <a:p>
            <a:pPr marL="0" indent="0" algn="r" rtl="1">
              <a:lnSpc>
                <a:spcPct val="115000"/>
              </a:lnSpc>
              <a:spcAft>
                <a:spcPts val="1000"/>
              </a:spcAft>
              <a:buNone/>
            </a:pPr>
            <a:r>
              <a:rPr lang="fa-IR" dirty="0" smtClean="0">
                <a:ea typeface="Calibri"/>
              </a:rPr>
              <a:t>1</a:t>
            </a:r>
            <a:r>
              <a:rPr lang="fa-IR" b="1" dirty="0" smtClean="0">
                <a:solidFill>
                  <a:schemeClr val="accent2">
                    <a:lumMod val="50000"/>
                  </a:schemeClr>
                </a:solidFill>
                <a:ea typeface="Calibri"/>
              </a:rPr>
              <a:t>!</a:t>
            </a:r>
            <a:r>
              <a:rPr lang="fa-IR" b="1" dirty="0" smtClean="0">
                <a:ea typeface="Calibri"/>
              </a:rPr>
              <a:t> </a:t>
            </a:r>
            <a:r>
              <a:rPr lang="fa-IR" b="1" dirty="0">
                <a:ea typeface="Calibri"/>
              </a:rPr>
              <a:t>. استقلال روح و اصالت آن </a:t>
            </a:r>
            <a:endParaRPr lang="en-US" b="1" dirty="0">
              <a:ea typeface="Calibri"/>
              <a:cs typeface="Arial"/>
            </a:endParaRPr>
          </a:p>
          <a:p>
            <a:pPr marL="0" indent="0" algn="r" rtl="1">
              <a:lnSpc>
                <a:spcPct val="115000"/>
              </a:lnSpc>
              <a:spcAft>
                <a:spcPts val="1000"/>
              </a:spcAft>
              <a:buNone/>
            </a:pPr>
            <a:r>
              <a:rPr lang="fa-IR" b="1" dirty="0">
                <a:ea typeface="Calibri"/>
              </a:rPr>
              <a:t>آيه فوق كه بر قبض ارواح بهوسيله فرشته مرگ دلالت دارد، از دلايل استقلال روح آدمى است؛ زيرا تعبير به «توفى» كه همان دريافت داشتن و قبض كردن است، نشان مى دهد روح پس از جدايى از بدن باقى مى ماند و نابود نمى شود و اصولا تعبير از انسان به «روح» يا «نفس»، گواه ديگرى بر اين معناست؛ چه آنكه طبق عقيده مادى گرايان، روح چيزى جز خواص «فيزيكى و شيميايى» سلول هاى مغزى نيست كه با فناى بدن نابود مى شود، درست مانند از بين رفتن حركات عقربه ساعت بعد از نابودى آن. طبق اين عقيده، روح چيزى نيست كه حافظ شخصيت انسان باشد، بلكه جزئى از خواص جسم اوست كه با متلاشى شدن جسم از بين مى رود.  </a:t>
            </a:r>
            <a:endParaRPr lang="en-US" b="1" dirty="0">
              <a:ea typeface="Calibri"/>
              <a:cs typeface="Arial"/>
            </a:endParaRPr>
          </a:p>
          <a:p>
            <a:pPr marL="0" indent="0" algn="r" rtl="1">
              <a:lnSpc>
                <a:spcPct val="115000"/>
              </a:lnSpc>
              <a:spcAft>
                <a:spcPts val="1000"/>
              </a:spcAft>
              <a:buNone/>
            </a:pPr>
            <a:r>
              <a:rPr lang="fa-IR" b="1" dirty="0">
                <a:ea typeface="Calibri"/>
              </a:rPr>
              <a:t>2. فرشته مرگ (ملك الموت) </a:t>
            </a:r>
            <a:endParaRPr lang="en-US" b="1" dirty="0">
              <a:ea typeface="Calibri"/>
              <a:cs typeface="Arial"/>
            </a:endParaRPr>
          </a:p>
          <a:p>
            <a:pPr marL="0" indent="0" algn="r" rtl="1">
              <a:lnSpc>
                <a:spcPct val="115000"/>
              </a:lnSpc>
              <a:spcAft>
                <a:spcPts val="1000"/>
              </a:spcAft>
              <a:buNone/>
            </a:pPr>
            <a:r>
              <a:rPr lang="fa-IR" b="1" dirty="0">
                <a:ea typeface="Calibri"/>
              </a:rPr>
              <a:t>چنانكه پيش تر گفتيم، از آيات مختلف قرآن مجيد استفاده مى شود كه خداوند امور اين جهان را بهوسيله گروهى از فرشتگان تدبير مى كند. گروهى از اين فرشتگان، قبض كننده ارواح اند كه در رأس آنها «ملك الموت» قرار دارد.در حديثى از امام باقر(ع) مى خوانيم </a:t>
            </a:r>
            <a:r>
              <a:rPr lang="fa-IR" b="1" dirty="0">
                <a:solidFill>
                  <a:schemeClr val="accent2">
                    <a:lumMod val="50000"/>
                  </a:schemeClr>
                </a:solidFill>
                <a:ea typeface="Calibri"/>
              </a:rPr>
              <a:t>كه پيامبر اسلام(ص) براى عيادت مردى از انصار به خانه او آمد و فرشته مرگ را بالاى سرش ديد. پيامبر(ص) فرمود: با اين دوست من با مدارا و لطف رفتار كن؛ چرا كه او مردى باايمان است. عرض كرد: اى محمد، بشارت بر تو باد كه من نسبت به همه مؤمنان با محبتم و بدان اى محمد، به هنگامى كه بعضى از فرزندان آدم را قبض روح مى كنم، خانواده او فرياد مى كشند. من در كنار خانه مى ايستم و مى گويم: من گناهى ندارم (عمر او پايان يافته بود). من باز مرتب به ميان شما بر مى گردم؛ به هوش باشيد! به هوش</a:t>
            </a:r>
            <a:endParaRPr lang="en-US" b="1" dirty="0">
              <a:solidFill>
                <a:schemeClr val="accent2">
                  <a:lumMod val="50000"/>
                </a:schemeClr>
              </a:solidFill>
              <a:ea typeface="Calibri"/>
              <a:cs typeface="Arial"/>
            </a:endParaRPr>
          </a:p>
          <a:p>
            <a:pPr marL="0" indent="0">
              <a:buNone/>
            </a:pPr>
            <a:endParaRPr lang="fa-IR" dirty="0"/>
          </a:p>
        </p:txBody>
      </p:sp>
    </p:spTree>
    <p:extLst>
      <p:ext uri="{BB962C8B-B14F-4D97-AF65-F5344CB8AC3E}">
        <p14:creationId xmlns:p14="http://schemas.microsoft.com/office/powerpoint/2010/main" val="202021972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534400" cy="6126163"/>
          </a:xfrm>
        </p:spPr>
        <p:txBody>
          <a:bodyPr>
            <a:normAutofit fontScale="55000" lnSpcReduction="20000"/>
          </a:bodyPr>
          <a:lstStyle/>
          <a:p>
            <a:pPr marL="0" indent="0" algn="r" rtl="1">
              <a:lnSpc>
                <a:spcPct val="115000"/>
              </a:lnSpc>
              <a:spcAft>
                <a:spcPts val="1000"/>
              </a:spcAft>
              <a:buNone/>
            </a:pPr>
            <a:r>
              <a:rPr lang="fa-IR" b="1" dirty="0">
                <a:ea typeface="Calibri"/>
              </a:rPr>
              <a:t>سپس مى افزايد:</a:t>
            </a:r>
            <a:endParaRPr lang="en-US" b="1" dirty="0">
              <a:ea typeface="Calibri"/>
              <a:cs typeface="Arial"/>
            </a:endParaRPr>
          </a:p>
          <a:p>
            <a:pPr marL="0" indent="0" algn="r" rtl="1">
              <a:lnSpc>
                <a:spcPct val="115000"/>
              </a:lnSpc>
              <a:spcAft>
                <a:spcPts val="1000"/>
              </a:spcAft>
              <a:buNone/>
            </a:pPr>
            <a:r>
              <a:rPr lang="fa-IR" b="1" dirty="0">
                <a:ea typeface="Calibri"/>
              </a:rPr>
              <a:t>خدا هيچ انسانى را از ساكنان شهر و بيابان، خانه و خيمه، در خشكى و دريا نيافريده، </a:t>
            </a:r>
            <a:r>
              <a:rPr lang="fa-IR" b="1" dirty="0" smtClean="0">
                <a:ea typeface="Calibri"/>
              </a:rPr>
              <a:t>مگر </a:t>
            </a:r>
            <a:r>
              <a:rPr lang="fa-IR" b="1" dirty="0">
                <a:ea typeface="Calibri"/>
              </a:rPr>
              <a:t>اينكه من در هر شبانه روز پنج بار به دقت به آنها نگاه مى كنم؛ تا آنجا كه من </a:t>
            </a:r>
            <a:r>
              <a:rPr lang="fa-IR" b="1" dirty="0" smtClean="0">
                <a:ea typeface="Calibri"/>
              </a:rPr>
              <a:t>صغير </a:t>
            </a:r>
            <a:r>
              <a:rPr lang="fa-IR" b="1" dirty="0">
                <a:ea typeface="Calibri"/>
              </a:rPr>
              <a:t>و كبير آنها را بهتر از خودشان مى </a:t>
            </a:r>
            <a:r>
              <a:rPr lang="fa-IR" b="1" dirty="0" smtClean="0">
                <a:ea typeface="Calibri"/>
              </a:rPr>
              <a:t>شناسم. روايات </a:t>
            </a:r>
            <a:r>
              <a:rPr lang="fa-IR" b="1" dirty="0">
                <a:ea typeface="Calibri"/>
              </a:rPr>
              <a:t>ديگرى نيز به همين مضمون در منابع مختلف اسلامى آمده است كه مطالعه آنها </a:t>
            </a:r>
            <a:r>
              <a:rPr lang="fa-IR" b="1" dirty="0" smtClean="0">
                <a:ea typeface="Calibri"/>
              </a:rPr>
              <a:t>هشدارى </a:t>
            </a:r>
            <a:r>
              <a:rPr lang="fa-IR" b="1" dirty="0">
                <a:ea typeface="Calibri"/>
              </a:rPr>
              <a:t>است براى همه انسان ها كه بدانند ميان آنان و مرگ فاصله زيادى نيست.</a:t>
            </a:r>
            <a:endParaRPr lang="en-US" b="1" dirty="0">
              <a:ea typeface="Calibri"/>
              <a:cs typeface="Arial"/>
            </a:endParaRPr>
          </a:p>
          <a:p>
            <a:pPr marL="0" indent="0" algn="r" rtl="1">
              <a:lnSpc>
                <a:spcPct val="115000"/>
              </a:lnSpc>
              <a:spcAft>
                <a:spcPts val="1000"/>
              </a:spcAft>
              <a:buNone/>
            </a:pPr>
            <a:r>
              <a:rPr lang="fa-IR" b="1" dirty="0">
                <a:latin typeface="Andalus" pitchFamily="18" charset="-78"/>
                <a:ea typeface="Calibri"/>
                <a:cs typeface="Andalus" pitchFamily="18" charset="-78"/>
              </a:rPr>
              <a:t>عالم برزخ</a:t>
            </a:r>
            <a:endParaRPr lang="en-US" b="1" dirty="0">
              <a:latin typeface="Andalus" pitchFamily="18" charset="-78"/>
              <a:ea typeface="Calibri"/>
              <a:cs typeface="Andalus" pitchFamily="18" charset="-78"/>
            </a:endParaRPr>
          </a:p>
          <a:p>
            <a:pPr marL="0" indent="0" algn="r" rtl="1">
              <a:lnSpc>
                <a:spcPct val="115000"/>
              </a:lnSpc>
              <a:spcAft>
                <a:spcPts val="1000"/>
              </a:spcAft>
              <a:buNone/>
            </a:pPr>
            <a:r>
              <a:rPr lang="fa-IR" b="1" dirty="0">
                <a:solidFill>
                  <a:schemeClr val="accent6">
                    <a:lumMod val="50000"/>
                  </a:schemeClr>
                </a:solidFill>
                <a:latin typeface="Andalus" pitchFamily="18" charset="-78"/>
                <a:ea typeface="Calibri"/>
                <a:cs typeface="Andalus" pitchFamily="18" charset="-78"/>
              </a:rPr>
              <a:t>و حاق بآل فرعون سوء العذاب * النار يعرضون عليها غدوا و عشيا </a:t>
            </a:r>
            <a:r>
              <a:rPr lang="fa-IR" b="1" dirty="0" smtClean="0">
                <a:solidFill>
                  <a:schemeClr val="accent6">
                    <a:lumMod val="50000"/>
                  </a:schemeClr>
                </a:solidFill>
                <a:latin typeface="Andalus" pitchFamily="18" charset="-78"/>
                <a:ea typeface="Calibri"/>
                <a:cs typeface="Andalus" pitchFamily="18" charset="-78"/>
              </a:rPr>
              <a:t>و </a:t>
            </a:r>
            <a:r>
              <a:rPr lang="fa-IR" b="1" dirty="0">
                <a:solidFill>
                  <a:schemeClr val="accent6">
                    <a:lumMod val="50000"/>
                  </a:schemeClr>
                </a:solidFill>
                <a:latin typeface="Andalus" pitchFamily="18" charset="-78"/>
                <a:ea typeface="Calibri"/>
                <a:cs typeface="Andalus" pitchFamily="18" charset="-78"/>
              </a:rPr>
              <a:t>يوم تقوم الساعة أدخلوا آل فرعون أشد العذاب </a:t>
            </a:r>
            <a:endParaRPr lang="en-US" b="1" dirty="0">
              <a:solidFill>
                <a:schemeClr val="accent6">
                  <a:lumMod val="50000"/>
                </a:schemeClr>
              </a:solidFill>
              <a:latin typeface="Andalus" pitchFamily="18" charset="-78"/>
              <a:ea typeface="Calibri"/>
              <a:cs typeface="Andalus" pitchFamily="18" charset="-78"/>
            </a:endParaRPr>
          </a:p>
          <a:p>
            <a:pPr marL="0" indent="0" algn="r" rtl="1">
              <a:lnSpc>
                <a:spcPct val="115000"/>
              </a:lnSpc>
              <a:spcAft>
                <a:spcPts val="1000"/>
              </a:spcAft>
              <a:buNone/>
            </a:pPr>
            <a:r>
              <a:rPr lang="fa-IR" b="1" dirty="0">
                <a:ea typeface="Calibri"/>
              </a:rPr>
              <a:t>قرآن كريم در سوره </a:t>
            </a:r>
            <a:r>
              <a:rPr lang="fa-IR" b="1" dirty="0" smtClean="0">
                <a:ea typeface="Calibri"/>
              </a:rPr>
              <a:t>مؤمن به </a:t>
            </a:r>
            <a:r>
              <a:rPr lang="fa-IR" b="1" dirty="0">
                <a:ea typeface="Calibri"/>
              </a:rPr>
              <a:t>داستان «مؤمن آل فرعون» اشاره كرده؛ همو كه از </a:t>
            </a:r>
            <a:r>
              <a:rPr lang="fa-IR" b="1" dirty="0" smtClean="0">
                <a:ea typeface="Calibri"/>
              </a:rPr>
              <a:t>نزديكان فرعون </a:t>
            </a:r>
            <a:r>
              <a:rPr lang="fa-IR" b="1" dirty="0">
                <a:ea typeface="Calibri"/>
              </a:rPr>
              <a:t>بود و دعوت حضرت </a:t>
            </a:r>
            <a:r>
              <a:rPr lang="fa-IR" b="1" dirty="0" smtClean="0">
                <a:ea typeface="Calibri"/>
              </a:rPr>
              <a:t>موسى(ع) </a:t>
            </a:r>
            <a:r>
              <a:rPr lang="fa-IR" b="1" dirty="0">
                <a:ea typeface="Calibri"/>
              </a:rPr>
              <a:t>را پذيرفت، ولى ايمان خود را آشكار نمى كرد، </a:t>
            </a:r>
            <a:r>
              <a:rPr lang="fa-IR" b="1" dirty="0" smtClean="0">
                <a:ea typeface="Calibri"/>
              </a:rPr>
              <a:t>تا </a:t>
            </a:r>
            <a:r>
              <a:rPr lang="fa-IR" b="1" dirty="0">
                <a:ea typeface="Calibri"/>
              </a:rPr>
              <a:t>زمانى كه مشاهده كرد با خشم شديد فرعون، جان </a:t>
            </a:r>
            <a:r>
              <a:rPr lang="fa-IR" b="1" dirty="0" smtClean="0">
                <a:ea typeface="Calibri"/>
              </a:rPr>
              <a:t>موسى(ع) </a:t>
            </a:r>
            <a:r>
              <a:rPr lang="fa-IR" b="1" dirty="0">
                <a:ea typeface="Calibri"/>
              </a:rPr>
              <a:t>به خطر افتاده است. از </a:t>
            </a:r>
            <a:r>
              <a:rPr lang="fa-IR" b="1" dirty="0" smtClean="0">
                <a:ea typeface="Calibri"/>
              </a:rPr>
              <a:t>اين </a:t>
            </a:r>
            <a:r>
              <a:rPr lang="fa-IR" b="1" dirty="0">
                <a:ea typeface="Calibri"/>
              </a:rPr>
              <a:t>رو، شجاعانه قدم پيش نهاد و با بيانات مؤثر خويش توطئه قتل او را برهم زد. افزون بر اين، با </a:t>
            </a:r>
            <a:r>
              <a:rPr lang="fa-IR" b="1" dirty="0" smtClean="0">
                <a:ea typeface="Calibri"/>
              </a:rPr>
              <a:t>قوم </a:t>
            </a:r>
            <a:r>
              <a:rPr lang="fa-IR" b="1" dirty="0">
                <a:ea typeface="Calibri"/>
              </a:rPr>
              <a:t>او نيز به محاجه برخاست و اين امر سبب شد براى او تصميم خطرناكى بگيرند، اما خداوند او </a:t>
            </a:r>
            <a:r>
              <a:rPr lang="fa-IR" b="1" dirty="0" smtClean="0">
                <a:ea typeface="Calibri"/>
              </a:rPr>
              <a:t>را </a:t>
            </a:r>
            <a:r>
              <a:rPr lang="fa-IR" b="1" dirty="0">
                <a:ea typeface="Calibri"/>
              </a:rPr>
              <a:t>از دست فرعون و ياران مشرك او نجات بخشيد و در مقابل </a:t>
            </a:r>
            <a:r>
              <a:rPr lang="fa-IR" b="1" dirty="0">
                <a:solidFill>
                  <a:schemeClr val="accent2">
                    <a:lumMod val="50000"/>
                  </a:schemeClr>
                </a:solidFill>
                <a:ea typeface="Calibri"/>
              </a:rPr>
              <a:t>«عذاب هاى شديدى بر آل </a:t>
            </a:r>
            <a:r>
              <a:rPr lang="fa-IR" b="1" dirty="0" smtClean="0">
                <a:solidFill>
                  <a:schemeClr val="accent2">
                    <a:lumMod val="50000"/>
                  </a:schemeClr>
                </a:solidFill>
                <a:ea typeface="Calibri"/>
              </a:rPr>
              <a:t>فرعون</a:t>
            </a:r>
            <a:r>
              <a:rPr lang="fa-IR" b="1" dirty="0">
                <a:solidFill>
                  <a:schemeClr val="accent2">
                    <a:lumMod val="50000"/>
                  </a:schemeClr>
                </a:solidFill>
                <a:ea typeface="Calibri"/>
                <a:cs typeface="Arial"/>
              </a:rPr>
              <a:t> </a:t>
            </a:r>
            <a:r>
              <a:rPr lang="fa-IR" b="1" dirty="0" smtClean="0">
                <a:solidFill>
                  <a:schemeClr val="accent2">
                    <a:lumMod val="50000"/>
                  </a:schemeClr>
                </a:solidFill>
                <a:ea typeface="Calibri"/>
              </a:rPr>
              <a:t>«عذاب </a:t>
            </a:r>
            <a:r>
              <a:rPr lang="fa-IR" b="1" dirty="0">
                <a:solidFill>
                  <a:schemeClr val="accent2">
                    <a:lumMod val="50000"/>
                  </a:schemeClr>
                </a:solidFill>
                <a:ea typeface="Calibri"/>
              </a:rPr>
              <a:t>هاى شديدى بر آل فرعون </a:t>
            </a:r>
            <a:r>
              <a:rPr lang="fa-IR" b="1" dirty="0" smtClean="0">
                <a:solidFill>
                  <a:schemeClr val="accent2">
                    <a:lumMod val="50000"/>
                  </a:schemeClr>
                </a:solidFill>
                <a:ea typeface="Calibri"/>
              </a:rPr>
              <a:t>». </a:t>
            </a:r>
            <a:br>
              <a:rPr lang="fa-IR" b="1" dirty="0" smtClean="0">
                <a:solidFill>
                  <a:schemeClr val="accent2">
                    <a:lumMod val="50000"/>
                  </a:schemeClr>
                </a:solidFill>
                <a:ea typeface="Calibri"/>
              </a:rPr>
            </a:br>
            <a:r>
              <a:rPr lang="fa-IR" b="1" dirty="0" smtClean="0">
                <a:solidFill>
                  <a:schemeClr val="accent6">
                    <a:lumMod val="50000"/>
                  </a:schemeClr>
                </a:solidFill>
                <a:ea typeface="Calibri"/>
              </a:rPr>
              <a:t>همه </a:t>
            </a:r>
            <a:r>
              <a:rPr lang="fa-IR" b="1" dirty="0">
                <a:solidFill>
                  <a:schemeClr val="accent6">
                    <a:lumMod val="50000"/>
                  </a:schemeClr>
                </a:solidFill>
                <a:ea typeface="Calibri"/>
              </a:rPr>
              <a:t>عذاب ها و مجازات هاى الهى دردناك است</a:t>
            </a:r>
            <a:r>
              <a:rPr lang="fa-IR" b="1" dirty="0">
                <a:ea typeface="Calibri"/>
              </a:rPr>
              <a:t>، اما تعبير «</a:t>
            </a:r>
            <a:r>
              <a:rPr lang="fa-IR" b="1" dirty="0">
                <a:solidFill>
                  <a:schemeClr val="accent5">
                    <a:lumMod val="75000"/>
                  </a:schemeClr>
                </a:solidFill>
                <a:ea typeface="Calibri"/>
              </a:rPr>
              <a:t>سوء العذاب</a:t>
            </a:r>
            <a:r>
              <a:rPr lang="fa-IR" b="1" dirty="0">
                <a:ea typeface="Calibri"/>
              </a:rPr>
              <a:t>» نشان مى دهد </a:t>
            </a:r>
            <a:r>
              <a:rPr lang="fa-IR" b="1" dirty="0" smtClean="0">
                <a:ea typeface="Calibri"/>
              </a:rPr>
              <a:t>خداوند </a:t>
            </a:r>
            <a:r>
              <a:rPr lang="fa-IR" b="1" dirty="0">
                <a:ea typeface="Calibri"/>
              </a:rPr>
              <a:t>عذاب دردناك ترى براى اين گروه انتخاب نمود و اين همان چيزى است كه در آيه بعد </a:t>
            </a:r>
            <a:r>
              <a:rPr lang="fa-IR" b="1" dirty="0" smtClean="0">
                <a:ea typeface="Calibri"/>
              </a:rPr>
              <a:t>بدان </a:t>
            </a:r>
            <a:r>
              <a:rPr lang="fa-IR" b="1" dirty="0">
                <a:ea typeface="Calibri"/>
              </a:rPr>
              <a:t>اشاره مى كند و مى فرمايد: </a:t>
            </a:r>
            <a:r>
              <a:rPr lang="fa-IR" b="1" dirty="0">
                <a:solidFill>
                  <a:schemeClr val="accent6">
                    <a:lumMod val="50000"/>
                  </a:schemeClr>
                </a:solidFill>
                <a:ea typeface="Calibri"/>
              </a:rPr>
              <a:t>«مجازات دردناك آنها همان آتش است كه هر صبح و شام بر </a:t>
            </a:r>
            <a:r>
              <a:rPr lang="fa-IR" b="1" dirty="0" smtClean="0">
                <a:solidFill>
                  <a:schemeClr val="accent6">
                    <a:lumMod val="50000"/>
                  </a:schemeClr>
                </a:solidFill>
                <a:ea typeface="Calibri"/>
              </a:rPr>
              <a:t>آن </a:t>
            </a:r>
            <a:r>
              <a:rPr lang="fa-IR" b="1" dirty="0">
                <a:solidFill>
                  <a:schemeClr val="accent6">
                    <a:lumMod val="50000"/>
                  </a:schemeClr>
                </a:solidFill>
                <a:ea typeface="Calibri"/>
              </a:rPr>
              <a:t>عرضه مى شود: النار يعرضون عليها غدوا و عشيا</a:t>
            </a:r>
            <a:r>
              <a:rPr lang="fa-IR" b="1" dirty="0" smtClean="0">
                <a:solidFill>
                  <a:schemeClr val="accent6">
                    <a:lumMod val="50000"/>
                  </a:schemeClr>
                </a:solidFill>
                <a:ea typeface="Calibri"/>
              </a:rPr>
              <a:t>.»«</a:t>
            </a:r>
            <a:r>
              <a:rPr lang="fa-IR" b="1" dirty="0">
                <a:solidFill>
                  <a:schemeClr val="accent6">
                    <a:lumMod val="50000"/>
                  </a:schemeClr>
                </a:solidFill>
                <a:ea typeface="Calibri"/>
              </a:rPr>
              <a:t>و روزى كه قيامت برپا مى گردد، دستور مى دهد آل فرعون را در اشد عذاب وارد كنيد: و </a:t>
            </a:r>
            <a:r>
              <a:rPr lang="fa-IR" b="1" dirty="0" smtClean="0">
                <a:solidFill>
                  <a:schemeClr val="accent6">
                    <a:lumMod val="50000"/>
                  </a:schemeClr>
                </a:solidFill>
                <a:ea typeface="Calibri"/>
              </a:rPr>
              <a:t>يوم </a:t>
            </a:r>
            <a:r>
              <a:rPr lang="fa-IR" b="1" dirty="0">
                <a:solidFill>
                  <a:schemeClr val="accent6">
                    <a:lumMod val="50000"/>
                  </a:schemeClr>
                </a:solidFill>
                <a:ea typeface="Calibri"/>
              </a:rPr>
              <a:t>تقوم الساعة أدخلوا آل فرعون أشد العذاب .» </a:t>
            </a:r>
            <a:endParaRPr lang="en-US" b="1" dirty="0">
              <a:solidFill>
                <a:schemeClr val="accent6">
                  <a:lumMod val="50000"/>
                </a:schemeClr>
              </a:solidFill>
              <a:ea typeface="Calibri"/>
              <a:cs typeface="Arial"/>
            </a:endParaRPr>
          </a:p>
          <a:p>
            <a:pPr marL="0" indent="0">
              <a:buNone/>
            </a:pPr>
            <a:endParaRPr lang="fa-IR" dirty="0"/>
          </a:p>
        </p:txBody>
      </p:sp>
    </p:spTree>
    <p:extLst>
      <p:ext uri="{BB962C8B-B14F-4D97-AF65-F5344CB8AC3E}">
        <p14:creationId xmlns:p14="http://schemas.microsoft.com/office/powerpoint/2010/main" val="146412519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437"/>
            <a:ext cx="8686800" cy="6126163"/>
          </a:xfrm>
        </p:spPr>
        <p:txBody>
          <a:bodyPr>
            <a:normAutofit fontScale="55000" lnSpcReduction="20000"/>
          </a:bodyPr>
          <a:lstStyle/>
          <a:p>
            <a:pPr marL="0" indent="0" algn="r" rtl="1">
              <a:lnSpc>
                <a:spcPct val="115000"/>
              </a:lnSpc>
              <a:spcAft>
                <a:spcPts val="1000"/>
              </a:spcAft>
              <a:buNone/>
            </a:pPr>
            <a:r>
              <a:rPr lang="fa-IR" b="1" dirty="0">
                <a:ea typeface="Calibri"/>
              </a:rPr>
              <a:t>قابل توجه اينكه قرآن اولا تعبير به آل فرعون مى كند كه اشاره به خاندان و اطرافيان و </a:t>
            </a:r>
            <a:r>
              <a:rPr lang="fa-IR" b="1" dirty="0" smtClean="0">
                <a:ea typeface="Calibri"/>
              </a:rPr>
              <a:t>اصحاب </a:t>
            </a:r>
            <a:r>
              <a:rPr lang="fa-IR" b="1" dirty="0">
                <a:ea typeface="Calibri"/>
              </a:rPr>
              <a:t>گمراه اوست، جايى كه آنها گرفتار چنين سرنوشتى شوند، تكليف خود فرعون روشن </a:t>
            </a:r>
            <a:r>
              <a:rPr lang="fa-IR" b="1" dirty="0" smtClean="0">
                <a:ea typeface="Calibri"/>
              </a:rPr>
              <a:t>است</a:t>
            </a:r>
            <a:r>
              <a:rPr lang="fa-IR" b="1" dirty="0">
                <a:ea typeface="Calibri"/>
              </a:rPr>
              <a:t>. دوم اينكه مى گويد آنها صبح و شام بر آتش عرضه مى شوند، اما در قيامت آنها را وارد </a:t>
            </a:r>
            <a:r>
              <a:rPr lang="fa-IR" b="1" dirty="0" smtClean="0">
                <a:ea typeface="Calibri"/>
              </a:rPr>
              <a:t>شديدترين </a:t>
            </a:r>
            <a:r>
              <a:rPr lang="fa-IR" b="1" dirty="0">
                <a:ea typeface="Calibri"/>
              </a:rPr>
              <a:t>عذاب مى كند. اين به خوبى دلالت دارد كه عذاب اول عذاب برزخى است كه بعد </a:t>
            </a:r>
            <a:r>
              <a:rPr lang="fa-IR" b="1" dirty="0" smtClean="0">
                <a:ea typeface="Calibri"/>
              </a:rPr>
              <a:t>ازاين </a:t>
            </a:r>
            <a:r>
              <a:rPr lang="fa-IR" b="1" dirty="0">
                <a:ea typeface="Calibri"/>
              </a:rPr>
              <a:t>دنيا و قبل از قيام قيامت است و كيفيت آن عرضه و نزديكى به آتش دوزخ است؛ عرضه اى </a:t>
            </a:r>
            <a:r>
              <a:rPr lang="fa-IR" b="1" dirty="0" smtClean="0">
                <a:ea typeface="Calibri"/>
              </a:rPr>
              <a:t>كه </a:t>
            </a:r>
            <a:r>
              <a:rPr lang="fa-IR" b="1" dirty="0">
                <a:ea typeface="Calibri"/>
              </a:rPr>
              <a:t>هم روح و جان را به لرزه درمى آورد و هم جسم را تحت تأثير قرار مى </a:t>
            </a:r>
            <a:r>
              <a:rPr lang="fa-IR" b="1" dirty="0" smtClean="0">
                <a:ea typeface="Calibri"/>
              </a:rPr>
              <a:t>دهد.</a:t>
            </a:r>
            <a:r>
              <a:rPr lang="fa-IR" b="1" dirty="0">
                <a:ea typeface="Calibri"/>
                <a:cs typeface="Arial"/>
              </a:rPr>
              <a:t> </a:t>
            </a:r>
            <a:r>
              <a:rPr lang="fa-IR" b="1" dirty="0" smtClean="0">
                <a:ea typeface="Calibri"/>
              </a:rPr>
              <a:t>سوم </a:t>
            </a:r>
            <a:r>
              <a:rPr lang="fa-IR" b="1" dirty="0">
                <a:ea typeface="Calibri"/>
              </a:rPr>
              <a:t>آنكه تعبير به «غدو» و «عشى» (صبح و شام) يا اشاره به دوام اين عذاب است چنانكه </a:t>
            </a:r>
            <a:r>
              <a:rPr lang="fa-IR" b="1" dirty="0" smtClean="0">
                <a:ea typeface="Calibri"/>
              </a:rPr>
              <a:t>مى </a:t>
            </a:r>
            <a:r>
              <a:rPr lang="fa-IR" b="1" dirty="0">
                <a:ea typeface="Calibri"/>
              </a:rPr>
              <a:t>گوييم فلان كس صبح و شام مزاحم ماست، يعنى همواره و هميشه و يا اشاره به انقطاع عذاب </a:t>
            </a:r>
            <a:r>
              <a:rPr lang="fa-IR" b="1" dirty="0" smtClean="0">
                <a:ea typeface="Calibri"/>
              </a:rPr>
              <a:t>برزخى </a:t>
            </a:r>
            <a:r>
              <a:rPr lang="fa-IR" b="1" dirty="0">
                <a:ea typeface="Calibri"/>
              </a:rPr>
              <a:t>است كه تنها در مواقع صبح و شام ـ كه مواقع قدرت نمايى فراعنه و عيش و نوش آنها </a:t>
            </a:r>
            <a:r>
              <a:rPr lang="fa-IR" b="1" dirty="0" smtClean="0">
                <a:ea typeface="Calibri"/>
              </a:rPr>
              <a:t>بوده </a:t>
            </a:r>
            <a:r>
              <a:rPr lang="fa-IR" b="1" dirty="0">
                <a:ea typeface="Calibri"/>
              </a:rPr>
              <a:t>ـ به آن گرفتار مى شوند.</a:t>
            </a:r>
            <a:endParaRPr lang="en-US" b="1" dirty="0">
              <a:ea typeface="Calibri"/>
              <a:cs typeface="Arial"/>
            </a:endParaRPr>
          </a:p>
          <a:p>
            <a:pPr marL="0" indent="0" algn="r" rtl="1">
              <a:lnSpc>
                <a:spcPct val="115000"/>
              </a:lnSpc>
              <a:spcAft>
                <a:spcPts val="1000"/>
              </a:spcAft>
              <a:buNone/>
            </a:pPr>
            <a:r>
              <a:rPr lang="fa-IR" b="1" dirty="0">
                <a:ea typeface="Calibri"/>
              </a:rPr>
              <a:t>از تعبير «غدو» و «عشى» نيز نبايد تعجب كرد كه مگر در عالم برزخ چنين امورى هست؟ </a:t>
            </a:r>
            <a:r>
              <a:rPr lang="fa-IR" b="1" dirty="0" smtClean="0">
                <a:ea typeface="Calibri"/>
              </a:rPr>
              <a:t>از </a:t>
            </a:r>
            <a:r>
              <a:rPr lang="fa-IR" b="1" dirty="0">
                <a:ea typeface="Calibri"/>
              </a:rPr>
              <a:t>آيات قرآن استفاده مى شود كه حتى در قيامت صبح و شام وجود دارد، چنانكه در سوره </a:t>
            </a:r>
            <a:r>
              <a:rPr lang="fa-IR" b="1" dirty="0" smtClean="0">
                <a:ea typeface="Calibri"/>
              </a:rPr>
              <a:t>مريم </a:t>
            </a:r>
            <a:r>
              <a:rPr lang="fa-IR" b="1" dirty="0">
                <a:ea typeface="Calibri"/>
              </a:rPr>
              <a:t>مى خوانيم: </a:t>
            </a:r>
            <a:r>
              <a:rPr lang="fa-IR" b="1" dirty="0">
                <a:solidFill>
                  <a:schemeClr val="tx2"/>
                </a:solidFill>
                <a:ea typeface="Calibri"/>
              </a:rPr>
              <a:t>«و لهم رزقهم فيها بكرة و </a:t>
            </a:r>
            <a:r>
              <a:rPr lang="fa-IR" b="1" dirty="0" smtClean="0">
                <a:solidFill>
                  <a:schemeClr val="tx2"/>
                </a:solidFill>
                <a:ea typeface="Calibri"/>
              </a:rPr>
              <a:t>عشيا: براى </a:t>
            </a:r>
            <a:r>
              <a:rPr lang="fa-IR" b="1" dirty="0">
                <a:solidFill>
                  <a:schemeClr val="tx2"/>
                </a:solidFill>
                <a:ea typeface="Calibri"/>
              </a:rPr>
              <a:t>آنها (بهشتيان) صبح و شام روزى هاى </a:t>
            </a:r>
            <a:r>
              <a:rPr lang="fa-IR" b="1" dirty="0" smtClean="0">
                <a:solidFill>
                  <a:schemeClr val="tx2"/>
                </a:solidFill>
                <a:ea typeface="Calibri"/>
              </a:rPr>
              <a:t>مخصوصى </a:t>
            </a:r>
            <a:r>
              <a:rPr lang="fa-IR" b="1" dirty="0">
                <a:solidFill>
                  <a:schemeClr val="tx2"/>
                </a:solidFill>
                <a:ea typeface="Calibri"/>
              </a:rPr>
              <a:t>است</a:t>
            </a:r>
            <a:r>
              <a:rPr lang="fa-IR" b="1" dirty="0" smtClean="0">
                <a:solidFill>
                  <a:schemeClr val="tx2"/>
                </a:solidFill>
                <a:ea typeface="Calibri"/>
              </a:rPr>
              <a:t>.» </a:t>
            </a:r>
            <a:r>
              <a:rPr lang="fa-IR" b="1" dirty="0" smtClean="0">
                <a:ea typeface="Calibri"/>
              </a:rPr>
              <a:t>اين </a:t>
            </a:r>
            <a:r>
              <a:rPr lang="fa-IR" b="1" dirty="0">
                <a:ea typeface="Calibri"/>
              </a:rPr>
              <a:t>جريان با دائمى بودن نعمت هاى بهشتى منافات ندارد. چنانكه در سوره رعد آمده است: </a:t>
            </a:r>
            <a:r>
              <a:rPr lang="fa-IR" b="1" dirty="0" smtClean="0">
                <a:solidFill>
                  <a:schemeClr val="tx2"/>
                </a:solidFill>
                <a:ea typeface="Calibri"/>
              </a:rPr>
              <a:t>«</a:t>
            </a:r>
            <a:r>
              <a:rPr lang="fa-IR" b="1" dirty="0">
                <a:solidFill>
                  <a:schemeClr val="tx2"/>
                </a:solidFill>
                <a:ea typeface="Calibri"/>
              </a:rPr>
              <a:t>أكلها دائم و ظلها</a:t>
            </a:r>
            <a:r>
              <a:rPr lang="fa-IR" b="1" dirty="0" smtClean="0">
                <a:solidFill>
                  <a:schemeClr val="tx2"/>
                </a:solidFill>
                <a:ea typeface="Calibri"/>
              </a:rPr>
              <a:t>»؛ </a:t>
            </a:r>
            <a:r>
              <a:rPr lang="fa-IR" b="1" dirty="0">
                <a:solidFill>
                  <a:schemeClr val="accent2">
                    <a:lumMod val="75000"/>
                  </a:schemeClr>
                </a:solidFill>
                <a:ea typeface="Calibri"/>
              </a:rPr>
              <a:t>زيرا ممكن است با وجود دوام نعمت، روزى ها و الطاف مخصوصى در اين </a:t>
            </a:r>
            <a:r>
              <a:rPr lang="fa-IR" b="1" dirty="0" smtClean="0">
                <a:solidFill>
                  <a:schemeClr val="accent2">
                    <a:lumMod val="75000"/>
                  </a:schemeClr>
                </a:solidFill>
                <a:ea typeface="Calibri"/>
              </a:rPr>
              <a:t>دو </a:t>
            </a:r>
            <a:r>
              <a:rPr lang="fa-IR" b="1" dirty="0">
                <a:solidFill>
                  <a:schemeClr val="accent2">
                    <a:lumMod val="75000"/>
                  </a:schemeClr>
                </a:solidFill>
                <a:ea typeface="Calibri"/>
              </a:rPr>
              <a:t>وقت نصيب بهشتيان گردد.</a:t>
            </a:r>
            <a:endParaRPr lang="en-US" b="1" dirty="0">
              <a:solidFill>
                <a:schemeClr val="accent2">
                  <a:lumMod val="75000"/>
                </a:schemeClr>
              </a:solidFill>
              <a:ea typeface="Calibri"/>
              <a:cs typeface="Arial"/>
            </a:endParaRPr>
          </a:p>
          <a:p>
            <a:pPr marL="0" indent="0" algn="r" rtl="1">
              <a:lnSpc>
                <a:spcPct val="115000"/>
              </a:lnSpc>
              <a:spcAft>
                <a:spcPts val="1000"/>
              </a:spcAft>
              <a:buNone/>
            </a:pPr>
            <a:r>
              <a:rPr lang="fa-IR" b="1" dirty="0">
                <a:ea typeface="Calibri"/>
              </a:rPr>
              <a:t>نكته</a:t>
            </a:r>
            <a:endParaRPr lang="en-US" b="1" dirty="0">
              <a:ea typeface="Calibri"/>
              <a:cs typeface="Arial"/>
            </a:endParaRPr>
          </a:p>
          <a:p>
            <a:pPr marL="0" indent="0" algn="r" rtl="1">
              <a:lnSpc>
                <a:spcPct val="115000"/>
              </a:lnSpc>
              <a:spcAft>
                <a:spcPts val="1000"/>
              </a:spcAft>
              <a:buNone/>
            </a:pPr>
            <a:r>
              <a:rPr lang="fa-IR" b="1" dirty="0">
                <a:ea typeface="Calibri"/>
              </a:rPr>
              <a:t>«برزخ» چنانكه از نامش پيداست، عالمى است واسطه در ميان اين جهان و جهان ديگر. در قرآن </a:t>
            </a:r>
            <a:r>
              <a:rPr lang="fa-IR" b="1" dirty="0" smtClean="0">
                <a:ea typeface="Calibri"/>
              </a:rPr>
              <a:t>مجيد </a:t>
            </a:r>
            <a:r>
              <a:rPr lang="fa-IR" b="1" dirty="0">
                <a:ea typeface="Calibri"/>
              </a:rPr>
              <a:t>به همان اندازه كه درباره عالم قيامت فراوان صحبت شده درباره برزخ بحث كمى ديده مى </a:t>
            </a:r>
            <a:r>
              <a:rPr lang="fa-IR" b="1" dirty="0" smtClean="0">
                <a:ea typeface="Calibri"/>
              </a:rPr>
              <a:t>شود</a:t>
            </a:r>
            <a:r>
              <a:rPr lang="fa-IR" b="1" dirty="0">
                <a:ea typeface="Calibri"/>
              </a:rPr>
              <a:t>، به همين دليل هاله اى از ابهام آن را فراگرفته و خصوصيات و جزئيات آن چندان روشن </a:t>
            </a:r>
            <a:r>
              <a:rPr lang="fa-IR" b="1" dirty="0" smtClean="0">
                <a:ea typeface="Calibri"/>
              </a:rPr>
              <a:t>نيست</a:t>
            </a:r>
            <a:r>
              <a:rPr lang="fa-IR" b="1" dirty="0">
                <a:ea typeface="Calibri"/>
              </a:rPr>
              <a:t>. درحقيقت آگاهى از خصوصيات برزخ تأثير زيادى بر مسائل اعتقادى نمى گذارد و شايد </a:t>
            </a:r>
            <a:r>
              <a:rPr lang="fa-IR" b="1" dirty="0" smtClean="0">
                <a:ea typeface="Calibri"/>
              </a:rPr>
              <a:t>به </a:t>
            </a:r>
            <a:r>
              <a:rPr lang="fa-IR" b="1" dirty="0">
                <a:ea typeface="Calibri"/>
              </a:rPr>
              <a:t>همين جهت كمتر در قرآن بدان پرداخته شده، اما اين نكته را نيز نبايد فراموش كرد كه قرآن </a:t>
            </a:r>
            <a:r>
              <a:rPr lang="fa-IR" b="1" dirty="0" smtClean="0">
                <a:ea typeface="Calibri"/>
              </a:rPr>
              <a:t>اصل </a:t>
            </a:r>
            <a:r>
              <a:rPr lang="fa-IR" b="1" dirty="0">
                <a:ea typeface="Calibri"/>
              </a:rPr>
              <a:t>وجود عالم برزخ را با صراحت بيان داشته است.</a:t>
            </a:r>
            <a:endParaRPr lang="en-US" b="1" dirty="0">
              <a:ea typeface="Calibri"/>
              <a:cs typeface="Arial"/>
            </a:endParaRPr>
          </a:p>
          <a:p>
            <a:pPr marL="0" indent="0">
              <a:buNone/>
            </a:pPr>
            <a:endParaRPr lang="fa-IR" dirty="0"/>
          </a:p>
        </p:txBody>
      </p:sp>
    </p:spTree>
    <p:extLst>
      <p:ext uri="{BB962C8B-B14F-4D97-AF65-F5344CB8AC3E}">
        <p14:creationId xmlns:p14="http://schemas.microsoft.com/office/powerpoint/2010/main" val="257606385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a:ea typeface="Calibri"/>
              </a:rPr>
              <a:t>از جمله آياتى كه بهوضوح از وجود چنين عالمى خبر مى دهد، آيات مورد بحث است؛ </a:t>
            </a:r>
            <a:endParaRPr lang="en-US" dirty="0">
              <a:ea typeface="Calibri"/>
              <a:cs typeface="Arial"/>
            </a:endParaRPr>
          </a:p>
          <a:p>
            <a:pPr marL="0" indent="0" algn="r" rtl="1">
              <a:lnSpc>
                <a:spcPct val="115000"/>
              </a:lnSpc>
              <a:spcAft>
                <a:spcPts val="1000"/>
              </a:spcAft>
              <a:buNone/>
            </a:pPr>
            <a:r>
              <a:rPr lang="fa-IR" dirty="0">
                <a:ea typeface="Calibri"/>
              </a:rPr>
              <a:t>آنجا كه مى گويد: </a:t>
            </a:r>
            <a:r>
              <a:rPr lang="fa-IR" dirty="0">
                <a:solidFill>
                  <a:schemeClr val="tx2"/>
                </a:solidFill>
                <a:ea typeface="Calibri"/>
              </a:rPr>
              <a:t>«آل فرعون قبل از قيام قيامت هر صبح و شام از طريق عرضه شدن بر آتش </a:t>
            </a:r>
            <a:r>
              <a:rPr lang="fa-IR" dirty="0" smtClean="0">
                <a:solidFill>
                  <a:schemeClr val="tx2"/>
                </a:solidFill>
                <a:ea typeface="Calibri"/>
              </a:rPr>
              <a:t>مجازات </a:t>
            </a:r>
            <a:r>
              <a:rPr lang="fa-IR" dirty="0">
                <a:solidFill>
                  <a:schemeClr val="tx2"/>
                </a:solidFill>
                <a:ea typeface="Calibri"/>
              </a:rPr>
              <a:t>مى شوند» </a:t>
            </a:r>
            <a:r>
              <a:rPr lang="fa-IR" dirty="0">
                <a:ea typeface="Calibri"/>
              </a:rPr>
              <a:t>و اين چيزى جز «عذاب برزخى» نيست. از سوى ديگر، آياتى كه درباره حيات </a:t>
            </a:r>
            <a:r>
              <a:rPr lang="fa-IR" dirty="0" smtClean="0">
                <a:ea typeface="Calibri"/>
              </a:rPr>
              <a:t>جاويدان </a:t>
            </a:r>
            <a:r>
              <a:rPr lang="fa-IR" dirty="0">
                <a:ea typeface="Calibri"/>
              </a:rPr>
              <a:t>شهيدان بعد از مرگ و از پاداش هاى آنها سخن مى گويد، گواه بر وجود </a:t>
            </a:r>
            <a:r>
              <a:rPr lang="fa-IR" dirty="0">
                <a:solidFill>
                  <a:schemeClr val="tx2"/>
                </a:solidFill>
                <a:ea typeface="Calibri"/>
              </a:rPr>
              <a:t>«نعمت هاى </a:t>
            </a:r>
            <a:r>
              <a:rPr lang="fa-IR" dirty="0" smtClean="0">
                <a:solidFill>
                  <a:schemeClr val="tx2"/>
                </a:solidFill>
                <a:ea typeface="Calibri"/>
              </a:rPr>
              <a:t>برزخى</a:t>
            </a:r>
            <a:r>
              <a:rPr lang="fa-IR" dirty="0">
                <a:solidFill>
                  <a:schemeClr val="tx2"/>
                </a:solidFill>
                <a:ea typeface="Calibri"/>
              </a:rPr>
              <a:t>» </a:t>
            </a:r>
            <a:r>
              <a:rPr lang="fa-IR" dirty="0">
                <a:ea typeface="Calibri"/>
              </a:rPr>
              <a:t>است.</a:t>
            </a:r>
            <a:endParaRPr lang="en-US" dirty="0">
              <a:ea typeface="Calibri"/>
              <a:cs typeface="Arial"/>
            </a:endParaRPr>
          </a:p>
          <a:p>
            <a:pPr marL="0" indent="0" algn="r" rtl="1">
              <a:lnSpc>
                <a:spcPct val="115000"/>
              </a:lnSpc>
              <a:spcAft>
                <a:spcPts val="1000"/>
              </a:spcAft>
              <a:buNone/>
            </a:pPr>
            <a:r>
              <a:rPr lang="fa-IR" b="1" dirty="0">
                <a:ea typeface="Calibri"/>
              </a:rPr>
              <a:t>ارتباط با عالم برزخ</a:t>
            </a:r>
            <a:endParaRPr lang="en-US" b="1" dirty="0">
              <a:ea typeface="Calibri"/>
              <a:cs typeface="Arial"/>
            </a:endParaRPr>
          </a:p>
          <a:p>
            <a:pPr marL="0" indent="0" algn="r" rtl="1">
              <a:lnSpc>
                <a:spcPct val="115000"/>
              </a:lnSpc>
              <a:spcAft>
                <a:spcPts val="1000"/>
              </a:spcAft>
              <a:buNone/>
            </a:pPr>
            <a:r>
              <a:rPr lang="fa-IR" dirty="0">
                <a:solidFill>
                  <a:srgbClr val="009900"/>
                </a:solidFill>
                <a:ea typeface="Calibri"/>
              </a:rPr>
              <a:t>و ما يستوى الاحياء و لا الاموات إن الله يسمع من يشاء و ما أنت بمسمع من فى القبور * </a:t>
            </a:r>
            <a:r>
              <a:rPr lang="fa-IR" dirty="0" smtClean="0">
                <a:solidFill>
                  <a:srgbClr val="009900"/>
                </a:solidFill>
                <a:ea typeface="Calibri"/>
              </a:rPr>
              <a:t>إن </a:t>
            </a:r>
            <a:r>
              <a:rPr lang="fa-IR" dirty="0">
                <a:solidFill>
                  <a:srgbClr val="009900"/>
                </a:solidFill>
                <a:ea typeface="Calibri"/>
              </a:rPr>
              <a:t>أنت إلا نذير </a:t>
            </a:r>
            <a:r>
              <a:rPr lang="fa-IR" dirty="0" smtClean="0">
                <a:ea typeface="Calibri"/>
              </a:rPr>
              <a:t>.</a:t>
            </a:r>
            <a:r>
              <a:rPr lang="fa-IR" dirty="0">
                <a:ea typeface="Calibri"/>
                <a:cs typeface="Arial"/>
              </a:rPr>
              <a:t> </a:t>
            </a:r>
            <a:r>
              <a:rPr lang="fa-IR" dirty="0" smtClean="0">
                <a:ea typeface="Calibri"/>
              </a:rPr>
              <a:t>در </a:t>
            </a:r>
            <a:r>
              <a:rPr lang="fa-IR" dirty="0">
                <a:ea typeface="Calibri"/>
              </a:rPr>
              <a:t>اين آيه تشبيه جالبى را براى مؤمن و كافر ذكر مى كند و مى فرمايد: </a:t>
            </a:r>
            <a:r>
              <a:rPr lang="fa-IR" dirty="0">
                <a:solidFill>
                  <a:schemeClr val="tx2"/>
                </a:solidFill>
                <a:ea typeface="Calibri"/>
              </a:rPr>
              <a:t>«و هرگز زندگان و </a:t>
            </a:r>
            <a:r>
              <a:rPr lang="fa-IR" dirty="0" smtClean="0">
                <a:solidFill>
                  <a:schemeClr val="tx2"/>
                </a:solidFill>
                <a:ea typeface="Calibri"/>
              </a:rPr>
              <a:t>مردگان </a:t>
            </a:r>
            <a:r>
              <a:rPr lang="fa-IR" dirty="0">
                <a:solidFill>
                  <a:schemeClr val="tx2"/>
                </a:solidFill>
                <a:ea typeface="Calibri"/>
              </a:rPr>
              <a:t>يكسان نيستند: و ما يستوى الاحياء و لا الاموات .» </a:t>
            </a:r>
            <a:endParaRPr lang="en-US" dirty="0">
              <a:solidFill>
                <a:schemeClr val="tx2"/>
              </a:solidFill>
              <a:ea typeface="Calibri"/>
              <a:cs typeface="Arial"/>
            </a:endParaRPr>
          </a:p>
          <a:p>
            <a:pPr marL="0" indent="0" algn="r" rtl="1">
              <a:lnSpc>
                <a:spcPct val="115000"/>
              </a:lnSpc>
              <a:spcAft>
                <a:spcPts val="1000"/>
              </a:spcAft>
              <a:buNone/>
            </a:pPr>
            <a:r>
              <a:rPr lang="fa-IR" dirty="0">
                <a:ea typeface="Calibri"/>
              </a:rPr>
              <a:t>مؤمنان زنده اند و تلاش، حركت، جنبش و رشد و نمو دارند. در سوره انعام مى </a:t>
            </a:r>
            <a:r>
              <a:rPr lang="fa-IR" dirty="0" smtClean="0">
                <a:ea typeface="Calibri"/>
              </a:rPr>
              <a:t>خوانيم:</a:t>
            </a:r>
            <a:r>
              <a:rPr lang="fa-IR" dirty="0">
                <a:ea typeface="Calibri"/>
                <a:cs typeface="Arial"/>
              </a:rPr>
              <a:t/>
            </a:r>
            <a:br>
              <a:rPr lang="fa-IR" dirty="0">
                <a:ea typeface="Calibri"/>
                <a:cs typeface="Arial"/>
              </a:rPr>
            </a:br>
            <a:r>
              <a:rPr lang="fa-IR" dirty="0" smtClean="0">
                <a:ea typeface="Calibri"/>
              </a:rPr>
              <a:t>أ </a:t>
            </a:r>
            <a:r>
              <a:rPr lang="fa-IR" dirty="0">
                <a:ea typeface="Calibri"/>
              </a:rPr>
              <a:t>و من كان ميتا فأحييناه و جعلنا له نورا يمشى به فى الناس كمن مثله فى الظلمات </a:t>
            </a:r>
            <a:r>
              <a:rPr lang="fa-IR" dirty="0" smtClean="0">
                <a:ea typeface="Calibri"/>
              </a:rPr>
              <a:t>ليس </a:t>
            </a:r>
            <a:r>
              <a:rPr lang="fa-IR" dirty="0">
                <a:ea typeface="Calibri"/>
              </a:rPr>
              <a:t>بخارج </a:t>
            </a:r>
            <a:r>
              <a:rPr lang="fa-IR" dirty="0" smtClean="0">
                <a:ea typeface="Calibri"/>
              </a:rPr>
              <a:t>منها.</a:t>
            </a:r>
            <a:r>
              <a:rPr lang="fa-IR" dirty="0">
                <a:ea typeface="Calibri"/>
                <a:cs typeface="Arial"/>
              </a:rPr>
              <a:t> </a:t>
            </a:r>
            <a:r>
              <a:rPr lang="fa-IR" dirty="0" smtClean="0">
                <a:ea typeface="Calibri"/>
              </a:rPr>
              <a:t>آيا </a:t>
            </a:r>
            <a:r>
              <a:rPr lang="fa-IR" dirty="0">
                <a:ea typeface="Calibri"/>
              </a:rPr>
              <a:t>كسى كه مرده بود و ما او را زنده كرديم و نورى براى او قرار داديم كه در ميان </a:t>
            </a:r>
            <a:r>
              <a:rPr lang="fa-IR" dirty="0" smtClean="0">
                <a:ea typeface="Calibri"/>
              </a:rPr>
              <a:t>مردم </a:t>
            </a:r>
            <a:r>
              <a:rPr lang="fa-IR" dirty="0">
                <a:ea typeface="Calibri"/>
              </a:rPr>
              <a:t>با آن راه برود، همچون كسى است كه تا ابد در ظلمات </a:t>
            </a:r>
            <a:r>
              <a:rPr lang="fa-IR" dirty="0" smtClean="0">
                <a:ea typeface="Calibri"/>
              </a:rPr>
              <a:t>غوطه ور </a:t>
            </a:r>
            <a:r>
              <a:rPr lang="fa-IR" dirty="0">
                <a:ea typeface="Calibri"/>
              </a:rPr>
              <a:t>است، و هرگز </a:t>
            </a:r>
            <a:r>
              <a:rPr lang="fa-IR" dirty="0" smtClean="0">
                <a:ea typeface="Calibri"/>
              </a:rPr>
              <a:t>از </a:t>
            </a:r>
            <a:r>
              <a:rPr lang="fa-IR" dirty="0">
                <a:ea typeface="Calibri"/>
              </a:rPr>
              <a:t>آن خارج نمى شود</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در ادامه آيه مى افزايد: </a:t>
            </a:r>
            <a:r>
              <a:rPr lang="fa-IR" dirty="0">
                <a:solidFill>
                  <a:schemeClr val="tx2"/>
                </a:solidFill>
                <a:ea typeface="Calibri"/>
              </a:rPr>
              <a:t>«خداوند هركس را بخواهد، شنوا مى سازد تا دعوت حق را به گوش </a:t>
            </a:r>
            <a:r>
              <a:rPr lang="fa-IR" dirty="0" smtClean="0">
                <a:solidFill>
                  <a:schemeClr val="tx2"/>
                </a:solidFill>
                <a:ea typeface="Calibri"/>
              </a:rPr>
              <a:t>جان </a:t>
            </a:r>
            <a:r>
              <a:rPr lang="fa-IR" dirty="0">
                <a:solidFill>
                  <a:schemeClr val="tx2"/>
                </a:solidFill>
                <a:ea typeface="Calibri"/>
              </a:rPr>
              <a:t>بشنود و به نداى مناديان توحيد لبيك گويد: إن الله يسمع من يشاء .» </a:t>
            </a:r>
            <a:endParaRPr lang="en-US" dirty="0">
              <a:solidFill>
                <a:schemeClr val="tx2"/>
              </a:solidFill>
              <a:ea typeface="Calibri"/>
              <a:cs typeface="Arial"/>
            </a:endParaRPr>
          </a:p>
          <a:p>
            <a:pPr marL="0" indent="0" algn="r" rtl="1">
              <a:lnSpc>
                <a:spcPct val="115000"/>
              </a:lnSpc>
              <a:spcAft>
                <a:spcPts val="1000"/>
              </a:spcAft>
              <a:buNone/>
            </a:pPr>
            <a:r>
              <a:rPr lang="fa-IR" dirty="0">
                <a:ea typeface="Calibri"/>
              </a:rPr>
              <a:t>در پايان آيه نخست نيز مى فرمايد: </a:t>
            </a:r>
            <a:r>
              <a:rPr lang="fa-IR" dirty="0">
                <a:solidFill>
                  <a:schemeClr val="tx2"/>
                </a:solidFill>
                <a:ea typeface="Calibri"/>
              </a:rPr>
              <a:t>«و تو هرگز نمى توانى سخن خود را به گوش مردگانى </a:t>
            </a:r>
            <a:r>
              <a:rPr lang="fa-IR" dirty="0" smtClean="0">
                <a:solidFill>
                  <a:schemeClr val="tx2"/>
                </a:solidFill>
                <a:ea typeface="Calibri"/>
              </a:rPr>
              <a:t>كه </a:t>
            </a:r>
            <a:r>
              <a:rPr lang="fa-IR" dirty="0">
                <a:solidFill>
                  <a:schemeClr val="tx2"/>
                </a:solidFill>
                <a:ea typeface="Calibri"/>
              </a:rPr>
              <a:t>در قبرها خفته اند، برسانى: و ما أنت بمسمع من فى القبور .» </a:t>
            </a:r>
            <a:endParaRPr lang="en-US" dirty="0">
              <a:solidFill>
                <a:schemeClr val="tx2"/>
              </a:solidFill>
              <a:ea typeface="Calibri"/>
              <a:cs typeface="Arial"/>
            </a:endParaRPr>
          </a:p>
          <a:p>
            <a:pPr marL="0" indent="0">
              <a:buNone/>
            </a:pPr>
            <a:endParaRPr lang="fa-IR" dirty="0"/>
          </a:p>
        </p:txBody>
      </p:sp>
    </p:spTree>
    <p:extLst>
      <p:ext uri="{BB962C8B-B14F-4D97-AF65-F5344CB8AC3E}">
        <p14:creationId xmlns:p14="http://schemas.microsoft.com/office/powerpoint/2010/main" val="121022942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marL="0" indent="0" algn="r" rtl="1">
              <a:lnSpc>
                <a:spcPct val="115000"/>
              </a:lnSpc>
              <a:spcAft>
                <a:spcPts val="1000"/>
              </a:spcAft>
              <a:buNone/>
            </a:pPr>
            <a:r>
              <a:rPr lang="fa-IR" dirty="0">
                <a:ea typeface="Calibri"/>
              </a:rPr>
              <a:t>فرياد تو هر قدر رسا، سخنانت هر اندازه دلنشين و بيانت هر مقدار گويا باشد، مردگان از آن </a:t>
            </a:r>
            <a:r>
              <a:rPr lang="fa-IR" dirty="0" smtClean="0">
                <a:ea typeface="Calibri"/>
              </a:rPr>
              <a:t>چيزى </a:t>
            </a:r>
            <a:r>
              <a:rPr lang="fa-IR" dirty="0">
                <a:ea typeface="Calibri"/>
              </a:rPr>
              <a:t>درك نمى كنند و كسانى كه بر اثر اصرار در گناه و غوطهور شدن در تعصب و عناد، </a:t>
            </a:r>
            <a:r>
              <a:rPr lang="fa-IR" dirty="0" smtClean="0">
                <a:ea typeface="Calibri"/>
              </a:rPr>
              <a:t>روح</a:t>
            </a:r>
            <a:r>
              <a:rPr lang="fa-IR" dirty="0">
                <a:ea typeface="Calibri"/>
              </a:rPr>
              <a:t> </a:t>
            </a:r>
            <a:r>
              <a:rPr lang="fa-IR" dirty="0" smtClean="0">
                <a:ea typeface="Calibri"/>
              </a:rPr>
              <a:t>انسانى </a:t>
            </a:r>
            <a:r>
              <a:rPr lang="fa-IR" dirty="0">
                <a:ea typeface="Calibri"/>
              </a:rPr>
              <a:t>خود را از دست داده اند، هرگز براى پذيرش دعوت تو آمادگى </a:t>
            </a:r>
            <a:r>
              <a:rPr lang="fa-IR" dirty="0" smtClean="0">
                <a:ea typeface="Calibri"/>
              </a:rPr>
              <a:t>ندارند.بنابراين </a:t>
            </a:r>
            <a:r>
              <a:rPr lang="fa-IR" dirty="0">
                <a:ea typeface="Calibri"/>
              </a:rPr>
              <a:t>از ايمان نياوردن آنها نگران نباش و بى تابى مكن. وظيفه تو ابلاغ و انذار است: </a:t>
            </a:r>
            <a:r>
              <a:rPr lang="fa-IR" dirty="0">
                <a:solidFill>
                  <a:srgbClr val="009900"/>
                </a:solidFill>
                <a:ea typeface="Calibri"/>
              </a:rPr>
              <a:t>«تو </a:t>
            </a:r>
            <a:r>
              <a:rPr lang="fa-IR" dirty="0" smtClean="0">
                <a:solidFill>
                  <a:srgbClr val="009900"/>
                </a:solidFill>
                <a:ea typeface="Calibri"/>
              </a:rPr>
              <a:t>تنها </a:t>
            </a:r>
            <a:r>
              <a:rPr lang="fa-IR" dirty="0">
                <a:solidFill>
                  <a:srgbClr val="009900"/>
                </a:solidFill>
                <a:ea typeface="Calibri"/>
              </a:rPr>
              <a:t>بيم دهنده اى: إن أنت إلا نذير .» </a:t>
            </a:r>
            <a:endParaRPr lang="en-US" dirty="0">
              <a:solidFill>
                <a:srgbClr val="009900"/>
              </a:solidFill>
              <a:ea typeface="Calibri"/>
              <a:cs typeface="Arial"/>
            </a:endParaRPr>
          </a:p>
          <a:p>
            <a:pPr marL="0" indent="0" algn="r" rtl="1">
              <a:lnSpc>
                <a:spcPct val="115000"/>
              </a:lnSpc>
              <a:spcAft>
                <a:spcPts val="1000"/>
              </a:spcAft>
              <a:buNone/>
            </a:pPr>
            <a:r>
              <a:rPr lang="fa-IR" b="1" dirty="0" smtClean="0">
                <a:ea typeface="Calibri"/>
              </a:rPr>
              <a:t>نكته: آيا مردگان حقيقتى را درك مى كنند؟</a:t>
            </a:r>
            <a:r>
              <a:rPr lang="fa-IR" dirty="0" smtClean="0">
                <a:ea typeface="Calibri"/>
              </a:rPr>
              <a:t/>
            </a:r>
            <a:br>
              <a:rPr lang="fa-IR" dirty="0" smtClean="0">
                <a:ea typeface="Calibri"/>
              </a:rPr>
            </a:br>
            <a:r>
              <a:rPr lang="fa-IR" dirty="0" smtClean="0">
                <a:ea typeface="Calibri"/>
              </a:rPr>
              <a:t>با </a:t>
            </a:r>
            <a:r>
              <a:rPr lang="fa-IR" dirty="0">
                <a:ea typeface="Calibri"/>
              </a:rPr>
              <a:t>توجه به آنچه گذشت، دو سؤال مطرح مى شود: نخست اينكه چرا قرآن مى گويد تو نمى </a:t>
            </a:r>
            <a:r>
              <a:rPr lang="fa-IR" dirty="0" smtClean="0">
                <a:ea typeface="Calibri"/>
              </a:rPr>
              <a:t>توانى</a:t>
            </a:r>
            <a:r>
              <a:rPr lang="fa-IR" dirty="0">
                <a:ea typeface="Calibri"/>
              </a:rPr>
              <a:t> </a:t>
            </a:r>
            <a:r>
              <a:rPr lang="fa-IR" dirty="0" smtClean="0">
                <a:ea typeface="Calibri"/>
              </a:rPr>
              <a:t>صداى </a:t>
            </a:r>
            <a:r>
              <a:rPr lang="fa-IR" dirty="0">
                <a:ea typeface="Calibri"/>
              </a:rPr>
              <a:t>خود را به گوش مردگان برسانى؟ با اينكه در حديث معروفى آمده است كه </a:t>
            </a:r>
            <a:r>
              <a:rPr lang="fa-IR" dirty="0" smtClean="0">
                <a:ea typeface="Calibri"/>
              </a:rPr>
              <a:t>پيامبر(ص) </a:t>
            </a:r>
            <a:r>
              <a:rPr lang="fa-IR" dirty="0">
                <a:ea typeface="Calibri"/>
              </a:rPr>
              <a:t>در جنگ بدر خطاب به اجساد كفار </a:t>
            </a:r>
            <a:r>
              <a:rPr lang="fa-IR" dirty="0" smtClean="0">
                <a:ea typeface="Calibri"/>
              </a:rPr>
              <a:t>فرمود:</a:t>
            </a:r>
            <a:br>
              <a:rPr lang="fa-IR" dirty="0" smtClean="0">
                <a:ea typeface="Calibri"/>
              </a:rPr>
            </a:br>
            <a:r>
              <a:rPr lang="fa-IR" dirty="0" smtClean="0">
                <a:solidFill>
                  <a:srgbClr val="009900"/>
                </a:solidFill>
                <a:ea typeface="Calibri"/>
              </a:rPr>
              <a:t>آيا </a:t>
            </a:r>
            <a:r>
              <a:rPr lang="fa-IR" dirty="0">
                <a:solidFill>
                  <a:srgbClr val="009900"/>
                </a:solidFill>
                <a:ea typeface="Calibri"/>
              </a:rPr>
              <a:t>شما آنچه خدا و رسولش وعده داده بود، به حق يافتيد؟ من آنچه خداوند به من </a:t>
            </a:r>
            <a:r>
              <a:rPr lang="fa-IR" dirty="0">
                <a:solidFill>
                  <a:srgbClr val="009900"/>
                </a:solidFill>
                <a:ea typeface="Calibri"/>
                <a:cs typeface="Arial"/>
              </a:rPr>
              <a:t>پ</a:t>
            </a:r>
            <a:r>
              <a:rPr lang="fa-IR" dirty="0" smtClean="0">
                <a:solidFill>
                  <a:srgbClr val="009900"/>
                </a:solidFill>
                <a:ea typeface="Calibri"/>
              </a:rPr>
              <a:t>وعده </a:t>
            </a:r>
            <a:r>
              <a:rPr lang="fa-IR" dirty="0">
                <a:solidFill>
                  <a:srgbClr val="009900"/>
                </a:solidFill>
                <a:ea typeface="Calibri"/>
              </a:rPr>
              <a:t>داده بود، به حق </a:t>
            </a:r>
            <a:r>
              <a:rPr lang="fa-IR" dirty="0" smtClean="0">
                <a:solidFill>
                  <a:srgbClr val="009900"/>
                </a:solidFill>
                <a:ea typeface="Calibri"/>
              </a:rPr>
              <a:t>يافتم.</a:t>
            </a:r>
          </a:p>
          <a:p>
            <a:pPr marL="0" indent="0" algn="r" rtl="1">
              <a:lnSpc>
                <a:spcPct val="115000"/>
              </a:lnSpc>
              <a:spcAft>
                <a:spcPts val="1000"/>
              </a:spcAft>
              <a:buNone/>
            </a:pPr>
            <a:r>
              <a:rPr lang="fa-IR" dirty="0" smtClean="0">
                <a:ea typeface="Calibri"/>
              </a:rPr>
              <a:t>در </a:t>
            </a:r>
            <a:r>
              <a:rPr lang="fa-IR" dirty="0">
                <a:ea typeface="Calibri"/>
              </a:rPr>
              <a:t>اينجا عمر اعتراض كرد و گفت: اى رسول </a:t>
            </a:r>
            <a:r>
              <a:rPr lang="fa-IR" dirty="0" smtClean="0">
                <a:ea typeface="Calibri"/>
              </a:rPr>
              <a:t>خدا، چگونه </a:t>
            </a:r>
            <a:r>
              <a:rPr lang="fa-IR" dirty="0">
                <a:ea typeface="Calibri"/>
              </a:rPr>
              <a:t>با اجسادى سخن مى گويى كه روح </a:t>
            </a:r>
            <a:r>
              <a:rPr lang="fa-IR" dirty="0" smtClean="0">
                <a:ea typeface="Calibri"/>
              </a:rPr>
              <a:t>در </a:t>
            </a:r>
            <a:r>
              <a:rPr lang="fa-IR" dirty="0">
                <a:ea typeface="Calibri"/>
              </a:rPr>
              <a:t>آنها نيست؟ </a:t>
            </a:r>
            <a:r>
              <a:rPr lang="fa-IR" dirty="0" smtClean="0">
                <a:ea typeface="Calibri"/>
              </a:rPr>
              <a:t>پيامبر(ص) فرمود:</a:t>
            </a:r>
            <a:r>
              <a:rPr lang="fa-IR" dirty="0">
                <a:ea typeface="Calibri"/>
                <a:cs typeface="Arial"/>
              </a:rPr>
              <a:t/>
            </a:r>
            <a:br>
              <a:rPr lang="fa-IR" dirty="0">
                <a:ea typeface="Calibri"/>
                <a:cs typeface="Arial"/>
              </a:rPr>
            </a:br>
            <a:r>
              <a:rPr lang="fa-IR" dirty="0" smtClean="0">
                <a:solidFill>
                  <a:srgbClr val="009900"/>
                </a:solidFill>
                <a:ea typeface="Calibri"/>
              </a:rPr>
              <a:t>شما </a:t>
            </a:r>
            <a:r>
              <a:rPr lang="fa-IR" dirty="0">
                <a:solidFill>
                  <a:srgbClr val="009900"/>
                </a:solidFill>
                <a:ea typeface="Calibri"/>
              </a:rPr>
              <a:t>سخنان مرا از آنها بهتر نمى شنويد؛ چيزى كه هست، آنها توانايى پاسخگويى را </a:t>
            </a:r>
            <a:r>
              <a:rPr lang="fa-IR" dirty="0" smtClean="0">
                <a:solidFill>
                  <a:srgbClr val="009900"/>
                </a:solidFill>
                <a:ea typeface="Calibri"/>
              </a:rPr>
              <a:t>ندارند </a:t>
            </a:r>
            <a:r>
              <a:rPr lang="fa-IR" dirty="0" smtClean="0">
                <a:ea typeface="Calibri"/>
              </a:rPr>
              <a:t>, </a:t>
            </a:r>
            <a:br>
              <a:rPr lang="fa-IR" dirty="0" smtClean="0">
                <a:ea typeface="Calibri"/>
              </a:rPr>
            </a:br>
            <a:r>
              <a:rPr lang="fa-IR" dirty="0" smtClean="0">
                <a:ea typeface="Calibri"/>
              </a:rPr>
              <a:t>يا </a:t>
            </a:r>
            <a:r>
              <a:rPr lang="fa-IR" dirty="0">
                <a:ea typeface="Calibri"/>
              </a:rPr>
              <a:t>اينكه يكى از آداب ميت اين است كه عقايد حق به او تلقين داده شود و اين چگونه با آيات </a:t>
            </a:r>
            <a:r>
              <a:rPr lang="fa-IR" dirty="0" smtClean="0">
                <a:ea typeface="Calibri"/>
              </a:rPr>
              <a:t>مورد </a:t>
            </a:r>
            <a:r>
              <a:rPr lang="fa-IR" dirty="0">
                <a:ea typeface="Calibri"/>
              </a:rPr>
              <a:t>بحث سازگار </a:t>
            </a:r>
            <a:r>
              <a:rPr lang="fa-IR" dirty="0" smtClean="0">
                <a:ea typeface="Calibri"/>
              </a:rPr>
              <a:t>است؟پاسخ اينكه در آيات مورد بحث، سخن از عدم درك مردگان به طور عادى و طبيعى است، اما </a:t>
            </a:r>
            <a:r>
              <a:rPr lang="fa-IR" dirty="0">
                <a:ea typeface="Calibri"/>
              </a:rPr>
              <a:t>روايت جنگ بدر يا تلقين ميت مربوط به شرايط فوق العاده است كه خداوند سخنان </a:t>
            </a:r>
            <a:r>
              <a:rPr lang="fa-IR" dirty="0" smtClean="0">
                <a:ea typeface="Calibri"/>
              </a:rPr>
              <a:t>پيامبرش</a:t>
            </a:r>
            <a:r>
              <a:rPr lang="fa-IR" dirty="0">
                <a:ea typeface="Calibri"/>
                <a:cs typeface="Arial"/>
              </a:rPr>
              <a:t> </a:t>
            </a:r>
            <a:r>
              <a:rPr lang="fa-IR" dirty="0" smtClean="0">
                <a:ea typeface="Calibri"/>
              </a:rPr>
              <a:t>را </a:t>
            </a:r>
            <a:r>
              <a:rPr lang="fa-IR" dirty="0">
                <a:ea typeface="Calibri"/>
              </a:rPr>
              <a:t>به طور خاص به گوش آن مردگان مى </a:t>
            </a:r>
            <a:r>
              <a:rPr lang="fa-IR" dirty="0" smtClean="0">
                <a:ea typeface="Calibri"/>
              </a:rPr>
              <a:t>رساند.به </a:t>
            </a:r>
            <a:r>
              <a:rPr lang="fa-IR" dirty="0">
                <a:ea typeface="Calibri"/>
              </a:rPr>
              <a:t>تعبير ديگر، ارتباط انسان در جهان برزخ با عالم دنيا قطع مى شود، جز در مواردى كه </a:t>
            </a:r>
            <a:r>
              <a:rPr lang="fa-IR" dirty="0" smtClean="0">
                <a:ea typeface="Calibri"/>
              </a:rPr>
              <a:t>خداوند </a:t>
            </a:r>
            <a:r>
              <a:rPr lang="fa-IR" dirty="0">
                <a:ea typeface="Calibri"/>
              </a:rPr>
              <a:t>فرمان مى دهد اين ارتباط برقرار گردد. به همين دليل در شرايط عادى ما نمى توانيم با </a:t>
            </a:r>
            <a:r>
              <a:rPr lang="fa-IR" dirty="0" smtClean="0">
                <a:ea typeface="Calibri"/>
              </a:rPr>
              <a:t>مردگان </a:t>
            </a:r>
            <a:r>
              <a:rPr lang="fa-IR" dirty="0">
                <a:ea typeface="Calibri"/>
              </a:rPr>
              <a:t>ارتباط پيدا </a:t>
            </a:r>
            <a:r>
              <a:rPr lang="fa-IR" dirty="0" smtClean="0">
                <a:ea typeface="Calibri"/>
              </a:rPr>
              <a:t>كنيم.پرسش </a:t>
            </a:r>
            <a:r>
              <a:rPr lang="fa-IR" dirty="0">
                <a:ea typeface="Calibri"/>
              </a:rPr>
              <a:t>ديگر اينكه اگر صداى ما به گوش مردگان نمى رسد، سلام بر </a:t>
            </a:r>
            <a:r>
              <a:rPr lang="fa-IR" dirty="0" smtClean="0">
                <a:ea typeface="Calibri"/>
              </a:rPr>
              <a:t>پيامبر(ص) </a:t>
            </a:r>
            <a:r>
              <a:rPr lang="fa-IR" dirty="0">
                <a:ea typeface="Calibri"/>
              </a:rPr>
              <a:t>و </a:t>
            </a:r>
            <a:r>
              <a:rPr lang="fa-IR" dirty="0" smtClean="0">
                <a:ea typeface="Calibri"/>
              </a:rPr>
              <a:t>امامان(ع)و </a:t>
            </a:r>
            <a:r>
              <a:rPr lang="fa-IR" dirty="0">
                <a:ea typeface="Calibri"/>
              </a:rPr>
              <a:t>توسل به آنها و زيارت قبورشان و تقاضاى شفاعت از آنان در </a:t>
            </a:r>
            <a:r>
              <a:rPr lang="fa-IR" dirty="0" smtClean="0">
                <a:ea typeface="Calibri"/>
              </a:rPr>
              <a:t>پيشگاه خدا </a:t>
            </a:r>
            <a:r>
              <a:rPr lang="fa-IR" dirty="0">
                <a:ea typeface="Calibri"/>
              </a:rPr>
              <a:t>چه مفهومى دارد؟ جمعى از وهابى ها كه عموما به جمود فكرى معروف اند نيز با تكيه بر </a:t>
            </a:r>
            <a:r>
              <a:rPr lang="fa-IR" dirty="0" smtClean="0">
                <a:ea typeface="Calibri"/>
              </a:rPr>
              <a:t>همين </a:t>
            </a:r>
            <a:r>
              <a:rPr lang="fa-IR" dirty="0">
                <a:ea typeface="Calibri"/>
              </a:rPr>
              <a:t>پندار بى آنكه آيات ديگر قرآن را بررسى كنند و به احاديث بسيارى كه از </a:t>
            </a:r>
            <a:r>
              <a:rPr lang="fa-IR" dirty="0" smtClean="0">
                <a:ea typeface="Calibri"/>
              </a:rPr>
              <a:t>پيامبر(ص) </a:t>
            </a:r>
            <a:r>
              <a:rPr lang="fa-IR" dirty="0">
                <a:ea typeface="Calibri"/>
              </a:rPr>
              <a:t>نقل شده وقعى نهند، مسئله توسل را نفى كرده، به گمان خود بر آن خط بطلان </a:t>
            </a:r>
            <a:r>
              <a:rPr lang="fa-IR" dirty="0" smtClean="0">
                <a:ea typeface="Calibri"/>
              </a:rPr>
              <a:t>كشيده </a:t>
            </a:r>
            <a:r>
              <a:rPr lang="fa-IR" dirty="0">
                <a:ea typeface="Calibri"/>
              </a:rPr>
              <a:t>اند</a:t>
            </a:r>
            <a:r>
              <a:rPr lang="fa-IR" dirty="0" smtClean="0">
                <a:ea typeface="Calibri"/>
              </a:rPr>
              <a:t>.</a:t>
            </a:r>
            <a:endParaRPr lang="en-US" dirty="0">
              <a:ea typeface="Calibri"/>
              <a:cs typeface="Arial"/>
            </a:endParaRPr>
          </a:p>
        </p:txBody>
      </p:sp>
    </p:spTree>
    <p:extLst>
      <p:ext uri="{BB962C8B-B14F-4D97-AF65-F5344CB8AC3E}">
        <p14:creationId xmlns:p14="http://schemas.microsoft.com/office/powerpoint/2010/main" val="163504550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686800" cy="5973763"/>
          </a:xfrm>
        </p:spPr>
        <p:txBody>
          <a:bodyPr>
            <a:normAutofit fontScale="55000" lnSpcReduction="20000"/>
          </a:bodyPr>
          <a:lstStyle/>
          <a:p>
            <a:pPr marL="0" indent="0" algn="r" rtl="1">
              <a:lnSpc>
                <a:spcPct val="115000"/>
              </a:lnSpc>
              <a:spcAft>
                <a:spcPts val="1000"/>
              </a:spcAft>
              <a:buNone/>
            </a:pPr>
            <a:r>
              <a:rPr lang="fa-IR" dirty="0">
                <a:ea typeface="Calibri"/>
              </a:rPr>
              <a:t>در پاسخ بايد گفت: حساب </a:t>
            </a:r>
            <a:r>
              <a:rPr lang="fa-IR" dirty="0" smtClean="0">
                <a:ea typeface="Calibri"/>
              </a:rPr>
              <a:t>پيامبر(ص)و </a:t>
            </a:r>
            <a:r>
              <a:rPr lang="fa-IR" dirty="0">
                <a:ea typeface="Calibri"/>
              </a:rPr>
              <a:t>مردان خدا از ديگران جداست؛ </a:t>
            </a:r>
            <a:endParaRPr lang="en-US" dirty="0">
              <a:ea typeface="Calibri"/>
              <a:cs typeface="Arial"/>
            </a:endParaRPr>
          </a:p>
          <a:p>
            <a:pPr marL="0" indent="0" algn="r" rtl="1">
              <a:lnSpc>
                <a:spcPct val="115000"/>
              </a:lnSpc>
              <a:spcAft>
                <a:spcPts val="1000"/>
              </a:spcAft>
              <a:buNone/>
            </a:pPr>
            <a:r>
              <a:rPr lang="fa-IR" dirty="0">
                <a:ea typeface="Calibri"/>
              </a:rPr>
              <a:t>بدين بيان كه آنها همانند «شهدا» (بلكه در صف مقدم بر آنان) قرار دارند و زندگان جاويدند </a:t>
            </a:r>
            <a:r>
              <a:rPr lang="fa-IR" dirty="0" smtClean="0">
                <a:ea typeface="Calibri"/>
              </a:rPr>
              <a:t>وبه </a:t>
            </a:r>
            <a:r>
              <a:rPr lang="fa-IR" dirty="0">
                <a:ea typeface="Calibri"/>
              </a:rPr>
              <a:t>مصداق «أحياء عند ربهم </a:t>
            </a:r>
            <a:r>
              <a:rPr lang="fa-IR" dirty="0" smtClean="0">
                <a:ea typeface="Calibri"/>
              </a:rPr>
              <a:t>يرزقون» از </a:t>
            </a:r>
            <a:r>
              <a:rPr lang="fa-IR" dirty="0">
                <a:ea typeface="Calibri"/>
              </a:rPr>
              <a:t>روزى هاى پروردگار بهره مى گيرند و به فرمان خداوند </a:t>
            </a:r>
            <a:r>
              <a:rPr lang="fa-IR" dirty="0" smtClean="0">
                <a:ea typeface="Calibri"/>
              </a:rPr>
              <a:t>ارتباط </a:t>
            </a:r>
            <a:r>
              <a:rPr lang="fa-IR" dirty="0">
                <a:ea typeface="Calibri"/>
              </a:rPr>
              <a:t>خود را با اين جهان حفظ مى كنند، همان گونه كه در اين جهان مى توانند با مردگان </a:t>
            </a:r>
            <a:r>
              <a:rPr lang="fa-IR" dirty="0" smtClean="0">
                <a:ea typeface="Calibri"/>
              </a:rPr>
              <a:t>(</a:t>
            </a:r>
            <a:r>
              <a:rPr lang="fa-IR" dirty="0">
                <a:ea typeface="Calibri"/>
              </a:rPr>
              <a:t>همچون كشتگان بدر) ارتباط برقرار سازند.</a:t>
            </a:r>
            <a:endParaRPr lang="en-US" dirty="0">
              <a:ea typeface="Calibri"/>
              <a:cs typeface="Arial"/>
            </a:endParaRPr>
          </a:p>
          <a:p>
            <a:pPr marL="0" indent="0" algn="r" rtl="1">
              <a:lnSpc>
                <a:spcPct val="115000"/>
              </a:lnSpc>
              <a:spcAft>
                <a:spcPts val="1000"/>
              </a:spcAft>
              <a:buNone/>
            </a:pPr>
            <a:r>
              <a:rPr lang="fa-IR" dirty="0">
                <a:ea typeface="Calibri"/>
              </a:rPr>
              <a:t>از همين رو در روايات فراوانى كه در كتب اهل سنت  و شيعه آمده است، مى خوانيم</a:t>
            </a:r>
            <a:r>
              <a:rPr lang="fa-IR" dirty="0" smtClean="0">
                <a:ea typeface="Calibri"/>
              </a:rPr>
              <a:t>:</a:t>
            </a:r>
            <a:r>
              <a:rPr lang="fa-IR" dirty="0">
                <a:ea typeface="Calibri"/>
              </a:rPr>
              <a:t> </a:t>
            </a:r>
            <a:endParaRPr lang="en-US" dirty="0">
              <a:ea typeface="Calibri"/>
              <a:cs typeface="Arial"/>
            </a:endParaRPr>
          </a:p>
          <a:p>
            <a:pPr marL="0" indent="0" algn="r" rtl="1">
              <a:lnSpc>
                <a:spcPct val="115000"/>
              </a:lnSpc>
              <a:spcAft>
                <a:spcPts val="1000"/>
              </a:spcAft>
              <a:buNone/>
            </a:pPr>
            <a:r>
              <a:rPr lang="fa-IR" dirty="0" smtClean="0">
                <a:solidFill>
                  <a:schemeClr val="accent4">
                    <a:lumMod val="50000"/>
                  </a:schemeClr>
                </a:solidFill>
                <a:ea typeface="Calibri"/>
              </a:rPr>
              <a:t>پي</a:t>
            </a:r>
            <a:r>
              <a:rPr lang="fa-IR" dirty="0" smtClean="0">
                <a:solidFill>
                  <a:schemeClr val="accent3">
                    <a:lumMod val="50000"/>
                  </a:schemeClr>
                </a:solidFill>
                <a:ea typeface="Calibri"/>
              </a:rPr>
              <a:t>امبر(ص)و امامان(ع) </a:t>
            </a:r>
            <a:r>
              <a:rPr lang="fa-IR" dirty="0">
                <a:solidFill>
                  <a:schemeClr val="accent3">
                    <a:lumMod val="50000"/>
                  </a:schemeClr>
                </a:solidFill>
                <a:ea typeface="Calibri"/>
              </a:rPr>
              <a:t>سخن كسانى را كه از دور و نزديك بر آنها سلام </a:t>
            </a:r>
            <a:r>
              <a:rPr lang="fa-IR" dirty="0" smtClean="0">
                <a:solidFill>
                  <a:schemeClr val="accent3">
                    <a:lumMod val="50000"/>
                  </a:schemeClr>
                </a:solidFill>
                <a:ea typeface="Calibri"/>
              </a:rPr>
              <a:t>مى </a:t>
            </a:r>
            <a:r>
              <a:rPr lang="fa-IR" dirty="0">
                <a:solidFill>
                  <a:schemeClr val="accent3">
                    <a:lumMod val="50000"/>
                  </a:schemeClr>
                </a:solidFill>
                <a:ea typeface="Calibri"/>
              </a:rPr>
              <a:t>فرستند، مى شنوند و به آنها پاسخ مى گويند و حتى اعمال امت را بر آنها عرضه مى دارند</a:t>
            </a:r>
            <a:r>
              <a:rPr lang="fa-IR" dirty="0" smtClean="0">
                <a:solidFill>
                  <a:schemeClr val="accent3">
                    <a:lumMod val="50000"/>
                  </a:schemeClr>
                </a:solidFill>
                <a:ea typeface="Calibri"/>
              </a:rPr>
              <a:t>.</a:t>
            </a:r>
            <a:endParaRPr lang="en-US" dirty="0">
              <a:solidFill>
                <a:schemeClr val="accent3">
                  <a:lumMod val="50000"/>
                </a:schemeClr>
              </a:solidFill>
              <a:ea typeface="Calibri"/>
              <a:cs typeface="Arial"/>
            </a:endParaRPr>
          </a:p>
          <a:p>
            <a:pPr marL="0" indent="0" algn="r" rtl="1">
              <a:lnSpc>
                <a:spcPct val="115000"/>
              </a:lnSpc>
              <a:spcAft>
                <a:spcPts val="1000"/>
              </a:spcAft>
              <a:buNone/>
            </a:pPr>
            <a:r>
              <a:rPr lang="fa-IR" dirty="0">
                <a:ea typeface="Calibri"/>
              </a:rPr>
              <a:t>نكته ديگر اينكه ما مأموريم در تشهد نماز بر </a:t>
            </a:r>
            <a:r>
              <a:rPr lang="fa-IR" dirty="0" smtClean="0">
                <a:ea typeface="Calibri"/>
              </a:rPr>
              <a:t>پيامبر(ص) </a:t>
            </a:r>
            <a:r>
              <a:rPr lang="fa-IR" dirty="0">
                <a:ea typeface="Calibri"/>
              </a:rPr>
              <a:t>سلام بفرستيم و </a:t>
            </a:r>
            <a:r>
              <a:rPr lang="fa-IR" dirty="0" smtClean="0">
                <a:ea typeface="Calibri"/>
              </a:rPr>
              <a:t>اين </a:t>
            </a:r>
            <a:r>
              <a:rPr lang="fa-IR" dirty="0">
                <a:ea typeface="Calibri"/>
              </a:rPr>
              <a:t>اعتقاد همه مسلمين ـ اعم از شيعه و اهل سنت ـ است. بنابراين چگونه ممكن است او را به </a:t>
            </a:r>
            <a:r>
              <a:rPr lang="fa-IR" dirty="0" smtClean="0">
                <a:ea typeface="Calibri"/>
              </a:rPr>
              <a:t>چيزى </a:t>
            </a:r>
            <a:r>
              <a:rPr lang="fa-IR" dirty="0">
                <a:ea typeface="Calibri"/>
              </a:rPr>
              <a:t>مخاطب سازيم كه هرگز آن را نمى شنود؟ در روايات متعددى در صحيح مسلم از </a:t>
            </a:r>
            <a:r>
              <a:rPr lang="fa-IR" dirty="0" smtClean="0">
                <a:ea typeface="Calibri"/>
              </a:rPr>
              <a:t>شخص پيامبر(ص) </a:t>
            </a:r>
            <a:r>
              <a:rPr lang="fa-IR" dirty="0">
                <a:ea typeface="Calibri"/>
              </a:rPr>
              <a:t>نقل شده كه فرمود</a:t>
            </a:r>
            <a:r>
              <a:rPr lang="fa-IR" dirty="0">
                <a:solidFill>
                  <a:schemeClr val="accent4">
                    <a:lumMod val="50000"/>
                  </a:schemeClr>
                </a:solidFill>
                <a:ea typeface="Calibri"/>
              </a:rPr>
              <a:t>: </a:t>
            </a:r>
            <a:r>
              <a:rPr lang="fa-IR" dirty="0">
                <a:solidFill>
                  <a:schemeClr val="accent3">
                    <a:lumMod val="50000"/>
                  </a:schemeClr>
                </a:solidFill>
                <a:ea typeface="Calibri"/>
              </a:rPr>
              <a:t>«مردگان خود را به لا إله إلا الله تلقين </a:t>
            </a:r>
            <a:r>
              <a:rPr lang="fa-IR" dirty="0" smtClean="0">
                <a:solidFill>
                  <a:schemeClr val="accent3">
                    <a:lumMod val="50000"/>
                  </a:schemeClr>
                </a:solidFill>
                <a:ea typeface="Calibri"/>
              </a:rPr>
              <a:t>كنيد.»</a:t>
            </a:r>
            <a:r>
              <a:rPr lang="fa-IR" dirty="0" smtClean="0">
                <a:solidFill>
                  <a:schemeClr val="accent4">
                    <a:lumMod val="50000"/>
                  </a:schemeClr>
                </a:solidFill>
                <a:ea typeface="Calibri"/>
              </a:rPr>
              <a:t/>
            </a:r>
            <a:br>
              <a:rPr lang="fa-IR" dirty="0" smtClean="0">
                <a:solidFill>
                  <a:schemeClr val="accent4">
                    <a:lumMod val="50000"/>
                  </a:schemeClr>
                </a:solidFill>
                <a:ea typeface="Calibri"/>
              </a:rPr>
            </a:br>
            <a:r>
              <a:rPr lang="fa-IR" dirty="0" smtClean="0">
                <a:ea typeface="Calibri"/>
              </a:rPr>
              <a:t> </a:t>
            </a:r>
            <a:r>
              <a:rPr lang="fa-IR" dirty="0">
                <a:ea typeface="Calibri"/>
              </a:rPr>
              <a:t>در </a:t>
            </a:r>
            <a:r>
              <a:rPr lang="fa-IR" dirty="0" smtClean="0">
                <a:ea typeface="Calibri"/>
              </a:rPr>
              <a:t>نهج </a:t>
            </a:r>
            <a:r>
              <a:rPr lang="fa-IR" dirty="0">
                <a:ea typeface="Calibri"/>
              </a:rPr>
              <a:t>البلاغه نيز به مسئله بر قرار ساختن ارتباط با ارواح مردگان اشاره شده و حتى خود </a:t>
            </a:r>
            <a:r>
              <a:rPr lang="fa-IR" dirty="0" smtClean="0">
                <a:ea typeface="Calibri"/>
              </a:rPr>
              <a:t>على(ع) </a:t>
            </a:r>
            <a:r>
              <a:rPr lang="fa-IR" dirty="0">
                <a:ea typeface="Calibri"/>
              </a:rPr>
              <a:t>نيز با ارواح مؤمنانى كه در قبرستان پشت كوفه بودند، سخن </a:t>
            </a:r>
            <a:r>
              <a:rPr lang="fa-IR" dirty="0" smtClean="0">
                <a:ea typeface="Calibri"/>
              </a:rPr>
              <a:t>گفت. </a:t>
            </a:r>
          </a:p>
          <a:p>
            <a:pPr marL="0" indent="0" algn="ctr" rtl="1">
              <a:lnSpc>
                <a:spcPct val="115000"/>
              </a:lnSpc>
              <a:spcAft>
                <a:spcPts val="1000"/>
              </a:spcAft>
              <a:buNone/>
            </a:pPr>
            <a:r>
              <a:rPr lang="fa-IR" sz="3600" dirty="0" smtClean="0">
                <a:solidFill>
                  <a:srgbClr val="C00000"/>
                </a:solidFill>
                <a:latin typeface="_PDMS_Saleem_QuranFont" pitchFamily="2" charset="-78"/>
                <a:ea typeface="Calibri"/>
                <a:cs typeface="_PDMS_Saleem_QuranFont" pitchFamily="2" charset="-78"/>
              </a:rPr>
              <a:t>شاهدانى </a:t>
            </a:r>
            <a:r>
              <a:rPr lang="fa-IR" sz="3600" dirty="0">
                <a:solidFill>
                  <a:srgbClr val="C00000"/>
                </a:solidFill>
                <a:latin typeface="_PDMS_Saleem_QuranFont" pitchFamily="2" charset="-78"/>
                <a:ea typeface="Calibri"/>
                <a:cs typeface="_PDMS_Saleem_QuranFont" pitchFamily="2" charset="-78"/>
              </a:rPr>
              <a:t>بر عالم </a:t>
            </a:r>
            <a:r>
              <a:rPr lang="fa-IR" sz="3600" dirty="0" smtClean="0">
                <a:solidFill>
                  <a:srgbClr val="C00000"/>
                </a:solidFill>
                <a:latin typeface="_PDMS_Saleem_QuranFont" pitchFamily="2" charset="-78"/>
                <a:ea typeface="Calibri"/>
                <a:cs typeface="_PDMS_Saleem_QuranFont" pitchFamily="2" charset="-78"/>
              </a:rPr>
              <a:t>برزخ </a:t>
            </a:r>
          </a:p>
          <a:p>
            <a:pPr marL="0" indent="0" algn="ctr" rtl="1">
              <a:lnSpc>
                <a:spcPct val="115000"/>
              </a:lnSpc>
              <a:spcAft>
                <a:spcPts val="1000"/>
              </a:spcAft>
              <a:buNone/>
            </a:pPr>
            <a:r>
              <a:rPr lang="fa-IR" sz="3600" dirty="0" smtClean="0">
                <a:solidFill>
                  <a:srgbClr val="C00000"/>
                </a:solidFill>
                <a:latin typeface="Andalus" pitchFamily="18" charset="-78"/>
                <a:ea typeface="Calibri"/>
                <a:cs typeface="Andalus" pitchFamily="18" charset="-78"/>
              </a:rPr>
              <a:t>و </a:t>
            </a:r>
            <a:r>
              <a:rPr lang="fa-IR" sz="3600" dirty="0">
                <a:solidFill>
                  <a:srgbClr val="C00000"/>
                </a:solidFill>
                <a:latin typeface="Andalus" pitchFamily="18" charset="-78"/>
                <a:ea typeface="Calibri"/>
                <a:cs typeface="Andalus" pitchFamily="18" charset="-78"/>
              </a:rPr>
              <a:t>لا تقولوا لمن يقتل فى سبيل الله أموات بل أحياء و لكن لا تشعرون </a:t>
            </a:r>
            <a:r>
              <a:rPr lang="fa-IR" sz="3600" dirty="0" smtClean="0">
                <a:solidFill>
                  <a:srgbClr val="C00000"/>
                </a:solidFill>
                <a:latin typeface="Andalus" pitchFamily="18" charset="-78"/>
                <a:ea typeface="Calibri"/>
                <a:cs typeface="Andalus" pitchFamily="18" charset="-78"/>
              </a:rPr>
              <a:t>.</a:t>
            </a:r>
            <a:endParaRPr lang="en-US" sz="3600" dirty="0">
              <a:solidFill>
                <a:srgbClr val="C00000"/>
              </a:solidFill>
              <a:latin typeface="Andalus" pitchFamily="18" charset="-78"/>
              <a:ea typeface="Calibri"/>
              <a:cs typeface="Andalus" pitchFamily="18" charset="-78"/>
            </a:endParaRPr>
          </a:p>
          <a:p>
            <a:pPr marL="0" indent="0" algn="r" rtl="1">
              <a:lnSpc>
                <a:spcPct val="115000"/>
              </a:lnSpc>
              <a:spcAft>
                <a:spcPts val="1000"/>
              </a:spcAft>
              <a:buNone/>
            </a:pPr>
            <a:r>
              <a:rPr lang="fa-IR" dirty="0">
                <a:ea typeface="Calibri"/>
              </a:rPr>
              <a:t>برخى مفسران از ابن عباس در شأن نزول آيه فوق چنين نقل كرده اند كه اين آيه </a:t>
            </a:r>
            <a:r>
              <a:rPr lang="fa-IR" dirty="0" smtClean="0">
                <a:ea typeface="Calibri"/>
              </a:rPr>
              <a:t>دربارهكشته </a:t>
            </a:r>
            <a:r>
              <a:rPr lang="fa-IR" dirty="0">
                <a:ea typeface="Calibri"/>
              </a:rPr>
              <a:t>شدگان جنگ بدر نازل گرديد. آنها چهارده تن بودند، شش نفر از مهاجران و هشت نفر از </a:t>
            </a:r>
            <a:r>
              <a:rPr lang="fa-IR" dirty="0" smtClean="0">
                <a:ea typeface="Calibri"/>
              </a:rPr>
              <a:t>انصار</a:t>
            </a:r>
            <a:r>
              <a:rPr lang="fa-IR" dirty="0">
                <a:ea typeface="Calibri"/>
              </a:rPr>
              <a:t>. بعد از پايان جنگ عده اى تعبير مى كردند فلان كس مرد، تا اينكه آيه فوق نازل شد و با </a:t>
            </a:r>
            <a:r>
              <a:rPr lang="fa-IR" dirty="0" smtClean="0">
                <a:ea typeface="Calibri"/>
              </a:rPr>
              <a:t>صراحت </a:t>
            </a:r>
            <a:r>
              <a:rPr lang="fa-IR" dirty="0">
                <a:ea typeface="Calibri"/>
              </a:rPr>
              <a:t>آنها را از اطلاق كلمه «ميت» بر شهيدان نهى كرد</a:t>
            </a:r>
            <a:r>
              <a:rPr lang="fa-IR" dirty="0" smtClean="0">
                <a:ea typeface="Calibri"/>
              </a:rPr>
              <a:t>.</a:t>
            </a:r>
            <a:endParaRPr lang="en-US" dirty="0">
              <a:ea typeface="Calibri"/>
              <a:cs typeface="Arial"/>
            </a:endParaRPr>
          </a:p>
        </p:txBody>
      </p:sp>
    </p:spTree>
    <p:extLst>
      <p:ext uri="{BB962C8B-B14F-4D97-AF65-F5344CB8AC3E}">
        <p14:creationId xmlns:p14="http://schemas.microsoft.com/office/powerpoint/2010/main" val="272743754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686800" cy="6126163"/>
          </a:xfrm>
        </p:spPr>
        <p:txBody>
          <a:bodyPr>
            <a:normAutofit fontScale="62500" lnSpcReduction="20000"/>
          </a:bodyPr>
          <a:lstStyle/>
          <a:p>
            <a:pPr marL="0" indent="0" algn="r" rtl="1">
              <a:lnSpc>
                <a:spcPct val="115000"/>
              </a:lnSpc>
              <a:spcAft>
                <a:spcPts val="1000"/>
              </a:spcAft>
              <a:buNone/>
            </a:pPr>
            <a:r>
              <a:rPr lang="fa-IR" dirty="0">
                <a:ea typeface="Calibri"/>
              </a:rPr>
              <a:t>آيه مورد بحث، نخست از حيات جاويدان شهيدان سخن دارد و مى گويد: </a:t>
            </a:r>
            <a:r>
              <a:rPr lang="fa-IR" dirty="0">
                <a:solidFill>
                  <a:srgbClr val="C00000"/>
                </a:solidFill>
                <a:ea typeface="Calibri"/>
              </a:rPr>
              <a:t>«هرگز به آنها كه </a:t>
            </a:r>
            <a:r>
              <a:rPr lang="fa-IR" dirty="0" smtClean="0">
                <a:solidFill>
                  <a:srgbClr val="C00000"/>
                </a:solidFill>
                <a:ea typeface="Calibri"/>
              </a:rPr>
              <a:t>در </a:t>
            </a:r>
            <a:r>
              <a:rPr lang="fa-IR" dirty="0">
                <a:solidFill>
                  <a:srgbClr val="C00000"/>
                </a:solidFill>
                <a:ea typeface="Calibri"/>
              </a:rPr>
              <a:t>راه خدا كشته مى شوند و شربت شهادت مى نوشند، مرده مگوييد: و لا تقولوا لمن يقتل فى </a:t>
            </a:r>
            <a:r>
              <a:rPr lang="fa-IR" dirty="0" smtClean="0">
                <a:solidFill>
                  <a:srgbClr val="C00000"/>
                </a:solidFill>
                <a:ea typeface="Calibri"/>
              </a:rPr>
              <a:t>سبيل </a:t>
            </a:r>
            <a:r>
              <a:rPr lang="fa-IR" dirty="0">
                <a:solidFill>
                  <a:srgbClr val="C00000"/>
                </a:solidFill>
                <a:ea typeface="Calibri"/>
              </a:rPr>
              <a:t>الله أموات .»</a:t>
            </a:r>
            <a:endParaRPr lang="en-US" dirty="0">
              <a:solidFill>
                <a:srgbClr val="C00000"/>
              </a:solidFill>
              <a:ea typeface="Calibri"/>
              <a:cs typeface="Arial"/>
            </a:endParaRPr>
          </a:p>
          <a:p>
            <a:pPr marL="0" indent="0" algn="r" rtl="1">
              <a:lnSpc>
                <a:spcPct val="115000"/>
              </a:lnSpc>
              <a:spcAft>
                <a:spcPts val="1000"/>
              </a:spcAft>
              <a:buNone/>
            </a:pPr>
            <a:r>
              <a:rPr lang="fa-IR" dirty="0">
                <a:ea typeface="Calibri"/>
              </a:rPr>
              <a:t>پس براى تأكيد بيشتر مى افزايد: </a:t>
            </a:r>
            <a:r>
              <a:rPr lang="fa-IR" dirty="0">
                <a:solidFill>
                  <a:srgbClr val="C00000"/>
                </a:solidFill>
                <a:ea typeface="Calibri"/>
              </a:rPr>
              <a:t>«بلكه آنها زندگان اند، اما شما درك نمى كنيد: بل أحياء </a:t>
            </a:r>
            <a:r>
              <a:rPr lang="fa-IR" dirty="0" smtClean="0">
                <a:solidFill>
                  <a:srgbClr val="C00000"/>
                </a:solidFill>
                <a:ea typeface="Calibri"/>
              </a:rPr>
              <a:t>و </a:t>
            </a:r>
            <a:r>
              <a:rPr lang="fa-IR" dirty="0">
                <a:solidFill>
                  <a:srgbClr val="C00000"/>
                </a:solidFill>
                <a:ea typeface="Calibri"/>
              </a:rPr>
              <a:t>لكن لا تشعرون .» </a:t>
            </a:r>
            <a:endParaRPr lang="en-US" dirty="0">
              <a:solidFill>
                <a:srgbClr val="C00000"/>
              </a:solidFill>
              <a:ea typeface="Calibri"/>
              <a:cs typeface="Arial"/>
            </a:endParaRPr>
          </a:p>
          <a:p>
            <a:pPr marL="0" indent="0" algn="r" rtl="1">
              <a:lnSpc>
                <a:spcPct val="115000"/>
              </a:lnSpc>
              <a:spcAft>
                <a:spcPts val="1000"/>
              </a:spcAft>
              <a:buNone/>
            </a:pPr>
            <a:r>
              <a:rPr lang="fa-IR" dirty="0">
                <a:ea typeface="Calibri"/>
              </a:rPr>
              <a:t>اصولا در هر نهضتى گروهى راحت طلب و ترسو خود را كنار مى كشند و علاوه بر </a:t>
            </a:r>
            <a:r>
              <a:rPr lang="fa-IR" dirty="0" smtClean="0">
                <a:ea typeface="Calibri"/>
              </a:rPr>
              <a:t>اينكه</a:t>
            </a:r>
            <a:r>
              <a:rPr lang="fa-IR" dirty="0">
                <a:ea typeface="Calibri"/>
                <a:cs typeface="Arial"/>
              </a:rPr>
              <a:t> </a:t>
            </a:r>
            <a:r>
              <a:rPr lang="fa-IR" dirty="0" smtClean="0">
                <a:ea typeface="Calibri"/>
              </a:rPr>
              <a:t>خودشان </a:t>
            </a:r>
            <a:r>
              <a:rPr lang="fa-IR" dirty="0">
                <a:ea typeface="Calibri"/>
              </a:rPr>
              <a:t>كارى انجام نمى دهند، سعى دارند ديگران را نيز دلسرد كنند و همين كه حادثه </a:t>
            </a:r>
            <a:r>
              <a:rPr lang="fa-IR" dirty="0" smtClean="0">
                <a:ea typeface="Calibri"/>
              </a:rPr>
              <a:t>ناگوارى </a:t>
            </a:r>
            <a:r>
              <a:rPr lang="fa-IR" dirty="0">
                <a:ea typeface="Calibri"/>
              </a:rPr>
              <a:t>رخ مى دهد، اظهار تأسف مى كنند و آن را دليل بر بى نتيجه بودن آن قيام مى پندارند، </a:t>
            </a:r>
            <a:r>
              <a:rPr lang="fa-IR" dirty="0" smtClean="0">
                <a:ea typeface="Calibri"/>
              </a:rPr>
              <a:t>غافل </a:t>
            </a:r>
            <a:r>
              <a:rPr lang="fa-IR" dirty="0">
                <a:ea typeface="Calibri"/>
              </a:rPr>
              <a:t>از اينكه هيچ هدف مقدسى بدون دادن قربانى يا قربانى ها به دست نيامده و اين يكى از </a:t>
            </a:r>
            <a:r>
              <a:rPr lang="fa-IR" dirty="0" smtClean="0">
                <a:ea typeface="Calibri"/>
              </a:rPr>
              <a:t>سنن </a:t>
            </a:r>
            <a:r>
              <a:rPr lang="fa-IR" dirty="0">
                <a:ea typeface="Calibri"/>
              </a:rPr>
              <a:t>اين جهان است. قرآن كريم به كرات از اين دسته سخن به ميان آورده و آنها را سخت </a:t>
            </a:r>
            <a:r>
              <a:rPr lang="fa-IR" dirty="0" smtClean="0">
                <a:ea typeface="Calibri"/>
              </a:rPr>
              <a:t>سرزنش </a:t>
            </a:r>
            <a:r>
              <a:rPr lang="fa-IR" dirty="0">
                <a:ea typeface="Calibri"/>
              </a:rPr>
              <a:t>مى كند. گروهى از اينان در آغاز اسلام بودند كه هرگاه كسى از مسلمانان در </a:t>
            </a:r>
            <a:r>
              <a:rPr lang="fa-IR" dirty="0" smtClean="0">
                <a:ea typeface="Calibri"/>
              </a:rPr>
              <a:t>ميدان</a:t>
            </a:r>
            <a:r>
              <a:rPr lang="fa-IR" dirty="0">
                <a:ea typeface="Calibri"/>
              </a:rPr>
              <a:t> </a:t>
            </a:r>
            <a:r>
              <a:rPr lang="fa-IR" dirty="0" smtClean="0">
                <a:ea typeface="Calibri"/>
              </a:rPr>
              <a:t>جهاد </a:t>
            </a:r>
            <a:r>
              <a:rPr lang="fa-IR" dirty="0">
                <a:ea typeface="Calibri"/>
              </a:rPr>
              <a:t>به افتخار شهادت نايل مى آمد، مى گفتند: فلانى مرد! و با اظهار تأسف از مردنش، ديگران </a:t>
            </a:r>
            <a:r>
              <a:rPr lang="fa-IR" dirty="0" smtClean="0">
                <a:ea typeface="Calibri"/>
              </a:rPr>
              <a:t>را </a:t>
            </a:r>
            <a:r>
              <a:rPr lang="fa-IR" dirty="0">
                <a:ea typeface="Calibri"/>
              </a:rPr>
              <a:t>مضطرب مى ساختند</a:t>
            </a:r>
            <a:r>
              <a:rPr lang="fa-IR" dirty="0" smtClean="0">
                <a:ea typeface="Calibri"/>
              </a:rPr>
              <a:t>.</a:t>
            </a:r>
            <a:endParaRPr lang="fa-IR" dirty="0"/>
          </a:p>
          <a:p>
            <a:pPr marL="0" indent="0" algn="r" rtl="1">
              <a:lnSpc>
                <a:spcPct val="115000"/>
              </a:lnSpc>
              <a:spcAft>
                <a:spcPts val="1000"/>
              </a:spcAft>
              <a:buNone/>
            </a:pPr>
            <a:r>
              <a:rPr lang="en-US" dirty="0" smtClean="0">
                <a:latin typeface="Arial"/>
                <a:ea typeface="Calibri"/>
                <a:cs typeface="Arial"/>
              </a:rPr>
              <a:t> </a:t>
            </a:r>
            <a:r>
              <a:rPr lang="fa-IR" dirty="0" smtClean="0">
                <a:latin typeface="Arial"/>
                <a:ea typeface="Calibri"/>
              </a:rPr>
              <a:t>خداوند </a:t>
            </a:r>
            <a:r>
              <a:rPr lang="fa-IR" dirty="0">
                <a:latin typeface="Arial"/>
                <a:ea typeface="Calibri"/>
              </a:rPr>
              <a:t>در پاسخ به اين گفته هاى مسموم پرده از حقيقتى بزرگ برمى دارد و با صراحت </a:t>
            </a:r>
            <a:r>
              <a:rPr lang="fa-IR" dirty="0" smtClean="0">
                <a:ea typeface="Calibri"/>
              </a:rPr>
              <a:t>مى </a:t>
            </a:r>
            <a:r>
              <a:rPr lang="fa-IR" dirty="0">
                <a:ea typeface="Calibri"/>
              </a:rPr>
              <a:t>گويد: </a:t>
            </a:r>
            <a:r>
              <a:rPr lang="fa-IR" dirty="0">
                <a:solidFill>
                  <a:srgbClr val="C00000"/>
                </a:solidFill>
                <a:ea typeface="Calibri"/>
              </a:rPr>
              <a:t>شما حق نداريد كسانى را كه در راه خدا جان مى دهند، مرده بخوانيد! آنها زنده اند و از </a:t>
            </a:r>
            <a:r>
              <a:rPr lang="fa-IR" dirty="0" smtClean="0">
                <a:solidFill>
                  <a:srgbClr val="C00000"/>
                </a:solidFill>
                <a:ea typeface="Calibri"/>
              </a:rPr>
              <a:t>روزى </a:t>
            </a:r>
            <a:r>
              <a:rPr lang="fa-IR" dirty="0">
                <a:solidFill>
                  <a:srgbClr val="C00000"/>
                </a:solidFill>
                <a:ea typeface="Calibri"/>
              </a:rPr>
              <a:t>هاى معنوى در پيشگاه خدا بهره مى گيرند. آنان با يكديگر سخن مى گويند و از سرنوشت </a:t>
            </a:r>
            <a:r>
              <a:rPr lang="fa-IR" dirty="0" smtClean="0">
                <a:solidFill>
                  <a:srgbClr val="C00000"/>
                </a:solidFill>
                <a:ea typeface="Calibri"/>
              </a:rPr>
              <a:t>پربارشان </a:t>
            </a:r>
            <a:r>
              <a:rPr lang="fa-IR" dirty="0">
                <a:solidFill>
                  <a:srgbClr val="C00000"/>
                </a:solidFill>
                <a:ea typeface="Calibri"/>
              </a:rPr>
              <a:t>كاملا خشنودند، اما شما كه در عالم ماده محبوس و زندانى هستيد، نمى توانيد اين </a:t>
            </a:r>
            <a:r>
              <a:rPr lang="fa-IR" dirty="0" smtClean="0">
                <a:solidFill>
                  <a:srgbClr val="C00000"/>
                </a:solidFill>
                <a:ea typeface="Calibri"/>
              </a:rPr>
              <a:t>حقايق </a:t>
            </a:r>
            <a:r>
              <a:rPr lang="fa-IR" dirty="0">
                <a:solidFill>
                  <a:srgbClr val="C00000"/>
                </a:solidFill>
                <a:ea typeface="Calibri"/>
              </a:rPr>
              <a:t>را درك كنيد</a:t>
            </a:r>
            <a:endParaRPr lang="en-US" dirty="0">
              <a:solidFill>
                <a:srgbClr val="C00000"/>
              </a:solidFill>
              <a:ea typeface="Calibri"/>
              <a:cs typeface="Arial"/>
            </a:endParaRPr>
          </a:p>
          <a:p>
            <a:pPr marL="0" indent="0">
              <a:buNone/>
            </a:pPr>
            <a:endParaRPr lang="fa-IR" dirty="0">
              <a:solidFill>
                <a:srgbClr val="C00000"/>
              </a:solidFill>
            </a:endParaRPr>
          </a:p>
        </p:txBody>
      </p:sp>
    </p:spTree>
    <p:extLst>
      <p:ext uri="{BB962C8B-B14F-4D97-AF65-F5344CB8AC3E}">
        <p14:creationId xmlns:p14="http://schemas.microsoft.com/office/powerpoint/2010/main" val="283901677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4394"/>
            <a:ext cx="4191000" cy="1066800"/>
          </a:xfrm>
          <a:blipFill dpi="0" rotWithShape="1">
            <a:blip r:embed="rId2" cstate="print">
              <a:extLst>
                <a:ext uri="{28A0092B-C50C-407E-A947-70E740481C1C}">
                  <a14:useLocalDpi xmlns:a14="http://schemas.microsoft.com/office/drawing/2010/main" val="0"/>
                </a:ext>
              </a:extLst>
            </a:blip>
            <a:srcRect/>
            <a:stretch>
              <a:fillRect/>
            </a:stretch>
          </a:blipFill>
        </p:spPr>
        <p:txBody>
          <a:bodyPr anchor="t">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rtl="1">
              <a:lnSpc>
                <a:spcPct val="115000"/>
              </a:lnSpc>
              <a:spcAft>
                <a:spcPts val="1000"/>
              </a:spcAft>
            </a:pPr>
            <a:r>
              <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a:cs typeface="Arial"/>
              </a:rPr>
              <a:t>گفتار </a:t>
            </a:r>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a:cs typeface="Arial"/>
              </a:rPr>
              <a:t>سوم</a:t>
            </a:r>
            <a:r>
              <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a:cs typeface="Arial"/>
              </a:rPr>
              <a:t> </a:t>
            </a:r>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a:cs typeface="Arial"/>
              </a:rPr>
              <a:t>, عالم قيامت</a:t>
            </a:r>
            <a:endPar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p:txBody>
          <a:bodyPr>
            <a:normAutofit fontScale="47500" lnSpcReduction="20000"/>
          </a:bodyPr>
          <a:lstStyle/>
          <a:p>
            <a:pPr marL="0" indent="0" algn="r" rtl="1">
              <a:lnSpc>
                <a:spcPct val="115000"/>
              </a:lnSpc>
              <a:spcAft>
                <a:spcPts val="1000"/>
              </a:spcAft>
              <a:buNone/>
            </a:pPr>
            <a:r>
              <a:rPr lang="fa-IR" dirty="0">
                <a:ea typeface="Calibri"/>
              </a:rPr>
              <a:t>بخش مهمى از معارف قرآن و مسائل اعتقادى آن بر محور مسائل مربوط به قيامت و </a:t>
            </a:r>
            <a:r>
              <a:rPr lang="fa-IR" dirty="0" smtClean="0">
                <a:ea typeface="Calibri"/>
              </a:rPr>
              <a:t>رستاخيز </a:t>
            </a:r>
            <a:r>
              <a:rPr lang="fa-IR" dirty="0">
                <a:ea typeface="Calibri"/>
              </a:rPr>
              <a:t>دور مى زند؛ چرا كه مهم ترين تأثير را در تربيت انسان و روند تكامل او دارد.</a:t>
            </a:r>
            <a:endParaRPr lang="en-US" dirty="0">
              <a:ea typeface="Calibri"/>
              <a:cs typeface="Arial"/>
            </a:endParaRPr>
          </a:p>
          <a:p>
            <a:pPr marL="0" indent="0" algn="r" rtl="1">
              <a:lnSpc>
                <a:spcPct val="115000"/>
              </a:lnSpc>
              <a:spcAft>
                <a:spcPts val="1000"/>
              </a:spcAft>
              <a:buNone/>
            </a:pPr>
            <a:r>
              <a:rPr lang="fa-IR" dirty="0">
                <a:ea typeface="Calibri"/>
              </a:rPr>
              <a:t>اعتقاد به عالم پس از مرگ و بقاى آثار اعمال آدمى ـ اعم از خير و شر ـ بر انسان ها تأثير </a:t>
            </a:r>
            <a:r>
              <a:rPr lang="fa-IR" dirty="0" smtClean="0">
                <a:ea typeface="Calibri"/>
              </a:rPr>
              <a:t>بسزايى </a:t>
            </a:r>
            <a:r>
              <a:rPr lang="fa-IR" dirty="0">
                <a:ea typeface="Calibri"/>
              </a:rPr>
              <a:t>مى نهد و عامل مؤثرى در تشويق به نيكى ها و مبارزه با زشتى </a:t>
            </a:r>
            <a:r>
              <a:rPr lang="fa-IR" dirty="0" smtClean="0">
                <a:ea typeface="Calibri"/>
              </a:rPr>
              <a:t>هاست.تأثيرات </a:t>
            </a:r>
            <a:r>
              <a:rPr lang="fa-IR" dirty="0">
                <a:ea typeface="Calibri"/>
              </a:rPr>
              <a:t>ايمان به زندگى پس از مرگ در اصلاح افراد فاسد و منحرف و تشويق افراد </a:t>
            </a:r>
            <a:r>
              <a:rPr lang="fa-IR" dirty="0" smtClean="0">
                <a:ea typeface="Calibri"/>
              </a:rPr>
              <a:t>فداكار،مجاهد </a:t>
            </a:r>
            <a:r>
              <a:rPr lang="fa-IR" dirty="0">
                <a:ea typeface="Calibri"/>
              </a:rPr>
              <a:t>و ايثارگر، به مراتب بيش از تأثيرات دادگاه ها و كيفرهاى معمولى است؛ چرا كه در آن </a:t>
            </a:r>
            <a:r>
              <a:rPr lang="fa-IR" dirty="0">
                <a:ea typeface="Calibri"/>
                <a:cs typeface="Arial"/>
              </a:rPr>
              <a:t> </a:t>
            </a:r>
            <a:r>
              <a:rPr lang="fa-IR" dirty="0" smtClean="0">
                <a:ea typeface="Calibri"/>
              </a:rPr>
              <a:t>دادگاه </a:t>
            </a:r>
            <a:r>
              <a:rPr lang="fa-IR" dirty="0">
                <a:ea typeface="Calibri"/>
              </a:rPr>
              <a:t>نه تجديد نظر وجود دارد، نه زر و زور بر ناظرانش اثر مى گذارد، نه ارائه مدارك دروغين </a:t>
            </a:r>
            <a:r>
              <a:rPr lang="fa-IR" dirty="0" smtClean="0">
                <a:ea typeface="Calibri"/>
              </a:rPr>
              <a:t>در </a:t>
            </a:r>
            <a:r>
              <a:rPr lang="fa-IR" dirty="0">
                <a:ea typeface="Calibri"/>
              </a:rPr>
              <a:t>آن فايده اى دارد و نه تشريفات آن نيازمند به طول زمان است. قرآن مى </a:t>
            </a:r>
            <a:r>
              <a:rPr lang="fa-IR" dirty="0" smtClean="0">
                <a:ea typeface="Calibri"/>
              </a:rPr>
              <a:t>گويد:</a:t>
            </a:r>
            <a:r>
              <a:rPr lang="fa-IR" dirty="0">
                <a:ea typeface="Calibri"/>
                <a:cs typeface="Arial"/>
              </a:rPr>
              <a:t> </a:t>
            </a:r>
            <a:r>
              <a:rPr lang="fa-IR" dirty="0" smtClean="0">
                <a:ea typeface="Calibri"/>
              </a:rPr>
              <a:t>و </a:t>
            </a:r>
            <a:r>
              <a:rPr lang="fa-IR" dirty="0">
                <a:ea typeface="Calibri"/>
              </a:rPr>
              <a:t>اتقوا يوما لا تجزى نفس عن نفس شيئا و لا يقبل منها شفاعة و لا يؤخذ منها عدل </a:t>
            </a:r>
            <a:r>
              <a:rPr lang="fa-IR" dirty="0" smtClean="0">
                <a:ea typeface="Calibri"/>
              </a:rPr>
              <a:t>و </a:t>
            </a:r>
            <a:r>
              <a:rPr lang="fa-IR" dirty="0">
                <a:ea typeface="Calibri"/>
              </a:rPr>
              <a:t>لا هم ينصرون </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و از روزى بپرهيزيد كه هيچ كس به جاى ديگرى جزا داده نمى شود و نه شفاعتى </a:t>
            </a:r>
            <a:r>
              <a:rPr lang="fa-IR" dirty="0" smtClean="0">
                <a:ea typeface="Calibri"/>
              </a:rPr>
              <a:t>از</a:t>
            </a:r>
            <a:r>
              <a:rPr lang="fa-IR" dirty="0">
                <a:ea typeface="Calibri"/>
                <a:cs typeface="Arial"/>
              </a:rPr>
              <a:t> </a:t>
            </a:r>
            <a:r>
              <a:rPr lang="fa-IR" dirty="0" smtClean="0">
                <a:ea typeface="Calibri"/>
              </a:rPr>
              <a:t>او </a:t>
            </a:r>
            <a:r>
              <a:rPr lang="fa-IR" dirty="0">
                <a:ea typeface="Calibri"/>
              </a:rPr>
              <a:t>پذيرفته خواهد شد و نه غرامت و بدل، و نه كسى به يارى او مى آيد.</a:t>
            </a:r>
            <a:endParaRPr lang="en-US" dirty="0">
              <a:ea typeface="Calibri"/>
              <a:cs typeface="Arial"/>
            </a:endParaRPr>
          </a:p>
          <a:p>
            <a:pPr marL="0" indent="0" algn="r" rtl="1">
              <a:lnSpc>
                <a:spcPct val="115000"/>
              </a:lnSpc>
              <a:spcAft>
                <a:spcPts val="1000"/>
              </a:spcAft>
              <a:buNone/>
            </a:pPr>
            <a:r>
              <a:rPr lang="fa-IR" dirty="0">
                <a:solidFill>
                  <a:schemeClr val="accent5">
                    <a:lumMod val="50000"/>
                  </a:schemeClr>
                </a:solidFill>
                <a:ea typeface="Calibri"/>
              </a:rPr>
              <a:t>و لو أن لكل نفس ظلمت ما فى الارض لافتدت به و أسروا الندامة لما رأوا العذاب و </a:t>
            </a:r>
            <a:r>
              <a:rPr lang="fa-IR" dirty="0" smtClean="0">
                <a:solidFill>
                  <a:schemeClr val="accent5">
                    <a:lumMod val="50000"/>
                  </a:schemeClr>
                </a:solidFill>
                <a:ea typeface="Calibri"/>
              </a:rPr>
              <a:t>قضى </a:t>
            </a:r>
            <a:r>
              <a:rPr lang="fa-IR" dirty="0">
                <a:solidFill>
                  <a:schemeClr val="accent5">
                    <a:lumMod val="50000"/>
                  </a:schemeClr>
                </a:solidFill>
                <a:ea typeface="Calibri"/>
              </a:rPr>
              <a:t>بينهم بالقسط و هم لا يظلمون </a:t>
            </a:r>
            <a:r>
              <a:rPr lang="fa-IR" dirty="0" smtClean="0">
                <a:solidFill>
                  <a:schemeClr val="accent5">
                    <a:lumMod val="50000"/>
                  </a:schemeClr>
                </a:solidFill>
                <a:ea typeface="Calibri"/>
              </a:rPr>
              <a:t>.</a:t>
            </a:r>
            <a:endParaRPr lang="en-US" dirty="0">
              <a:solidFill>
                <a:schemeClr val="accent5">
                  <a:lumMod val="50000"/>
                </a:schemeClr>
              </a:solidFill>
              <a:ea typeface="Calibri"/>
              <a:cs typeface="Arial"/>
            </a:endParaRPr>
          </a:p>
          <a:p>
            <a:pPr marL="0" indent="0" algn="r" rtl="1">
              <a:lnSpc>
                <a:spcPct val="115000"/>
              </a:lnSpc>
              <a:spcAft>
                <a:spcPts val="1000"/>
              </a:spcAft>
              <a:buNone/>
            </a:pPr>
            <a:r>
              <a:rPr lang="fa-IR" dirty="0">
                <a:ea typeface="Calibri"/>
              </a:rPr>
              <a:t>و هركس از آنها كه ظلم و ستم كرده، اگر تمامى روى زمين را در اختيار داشته باشد، </a:t>
            </a:r>
            <a:r>
              <a:rPr lang="fa-IR" dirty="0" smtClean="0">
                <a:ea typeface="Calibri"/>
              </a:rPr>
              <a:t>در </a:t>
            </a:r>
            <a:r>
              <a:rPr lang="fa-IR" dirty="0">
                <a:ea typeface="Calibri"/>
              </a:rPr>
              <a:t>آن روز همه را براى نجات خويش مى دهد و هنگامى كه عذاب الهى را مى </a:t>
            </a:r>
            <a:r>
              <a:rPr lang="fa-IR" dirty="0" smtClean="0">
                <a:ea typeface="Calibri"/>
              </a:rPr>
              <a:t>بينند،پشيمانى </a:t>
            </a:r>
            <a:r>
              <a:rPr lang="fa-IR" dirty="0">
                <a:ea typeface="Calibri"/>
              </a:rPr>
              <a:t>خود را مكتوم مى دارند (تا مبادا رسواتر شوند) و در ميان آنها به عدالت </a:t>
            </a:r>
            <a:r>
              <a:rPr lang="fa-IR" dirty="0" smtClean="0">
                <a:ea typeface="Calibri"/>
              </a:rPr>
              <a:t>داورى </a:t>
            </a:r>
            <a:r>
              <a:rPr lang="fa-IR" dirty="0">
                <a:ea typeface="Calibri"/>
              </a:rPr>
              <a:t>مى شود و ستمى بر آنها نخواهد رفت.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92110051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534400" cy="5821363"/>
          </a:xfrm>
        </p:spPr>
        <p:txBody>
          <a:bodyPr>
            <a:normAutofit fontScale="70000" lnSpcReduction="20000"/>
          </a:bodyPr>
          <a:lstStyle/>
          <a:p>
            <a:pPr marL="0" indent="0" algn="r" rtl="1">
              <a:lnSpc>
                <a:spcPct val="115000"/>
              </a:lnSpc>
              <a:spcAft>
                <a:spcPts val="1000"/>
              </a:spcAft>
              <a:buNone/>
            </a:pPr>
            <a:r>
              <a:rPr lang="fa-IR" dirty="0">
                <a:ea typeface="Calibri"/>
              </a:rPr>
              <a:t>در قرآن سرچشمه بسيارى از گناهان فراموش كردن روز جزا ذكر شده است: </a:t>
            </a:r>
            <a:r>
              <a:rPr lang="fa-IR" dirty="0">
                <a:solidFill>
                  <a:srgbClr val="00B0F0"/>
                </a:solidFill>
                <a:ea typeface="Calibri"/>
              </a:rPr>
              <a:t>«فذوقوا بما </a:t>
            </a:r>
            <a:r>
              <a:rPr lang="fa-IR" dirty="0" smtClean="0">
                <a:solidFill>
                  <a:srgbClr val="00B0F0"/>
                </a:solidFill>
                <a:ea typeface="Calibri"/>
              </a:rPr>
              <a:t>نسيتم </a:t>
            </a:r>
            <a:r>
              <a:rPr lang="fa-IR" dirty="0">
                <a:solidFill>
                  <a:srgbClr val="00B0F0"/>
                </a:solidFill>
                <a:ea typeface="Calibri"/>
              </a:rPr>
              <a:t>لقاء يومكم </a:t>
            </a:r>
            <a:r>
              <a:rPr lang="fa-IR" dirty="0" smtClean="0">
                <a:solidFill>
                  <a:srgbClr val="00B0F0"/>
                </a:solidFill>
                <a:ea typeface="Calibri"/>
              </a:rPr>
              <a:t>هذا: بچشيد </a:t>
            </a:r>
            <a:r>
              <a:rPr lang="fa-IR" dirty="0">
                <a:solidFill>
                  <a:srgbClr val="00B0F0"/>
                </a:solidFill>
                <a:ea typeface="Calibri"/>
              </a:rPr>
              <a:t>آتش دوزخ را به خاطر اينكه ملاقات امروز را فراموش كرديد.» </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حتى از پاره اى از تعبيرات استفاده مى شود كه انسان اگر به قيامت گمانى داشته باشد نيز </a:t>
            </a:r>
            <a:r>
              <a:rPr lang="fa-IR" dirty="0" smtClean="0">
                <a:ea typeface="Calibri"/>
              </a:rPr>
              <a:t>از </a:t>
            </a:r>
            <a:r>
              <a:rPr lang="fa-IR" dirty="0">
                <a:ea typeface="Calibri"/>
              </a:rPr>
              <a:t>انجام بسيارى از اعمال خلاف خوددارى مى كند؛ چنانكه درباره كم فروشان مى فرمايد: </a:t>
            </a:r>
            <a:r>
              <a:rPr lang="fa-IR" dirty="0">
                <a:solidFill>
                  <a:srgbClr val="00B0F0"/>
                </a:solidFill>
                <a:ea typeface="Calibri"/>
              </a:rPr>
              <a:t>«أ </a:t>
            </a:r>
            <a:r>
              <a:rPr lang="fa-IR" dirty="0" smtClean="0">
                <a:solidFill>
                  <a:srgbClr val="00B0F0"/>
                </a:solidFill>
                <a:ea typeface="Calibri"/>
              </a:rPr>
              <a:t>لايظن </a:t>
            </a:r>
            <a:r>
              <a:rPr lang="fa-IR" dirty="0">
                <a:solidFill>
                  <a:srgbClr val="00B0F0"/>
                </a:solidFill>
                <a:ea typeface="Calibri"/>
              </a:rPr>
              <a:t>أولئك أنهم مبعوثون * ليوم عظيم</a:t>
            </a:r>
            <a:r>
              <a:rPr lang="fa-IR" dirty="0" smtClean="0">
                <a:solidFill>
                  <a:srgbClr val="00B0F0"/>
                </a:solidFill>
                <a:ea typeface="Calibri"/>
              </a:rPr>
              <a:t>: </a:t>
            </a:r>
            <a:r>
              <a:rPr lang="fa-IR" dirty="0">
                <a:solidFill>
                  <a:srgbClr val="00B0F0"/>
                </a:solidFill>
                <a:ea typeface="Calibri"/>
              </a:rPr>
              <a:t>آيا آنها گمان نمى كنند كه براى روز بزرگى مبعوث </a:t>
            </a:r>
            <a:r>
              <a:rPr lang="fa-IR" dirty="0" smtClean="0">
                <a:solidFill>
                  <a:srgbClr val="00B0F0"/>
                </a:solidFill>
                <a:ea typeface="Calibri"/>
              </a:rPr>
              <a:t>مى </a:t>
            </a:r>
            <a:r>
              <a:rPr lang="fa-IR" dirty="0">
                <a:solidFill>
                  <a:srgbClr val="00B0F0"/>
                </a:solidFill>
                <a:ea typeface="Calibri"/>
              </a:rPr>
              <a:t>شوند؟»</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حماسه هاى جاويدانى كه مجاهدان اسلام در گذشته و امروز در ميدان هاى جهاد مى </a:t>
            </a:r>
            <a:r>
              <a:rPr lang="fa-IR" dirty="0" smtClean="0">
                <a:ea typeface="Calibri"/>
              </a:rPr>
              <a:t>آفرينند </a:t>
            </a:r>
            <a:r>
              <a:rPr lang="fa-IR" dirty="0">
                <a:ea typeface="Calibri"/>
              </a:rPr>
              <a:t>و گذشت، ايثار و فداكارى بسيارى از مردم در دفاع از كشورهاى اسلامى و حمايت </a:t>
            </a:r>
            <a:r>
              <a:rPr lang="fa-IR" dirty="0" smtClean="0">
                <a:ea typeface="Calibri"/>
              </a:rPr>
              <a:t>از </a:t>
            </a:r>
            <a:r>
              <a:rPr lang="fa-IR" dirty="0">
                <a:ea typeface="Calibri"/>
              </a:rPr>
              <a:t>محرومان و مستضعفان، همه بازتاب اعتقاد به زندگى جاويدان سراى ديگر است. مطالعات </a:t>
            </a:r>
            <a:r>
              <a:rPr lang="fa-IR" dirty="0" smtClean="0">
                <a:ea typeface="Calibri"/>
              </a:rPr>
              <a:t>دانشمندان </a:t>
            </a:r>
            <a:r>
              <a:rPr lang="fa-IR" dirty="0">
                <a:ea typeface="Calibri"/>
              </a:rPr>
              <a:t>و تجربيات مختلف نشان داده اين گونه پديده ها در مقياس گسترده جز از </a:t>
            </a:r>
            <a:r>
              <a:rPr lang="fa-IR" dirty="0" smtClean="0">
                <a:ea typeface="Calibri"/>
              </a:rPr>
              <a:t>طريق</a:t>
            </a:r>
            <a:r>
              <a:rPr lang="fa-IR" dirty="0">
                <a:ea typeface="Calibri"/>
                <a:cs typeface="Arial"/>
              </a:rPr>
              <a:t> </a:t>
            </a:r>
            <a:r>
              <a:rPr lang="fa-IR" dirty="0" smtClean="0">
                <a:ea typeface="Calibri"/>
              </a:rPr>
              <a:t>عقيده اى كه زندگى پس از مرگ در آن جايگاه ويژه اى دارد، امكان پذير نيست.</a:t>
            </a:r>
            <a:endParaRPr lang="en-US" dirty="0" smtClean="0">
              <a:ea typeface="Calibri"/>
              <a:cs typeface="Arial"/>
            </a:endParaRPr>
          </a:p>
          <a:p>
            <a:pPr marL="0" indent="0" algn="r" rtl="1">
              <a:lnSpc>
                <a:spcPct val="115000"/>
              </a:lnSpc>
              <a:spcAft>
                <a:spcPts val="1000"/>
              </a:spcAft>
              <a:buNone/>
            </a:pPr>
            <a:r>
              <a:rPr lang="fa-IR" dirty="0" smtClean="0">
                <a:ea typeface="Calibri"/>
              </a:rPr>
              <a:t>چهره </a:t>
            </a:r>
            <a:r>
              <a:rPr lang="fa-IR" dirty="0">
                <a:ea typeface="Calibri"/>
              </a:rPr>
              <a:t>مرگ كه براى بسيارى از مردم جهان وحشت انگيز است و حتى از نام آن و هر چيز </a:t>
            </a:r>
            <a:r>
              <a:rPr lang="fa-IR" dirty="0" smtClean="0">
                <a:ea typeface="Calibri"/>
              </a:rPr>
              <a:t>كه </a:t>
            </a:r>
            <a:r>
              <a:rPr lang="fa-IR" dirty="0">
                <a:ea typeface="Calibri"/>
              </a:rPr>
              <a:t>آن را تداعى كند مى گريزند، براى معتقدان به زندگى پس از مرگ نه تنها نازيبا نيست، بلكه </a:t>
            </a:r>
            <a:r>
              <a:rPr lang="fa-IR" dirty="0" smtClean="0">
                <a:ea typeface="Calibri"/>
              </a:rPr>
              <a:t>دريچه </a:t>
            </a:r>
            <a:r>
              <a:rPr lang="fa-IR" dirty="0">
                <a:ea typeface="Calibri"/>
              </a:rPr>
              <a:t>اى است به جهانى بزرگ و راهى است براى رسيدن به آزادى مطلق.</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16214606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fontScale="55000" lnSpcReduction="20000"/>
          </a:bodyPr>
          <a:lstStyle/>
          <a:p>
            <a:pPr marL="0" indent="0" algn="r" rtl="1">
              <a:lnSpc>
                <a:spcPct val="115000"/>
              </a:lnSpc>
              <a:spcAft>
                <a:spcPts val="1000"/>
              </a:spcAft>
              <a:buNone/>
            </a:pPr>
            <a:r>
              <a:rPr lang="fa-IR" dirty="0">
                <a:ea typeface="Calibri"/>
              </a:rPr>
              <a:t>نشانه های </a:t>
            </a:r>
            <a:r>
              <a:rPr lang="fa-IR" dirty="0" smtClean="0">
                <a:ea typeface="Calibri"/>
              </a:rPr>
              <a:t>قيامت </a:t>
            </a:r>
            <a:endParaRPr lang="en-US" dirty="0" smtClean="0">
              <a:ea typeface="Calibri"/>
              <a:cs typeface="Arial"/>
            </a:endParaRPr>
          </a:p>
          <a:p>
            <a:pPr marL="0" indent="0" algn="r" rtl="1">
              <a:lnSpc>
                <a:spcPct val="115000"/>
              </a:lnSpc>
              <a:spcAft>
                <a:spcPts val="1000"/>
              </a:spcAft>
              <a:buNone/>
            </a:pPr>
            <a:r>
              <a:rPr lang="fa-IR" dirty="0" smtClean="0">
                <a:solidFill>
                  <a:srgbClr val="00B050"/>
                </a:solidFill>
                <a:ea typeface="Calibri"/>
              </a:rPr>
              <a:t>فهل ينظرون إلا الساعة أن تأتيهم بغتة فقد جاء أشراطها فأنى لهم إذا جاءتهم ذكراهم .</a:t>
            </a:r>
            <a:endParaRPr lang="en-US" dirty="0" smtClean="0">
              <a:solidFill>
                <a:srgbClr val="00B050"/>
              </a:solidFill>
              <a:ea typeface="Calibri"/>
              <a:cs typeface="Arial"/>
            </a:endParaRPr>
          </a:p>
          <a:p>
            <a:pPr marL="0" indent="0" algn="r" rtl="1">
              <a:lnSpc>
                <a:spcPct val="115000"/>
              </a:lnSpc>
              <a:spcAft>
                <a:spcPts val="1000"/>
              </a:spcAft>
              <a:buNone/>
            </a:pPr>
            <a:r>
              <a:rPr lang="fa-IR" dirty="0" smtClean="0">
                <a:ea typeface="Calibri"/>
              </a:rPr>
              <a:t>در </a:t>
            </a:r>
            <a:r>
              <a:rPr lang="fa-IR" dirty="0">
                <a:ea typeface="Calibri"/>
              </a:rPr>
              <a:t>اين آيه به عنوان هشدارى به گروه بى ايمان استهزا كننده، مى فرمايد: </a:t>
            </a:r>
            <a:r>
              <a:rPr lang="fa-IR" dirty="0">
                <a:solidFill>
                  <a:srgbClr val="00B050"/>
                </a:solidFill>
                <a:ea typeface="Calibri"/>
              </a:rPr>
              <a:t>«آيا </a:t>
            </a:r>
            <a:r>
              <a:rPr lang="fa-IR" dirty="0" smtClean="0">
                <a:solidFill>
                  <a:srgbClr val="00B050"/>
                </a:solidFill>
                <a:ea typeface="Calibri"/>
              </a:rPr>
              <a:t>آنها جز اين</a:t>
            </a:r>
            <a:r>
              <a:rPr lang="fa-IR" dirty="0">
                <a:solidFill>
                  <a:srgbClr val="00B050"/>
                </a:solidFill>
                <a:ea typeface="Calibri"/>
                <a:cs typeface="Arial"/>
              </a:rPr>
              <a:t> </a:t>
            </a:r>
            <a:r>
              <a:rPr lang="fa-IR" dirty="0" smtClean="0">
                <a:solidFill>
                  <a:srgbClr val="00B050"/>
                </a:solidFill>
                <a:ea typeface="Calibri"/>
              </a:rPr>
              <a:t>انتظارى </a:t>
            </a:r>
            <a:r>
              <a:rPr lang="fa-IR" dirty="0">
                <a:solidFill>
                  <a:srgbClr val="00B050"/>
                </a:solidFill>
                <a:ea typeface="Calibri"/>
              </a:rPr>
              <a:t>دارند كه قيامت ناگهان برپا شود، آن گاه ايمان بياورند؟ درحالى كه هم اكنون نشانه هاى </a:t>
            </a:r>
            <a:r>
              <a:rPr lang="fa-IR" dirty="0" smtClean="0">
                <a:solidFill>
                  <a:srgbClr val="00B050"/>
                </a:solidFill>
                <a:ea typeface="Calibri"/>
              </a:rPr>
              <a:t>آن </a:t>
            </a:r>
            <a:r>
              <a:rPr lang="fa-IR" dirty="0">
                <a:solidFill>
                  <a:srgbClr val="00B050"/>
                </a:solidFill>
                <a:ea typeface="Calibri"/>
              </a:rPr>
              <a:t>آمده است، اما هنگامى كه قيامت رسما برپا شود، ديگر بيدارى و تذكر و ايمان آنها سودى نخواهد </a:t>
            </a:r>
            <a:r>
              <a:rPr lang="fa-IR" dirty="0" smtClean="0">
                <a:solidFill>
                  <a:srgbClr val="00B050"/>
                </a:solidFill>
                <a:ea typeface="Calibri"/>
              </a:rPr>
              <a:t>داشت</a:t>
            </a:r>
            <a:r>
              <a:rPr lang="fa-IR" dirty="0">
                <a:solidFill>
                  <a:srgbClr val="00B050"/>
                </a:solidFill>
                <a:ea typeface="Calibri"/>
              </a:rPr>
              <a:t>: فهل ينظرون إلا الساعة أن تأتيهم بغتة فقد جاء أشراطها فأنى لهم إذا جاءتهم ذكراه م.»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آرى، آنها هنگامى كه بايد ايمان بياورند، سرسختى و لجاجت مى كنند، و در برابر حق </a:t>
            </a:r>
            <a:r>
              <a:rPr lang="fa-IR" dirty="0" smtClean="0">
                <a:ea typeface="Calibri"/>
              </a:rPr>
              <a:t>تسليمنمى </a:t>
            </a:r>
            <a:r>
              <a:rPr lang="fa-IR" dirty="0">
                <a:ea typeface="Calibri"/>
              </a:rPr>
              <a:t>شوند، بلكه به استهزا برمى خيزند، ولى آن زمان كه حوادث هولناك و آغاز قيامت جهان </a:t>
            </a:r>
            <a:r>
              <a:rPr lang="fa-IR" dirty="0" smtClean="0">
                <a:ea typeface="Calibri"/>
              </a:rPr>
              <a:t>را </a:t>
            </a:r>
            <a:r>
              <a:rPr lang="fa-IR" dirty="0">
                <a:ea typeface="Calibri"/>
              </a:rPr>
              <a:t>به لرزه درمى آورد، به وحشت مى افتند و اظهار خضوع و ايمان مى كنند، درحالى كه </a:t>
            </a:r>
            <a:r>
              <a:rPr lang="fa-IR" dirty="0" smtClean="0">
                <a:ea typeface="Calibri"/>
              </a:rPr>
              <a:t>هيچ</a:t>
            </a:r>
            <a:r>
              <a:rPr lang="fa-IR" dirty="0">
                <a:ea typeface="Calibri"/>
                <a:cs typeface="Arial"/>
              </a:rPr>
              <a:t> </a:t>
            </a:r>
            <a:r>
              <a:rPr lang="fa-IR" dirty="0" smtClean="0">
                <a:ea typeface="Calibri"/>
              </a:rPr>
              <a:t>سودى </a:t>
            </a:r>
            <a:r>
              <a:rPr lang="fa-IR" dirty="0">
                <a:ea typeface="Calibri"/>
              </a:rPr>
              <a:t>به حالشان ندارد.</a:t>
            </a:r>
            <a:endParaRPr lang="en-US" dirty="0">
              <a:ea typeface="Calibri"/>
              <a:cs typeface="Arial"/>
            </a:endParaRPr>
          </a:p>
          <a:p>
            <a:pPr marL="0" indent="0" algn="r" rtl="1">
              <a:lnSpc>
                <a:spcPct val="115000"/>
              </a:lnSpc>
              <a:spcAft>
                <a:spcPts val="1000"/>
              </a:spcAft>
              <a:buNone/>
            </a:pPr>
            <a:r>
              <a:rPr lang="fa-IR" dirty="0">
                <a:ea typeface="Calibri"/>
              </a:rPr>
              <a:t>«أشراط» جمع «شرط» (بر وزن شرف) به معناى علامت است. بنابراين </a:t>
            </a:r>
            <a:r>
              <a:rPr lang="fa-IR" dirty="0">
                <a:solidFill>
                  <a:srgbClr val="00B050"/>
                </a:solidFill>
                <a:ea typeface="Calibri"/>
              </a:rPr>
              <a:t>«أشراط الساعة»</a:t>
            </a:r>
            <a:r>
              <a:rPr lang="fa-IR" dirty="0">
                <a:ea typeface="Calibri"/>
              </a:rPr>
              <a:t> </a:t>
            </a:r>
            <a:r>
              <a:rPr lang="fa-IR" dirty="0" smtClean="0">
                <a:ea typeface="Calibri"/>
              </a:rPr>
              <a:t>اشاره </a:t>
            </a:r>
            <a:r>
              <a:rPr lang="fa-IR" dirty="0">
                <a:ea typeface="Calibri"/>
              </a:rPr>
              <a:t>به نشانه هاى نزديك شدن قيامت است. در اينكه منظور از نشانه هاى نزديك شدن </a:t>
            </a:r>
            <a:r>
              <a:rPr lang="fa-IR" dirty="0" smtClean="0">
                <a:ea typeface="Calibri"/>
              </a:rPr>
              <a:t>رستاخيز </a:t>
            </a:r>
            <a:r>
              <a:rPr lang="fa-IR" dirty="0">
                <a:ea typeface="Calibri"/>
              </a:rPr>
              <a:t>در اينجا چيست؟ مفسران بحث هاى فراوانى دارند و حتى كتاب هاى مختصر و </a:t>
            </a:r>
            <a:r>
              <a:rPr lang="fa-IR" dirty="0" smtClean="0">
                <a:ea typeface="Calibri"/>
              </a:rPr>
              <a:t>مفصلى</a:t>
            </a:r>
            <a:r>
              <a:rPr lang="fa-IR" dirty="0">
                <a:ea typeface="Calibri"/>
              </a:rPr>
              <a:t> </a:t>
            </a:r>
            <a:r>
              <a:rPr lang="fa-IR" dirty="0" smtClean="0">
                <a:ea typeface="Calibri"/>
              </a:rPr>
              <a:t>در </a:t>
            </a:r>
            <a:r>
              <a:rPr lang="fa-IR" dirty="0">
                <a:ea typeface="Calibri"/>
              </a:rPr>
              <a:t>اين زمينه نگاشته اند. اما بسيارى معتقدند منظور از «أشراط الساعة» در اين آيه قيام شخص </a:t>
            </a:r>
            <a:r>
              <a:rPr lang="fa-IR" dirty="0" smtClean="0">
                <a:ea typeface="Calibri"/>
              </a:rPr>
              <a:t>پيامبر اسلام(ص) </a:t>
            </a:r>
            <a:r>
              <a:rPr lang="fa-IR" dirty="0">
                <a:ea typeface="Calibri"/>
              </a:rPr>
              <a:t>است؛ آن هم به گواه حديثى كه از خود آن حضرت نقل </a:t>
            </a:r>
            <a:r>
              <a:rPr lang="fa-IR" dirty="0" smtClean="0">
                <a:ea typeface="Calibri"/>
              </a:rPr>
              <a:t>شده:</a:t>
            </a:r>
            <a:r>
              <a:rPr lang="fa-IR" dirty="0">
                <a:ea typeface="Calibri"/>
                <a:cs typeface="Arial"/>
              </a:rPr>
              <a:t> </a:t>
            </a:r>
            <a:r>
              <a:rPr lang="fa-IR" dirty="0" smtClean="0">
                <a:solidFill>
                  <a:srgbClr val="0070C0"/>
                </a:solidFill>
                <a:ea typeface="Calibri"/>
              </a:rPr>
              <a:t>بعثت </a:t>
            </a:r>
            <a:r>
              <a:rPr lang="fa-IR" dirty="0">
                <a:solidFill>
                  <a:srgbClr val="0070C0"/>
                </a:solidFill>
                <a:ea typeface="Calibri"/>
              </a:rPr>
              <a:t>أنا و الساعة كهاتين و ضم السبابة و </a:t>
            </a:r>
            <a:r>
              <a:rPr lang="fa-IR" dirty="0" smtClean="0">
                <a:solidFill>
                  <a:srgbClr val="0070C0"/>
                </a:solidFill>
                <a:ea typeface="Calibri"/>
              </a:rPr>
              <a:t>الوسطى.</a:t>
            </a:r>
            <a:r>
              <a:rPr lang="fa-IR" dirty="0">
                <a:solidFill>
                  <a:srgbClr val="0070C0"/>
                </a:solidFill>
                <a:ea typeface="Calibri"/>
                <a:cs typeface="Arial"/>
              </a:rPr>
              <a:t/>
            </a:r>
            <a:br>
              <a:rPr lang="fa-IR" dirty="0">
                <a:solidFill>
                  <a:srgbClr val="0070C0"/>
                </a:solidFill>
                <a:ea typeface="Calibri"/>
                <a:cs typeface="Arial"/>
              </a:rPr>
            </a:br>
            <a:r>
              <a:rPr lang="fa-IR" dirty="0" smtClean="0">
                <a:solidFill>
                  <a:srgbClr val="0070C0"/>
                </a:solidFill>
                <a:ea typeface="Calibri"/>
              </a:rPr>
              <a:t>بعثت </a:t>
            </a:r>
            <a:r>
              <a:rPr lang="fa-IR" dirty="0">
                <a:solidFill>
                  <a:srgbClr val="0070C0"/>
                </a:solidFill>
                <a:ea typeface="Calibri"/>
              </a:rPr>
              <a:t>من و قيامت مانند اين دو است و اشاره به دو انگشت مباركش كرد؛ انگشت </a:t>
            </a:r>
            <a:r>
              <a:rPr lang="fa-IR" dirty="0" smtClean="0">
                <a:solidFill>
                  <a:srgbClr val="0070C0"/>
                </a:solidFill>
                <a:ea typeface="Calibri"/>
              </a:rPr>
              <a:t>اشاره </a:t>
            </a:r>
            <a:r>
              <a:rPr lang="fa-IR" dirty="0">
                <a:solidFill>
                  <a:srgbClr val="0070C0"/>
                </a:solidFill>
                <a:ea typeface="Calibri"/>
              </a:rPr>
              <a:t>و انگشت وسط كه در كنار يكديگرند.</a:t>
            </a:r>
            <a:endParaRPr lang="en-US" dirty="0">
              <a:solidFill>
                <a:srgbClr val="0070C0"/>
              </a:solidFill>
              <a:ea typeface="Calibri"/>
              <a:cs typeface="Arial"/>
            </a:endParaRPr>
          </a:p>
          <a:p>
            <a:pPr marL="0" indent="0" algn="r" rtl="1">
              <a:lnSpc>
                <a:spcPct val="115000"/>
              </a:lnSpc>
              <a:spcAft>
                <a:spcPts val="1000"/>
              </a:spcAft>
              <a:buNone/>
            </a:pPr>
            <a:r>
              <a:rPr lang="fa-IR" dirty="0">
                <a:ea typeface="Calibri"/>
              </a:rPr>
              <a:t>برخى «شق القمر» و پاره اى ديگر از حوادث عصر </a:t>
            </a:r>
            <a:r>
              <a:rPr lang="fa-IR" dirty="0" smtClean="0">
                <a:ea typeface="Calibri"/>
              </a:rPr>
              <a:t>پيامبر(ص) </a:t>
            </a:r>
            <a:r>
              <a:rPr lang="fa-IR" dirty="0">
                <a:ea typeface="Calibri"/>
              </a:rPr>
              <a:t>را نيز جزء </a:t>
            </a:r>
            <a:r>
              <a:rPr lang="fa-IR" dirty="0" smtClean="0">
                <a:ea typeface="Calibri"/>
              </a:rPr>
              <a:t>«</a:t>
            </a:r>
            <a:r>
              <a:rPr lang="fa-IR" dirty="0">
                <a:ea typeface="Calibri"/>
              </a:rPr>
              <a:t>اشراط الساعة» شمرده اند</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احاديث متعددى در اين زمينه نيز وارد شده و به خصوص رواج بسيارى از گناهان در ميان </a:t>
            </a:r>
            <a:r>
              <a:rPr lang="fa-IR" dirty="0" smtClean="0">
                <a:ea typeface="Calibri"/>
              </a:rPr>
              <a:t>مردم </a:t>
            </a:r>
            <a:r>
              <a:rPr lang="fa-IR" dirty="0">
                <a:ea typeface="Calibri"/>
              </a:rPr>
              <a:t>از نشانه هاى نزديك شدن قيامت معرفى شده است. چنانكه </a:t>
            </a:r>
            <a:r>
              <a:rPr lang="fa-IR" dirty="0" smtClean="0">
                <a:ea typeface="Calibri"/>
              </a:rPr>
              <a:t>پيامبر(ص) مى فرمايد:</a:t>
            </a:r>
            <a:r>
              <a:rPr lang="fa-IR" dirty="0">
                <a:ea typeface="Calibri"/>
                <a:cs typeface="Arial"/>
              </a:rPr>
              <a:t> </a:t>
            </a:r>
            <a:r>
              <a:rPr lang="fa-IR" dirty="0" smtClean="0">
                <a:solidFill>
                  <a:srgbClr val="0070C0"/>
                </a:solidFill>
                <a:ea typeface="Calibri"/>
              </a:rPr>
              <a:t>از </a:t>
            </a:r>
            <a:r>
              <a:rPr lang="fa-IR" dirty="0">
                <a:solidFill>
                  <a:srgbClr val="0070C0"/>
                </a:solidFill>
                <a:ea typeface="Calibri"/>
              </a:rPr>
              <a:t>نشانه هاى قيامت، برچيده شدن علم و آشكار شدن جهل و شرب خمر و كثرت </a:t>
            </a:r>
            <a:r>
              <a:rPr lang="fa-IR" dirty="0" smtClean="0">
                <a:solidFill>
                  <a:srgbClr val="0070C0"/>
                </a:solidFill>
                <a:ea typeface="Calibri"/>
              </a:rPr>
              <a:t>زناست.</a:t>
            </a:r>
            <a:endParaRPr lang="en-US" dirty="0">
              <a:solidFill>
                <a:srgbClr val="0070C0"/>
              </a:solidFill>
              <a:ea typeface="Calibri"/>
              <a:cs typeface="Arial"/>
            </a:endParaRPr>
          </a:p>
          <a:p>
            <a:pPr marL="0" indent="0" algn="r" rtl="1">
              <a:lnSpc>
                <a:spcPct val="115000"/>
              </a:lnSpc>
              <a:spcAft>
                <a:spcPts val="1000"/>
              </a:spcAft>
              <a:buNone/>
            </a:pPr>
            <a:r>
              <a:rPr lang="fa-IR" dirty="0">
                <a:ea typeface="Calibri"/>
              </a:rPr>
              <a:t>حتى حوادث مهم و مؤثرى همانند قيام حضرت </a:t>
            </a:r>
            <a:r>
              <a:rPr lang="fa-IR" dirty="0" smtClean="0">
                <a:ea typeface="Calibri"/>
              </a:rPr>
              <a:t>مهدى(ع) </a:t>
            </a:r>
            <a:r>
              <a:rPr lang="fa-IR" dirty="0">
                <a:ea typeface="Calibri"/>
              </a:rPr>
              <a:t>به عنوان «اشراط </a:t>
            </a:r>
            <a:r>
              <a:rPr lang="fa-IR" dirty="0" smtClean="0">
                <a:ea typeface="Calibri"/>
              </a:rPr>
              <a:t>الساعة</a:t>
            </a:r>
            <a:r>
              <a:rPr lang="fa-IR" dirty="0">
                <a:ea typeface="Calibri"/>
              </a:rPr>
              <a:t>» شمرده شده است</a:t>
            </a:r>
            <a:r>
              <a:rPr lang="fa-IR" dirty="0" smtClean="0">
                <a:ea typeface="Calibri"/>
              </a:rPr>
              <a:t>.</a:t>
            </a:r>
            <a:endParaRPr lang="en-US" dirty="0">
              <a:ea typeface="Calibri"/>
              <a:cs typeface="Arial"/>
            </a:endParaRPr>
          </a:p>
        </p:txBody>
      </p:sp>
    </p:spTree>
    <p:extLst>
      <p:ext uri="{BB962C8B-B14F-4D97-AF65-F5344CB8AC3E}">
        <p14:creationId xmlns:p14="http://schemas.microsoft.com/office/powerpoint/2010/main" val="156720900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rPr>
              <a:t>تفسير</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457200" y="990600"/>
            <a:ext cx="8382000" cy="5135563"/>
          </a:xfrm>
        </p:spPr>
        <p:txBody>
          <a:bodyPr>
            <a:normAutofit fontScale="92500" lnSpcReduction="10000"/>
          </a:bodyPr>
          <a:lstStyle/>
          <a:p>
            <a:pPr marL="0" indent="0" algn="r" rtl="1">
              <a:lnSpc>
                <a:spcPct val="115000"/>
              </a:lnSpc>
              <a:spcAft>
                <a:spcPts val="1000"/>
              </a:spcAft>
              <a:buNone/>
            </a:pPr>
            <a:r>
              <a:rPr lang="fa-IR" dirty="0" smtClean="0">
                <a:ea typeface="Calibri"/>
              </a:rPr>
              <a:t>«</a:t>
            </a:r>
            <a:r>
              <a:rPr lang="fa-IR" dirty="0">
                <a:ea typeface="Calibri"/>
              </a:rPr>
              <a:t>تفسير» در لغت به معناى برگرفتن نقاب از چهره است. اما مگر قرآن كه «نور» و «كلام مبين» </a:t>
            </a:r>
            <a:r>
              <a:rPr lang="fa-IR" dirty="0" smtClean="0">
                <a:ea typeface="Calibri"/>
              </a:rPr>
              <a:t>است</a:t>
            </a:r>
            <a:r>
              <a:rPr lang="fa-IR" dirty="0">
                <a:ea typeface="Calibri"/>
              </a:rPr>
              <a:t>، نقابى بر چهره دارد كه از آن برگيريم؟ نه، نقابى بر چهره قرآن نيست، اين ما هستيم كه </a:t>
            </a:r>
            <a:r>
              <a:rPr lang="fa-IR" dirty="0" smtClean="0">
                <a:ea typeface="Calibri"/>
              </a:rPr>
              <a:t>بايد </a:t>
            </a:r>
            <a:r>
              <a:rPr lang="fa-IR" dirty="0">
                <a:ea typeface="Calibri"/>
              </a:rPr>
              <a:t>نقاب از چهره جان برگيريم و پرده از ديده عقل و هوش خود كنار زنيم تا مفاهيم قرآن را </a:t>
            </a:r>
            <a:r>
              <a:rPr lang="fa-IR" dirty="0" smtClean="0">
                <a:ea typeface="Calibri"/>
              </a:rPr>
              <a:t>دريابيم </a:t>
            </a:r>
            <a:r>
              <a:rPr lang="fa-IR" dirty="0">
                <a:ea typeface="Calibri"/>
              </a:rPr>
              <a:t>و روح آن را درك </a:t>
            </a:r>
            <a:r>
              <a:rPr lang="fa-IR" dirty="0" smtClean="0">
                <a:ea typeface="Calibri"/>
              </a:rPr>
              <a:t>كنيم.از </a:t>
            </a:r>
            <a:r>
              <a:rPr lang="fa-IR" dirty="0">
                <a:ea typeface="Calibri"/>
              </a:rPr>
              <a:t>سوى ديگر، قرآن يك چهره عمومى دارد كه براى همه گشاده است، و نور مبين است </a:t>
            </a:r>
            <a:r>
              <a:rPr lang="fa-IR" dirty="0" smtClean="0">
                <a:ea typeface="Calibri"/>
              </a:rPr>
              <a:t>و </a:t>
            </a:r>
            <a:r>
              <a:rPr lang="fa-IR" dirty="0">
                <a:ea typeface="Calibri"/>
              </a:rPr>
              <a:t>رمز هدايت خلق و چهره، بلكه چهره هاى ديگرى نيز داردكه آن را تنها به انديشمندانى كه </a:t>
            </a:r>
            <a:r>
              <a:rPr lang="fa-IR" dirty="0" smtClean="0">
                <a:ea typeface="Calibri"/>
              </a:rPr>
              <a:t>تشنه </a:t>
            </a:r>
            <a:r>
              <a:rPr lang="fa-IR" dirty="0">
                <a:ea typeface="Calibri"/>
              </a:rPr>
              <a:t>حق و پوينده راه اند، نشان مى دهد، و به هريك به اندازه پيمانه وجود و كوشش آميخته با </a:t>
            </a:r>
            <a:r>
              <a:rPr lang="fa-IR" dirty="0" smtClean="0">
                <a:ea typeface="Calibri"/>
              </a:rPr>
              <a:t>اخلاصشان</a:t>
            </a:r>
            <a:r>
              <a:rPr lang="fa-IR" dirty="0">
                <a:ea typeface="Calibri"/>
              </a:rPr>
              <a:t>، سهمى مى </a:t>
            </a:r>
            <a:r>
              <a:rPr lang="fa-IR" dirty="0" smtClean="0">
                <a:ea typeface="Calibri"/>
              </a:rPr>
              <a:t>بخشد.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51235290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Font typeface="Arial" pitchFamily="34" charset="0"/>
              <a:buNone/>
            </a:pPr>
            <a:r>
              <a:rPr lang="fa-IR" smtClean="0"/>
              <a:t> </a:t>
            </a:r>
            <a:endParaRPr lang="fa-IR"/>
          </a:p>
        </p:txBody>
      </p:sp>
      <p:sp>
        <p:nvSpPr>
          <p:cNvPr id="3" name="Content Placeholder 2"/>
          <p:cNvSpPr>
            <a:spLocks noGrp="1"/>
          </p:cNvSpPr>
          <p:nvPr>
            <p:ph idx="1"/>
          </p:nvPr>
        </p:nvSpPr>
        <p:spPr>
          <a:xfrm>
            <a:off x="0" y="0"/>
            <a:ext cx="9144000" cy="6858000"/>
          </a:xfrm>
        </p:spPr>
        <p:txBody>
          <a:bodyPr>
            <a:normAutofit fontScale="85000" lnSpcReduction="20000"/>
          </a:bodyPr>
          <a:lstStyle/>
          <a:p>
            <a:pPr marL="0" indent="0" algn="r" rtl="1">
              <a:lnSpc>
                <a:spcPct val="115000"/>
              </a:lnSpc>
              <a:spcAft>
                <a:spcPts val="1000"/>
              </a:spcAft>
              <a:buNone/>
            </a:pPr>
            <a:r>
              <a:rPr lang="fa-IR" dirty="0">
                <a:ea typeface="Calibri"/>
              </a:rPr>
              <a:t>4. داروی مؤثر برای همه دردهای اجتماعى و اخلاقى </a:t>
            </a:r>
            <a:r>
              <a:rPr lang="fa-IR" dirty="0" smtClean="0">
                <a:ea typeface="Calibri"/>
              </a:rPr>
              <a:t>بى </a:t>
            </a:r>
            <a:r>
              <a:rPr lang="fa-IR" dirty="0">
                <a:ea typeface="Calibri"/>
              </a:rPr>
              <a:t>شك بيمارى هاى روحى و اخلاقى انسان شباهت زيادى به بيمارى هاى جسمى او </a:t>
            </a:r>
            <a:r>
              <a:rPr lang="fa-IR" dirty="0" smtClean="0">
                <a:ea typeface="Calibri"/>
              </a:rPr>
              <a:t>دارد:</a:t>
            </a:r>
            <a:r>
              <a:rPr lang="fa-IR" dirty="0">
                <a:ea typeface="Calibri"/>
              </a:rPr>
              <a:t>هر دو كشنده اند؛ نياز به طبيب و درمان و پرهيز دارند؛ گاه سبب سرايت به ديگران مى شوند؛ </a:t>
            </a:r>
            <a:r>
              <a:rPr lang="fa-IR" dirty="0" smtClean="0">
                <a:ea typeface="Calibri"/>
              </a:rPr>
              <a:t>بايد </a:t>
            </a:r>
            <a:r>
              <a:rPr lang="fa-IR" dirty="0">
                <a:ea typeface="Calibri"/>
              </a:rPr>
              <a:t>ريشه يابى شوند و پس از شناخت ريشه اصلى مى بايد به درمان هر دو پرداخت و گاه نيز به </a:t>
            </a:r>
            <a:r>
              <a:rPr lang="fa-IR" dirty="0" smtClean="0">
                <a:ea typeface="Calibri"/>
              </a:rPr>
              <a:t>مرحله </a:t>
            </a:r>
            <a:r>
              <a:rPr lang="fa-IR" dirty="0">
                <a:ea typeface="Calibri"/>
              </a:rPr>
              <a:t>اى مى رسند كه غير قابل علاج اند، اما در بيشتر موارد مى توان آنها را درمان كرد.</a:t>
            </a:r>
            <a:endParaRPr lang="en-US" dirty="0">
              <a:ea typeface="Calibri"/>
              <a:cs typeface="Arial"/>
            </a:endParaRPr>
          </a:p>
          <a:p>
            <a:pPr marL="0" indent="0" algn="r" rtl="1">
              <a:lnSpc>
                <a:spcPct val="115000"/>
              </a:lnSpc>
              <a:spcAft>
                <a:spcPts val="1000"/>
              </a:spcAft>
              <a:buNone/>
            </a:pPr>
            <a:r>
              <a:rPr lang="fa-IR" dirty="0">
                <a:ea typeface="Calibri"/>
              </a:rPr>
              <a:t> آرى، قرآن نسخه حيات بخشى است براى آنها كه مى خواهند با جهل، كبر و غرور، حسد </a:t>
            </a:r>
            <a:endParaRPr lang="en-US" dirty="0">
              <a:ea typeface="Calibri"/>
              <a:cs typeface="Arial"/>
            </a:endParaRPr>
          </a:p>
          <a:p>
            <a:pPr marL="0" indent="0" algn="r" rtl="1">
              <a:lnSpc>
                <a:spcPct val="115000"/>
              </a:lnSpc>
              <a:spcAft>
                <a:spcPts val="1000"/>
              </a:spcAft>
              <a:buNone/>
            </a:pPr>
            <a:r>
              <a:rPr lang="fa-IR" dirty="0">
                <a:ea typeface="Calibri"/>
              </a:rPr>
              <a:t>و نفاق به مبارزه برخيزند. قرآن نسخه شفابخشى است براى بر طرف ساختن ضعف ها، </a:t>
            </a:r>
            <a:r>
              <a:rPr lang="fa-IR" dirty="0" smtClean="0">
                <a:ea typeface="Calibri"/>
              </a:rPr>
              <a:t>زبونى ها</a:t>
            </a:r>
            <a:r>
              <a:rPr lang="fa-IR" dirty="0">
                <a:ea typeface="Calibri"/>
              </a:rPr>
              <a:t>، ترس هاى بى دليل، اختلاف ها و پراكندگى ها و داروى شفابخشى است براى آنها كه از </a:t>
            </a:r>
            <a:r>
              <a:rPr lang="fa-IR" dirty="0" smtClean="0">
                <a:ea typeface="Calibri"/>
              </a:rPr>
              <a:t>بيمارى </a:t>
            </a:r>
            <a:r>
              <a:rPr lang="fa-IR" dirty="0">
                <a:ea typeface="Calibri"/>
              </a:rPr>
              <a:t>عشق به دنيا، وابستگى به ماديات، تسليم بى قيدوشرط در برابر شهوت ها رنج مى برند. قرآن نسخه شفابخشى است براى دنيايى كه آتش جنگ در هر سوى آن افروخته است، و در زير </a:t>
            </a:r>
            <a:r>
              <a:rPr lang="fa-IR" dirty="0" smtClean="0">
                <a:ea typeface="Calibri"/>
              </a:rPr>
              <a:t>بار </a:t>
            </a:r>
            <a:r>
              <a:rPr lang="fa-IR" dirty="0">
                <a:ea typeface="Calibri"/>
              </a:rPr>
              <a:t>مسابقه تسليحاتى كمرش خم شده، و مهم ترين سرمايه هاى اقتصادى و انسانى خود را در </a:t>
            </a:r>
            <a:r>
              <a:rPr lang="fa-IR" dirty="0" smtClean="0">
                <a:ea typeface="Calibri"/>
              </a:rPr>
              <a:t>پاى </a:t>
            </a:r>
            <a:r>
              <a:rPr lang="fa-IR" dirty="0">
                <a:ea typeface="Calibri"/>
              </a:rPr>
              <a:t>غول جنگ و تسليحات مى ريزد. و سرانجام نسخه اى است براى آنها كه پرده هاى ظلمانى </a:t>
            </a:r>
            <a:r>
              <a:rPr lang="fa-IR" dirty="0" smtClean="0">
                <a:ea typeface="Calibri"/>
              </a:rPr>
              <a:t>شهوات </a:t>
            </a:r>
            <a:r>
              <a:rPr lang="fa-IR" dirty="0">
                <a:ea typeface="Calibri"/>
              </a:rPr>
              <a:t>آنها را از رسيدن به قرب پروردگار باز داشته است</a:t>
            </a:r>
            <a:r>
              <a:rPr lang="fa-IR" dirty="0" smtClean="0">
                <a:ea typeface="Calibri"/>
              </a:rPr>
              <a:t>.</a:t>
            </a:r>
            <a:endParaRPr lang="en-US" dirty="0">
              <a:ea typeface="Calibri"/>
              <a:cs typeface="Arial"/>
            </a:endParaRPr>
          </a:p>
        </p:txBody>
      </p:sp>
    </p:spTree>
    <p:extLst>
      <p:ext uri="{BB962C8B-B14F-4D97-AF65-F5344CB8AC3E}">
        <p14:creationId xmlns:p14="http://schemas.microsoft.com/office/powerpoint/2010/main" val="359505054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126163"/>
          </a:xfrm>
        </p:spPr>
        <p:txBody>
          <a:bodyPr>
            <a:normAutofit fontScale="55000" lnSpcReduction="20000"/>
          </a:bodyPr>
          <a:lstStyle/>
          <a:p>
            <a:pPr marL="0" indent="0" algn="r" rtl="1">
              <a:lnSpc>
                <a:spcPct val="115000"/>
              </a:lnSpc>
              <a:spcAft>
                <a:spcPts val="1000"/>
              </a:spcAft>
              <a:buNone/>
            </a:pPr>
            <a:r>
              <a:rPr lang="fa-IR" b="1" dirty="0">
                <a:ea typeface="Calibri"/>
              </a:rPr>
              <a:t>نكته ها</a:t>
            </a:r>
            <a:endParaRPr lang="en-US" b="1" dirty="0">
              <a:ea typeface="Calibri"/>
              <a:cs typeface="Arial"/>
            </a:endParaRPr>
          </a:p>
          <a:p>
            <a:pPr marL="0" indent="0" algn="r" rtl="1">
              <a:lnSpc>
                <a:spcPct val="115000"/>
              </a:lnSpc>
              <a:spcAft>
                <a:spcPts val="1000"/>
              </a:spcAft>
              <a:buNone/>
            </a:pPr>
            <a:r>
              <a:rPr lang="fa-IR" dirty="0">
                <a:ea typeface="Calibri"/>
              </a:rPr>
              <a:t>1. قيام </a:t>
            </a:r>
            <a:r>
              <a:rPr lang="fa-IR" dirty="0" smtClean="0">
                <a:ea typeface="Calibri"/>
              </a:rPr>
              <a:t>پيامبر(ص) </a:t>
            </a:r>
            <a:r>
              <a:rPr lang="fa-IR" dirty="0">
                <a:ea typeface="Calibri"/>
              </a:rPr>
              <a:t>نشانه ای از نزديكى قيامت </a:t>
            </a:r>
            <a:r>
              <a:rPr lang="fa-IR" dirty="0" smtClean="0">
                <a:ea typeface="Calibri"/>
              </a:rPr>
              <a:t>در اينجا اين سؤال پيش مى آيد كه چگونه قيام پيامبر(ص) را از نشانه های نزديكى </a:t>
            </a:r>
            <a:r>
              <a:rPr lang="fa-IR" dirty="0">
                <a:ea typeface="Calibri"/>
              </a:rPr>
              <a:t>قيامت شمرده اند، درحالى كه پانزده قرن مى گذرد و هنوز از قيامت خبرى </a:t>
            </a:r>
            <a:r>
              <a:rPr lang="fa-IR" dirty="0" smtClean="0">
                <a:ea typeface="Calibri"/>
              </a:rPr>
              <a:t>نيست؟</a:t>
            </a:r>
            <a:endParaRPr lang="en-US" dirty="0">
              <a:ea typeface="Calibri"/>
              <a:cs typeface="Arial"/>
            </a:endParaRPr>
          </a:p>
          <a:p>
            <a:pPr marL="0" indent="0" algn="r" rtl="1">
              <a:lnSpc>
                <a:spcPct val="115000"/>
              </a:lnSpc>
              <a:spcAft>
                <a:spcPts val="1000"/>
              </a:spcAft>
              <a:buNone/>
            </a:pPr>
            <a:r>
              <a:rPr lang="fa-IR" dirty="0">
                <a:ea typeface="Calibri"/>
              </a:rPr>
              <a:t>پاسخ اينكه: بايد باقيمانده دنيا را در مقايسه با گذشته آن محاسبه كرد و در چنين </a:t>
            </a:r>
            <a:r>
              <a:rPr lang="fa-IR" dirty="0" smtClean="0">
                <a:ea typeface="Calibri"/>
              </a:rPr>
              <a:t>مقايسهاى </a:t>
            </a:r>
            <a:r>
              <a:rPr lang="fa-IR" dirty="0">
                <a:ea typeface="Calibri"/>
              </a:rPr>
              <a:t>آنچه از عمر دنيا باقى مانده، چيز مهمى نيست؛ چنانكه پيامبر </a:t>
            </a:r>
            <a:r>
              <a:rPr lang="fa-IR" dirty="0" smtClean="0">
                <a:ea typeface="Calibri"/>
              </a:rPr>
              <a:t>اسلام(ص)روزى </a:t>
            </a:r>
            <a:r>
              <a:rPr lang="fa-IR" dirty="0">
                <a:ea typeface="Calibri"/>
              </a:rPr>
              <a:t>نزديك غروب آفتاب به يارانش </a:t>
            </a:r>
            <a:r>
              <a:rPr lang="fa-IR" dirty="0" smtClean="0">
                <a:ea typeface="Calibri"/>
              </a:rPr>
              <a:t>فرمود:</a:t>
            </a:r>
            <a:r>
              <a:rPr lang="fa-IR" dirty="0" smtClean="0">
                <a:solidFill>
                  <a:srgbClr val="00B0F0"/>
                </a:solidFill>
                <a:ea typeface="Calibri"/>
              </a:rPr>
              <a:t>سوگند </a:t>
            </a:r>
            <a:r>
              <a:rPr lang="fa-IR" dirty="0">
                <a:solidFill>
                  <a:srgbClr val="00B0F0"/>
                </a:solidFill>
                <a:ea typeface="Calibri"/>
              </a:rPr>
              <a:t>به كسى كه جان محمد به دست اوست! آنچه از دنيا گذشته، نسبت به آنچه </a:t>
            </a:r>
            <a:r>
              <a:rPr lang="fa-IR" dirty="0" smtClean="0">
                <a:solidFill>
                  <a:srgbClr val="00B0F0"/>
                </a:solidFill>
                <a:ea typeface="Calibri"/>
              </a:rPr>
              <a:t>باقى </a:t>
            </a:r>
            <a:r>
              <a:rPr lang="fa-IR" dirty="0">
                <a:solidFill>
                  <a:srgbClr val="00B0F0"/>
                </a:solidFill>
                <a:ea typeface="Calibri"/>
              </a:rPr>
              <a:t>مانده، مانند مقدارى است كه امروز شما گذشته، نسبت به آنچه باقى مانده است </a:t>
            </a:r>
            <a:r>
              <a:rPr lang="fa-IR" dirty="0" smtClean="0">
                <a:solidFill>
                  <a:srgbClr val="00B0F0"/>
                </a:solidFill>
                <a:ea typeface="Calibri"/>
              </a:rPr>
              <a:t>و </a:t>
            </a:r>
            <a:r>
              <a:rPr lang="fa-IR" dirty="0">
                <a:solidFill>
                  <a:srgbClr val="00B0F0"/>
                </a:solidFill>
                <a:ea typeface="Calibri"/>
              </a:rPr>
              <a:t>مى بينيد كه جز مقدار كمى باقى نمانده است.</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 أشراط الساعة چيست؟ </a:t>
            </a:r>
            <a:r>
              <a:rPr lang="fa-IR" dirty="0" smtClean="0">
                <a:ea typeface="Calibri"/>
              </a:rPr>
              <a:t>همان </a:t>
            </a:r>
            <a:r>
              <a:rPr lang="fa-IR" dirty="0">
                <a:ea typeface="Calibri"/>
              </a:rPr>
              <a:t>گونه كه گفتيم، «اشراط الساعة» نشانه هاى نزديك شدن قيامت را مى گويند كه در منابع </a:t>
            </a:r>
            <a:r>
              <a:rPr lang="fa-IR" dirty="0" smtClean="0">
                <a:ea typeface="Calibri"/>
              </a:rPr>
              <a:t>شيعه </a:t>
            </a:r>
            <a:r>
              <a:rPr lang="fa-IR" dirty="0">
                <a:ea typeface="Calibri"/>
              </a:rPr>
              <a:t>و اهل سنت در روايات بسيارى از آن بحث شده و در قرآن مجيد تنها در همين مورد </a:t>
            </a:r>
            <a:r>
              <a:rPr lang="fa-IR" dirty="0" smtClean="0">
                <a:ea typeface="Calibri"/>
              </a:rPr>
              <a:t>به</a:t>
            </a:r>
            <a:r>
              <a:rPr lang="fa-IR" dirty="0">
                <a:ea typeface="Calibri"/>
                <a:cs typeface="Arial"/>
              </a:rPr>
              <a:t> </a:t>
            </a:r>
            <a:r>
              <a:rPr lang="fa-IR" dirty="0" smtClean="0">
                <a:ea typeface="Calibri"/>
              </a:rPr>
              <a:t>آن </a:t>
            </a:r>
            <a:r>
              <a:rPr lang="fa-IR" dirty="0">
                <a:ea typeface="Calibri"/>
              </a:rPr>
              <a:t>اشاره شده است.</a:t>
            </a:r>
            <a:endParaRPr lang="en-US" dirty="0">
              <a:ea typeface="Calibri"/>
              <a:cs typeface="Arial"/>
            </a:endParaRPr>
          </a:p>
          <a:p>
            <a:pPr marL="0" indent="0" algn="r" rtl="1">
              <a:lnSpc>
                <a:spcPct val="115000"/>
              </a:lnSpc>
              <a:spcAft>
                <a:spcPts val="1000"/>
              </a:spcAft>
              <a:buNone/>
            </a:pPr>
            <a:r>
              <a:rPr lang="fa-IR" dirty="0">
                <a:ea typeface="Calibri"/>
              </a:rPr>
              <a:t>يكى از مشروح ترين و جامع ترين احاديث در اين زمينه روايتى از پيامبر </a:t>
            </a:r>
            <a:r>
              <a:rPr lang="fa-IR" dirty="0" smtClean="0">
                <a:ea typeface="Calibri"/>
              </a:rPr>
              <a:t>اسلام(ص)به نقل از ابن عباس است كه حاوى نكات فراوانى مى باشد.او مى گويد: ما با پيامبر اسلام(ص) </a:t>
            </a:r>
            <a:r>
              <a:rPr lang="fa-IR" dirty="0">
                <a:ea typeface="Calibri"/>
              </a:rPr>
              <a:t>در «حجة الوداع</a:t>
            </a:r>
            <a:r>
              <a:rPr lang="fa-IR" dirty="0" smtClean="0">
                <a:ea typeface="Calibri"/>
              </a:rPr>
              <a:t>» </a:t>
            </a:r>
            <a:r>
              <a:rPr lang="fa-IR" dirty="0">
                <a:ea typeface="Calibri"/>
              </a:rPr>
              <a:t>بوديم. حضرت حلقه درب خانه كعبه را گرفت </a:t>
            </a:r>
            <a:r>
              <a:rPr lang="fa-IR" dirty="0" smtClean="0">
                <a:ea typeface="Calibri"/>
              </a:rPr>
              <a:t>ورو </a:t>
            </a:r>
            <a:r>
              <a:rPr lang="fa-IR" dirty="0">
                <a:ea typeface="Calibri"/>
              </a:rPr>
              <a:t>به ما كرد و فرمود: آيا شما را از «اشراط الساعة» آگاه كنم؟ سلمان كه در آن روز از همه به </a:t>
            </a:r>
            <a:r>
              <a:rPr lang="fa-IR" dirty="0" smtClean="0">
                <a:ea typeface="Calibri"/>
              </a:rPr>
              <a:t>پيامبر(ص) </a:t>
            </a:r>
            <a:r>
              <a:rPr lang="fa-IR" dirty="0">
                <a:ea typeface="Calibri"/>
              </a:rPr>
              <a:t>نزديك تر بود، عرض كرد: آرى، اى رسول </a:t>
            </a:r>
            <a:r>
              <a:rPr lang="fa-IR" dirty="0" smtClean="0">
                <a:ea typeface="Calibri"/>
              </a:rPr>
              <a:t>خدا!آن </a:t>
            </a:r>
            <a:r>
              <a:rPr lang="fa-IR" dirty="0">
                <a:ea typeface="Calibri"/>
              </a:rPr>
              <a:t>گاه فرمود: از نشانه هاى قيامت تضييع نماز، پيروى از شهوات، تمايل به هواپرستى، گرامى </a:t>
            </a:r>
            <a:r>
              <a:rPr lang="fa-IR" dirty="0" smtClean="0">
                <a:ea typeface="Calibri"/>
              </a:rPr>
              <a:t>داشتن </a:t>
            </a:r>
            <a:r>
              <a:rPr lang="fa-IR" dirty="0">
                <a:ea typeface="Calibri"/>
              </a:rPr>
              <a:t>ثروتمندان و فروختن دين به دنياست و در اين هنگام است كه قلب مؤمن از اين همه زشتى </a:t>
            </a:r>
            <a:r>
              <a:rPr lang="fa-IR" dirty="0" smtClean="0">
                <a:ea typeface="Calibri"/>
              </a:rPr>
              <a:t>ها </a:t>
            </a:r>
            <a:r>
              <a:rPr lang="fa-IR" dirty="0">
                <a:ea typeface="Calibri"/>
              </a:rPr>
              <a:t>كه مى بيند و بر تغيير آن توانايى ندارد ـ مانند نمك در آب ـ در درونش آب مى </a:t>
            </a:r>
            <a:r>
              <a:rPr lang="fa-IR" dirty="0" smtClean="0">
                <a:ea typeface="Calibri"/>
              </a:rPr>
              <a:t>شود.سلمان </a:t>
            </a:r>
            <a:r>
              <a:rPr lang="fa-IR" dirty="0">
                <a:ea typeface="Calibri"/>
              </a:rPr>
              <a:t>گفت: اى رسول خدا، آيا چنين امرى واقع مى شود؟ آن حضرت فرمود: آرى، </a:t>
            </a:r>
            <a:r>
              <a:rPr lang="fa-IR" dirty="0" smtClean="0">
                <a:ea typeface="Calibri"/>
              </a:rPr>
              <a:t>سوگندبه </a:t>
            </a:r>
            <a:r>
              <a:rPr lang="fa-IR" dirty="0">
                <a:ea typeface="Calibri"/>
              </a:rPr>
              <a:t>آن كس كه جانم به دست اوست! اى سلمان، در آن زمان زمامدارانى ظالم، وزرايى فاسق، </a:t>
            </a:r>
            <a:r>
              <a:rPr lang="fa-IR" dirty="0" smtClean="0">
                <a:ea typeface="Calibri"/>
              </a:rPr>
              <a:t>كارشناسانى </a:t>
            </a:r>
            <a:r>
              <a:rPr lang="fa-IR" dirty="0">
                <a:ea typeface="Calibri"/>
              </a:rPr>
              <a:t>ستمگر و امنايى خائن بر مردم حكومت مى كنند.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73597666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p:spPr>
        <p:txBody>
          <a:bodyPr>
            <a:normAutofit fontScale="55000" lnSpcReduction="20000"/>
          </a:bodyPr>
          <a:lstStyle/>
          <a:p>
            <a:pPr marL="0" indent="0" algn="r" rtl="1">
              <a:lnSpc>
                <a:spcPct val="115000"/>
              </a:lnSpc>
              <a:spcAft>
                <a:spcPts val="1000"/>
              </a:spcAft>
              <a:buNone/>
            </a:pPr>
            <a:r>
              <a:rPr lang="fa-IR" dirty="0">
                <a:ea typeface="Calibri"/>
              </a:rPr>
              <a:t>آن حضرت در ادامه ديگر نشانه هاى قيامت را چنين برشمرد: در آن هنگام زشتى ها زيبا، </a:t>
            </a:r>
            <a:r>
              <a:rPr lang="fa-IR" dirty="0" smtClean="0">
                <a:ea typeface="Calibri"/>
              </a:rPr>
              <a:t>وزيبايى </a:t>
            </a:r>
            <a:r>
              <a:rPr lang="fa-IR" dirty="0">
                <a:ea typeface="Calibri"/>
              </a:rPr>
              <a:t>ها زشت مى شود؛ امانت به خيانتكار سپرده مى شود و امانتدار خيانت مى كند؛ دروغگو </a:t>
            </a:r>
            <a:r>
              <a:rPr lang="fa-IR" dirty="0" smtClean="0">
                <a:ea typeface="Calibri"/>
              </a:rPr>
              <a:t>را </a:t>
            </a:r>
            <a:r>
              <a:rPr lang="fa-IR" dirty="0">
                <a:ea typeface="Calibri"/>
              </a:rPr>
              <a:t>تصديق مى كنند و راستگو را تكذيب؛ دروغ ظرافت، و زكات غرامت، و بيت المال غنيمت </a:t>
            </a:r>
            <a:r>
              <a:rPr lang="fa-IR" dirty="0" smtClean="0">
                <a:ea typeface="Calibri"/>
              </a:rPr>
              <a:t>محسوب </a:t>
            </a:r>
            <a:r>
              <a:rPr lang="fa-IR" dirty="0">
                <a:ea typeface="Calibri"/>
              </a:rPr>
              <a:t>مى شود. مردم به پدر و مادر بدى مى كنند و به دوستانشان نيكى. در آن زمان زن با </a:t>
            </a:r>
            <a:r>
              <a:rPr lang="fa-IR" dirty="0" smtClean="0">
                <a:ea typeface="Calibri"/>
              </a:rPr>
              <a:t>شوهرش </a:t>
            </a:r>
            <a:r>
              <a:rPr lang="fa-IR" dirty="0">
                <a:ea typeface="Calibri"/>
              </a:rPr>
              <a:t>شريك تجارت مى شود (و هر دو تمام تلاش خود را در بيرون خانه و براى ثروت اندوزى </a:t>
            </a:r>
            <a:r>
              <a:rPr lang="fa-IR" dirty="0" smtClean="0">
                <a:ea typeface="Calibri"/>
              </a:rPr>
              <a:t>به </a:t>
            </a:r>
            <a:r>
              <a:rPr lang="fa-IR" dirty="0">
                <a:ea typeface="Calibri"/>
              </a:rPr>
              <a:t>كار مى گيرند). باران كم، و صاحبان كرم خسيس، و تهى دستان حقير شمرده مى شوند. </a:t>
            </a:r>
            <a:r>
              <a:rPr lang="fa-IR" dirty="0" smtClean="0">
                <a:ea typeface="Calibri"/>
              </a:rPr>
              <a:t>درآن </a:t>
            </a:r>
            <a:r>
              <a:rPr lang="fa-IR" dirty="0">
                <a:ea typeface="Calibri"/>
              </a:rPr>
              <a:t>هنگام بازارها به يكديگر نزديك مى گردد. يكى مى گويد چيزى نفروختم و ديگرى مى گويد </a:t>
            </a:r>
            <a:r>
              <a:rPr lang="fa-IR" dirty="0" smtClean="0">
                <a:ea typeface="Calibri"/>
              </a:rPr>
              <a:t>سودى </a:t>
            </a:r>
            <a:r>
              <a:rPr lang="fa-IR" dirty="0">
                <a:ea typeface="Calibri"/>
              </a:rPr>
              <a:t>نبردم و همه زبان به شكايت و مذمت پروردگار مى </a:t>
            </a:r>
            <a:r>
              <a:rPr lang="fa-IR" dirty="0" smtClean="0">
                <a:ea typeface="Calibri"/>
              </a:rPr>
              <a:t>گشايند.در </a:t>
            </a:r>
            <a:r>
              <a:rPr lang="fa-IR" dirty="0">
                <a:ea typeface="Calibri"/>
              </a:rPr>
              <a:t>آن زمان اقوامى به حكومت مى رسند كه اگر مردم سخن بگويند، آنها را مى كشند و </a:t>
            </a:r>
            <a:r>
              <a:rPr lang="fa-IR" dirty="0" smtClean="0">
                <a:ea typeface="Calibri"/>
              </a:rPr>
              <a:t>اگر </a:t>
            </a:r>
            <a:r>
              <a:rPr lang="fa-IR" dirty="0">
                <a:ea typeface="Calibri"/>
              </a:rPr>
              <a:t>سكوت كنند، همه چيزشان را مباح مى شمرند. اموال آنها را غارت مى كنند و احترامشان را </a:t>
            </a:r>
            <a:r>
              <a:rPr lang="fa-IR" dirty="0" smtClean="0">
                <a:ea typeface="Calibri"/>
              </a:rPr>
              <a:t>پايمال </a:t>
            </a:r>
            <a:r>
              <a:rPr lang="fa-IR" dirty="0">
                <a:ea typeface="Calibri"/>
              </a:rPr>
              <a:t>و خون هايشان را مى ريزند و دل ها را پر از عداوت و وحشت مى كنند و همه مردم را </a:t>
            </a:r>
            <a:r>
              <a:rPr lang="fa-IR" dirty="0" smtClean="0">
                <a:ea typeface="Calibri"/>
              </a:rPr>
              <a:t>ترسان </a:t>
            </a:r>
            <a:r>
              <a:rPr lang="fa-IR" dirty="0">
                <a:ea typeface="Calibri"/>
              </a:rPr>
              <a:t>و مرعوب مى </a:t>
            </a:r>
            <a:r>
              <a:rPr lang="fa-IR" dirty="0" smtClean="0">
                <a:ea typeface="Calibri"/>
              </a:rPr>
              <a:t>بينى.در </a:t>
            </a:r>
            <a:r>
              <a:rPr lang="fa-IR" dirty="0">
                <a:ea typeface="Calibri"/>
              </a:rPr>
              <a:t>آن دوران به تزئين مساجد مى پردازند، آن چنان كه  معابد يهود و نصارا را تزئين مى </a:t>
            </a:r>
            <a:r>
              <a:rPr lang="fa-IR" dirty="0" smtClean="0">
                <a:ea typeface="Calibri"/>
              </a:rPr>
              <a:t>كنند</a:t>
            </a:r>
            <a:r>
              <a:rPr lang="fa-IR" dirty="0">
                <a:ea typeface="Calibri"/>
              </a:rPr>
              <a:t>؛ قرآن ها را مى آرايند (بى آنكه به محتواى آن عمل كنند)؛ مناره هاى مساجد طولانى و </a:t>
            </a:r>
            <a:r>
              <a:rPr lang="fa-IR" dirty="0" smtClean="0">
                <a:ea typeface="Calibri"/>
              </a:rPr>
              <a:t>صفوف </a:t>
            </a:r>
            <a:r>
              <a:rPr lang="fa-IR" dirty="0">
                <a:ea typeface="Calibri"/>
              </a:rPr>
              <a:t>نمازگزاران فراوان، اما دل ها نسبت به يكديگر دشمن و زبان ها مختلف </a:t>
            </a:r>
            <a:r>
              <a:rPr lang="fa-IR" dirty="0" smtClean="0">
                <a:ea typeface="Calibri"/>
              </a:rPr>
              <a:t>است.در </a:t>
            </a:r>
            <a:r>
              <a:rPr lang="fa-IR" dirty="0">
                <a:ea typeface="Calibri"/>
              </a:rPr>
              <a:t>آن هنگام پسران امت مرا با طلا تزئين مى كنند و لباس هاى ابريشمين حرير و ديباج </a:t>
            </a:r>
            <a:r>
              <a:rPr lang="fa-IR" dirty="0" smtClean="0">
                <a:ea typeface="Calibri"/>
              </a:rPr>
              <a:t>مى </a:t>
            </a:r>
            <a:r>
              <a:rPr lang="fa-IR" dirty="0">
                <a:ea typeface="Calibri"/>
              </a:rPr>
              <a:t>پوشند. زنا آشكار مى گردد؛ معاملات با غيبت و رشوه انجام مى گيرد؛ دين را فرومى نهند </a:t>
            </a:r>
            <a:r>
              <a:rPr lang="fa-IR" dirty="0" smtClean="0">
                <a:ea typeface="Calibri"/>
              </a:rPr>
              <a:t>و دنيا </a:t>
            </a:r>
            <a:r>
              <a:rPr lang="fa-IR" dirty="0">
                <a:ea typeface="Calibri"/>
              </a:rPr>
              <a:t>را برمى دارند. طلاق فزونى مى گيرد؛ زنان خواننده، و آلات لهو و نوازندگى آشكار مى گردد، </a:t>
            </a:r>
            <a:r>
              <a:rPr lang="fa-IR" dirty="0" smtClean="0">
                <a:ea typeface="Calibri"/>
              </a:rPr>
              <a:t>و </a:t>
            </a:r>
            <a:r>
              <a:rPr lang="fa-IR" dirty="0">
                <a:ea typeface="Calibri"/>
              </a:rPr>
              <a:t>اشرار امتم به دنبال آن مى </a:t>
            </a:r>
            <a:r>
              <a:rPr lang="fa-IR" dirty="0" smtClean="0">
                <a:ea typeface="Calibri"/>
              </a:rPr>
              <a:t>روند.اى </a:t>
            </a:r>
            <a:r>
              <a:rPr lang="fa-IR" dirty="0">
                <a:ea typeface="Calibri"/>
              </a:rPr>
              <a:t>سلمان، در آن هنگام اغنياى امتم براى تفريح به حج مى روند و طبقه متوسط براى </a:t>
            </a:r>
            <a:r>
              <a:rPr lang="fa-IR" dirty="0" smtClean="0">
                <a:ea typeface="Calibri"/>
              </a:rPr>
              <a:t>تجارت</a:t>
            </a:r>
            <a:r>
              <a:rPr lang="fa-IR" dirty="0">
                <a:ea typeface="Calibri"/>
              </a:rPr>
              <a:t>، و فقراى آنها براى ريا و تظاهر. در آن زمان اقوامى پيدا مى شوند كه قرآن را براى غير </a:t>
            </a:r>
            <a:r>
              <a:rPr lang="fa-IR" dirty="0" smtClean="0">
                <a:ea typeface="Calibri"/>
              </a:rPr>
              <a:t>خدا </a:t>
            </a:r>
            <a:r>
              <a:rPr lang="fa-IR" dirty="0">
                <a:ea typeface="Calibri"/>
              </a:rPr>
              <a:t>فرامى گيرند و با آن همچون آلات لهو رفتار مى كنند و اقوامى روى كار مى آيند كه براى </a:t>
            </a:r>
            <a:r>
              <a:rPr lang="fa-IR" dirty="0" smtClean="0">
                <a:ea typeface="Calibri"/>
              </a:rPr>
              <a:t>غير </a:t>
            </a:r>
            <a:r>
              <a:rPr lang="fa-IR" dirty="0">
                <a:ea typeface="Calibri"/>
              </a:rPr>
              <a:t>خدا علم دين فرامى گيرند. فرزندان نامشروع فراوان مى شود و قرآن را به صورت غنا </a:t>
            </a:r>
            <a:r>
              <a:rPr lang="fa-IR" dirty="0" smtClean="0">
                <a:ea typeface="Calibri"/>
              </a:rPr>
              <a:t>مى</a:t>
            </a:r>
            <a:r>
              <a:rPr lang="fa-IR" dirty="0">
                <a:ea typeface="Calibri"/>
                <a:cs typeface="Arial"/>
              </a:rPr>
              <a:t> </a:t>
            </a:r>
            <a:r>
              <a:rPr lang="fa-IR" dirty="0" smtClean="0">
                <a:ea typeface="Calibri"/>
              </a:rPr>
              <a:t>خوانند </a:t>
            </a:r>
            <a:r>
              <a:rPr lang="fa-IR" dirty="0">
                <a:ea typeface="Calibri"/>
              </a:rPr>
              <a:t>و براى دنيا بر يكديگر سبقت مى </a:t>
            </a:r>
            <a:r>
              <a:rPr lang="fa-IR" dirty="0" smtClean="0">
                <a:ea typeface="Calibri"/>
              </a:rPr>
              <a:t>گيرند.در </a:t>
            </a:r>
            <a:r>
              <a:rPr lang="fa-IR" dirty="0">
                <a:ea typeface="Calibri"/>
              </a:rPr>
              <a:t>آن دوران پرده هاى حرمت دريده مى شود؛ گناه فراوان و بدان بر نيكان مسلط مى گردند. </a:t>
            </a:r>
            <a:r>
              <a:rPr lang="fa-IR" dirty="0">
                <a:ea typeface="Calibri"/>
                <a:cs typeface="Arial"/>
              </a:rPr>
              <a:t/>
            </a:r>
            <a:br>
              <a:rPr lang="fa-IR" dirty="0">
                <a:ea typeface="Calibri"/>
                <a:cs typeface="Arial"/>
              </a:rPr>
            </a:br>
            <a:r>
              <a:rPr lang="fa-IR" dirty="0" smtClean="0">
                <a:ea typeface="Calibri"/>
              </a:rPr>
              <a:t>دروغ </a:t>
            </a:r>
            <a:r>
              <a:rPr lang="fa-IR" dirty="0">
                <a:ea typeface="Calibri"/>
              </a:rPr>
              <a:t>زياد مى شود، لجاجت آشكار و فقر فزونى مى گيرد و مردم با انواع لباس ها بر يكديگر </a:t>
            </a:r>
            <a:r>
              <a:rPr lang="fa-IR" dirty="0" smtClean="0">
                <a:ea typeface="Calibri"/>
              </a:rPr>
              <a:t>فخر </a:t>
            </a:r>
            <a:r>
              <a:rPr lang="fa-IR" dirty="0">
                <a:ea typeface="Calibri"/>
              </a:rPr>
              <a:t>مى فروشند. باران هاى بى موقع مى بارد؛ قمار و آلات موسيقى را جالب مى شمرند و امربه </a:t>
            </a:r>
            <a:r>
              <a:rPr lang="fa-IR" dirty="0" smtClean="0">
                <a:ea typeface="Calibri"/>
              </a:rPr>
              <a:t>معروف </a:t>
            </a:r>
            <a:r>
              <a:rPr lang="fa-IR" dirty="0">
                <a:ea typeface="Calibri"/>
              </a:rPr>
              <a:t>و نهى ازمنكر را زشت مى دانند؛ به گونه اى كه مؤمن در آن زمان از همه امت </a:t>
            </a:r>
            <a:r>
              <a:rPr lang="fa-IR" dirty="0" smtClean="0">
                <a:ea typeface="Calibri"/>
              </a:rPr>
              <a:t>خوارتر</a:t>
            </a:r>
            <a:r>
              <a:rPr lang="fa-IR" dirty="0">
                <a:ea typeface="Calibri"/>
              </a:rPr>
              <a:t> </a:t>
            </a:r>
            <a:r>
              <a:rPr lang="fa-IR" dirty="0" smtClean="0">
                <a:ea typeface="Calibri"/>
              </a:rPr>
              <a:t>است</a:t>
            </a:r>
            <a:r>
              <a:rPr lang="fa-IR" dirty="0">
                <a:ea typeface="Calibri"/>
              </a:rPr>
              <a:t>. قاريان قرآن و عبادت كنندگان پيوسته به يكديگر بدگويى مى كنند و آنها را در ملكوت </a:t>
            </a:r>
            <a:r>
              <a:rPr lang="fa-IR" dirty="0" smtClean="0">
                <a:ea typeface="Calibri"/>
              </a:rPr>
              <a:t>آسمان </a:t>
            </a:r>
            <a:r>
              <a:rPr lang="fa-IR" dirty="0">
                <a:ea typeface="Calibri"/>
              </a:rPr>
              <a:t>ها افرادى پليد و آلوده مى خوانند</a:t>
            </a:r>
            <a:r>
              <a:rPr lang="fa-IR" dirty="0" smtClean="0">
                <a:ea typeface="Calibri"/>
              </a:rPr>
              <a:t>.</a:t>
            </a:r>
            <a:endParaRPr lang="en-US" dirty="0">
              <a:ea typeface="Calibri"/>
              <a:cs typeface="Arial"/>
            </a:endParaRPr>
          </a:p>
        </p:txBody>
      </p:sp>
    </p:spTree>
    <p:extLst>
      <p:ext uri="{BB962C8B-B14F-4D97-AF65-F5344CB8AC3E}">
        <p14:creationId xmlns:p14="http://schemas.microsoft.com/office/powerpoint/2010/main" val="334719267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p:spPr>
        <p:txBody>
          <a:bodyPr>
            <a:normAutofit fontScale="70000" lnSpcReduction="20000"/>
          </a:bodyPr>
          <a:lstStyle/>
          <a:p>
            <a:pPr marL="0" indent="0" algn="r" rtl="1">
              <a:lnSpc>
                <a:spcPct val="115000"/>
              </a:lnSpc>
              <a:spcAft>
                <a:spcPts val="1000"/>
              </a:spcAft>
              <a:buNone/>
            </a:pPr>
            <a:r>
              <a:rPr lang="fa-IR" dirty="0">
                <a:ea typeface="Calibri"/>
              </a:rPr>
              <a:t>در آن هنگام ثروتمند رحمى بر فقير نمى كند؛ تا آنجا كه نيازمندى در ميان جمعيت به پا </a:t>
            </a:r>
            <a:r>
              <a:rPr lang="fa-IR" dirty="0" smtClean="0">
                <a:ea typeface="Calibri"/>
              </a:rPr>
              <a:t>مى </a:t>
            </a:r>
            <a:r>
              <a:rPr lang="fa-IR" dirty="0">
                <a:ea typeface="Calibri"/>
              </a:rPr>
              <a:t>خيزد و اظهار حاجت مى كند و هيچ كس چيزى در دست او نمى </a:t>
            </a:r>
            <a:r>
              <a:rPr lang="fa-IR" dirty="0" smtClean="0">
                <a:ea typeface="Calibri"/>
              </a:rPr>
              <a:t>نهد. </a:t>
            </a:r>
            <a:br>
              <a:rPr lang="fa-IR" dirty="0" smtClean="0">
                <a:ea typeface="Calibri"/>
              </a:rPr>
            </a:br>
            <a:r>
              <a:rPr lang="fa-IR" b="1" dirty="0" smtClean="0">
                <a:ea typeface="Calibri"/>
              </a:rPr>
              <a:t>زمان </a:t>
            </a:r>
            <a:r>
              <a:rPr lang="fa-IR" b="1" dirty="0">
                <a:ea typeface="Calibri"/>
              </a:rPr>
              <a:t>برپايى </a:t>
            </a:r>
            <a:r>
              <a:rPr lang="fa-IR" b="1" dirty="0" smtClean="0">
                <a:ea typeface="Calibri"/>
              </a:rPr>
              <a:t>قيامت </a:t>
            </a:r>
            <a:r>
              <a:rPr lang="fa-IR" dirty="0" smtClean="0">
                <a:ea typeface="Calibri"/>
              </a:rPr>
              <a:t/>
            </a:r>
            <a:br>
              <a:rPr lang="fa-IR" dirty="0" smtClean="0">
                <a:ea typeface="Calibri"/>
              </a:rPr>
            </a:br>
            <a:r>
              <a:rPr lang="fa-IR" dirty="0" smtClean="0">
                <a:solidFill>
                  <a:srgbClr val="7030A0"/>
                </a:solidFill>
                <a:ea typeface="Calibri"/>
              </a:rPr>
              <a:t>يسئلك </a:t>
            </a:r>
            <a:r>
              <a:rPr lang="fa-IR" dirty="0">
                <a:solidFill>
                  <a:srgbClr val="7030A0"/>
                </a:solidFill>
                <a:ea typeface="Calibri"/>
              </a:rPr>
              <a:t>الناس عن الساعة قل إنما علمها عند الله و ما يدريك لعل الساعة تكون </a:t>
            </a:r>
            <a:r>
              <a:rPr lang="fa-IR" dirty="0" smtClean="0">
                <a:solidFill>
                  <a:srgbClr val="7030A0"/>
                </a:solidFill>
                <a:ea typeface="Calibri"/>
              </a:rPr>
              <a:t>قريبا.</a:t>
            </a:r>
            <a:r>
              <a:rPr lang="fa-IR" dirty="0" smtClean="0">
                <a:ea typeface="Calibri"/>
              </a:rPr>
              <a:t/>
            </a:r>
            <a:br>
              <a:rPr lang="fa-IR" dirty="0" smtClean="0">
                <a:ea typeface="Calibri"/>
              </a:rPr>
            </a:br>
            <a:r>
              <a:rPr lang="fa-IR" dirty="0" smtClean="0">
                <a:ea typeface="Calibri"/>
              </a:rPr>
              <a:t> در </a:t>
            </a:r>
            <a:r>
              <a:rPr lang="fa-IR" dirty="0">
                <a:ea typeface="Calibri"/>
              </a:rPr>
              <a:t>اين آيه به يكى از برنامه هاى مخرب منافقان اشاره شده است كه گاه براى استهزا و يا </a:t>
            </a:r>
            <a:r>
              <a:rPr lang="fa-IR" dirty="0" smtClean="0">
                <a:ea typeface="Calibri"/>
              </a:rPr>
              <a:t>بهمنظور </a:t>
            </a:r>
            <a:r>
              <a:rPr lang="fa-IR" dirty="0">
                <a:ea typeface="Calibri"/>
              </a:rPr>
              <a:t>ايجاد شك و ترديد در قلوب ساده دلان اين پرسش را مطرح مى كردند كه قيامت با آن </a:t>
            </a:r>
            <a:r>
              <a:rPr lang="fa-IR" dirty="0" smtClean="0">
                <a:ea typeface="Calibri"/>
              </a:rPr>
              <a:t>همه </a:t>
            </a:r>
            <a:r>
              <a:rPr lang="fa-IR" dirty="0">
                <a:ea typeface="Calibri"/>
              </a:rPr>
              <a:t>اوصافى كه </a:t>
            </a:r>
            <a:r>
              <a:rPr lang="fa-IR" dirty="0" smtClean="0">
                <a:ea typeface="Calibri"/>
              </a:rPr>
              <a:t>محمد(ص) </a:t>
            </a:r>
            <a:r>
              <a:rPr lang="fa-IR" dirty="0">
                <a:ea typeface="Calibri"/>
              </a:rPr>
              <a:t>از آن خبر مى دهد، چه هنگامى برپا مى شود؟ </a:t>
            </a:r>
            <a:r>
              <a:rPr lang="fa-IR" dirty="0">
                <a:solidFill>
                  <a:schemeClr val="tx2"/>
                </a:solidFill>
                <a:ea typeface="Calibri"/>
              </a:rPr>
              <a:t>«مردم </a:t>
            </a:r>
            <a:r>
              <a:rPr lang="fa-IR" dirty="0" smtClean="0">
                <a:solidFill>
                  <a:schemeClr val="tx2"/>
                </a:solidFill>
                <a:ea typeface="Calibri"/>
              </a:rPr>
              <a:t>از </a:t>
            </a:r>
            <a:r>
              <a:rPr lang="fa-IR" dirty="0">
                <a:solidFill>
                  <a:schemeClr val="tx2"/>
                </a:solidFill>
                <a:ea typeface="Calibri"/>
              </a:rPr>
              <a:t>تو درباره (زمان قيام) قيامت سؤال مى كنند: يسئلك الناس عن الساعة .»</a:t>
            </a:r>
            <a:r>
              <a:rPr lang="fa-IR" dirty="0">
                <a:ea typeface="Calibri"/>
              </a:rPr>
              <a:t> </a:t>
            </a:r>
            <a:r>
              <a:rPr lang="fa-IR" dirty="0" smtClean="0">
                <a:ea typeface="Calibri"/>
              </a:rPr>
              <a:t>اين </a:t>
            </a:r>
            <a:r>
              <a:rPr lang="fa-IR" dirty="0">
                <a:ea typeface="Calibri"/>
              </a:rPr>
              <a:t>احتمال نيز مى رود كه برخى مؤمنان نيز از روى حس كنجكاوى و يا براى آگاهى بيشتر </a:t>
            </a:r>
            <a:r>
              <a:rPr lang="fa-IR" dirty="0" smtClean="0">
                <a:ea typeface="Calibri"/>
              </a:rPr>
              <a:t>چنين </a:t>
            </a:r>
            <a:r>
              <a:rPr lang="fa-IR" dirty="0">
                <a:ea typeface="Calibri"/>
              </a:rPr>
              <a:t>پرسشى را مطرح كرده باشند، اما با توجه به آياتى كه بعد از اين آيه مى آيد، معلوم مى </a:t>
            </a:r>
            <a:r>
              <a:rPr lang="fa-IR" dirty="0" smtClean="0">
                <a:ea typeface="Calibri"/>
              </a:rPr>
              <a:t>شود </a:t>
            </a:r>
            <a:r>
              <a:rPr lang="fa-IR" dirty="0">
                <a:ea typeface="Calibri"/>
              </a:rPr>
              <a:t>كه تفسير اول به معناى آيه نزديك تر است. گواه اين سخن آيه ديگرى است كه در </a:t>
            </a:r>
            <a:r>
              <a:rPr lang="fa-IR" dirty="0" smtClean="0">
                <a:ea typeface="Calibri"/>
              </a:rPr>
              <a:t>همينزمينه </a:t>
            </a:r>
            <a:r>
              <a:rPr lang="fa-IR" dirty="0">
                <a:ea typeface="Calibri"/>
              </a:rPr>
              <a:t>آمده </a:t>
            </a:r>
            <a:r>
              <a:rPr lang="fa-IR" dirty="0" smtClean="0">
                <a:ea typeface="Calibri"/>
              </a:rPr>
              <a:t>است: </a:t>
            </a:r>
            <a:r>
              <a:rPr lang="fa-IR" dirty="0" smtClean="0">
                <a:solidFill>
                  <a:schemeClr val="accent6">
                    <a:lumMod val="50000"/>
                  </a:schemeClr>
                </a:solidFill>
                <a:ea typeface="Calibri"/>
              </a:rPr>
              <a:t>و </a:t>
            </a:r>
            <a:r>
              <a:rPr lang="fa-IR" dirty="0">
                <a:solidFill>
                  <a:schemeClr val="accent6">
                    <a:lumMod val="50000"/>
                  </a:schemeClr>
                </a:solidFill>
                <a:ea typeface="Calibri"/>
              </a:rPr>
              <a:t>ما يدريك لعل الساعة قريب * يستعجل بها الذين لا يؤمنون بها و الذين آمنوا </a:t>
            </a:r>
            <a:r>
              <a:rPr lang="fa-IR" dirty="0" smtClean="0">
                <a:solidFill>
                  <a:schemeClr val="accent6">
                    <a:lumMod val="50000"/>
                  </a:schemeClr>
                </a:solidFill>
                <a:ea typeface="Calibri"/>
              </a:rPr>
              <a:t>مشفقون </a:t>
            </a:r>
            <a:r>
              <a:rPr lang="fa-IR" dirty="0">
                <a:solidFill>
                  <a:schemeClr val="accent6">
                    <a:lumMod val="50000"/>
                  </a:schemeClr>
                </a:solidFill>
                <a:ea typeface="Calibri"/>
              </a:rPr>
              <a:t>منها و يعلمون أنها الحق </a:t>
            </a:r>
            <a:r>
              <a:rPr lang="fa-IR" dirty="0" smtClean="0">
                <a:solidFill>
                  <a:schemeClr val="accent6">
                    <a:lumMod val="50000"/>
                  </a:schemeClr>
                </a:solidFill>
                <a:ea typeface="Calibri"/>
              </a:rPr>
              <a:t>. و </a:t>
            </a:r>
            <a:r>
              <a:rPr lang="fa-IR" dirty="0">
                <a:solidFill>
                  <a:schemeClr val="accent6">
                    <a:lumMod val="50000"/>
                  </a:schemeClr>
                </a:solidFill>
                <a:ea typeface="Calibri"/>
              </a:rPr>
              <a:t>تو نمى دانى! شايد قيامت نزديك باشد. اما كسانى كه به آن ايمان ندارند، براى آن </a:t>
            </a:r>
            <a:r>
              <a:rPr lang="fa-IR" dirty="0" smtClean="0">
                <a:solidFill>
                  <a:schemeClr val="accent6">
                    <a:lumMod val="50000"/>
                  </a:schemeClr>
                </a:solidFill>
                <a:ea typeface="Calibri"/>
              </a:rPr>
              <a:t>عجله </a:t>
            </a:r>
            <a:r>
              <a:rPr lang="fa-IR" dirty="0">
                <a:solidFill>
                  <a:schemeClr val="accent6">
                    <a:lumMod val="50000"/>
                  </a:schemeClr>
                </a:solidFill>
                <a:ea typeface="Calibri"/>
              </a:rPr>
              <a:t>مى كنند، ولى مؤمنان از آن بيمناك اند و مى دانند حق </a:t>
            </a:r>
            <a:r>
              <a:rPr lang="fa-IR" dirty="0" smtClean="0">
                <a:solidFill>
                  <a:schemeClr val="accent6">
                    <a:lumMod val="50000"/>
                  </a:schemeClr>
                </a:solidFill>
                <a:ea typeface="Calibri"/>
              </a:rPr>
              <a:t>اس</a:t>
            </a:r>
            <a:r>
              <a:rPr lang="fa-IR" dirty="0" smtClean="0">
                <a:ea typeface="Calibri"/>
              </a:rPr>
              <a:t>ت.سپس </a:t>
            </a:r>
            <a:r>
              <a:rPr lang="fa-IR" dirty="0">
                <a:ea typeface="Calibri"/>
              </a:rPr>
              <a:t>در آيه مورد بحث به آنها چنين پاسخ مى گويد: </a:t>
            </a:r>
            <a:r>
              <a:rPr lang="fa-IR" dirty="0">
                <a:solidFill>
                  <a:schemeClr val="tx2"/>
                </a:solidFill>
                <a:ea typeface="Calibri"/>
              </a:rPr>
              <a:t>«بگو اى پيامبر! آگاهى بر اين موضوع </a:t>
            </a:r>
            <a:r>
              <a:rPr lang="fa-IR" dirty="0" smtClean="0">
                <a:solidFill>
                  <a:schemeClr val="tx2"/>
                </a:solidFill>
                <a:ea typeface="Calibri"/>
              </a:rPr>
              <a:t>تنها </a:t>
            </a:r>
            <a:r>
              <a:rPr lang="fa-IR" dirty="0">
                <a:solidFill>
                  <a:schemeClr val="tx2"/>
                </a:solidFill>
                <a:ea typeface="Calibri"/>
              </a:rPr>
              <a:t>نزد خداست و هيچ كس جز او از اين موضوع آگاه نيست: قل إنما علمها عند الله .» </a:t>
            </a:r>
            <a:r>
              <a:rPr lang="fa-IR" dirty="0" smtClean="0">
                <a:ea typeface="Calibri"/>
              </a:rPr>
              <a:t>حتى </a:t>
            </a:r>
            <a:r>
              <a:rPr lang="fa-IR" dirty="0">
                <a:ea typeface="Calibri"/>
              </a:rPr>
              <a:t>پيامبران مرسل و فرشتگان مقرب از آن بى خبراند. در ادامه آن مى افزايد: </a:t>
            </a:r>
            <a:r>
              <a:rPr lang="fa-IR" dirty="0">
                <a:solidFill>
                  <a:srgbClr val="7030A0"/>
                </a:solidFill>
                <a:ea typeface="Calibri"/>
              </a:rPr>
              <a:t>«چه مى </a:t>
            </a:r>
            <a:r>
              <a:rPr lang="fa-IR" dirty="0" smtClean="0">
                <a:solidFill>
                  <a:srgbClr val="7030A0"/>
                </a:solidFill>
                <a:ea typeface="Calibri"/>
              </a:rPr>
              <a:t>دانى؟شايد </a:t>
            </a:r>
            <a:r>
              <a:rPr lang="fa-IR" dirty="0">
                <a:solidFill>
                  <a:srgbClr val="7030A0"/>
                </a:solidFill>
                <a:ea typeface="Calibri"/>
              </a:rPr>
              <a:t>قيامت نزديك باشد: و ما يدريك لعل الساعة تكون قريبا.» </a:t>
            </a:r>
            <a:r>
              <a:rPr lang="fa-IR" dirty="0" smtClean="0">
                <a:ea typeface="Calibri"/>
              </a:rPr>
              <a:t>بنابراين </a:t>
            </a:r>
            <a:r>
              <a:rPr lang="fa-IR" u="sng" dirty="0">
                <a:ea typeface="Calibri"/>
              </a:rPr>
              <a:t>هميشه بايد براى استقبال از برپاشدن قيامت آماده بود</a:t>
            </a:r>
            <a:r>
              <a:rPr lang="fa-IR" dirty="0">
                <a:ea typeface="Calibri"/>
              </a:rPr>
              <a:t> و فلسفه مخفى بودنش نيز </a:t>
            </a:r>
            <a:r>
              <a:rPr lang="fa-IR" dirty="0" smtClean="0">
                <a:ea typeface="Calibri"/>
              </a:rPr>
              <a:t>همين </a:t>
            </a:r>
            <a:r>
              <a:rPr lang="fa-IR" dirty="0">
                <a:ea typeface="Calibri"/>
              </a:rPr>
              <a:t>است كه هيچ كس خويش را در امان نبيند و قيامت را دور نپندارد و خود را از عذاب و </a:t>
            </a:r>
            <a:r>
              <a:rPr lang="fa-IR" dirty="0" smtClean="0">
                <a:ea typeface="Calibri"/>
              </a:rPr>
              <a:t>مجازات </a:t>
            </a:r>
            <a:r>
              <a:rPr lang="fa-IR" dirty="0">
                <a:ea typeface="Calibri"/>
              </a:rPr>
              <a:t>الهى بر كنار </a:t>
            </a:r>
            <a:r>
              <a:rPr lang="fa-IR" dirty="0" smtClean="0">
                <a:ea typeface="Calibri"/>
              </a:rPr>
              <a:t>نداند.</a:t>
            </a:r>
            <a:r>
              <a:rPr lang="fa-IR" dirty="0">
                <a:ea typeface="Calibri"/>
                <a:cs typeface="Arial"/>
              </a:rPr>
              <a:t> </a:t>
            </a:r>
            <a:endParaRPr lang="fa-IR" dirty="0"/>
          </a:p>
        </p:txBody>
      </p:sp>
    </p:spTree>
    <p:extLst>
      <p:ext uri="{BB962C8B-B14F-4D97-AF65-F5344CB8AC3E}">
        <p14:creationId xmlns:p14="http://schemas.microsoft.com/office/powerpoint/2010/main" val="2463576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315200"/>
          </a:xfrm>
        </p:spPr>
        <p:txBody>
          <a:bodyPr>
            <a:normAutofit fontScale="55000" lnSpcReduction="20000"/>
          </a:bodyPr>
          <a:lstStyle/>
          <a:p>
            <a:pPr marL="0" indent="0" algn="r" rtl="1">
              <a:lnSpc>
                <a:spcPct val="115000"/>
              </a:lnSpc>
              <a:spcAft>
                <a:spcPts val="1000"/>
              </a:spcAft>
              <a:buNone/>
            </a:pPr>
            <a:r>
              <a:rPr lang="fa-IR" b="1" dirty="0">
                <a:ea typeface="Calibri"/>
              </a:rPr>
              <a:t>صحنه هول انگيز </a:t>
            </a:r>
            <a:r>
              <a:rPr lang="fa-IR" b="1" dirty="0" smtClean="0">
                <a:ea typeface="Calibri"/>
              </a:rPr>
              <a:t>قيامت </a:t>
            </a:r>
            <a:r>
              <a:rPr lang="fa-IR" dirty="0" smtClean="0">
                <a:ea typeface="Calibri"/>
              </a:rPr>
              <a:t/>
            </a:r>
            <a:br>
              <a:rPr lang="fa-IR" dirty="0" smtClean="0">
                <a:ea typeface="Calibri"/>
              </a:rPr>
            </a:br>
            <a:r>
              <a:rPr lang="fa-IR" dirty="0" smtClean="0">
                <a:solidFill>
                  <a:srgbClr val="FF0000"/>
                </a:solidFill>
                <a:latin typeface="Andalus" pitchFamily="18" charset="-78"/>
                <a:ea typeface="Calibri"/>
                <a:cs typeface="Andalus" pitchFamily="18" charset="-78"/>
              </a:rPr>
              <a:t>و </a:t>
            </a:r>
            <a:r>
              <a:rPr lang="fa-IR" dirty="0">
                <a:solidFill>
                  <a:srgbClr val="FF0000"/>
                </a:solidFill>
                <a:latin typeface="Andalus" pitchFamily="18" charset="-78"/>
                <a:ea typeface="Calibri"/>
                <a:cs typeface="Andalus" pitchFamily="18" charset="-78"/>
              </a:rPr>
              <a:t>يسئلونك عن الجبال فقل ينسفها ربى نسفا * فيذرها قاعا صفصفا * لا ترى فيها عوجا و لا أمتا *يومئذ يتبعون الداعى لا عوج له و خشعت الاصوات للرحمن فلا تسمع إلا همسا * يومئذ لا تنفع الشفاعة إلا من أذن له الرحمن و رضى له قولا * يعلم ما بين أيديهم و ما خلفهم و لا يحيطون به علما * و عنت الوجوه للحى القيوم و قد خاب من حمل ظلما * و من يعمل من الصالحات و هو مؤمن فلايخاف ظلما و لا هضما.</a:t>
            </a:r>
            <a:r>
              <a:rPr lang="fa-IR" dirty="0">
                <a:ea typeface="Calibri"/>
              </a:rPr>
              <a:t/>
            </a:r>
            <a:br>
              <a:rPr lang="fa-IR" dirty="0">
                <a:ea typeface="Calibri"/>
              </a:rPr>
            </a:br>
            <a:r>
              <a:rPr lang="fa-IR" dirty="0">
                <a:ea typeface="Calibri"/>
              </a:rPr>
              <a:t>اين آيات از حوادث مربوط به پايان دنيا و آغاز قيامت سخن به ميان مى آورد. از نخستينآيه چنين برمى آيد كه مردم از </a:t>
            </a:r>
            <a:r>
              <a:rPr lang="fa-IR" dirty="0" smtClean="0">
                <a:ea typeface="Calibri"/>
              </a:rPr>
              <a:t>پيامبر(ص) </a:t>
            </a:r>
            <a:r>
              <a:rPr lang="fa-IR" dirty="0">
                <a:ea typeface="Calibri"/>
              </a:rPr>
              <a:t>درباره سرنوشت كوه ها به هنگام پايان يافتن دنيا پرسيده بودند. شايد از اين رو كه باور نمى كردند چنين موجودات باعظمتى كه ريشه هاى آن در اعماق زمين فرورفته و سر به آسمان كشيده، قابل تزلزل است و اگر هم بخواهد از جا كنده شود، كدام باد و طوفان است كه چنين قدرتى دارد؟ از اين رو مى گويد: </a:t>
            </a:r>
            <a:r>
              <a:rPr lang="fa-IR" dirty="0">
                <a:solidFill>
                  <a:schemeClr val="accent6">
                    <a:lumMod val="50000"/>
                  </a:schemeClr>
                </a:solidFill>
                <a:ea typeface="Calibri"/>
              </a:rPr>
              <a:t>«از تو درباره كوه ها سؤال مى كنند: و يسئلونك عن الجبال .» </a:t>
            </a:r>
            <a:r>
              <a:rPr lang="fa-IR" dirty="0">
                <a:ea typeface="Calibri"/>
              </a:rPr>
              <a:t>در پاسخ </a:t>
            </a:r>
            <a:r>
              <a:rPr lang="fa-IR" dirty="0">
                <a:solidFill>
                  <a:schemeClr val="accent6">
                    <a:lumMod val="50000"/>
                  </a:schemeClr>
                </a:solidFill>
                <a:ea typeface="Calibri"/>
              </a:rPr>
              <a:t>«بگو پروردگار من آنها را از هم متلاشى و تبديل به سنگريزه كرده، سپس بر باد مى دهد: فقل ينسفها ربى نسفا.» </a:t>
            </a:r>
            <a:r>
              <a:rPr lang="fa-IR" dirty="0">
                <a:ea typeface="Calibri"/>
              </a:rPr>
              <a:t>از مجموع آيات قرآن درمورد سرنوشت كوه ها چنين استفاده مى شود كه آنها در آستانه رستاخيز مراحل مختلفى را طى مى كنند: نخست به لرزه درمى آيند: </a:t>
            </a:r>
            <a:r>
              <a:rPr lang="fa-IR" dirty="0">
                <a:solidFill>
                  <a:schemeClr val="accent6">
                    <a:lumMod val="50000"/>
                  </a:schemeClr>
                </a:solidFill>
                <a:ea typeface="Calibri"/>
              </a:rPr>
              <a:t>«يوم ترجف الارض و الجبال.»</a:t>
            </a:r>
            <a:r>
              <a:rPr lang="fa-IR" dirty="0">
                <a:ea typeface="Calibri"/>
              </a:rPr>
              <a:t> سپس حركت مى كنند: </a:t>
            </a:r>
            <a:r>
              <a:rPr lang="fa-IR" dirty="0">
                <a:solidFill>
                  <a:srgbClr val="0070C0"/>
                </a:solidFill>
                <a:ea typeface="Calibri"/>
              </a:rPr>
              <a:t>«و تسير الجبال سيرا.» </a:t>
            </a:r>
            <a:r>
              <a:rPr lang="fa-IR" dirty="0">
                <a:ea typeface="Calibri"/>
              </a:rPr>
              <a:t>در سومين مرحله از هم متلاشىمى شوند و به صورت انبوهى از شن درمى آيند: </a:t>
            </a:r>
            <a:r>
              <a:rPr lang="fa-IR" dirty="0">
                <a:solidFill>
                  <a:srgbClr val="0070C0"/>
                </a:solidFill>
                <a:ea typeface="Calibri"/>
              </a:rPr>
              <a:t>«و كانت الجبال كثيبا مهيلا.» </a:t>
            </a:r>
            <a:r>
              <a:rPr lang="fa-IR" dirty="0">
                <a:ea typeface="Calibri"/>
              </a:rPr>
              <a:t>در آخرين مرحله نيز« </a:t>
            </a:r>
            <a:r>
              <a:rPr lang="fa-IR" dirty="0">
                <a:solidFill>
                  <a:schemeClr val="tx2"/>
                </a:solidFill>
                <a:ea typeface="Calibri"/>
              </a:rPr>
              <a:t>آن چنان طوفان و باد آنها را از جا حركت مى دهد و در فضا مى پاشاند كه همچون پشم هاى زده شده به نظر میرسد». </a:t>
            </a:r>
            <a:r>
              <a:rPr lang="fa-IR" dirty="0">
                <a:ea typeface="Calibri"/>
              </a:rPr>
              <a:t>در آيه بعد مى گويد: «</a:t>
            </a:r>
            <a:r>
              <a:rPr lang="fa-IR" dirty="0">
                <a:solidFill>
                  <a:schemeClr val="tx2"/>
                </a:solidFill>
                <a:ea typeface="Calibri"/>
              </a:rPr>
              <a:t>با متلاشى شدن كوه ها و پراكنده شدن ذرات آن، «خداوند صفحه زمين را به صورت زمينى صاف و مستوى و بى آب و گياه درمى آورد: فيذرها قاعا صفصفا.» «آن چنان كه در آن هيچ گونه اعوجاج و پستى و بلندى مشاهده نخواهى كرد: لا ترى فيهاعوجا و لا أمتا</a:t>
            </a:r>
            <a:r>
              <a:rPr lang="fa-IR" dirty="0" smtClean="0">
                <a:solidFill>
                  <a:schemeClr val="tx2"/>
                </a:solidFill>
                <a:ea typeface="Calibri"/>
              </a:rPr>
              <a:t>.»</a:t>
            </a:r>
            <a:r>
              <a:rPr lang="fa-IR" dirty="0" smtClean="0">
                <a:solidFill>
                  <a:schemeClr val="tx2"/>
                </a:solidFill>
                <a:ea typeface="Calibri"/>
                <a:cs typeface="Arial"/>
              </a:rPr>
              <a:t/>
            </a:r>
            <a:br>
              <a:rPr lang="fa-IR" dirty="0" smtClean="0">
                <a:solidFill>
                  <a:schemeClr val="tx2"/>
                </a:solidFill>
                <a:ea typeface="Calibri"/>
                <a:cs typeface="Arial"/>
              </a:rPr>
            </a:br>
            <a:r>
              <a:rPr lang="fa-IR" dirty="0" smtClean="0">
                <a:solidFill>
                  <a:srgbClr val="0070C0"/>
                </a:solidFill>
                <a:ea typeface="Calibri"/>
              </a:rPr>
              <a:t>«</a:t>
            </a:r>
            <a:r>
              <a:rPr lang="fa-IR" dirty="0">
                <a:solidFill>
                  <a:srgbClr val="0070C0"/>
                </a:solidFill>
                <a:ea typeface="Calibri"/>
              </a:rPr>
              <a:t>در اين هنگام دعوت كننده الهى، مردم را به حيات و جمع در محشر و حساب دعوت مى كند و همگى بى كم و كاست دعوت او را لبيك مى گويند و از او پيروى مى كنند: يومئذ يتبعون الداعى لا عوج له .» </a:t>
            </a:r>
            <a:r>
              <a:rPr lang="fa-IR" dirty="0">
                <a:ea typeface="Calibri"/>
              </a:rPr>
              <a:t>آيا اين دعوت كننده </a:t>
            </a:r>
            <a:r>
              <a:rPr lang="fa-IR" dirty="0">
                <a:solidFill>
                  <a:schemeClr val="accent6">
                    <a:lumMod val="50000"/>
                  </a:schemeClr>
                </a:solidFill>
                <a:ea typeface="Calibri"/>
              </a:rPr>
              <a:t>«اسرافيل» </a:t>
            </a:r>
            <a:r>
              <a:rPr lang="fa-IR" dirty="0">
                <a:ea typeface="Calibri"/>
              </a:rPr>
              <a:t>است، يا فرشته ديگرى از فرشتگان بزرگ خدا؟ در قرآن اين موضوع دقيقا مشخص نشده اما هركس كه باشد، آن چنان فرمانش نافذ است كه هيچ كس نمى تواند از آن تخلف ورزد.جمله </a:t>
            </a:r>
            <a:r>
              <a:rPr lang="fa-IR" dirty="0">
                <a:solidFill>
                  <a:schemeClr val="accent6">
                    <a:lumMod val="50000"/>
                  </a:schemeClr>
                </a:solidFill>
                <a:ea typeface="Calibri"/>
              </a:rPr>
              <a:t>«لاعوج له» (هيچ انحراف و كجى ندارد) </a:t>
            </a:r>
            <a:r>
              <a:rPr lang="fa-IR" dirty="0">
                <a:ea typeface="Calibri"/>
              </a:rPr>
              <a:t>ممكن است توصيفى باشد براى دعوت </a:t>
            </a:r>
            <a:r>
              <a:rPr lang="fa-IR" dirty="0" smtClean="0">
                <a:ea typeface="Calibri"/>
              </a:rPr>
              <a:t>اين</a:t>
            </a:r>
            <a:r>
              <a:rPr lang="fa-IR" dirty="0" smtClean="0">
                <a:ea typeface="Calibri"/>
                <a:cs typeface="Arial"/>
              </a:rPr>
              <a:t> </a:t>
            </a:r>
            <a:r>
              <a:rPr lang="fa-IR" dirty="0" smtClean="0">
                <a:ea typeface="Calibri"/>
              </a:rPr>
              <a:t>دعوت </a:t>
            </a:r>
            <a:r>
              <a:rPr lang="fa-IR" dirty="0">
                <a:ea typeface="Calibri"/>
              </a:rPr>
              <a:t>كننده و يا توصيفى براى پيروى كردن دعوت شدگان و يا هر دو. بنابراين همان گونه كه سطح زمين آن چنان صاف و مستوى مى شود كه كمترين اعوجاجى در آن نيست، فرمان الهى و دعوت كننده او نيز چنان صاف و مستقيم و پيروى از او آن چنان مشخص است كه هيچ انحراف و كجى در آن نيز راه ندارد.</a:t>
            </a:r>
            <a:r>
              <a:rPr lang="fa-IR" dirty="0">
                <a:solidFill>
                  <a:srgbClr val="0070C0"/>
                </a:solidFill>
                <a:ea typeface="Calibri"/>
              </a:rPr>
              <a:t>«در اين هنگام اصوات در برابر عظمت پروردگار رحمان خاضع مى گردد و جز صداى آهسته</a:t>
            </a:r>
            <a:r>
              <a:rPr lang="fa-IR" dirty="0" smtClean="0">
                <a:solidFill>
                  <a:srgbClr val="0070C0"/>
                </a:solidFill>
                <a:ea typeface="Calibri"/>
              </a:rPr>
              <a:t>، </a:t>
            </a:r>
            <a:r>
              <a:rPr lang="fa-IR" dirty="0">
                <a:solidFill>
                  <a:srgbClr val="0070C0"/>
                </a:solidFill>
                <a:ea typeface="Calibri"/>
              </a:rPr>
              <a:t>چيزى نمى شنوى: و خشعت الاصوات للرحمن فلا تسمع إلا همسا.» </a:t>
            </a:r>
            <a:endParaRPr lang="en-US" dirty="0">
              <a:solidFill>
                <a:srgbClr val="0070C0"/>
              </a:solidFill>
              <a:ea typeface="Calibri"/>
              <a:cs typeface="Arial"/>
            </a:endParaRPr>
          </a:p>
          <a:p>
            <a:endParaRPr lang="fa-IR" dirty="0"/>
          </a:p>
        </p:txBody>
      </p:sp>
    </p:spTree>
    <p:extLst>
      <p:ext uri="{BB962C8B-B14F-4D97-AF65-F5344CB8AC3E}">
        <p14:creationId xmlns:p14="http://schemas.microsoft.com/office/powerpoint/2010/main" val="206179874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marL="0" indent="0" algn="r" rtl="1">
              <a:lnSpc>
                <a:spcPct val="115000"/>
              </a:lnSpc>
              <a:spcAft>
                <a:spcPts val="1000"/>
              </a:spcAft>
              <a:buNone/>
            </a:pPr>
            <a:r>
              <a:rPr lang="fa-IR" dirty="0" smtClean="0">
                <a:ea typeface="Calibri"/>
              </a:rPr>
              <a:t>اين </a:t>
            </a:r>
            <a:r>
              <a:rPr lang="fa-IR" dirty="0">
                <a:ea typeface="Calibri"/>
              </a:rPr>
              <a:t>خاموشى صداها يا به دليل سيطره عظمت الهى بر عرصه محشر است كه همگان در </a:t>
            </a:r>
            <a:r>
              <a:rPr lang="fa-IR" dirty="0" smtClean="0">
                <a:ea typeface="Calibri"/>
              </a:rPr>
              <a:t>برابرش </a:t>
            </a:r>
            <a:r>
              <a:rPr lang="fa-IR" dirty="0">
                <a:ea typeface="Calibri"/>
              </a:rPr>
              <a:t>خضوع مى كنند و يا از ترس حساب و كتاب و نتيجه اعمال و يا هر دو.</a:t>
            </a:r>
            <a:endParaRPr lang="en-US" dirty="0">
              <a:ea typeface="Calibri"/>
              <a:cs typeface="Arial"/>
            </a:endParaRPr>
          </a:p>
          <a:p>
            <a:pPr marL="0" indent="0" algn="r" rtl="1">
              <a:lnSpc>
                <a:spcPct val="115000"/>
              </a:lnSpc>
              <a:spcAft>
                <a:spcPts val="1000"/>
              </a:spcAft>
              <a:buNone/>
            </a:pPr>
            <a:r>
              <a:rPr lang="fa-IR" dirty="0">
                <a:ea typeface="Calibri"/>
              </a:rPr>
              <a:t>از آنجاكه ممكن است برخى گرفتار اين اشتباه شوند كه ممكن است غرق گناه باشند و به </a:t>
            </a:r>
            <a:r>
              <a:rPr lang="fa-IR" dirty="0" smtClean="0">
                <a:ea typeface="Calibri"/>
              </a:rPr>
              <a:t>وسيله </a:t>
            </a:r>
            <a:r>
              <a:rPr lang="fa-IR" dirty="0">
                <a:ea typeface="Calibri"/>
              </a:rPr>
              <a:t>شفيعانى شفاعت شوند بلافاصله اضافه مى كند: «در آن روز شفاعت هيچ كس سودى نمى </a:t>
            </a:r>
            <a:r>
              <a:rPr lang="fa-IR" dirty="0" smtClean="0">
                <a:ea typeface="Calibri"/>
              </a:rPr>
              <a:t>دهد </a:t>
            </a:r>
            <a:r>
              <a:rPr lang="fa-IR" dirty="0">
                <a:ea typeface="Calibri"/>
              </a:rPr>
              <a:t>مگر كسانى كه خداوند رحمان به آنها اجازه شفاعت داده و از گفتار آنها در اين زمينه </a:t>
            </a:r>
            <a:r>
              <a:rPr lang="fa-IR" dirty="0" smtClean="0">
                <a:ea typeface="Calibri"/>
              </a:rPr>
              <a:t>راضى</a:t>
            </a:r>
            <a:r>
              <a:rPr lang="fa-IR" dirty="0">
                <a:ea typeface="Calibri"/>
                <a:cs typeface="Arial"/>
              </a:rPr>
              <a:t> </a:t>
            </a:r>
            <a:r>
              <a:rPr lang="fa-IR" dirty="0" smtClean="0">
                <a:ea typeface="Calibri"/>
              </a:rPr>
              <a:t>است</a:t>
            </a:r>
            <a:r>
              <a:rPr lang="fa-IR" dirty="0">
                <a:ea typeface="Calibri"/>
              </a:rPr>
              <a:t>: يومئذ لا تنفع الشفاعة إلا من أذن له الرحمن و رضى له قولا.» </a:t>
            </a:r>
            <a:r>
              <a:rPr lang="fa-IR" dirty="0" smtClean="0">
                <a:ea typeface="Calibri"/>
              </a:rPr>
              <a:t>اشاره </a:t>
            </a:r>
            <a:r>
              <a:rPr lang="fa-IR" dirty="0">
                <a:ea typeface="Calibri"/>
              </a:rPr>
              <a:t>به اينكه شفاعت در آنجا بى حساب نيست، بلكه برنامه دقيقى دارد، هم درمورد شفاعت </a:t>
            </a:r>
            <a:r>
              <a:rPr lang="fa-IR" dirty="0" smtClean="0">
                <a:ea typeface="Calibri"/>
              </a:rPr>
              <a:t>كننده </a:t>
            </a:r>
            <a:r>
              <a:rPr lang="fa-IR" dirty="0">
                <a:ea typeface="Calibri"/>
              </a:rPr>
              <a:t>و هم درمورد شفاعت شونده، و تا افراد شايستگى شفاعت شدن را نداشته باشند، شفاعت </a:t>
            </a:r>
            <a:r>
              <a:rPr lang="fa-IR" dirty="0" smtClean="0">
                <a:ea typeface="Calibri"/>
              </a:rPr>
              <a:t>معنا ندارد.حقيقت </a:t>
            </a:r>
            <a:r>
              <a:rPr lang="fa-IR" dirty="0">
                <a:ea typeface="Calibri"/>
              </a:rPr>
              <a:t>اين است كه گروهى پندارهاى غلطى از شفاعت دارند و آن را بى شباهت به پارتى </a:t>
            </a:r>
            <a:r>
              <a:rPr lang="fa-IR" dirty="0" smtClean="0">
                <a:ea typeface="Calibri"/>
              </a:rPr>
              <a:t>بازى </a:t>
            </a:r>
            <a:r>
              <a:rPr lang="fa-IR" dirty="0">
                <a:ea typeface="Calibri"/>
              </a:rPr>
              <a:t>هاى دنيايى نمى دانند؛ درحالى كه شفاعت از نظر منطق اسلام يك كلاس عالى تربيت </a:t>
            </a:r>
            <a:r>
              <a:rPr lang="fa-IR" dirty="0" smtClean="0">
                <a:ea typeface="Calibri"/>
              </a:rPr>
              <a:t>است و </a:t>
            </a:r>
            <a:r>
              <a:rPr lang="fa-IR" dirty="0">
                <a:ea typeface="Calibri"/>
              </a:rPr>
              <a:t>درسى براى آنها كه راه حق را با پاى كوشش مى پيمايند، ولى گاه گرفتار كمبودها و لغزش ها </a:t>
            </a:r>
            <a:r>
              <a:rPr lang="fa-IR" dirty="0" smtClean="0">
                <a:ea typeface="Calibri"/>
              </a:rPr>
              <a:t>مى </a:t>
            </a:r>
            <a:r>
              <a:rPr lang="fa-IR" dirty="0">
                <a:ea typeface="Calibri"/>
              </a:rPr>
              <a:t>شوند. اين لغزش ها ممكن است گرد و غبار يأس و نوميدى بر دل هاشان بپاشد. در اينجاست </a:t>
            </a:r>
            <a:r>
              <a:rPr lang="fa-IR" dirty="0" smtClean="0">
                <a:ea typeface="Calibri"/>
              </a:rPr>
              <a:t>كه </a:t>
            </a:r>
            <a:r>
              <a:rPr lang="fa-IR" dirty="0">
                <a:ea typeface="Calibri"/>
              </a:rPr>
              <a:t>شفاعت به عنوان نيرويى محرك به سراغ آنها مى آيد و مى گويد: مأيوس نشويد و راه حق را </a:t>
            </a:r>
            <a:r>
              <a:rPr lang="fa-IR" dirty="0" smtClean="0">
                <a:ea typeface="Calibri"/>
              </a:rPr>
              <a:t>هم </a:t>
            </a:r>
            <a:r>
              <a:rPr lang="fa-IR" dirty="0">
                <a:ea typeface="Calibri"/>
              </a:rPr>
              <a:t>چنان ادامه دهيد و دست از تلاش و كوشش در اين راه برنداريد و اگر لغزشى از شما سر زده </a:t>
            </a:r>
            <a:r>
              <a:rPr lang="fa-IR" dirty="0" smtClean="0">
                <a:ea typeface="Calibri"/>
              </a:rPr>
              <a:t>است</a:t>
            </a:r>
            <a:r>
              <a:rPr lang="fa-IR" dirty="0">
                <a:ea typeface="Calibri"/>
              </a:rPr>
              <a:t>، شفيعانى هستند كه به اجازه خداوند رحمان ـ كه رحمت عامش همگان را فراگرفته ـ از </a:t>
            </a:r>
            <a:r>
              <a:rPr lang="fa-IR" dirty="0" smtClean="0">
                <a:ea typeface="Calibri"/>
              </a:rPr>
              <a:t>شما </a:t>
            </a:r>
            <a:r>
              <a:rPr lang="fa-IR" dirty="0">
                <a:ea typeface="Calibri"/>
              </a:rPr>
              <a:t>شفاعت مى </a:t>
            </a:r>
            <a:r>
              <a:rPr lang="fa-IR" dirty="0" smtClean="0">
                <a:ea typeface="Calibri"/>
              </a:rPr>
              <a:t>كنند.شفاعت</a:t>
            </a:r>
            <a:r>
              <a:rPr lang="fa-IR" dirty="0">
                <a:ea typeface="Calibri"/>
              </a:rPr>
              <a:t>، دعوت به تنبلى يا فرار از زير بار مسئوليت و يا چراغ سبز در برابر ارتكاب گناه </a:t>
            </a:r>
            <a:r>
              <a:rPr lang="fa-IR" dirty="0" smtClean="0">
                <a:ea typeface="Calibri"/>
              </a:rPr>
              <a:t>نيست</a:t>
            </a:r>
            <a:r>
              <a:rPr lang="fa-IR" dirty="0">
                <a:ea typeface="Calibri"/>
              </a:rPr>
              <a:t>، بلكه دعوت به استقامت در راه حق و تقليل گناه در سر حد امكان </a:t>
            </a:r>
            <a:r>
              <a:rPr lang="fa-IR" dirty="0" smtClean="0">
                <a:ea typeface="Calibri"/>
              </a:rPr>
              <a:t>است.</a:t>
            </a:r>
            <a:br>
              <a:rPr lang="fa-IR" dirty="0" smtClean="0">
                <a:ea typeface="Calibri"/>
              </a:rPr>
            </a:br>
            <a:r>
              <a:rPr lang="fa-IR" dirty="0">
                <a:ea typeface="Calibri"/>
                <a:cs typeface="Arial"/>
              </a:rPr>
              <a:t/>
            </a:r>
            <a:br>
              <a:rPr lang="fa-IR" dirty="0">
                <a:ea typeface="Calibri"/>
                <a:cs typeface="Arial"/>
              </a:rPr>
            </a:br>
            <a:r>
              <a:rPr lang="fa-IR" dirty="0" smtClean="0">
                <a:ea typeface="Calibri"/>
              </a:rPr>
              <a:t>از </a:t>
            </a:r>
            <a:r>
              <a:rPr lang="fa-IR" dirty="0">
                <a:ea typeface="Calibri"/>
              </a:rPr>
              <a:t>آنجاكه حضور مردم در صحنه قيامت براى حساب و جزا، آگاهى خداوند از اعمال و رفتار </a:t>
            </a:r>
            <a:r>
              <a:rPr lang="fa-IR" dirty="0" smtClean="0">
                <a:ea typeface="Calibri"/>
              </a:rPr>
              <a:t>آنها </a:t>
            </a:r>
            <a:r>
              <a:rPr lang="fa-IR" dirty="0">
                <a:ea typeface="Calibri"/>
              </a:rPr>
              <a:t>را مى طلبد، در آيه بعد چنين اضافه مى كند: </a:t>
            </a:r>
            <a:r>
              <a:rPr lang="fa-IR" dirty="0">
                <a:solidFill>
                  <a:srgbClr val="7030A0"/>
                </a:solidFill>
                <a:ea typeface="Calibri"/>
              </a:rPr>
              <a:t>«خداوند آنچه مجرمان در پيش دارند و آنچه </a:t>
            </a:r>
            <a:r>
              <a:rPr lang="fa-IR" dirty="0" smtClean="0">
                <a:solidFill>
                  <a:srgbClr val="7030A0"/>
                </a:solidFill>
                <a:ea typeface="Calibri"/>
              </a:rPr>
              <a:t>در </a:t>
            </a:r>
            <a:r>
              <a:rPr lang="fa-IR" dirty="0">
                <a:solidFill>
                  <a:srgbClr val="7030A0"/>
                </a:solidFill>
                <a:ea typeface="Calibri"/>
              </a:rPr>
              <a:t>دنيا پشت سر گذاشته اند، همه را مى داند و از تمام افعال و سخنان و نيات آنها در </a:t>
            </a:r>
            <a:r>
              <a:rPr lang="fa-IR" dirty="0" smtClean="0">
                <a:solidFill>
                  <a:srgbClr val="7030A0"/>
                </a:solidFill>
                <a:ea typeface="Calibri"/>
              </a:rPr>
              <a:t>گذشته</a:t>
            </a:r>
            <a:r>
              <a:rPr lang="fa-IR" dirty="0">
                <a:solidFill>
                  <a:srgbClr val="7030A0"/>
                </a:solidFill>
                <a:ea typeface="Calibri"/>
                <a:cs typeface="Arial"/>
              </a:rPr>
              <a:t> </a:t>
            </a:r>
            <a:r>
              <a:rPr lang="fa-IR" dirty="0" smtClean="0">
                <a:solidFill>
                  <a:srgbClr val="7030A0"/>
                </a:solidFill>
                <a:ea typeface="Calibri"/>
              </a:rPr>
              <a:t>و </a:t>
            </a:r>
            <a:r>
              <a:rPr lang="fa-IR" dirty="0">
                <a:solidFill>
                  <a:srgbClr val="7030A0"/>
                </a:solidFill>
                <a:ea typeface="Calibri"/>
              </a:rPr>
              <a:t>پاداش كيفرى را كه در آينده در پيش دارند، باخبر است، ولى آنها احاطه علمى به پروردگار </a:t>
            </a:r>
            <a:r>
              <a:rPr lang="fa-IR" dirty="0" smtClean="0">
                <a:solidFill>
                  <a:srgbClr val="7030A0"/>
                </a:solidFill>
                <a:ea typeface="Calibri"/>
              </a:rPr>
              <a:t>ندارند</a:t>
            </a:r>
            <a:r>
              <a:rPr lang="fa-IR" dirty="0">
                <a:solidFill>
                  <a:srgbClr val="7030A0"/>
                </a:solidFill>
                <a:ea typeface="Calibri"/>
              </a:rPr>
              <a:t>: يعلم ما  بين أيديهم و ما خلفهم و لا يحيطون به علما.» </a:t>
            </a:r>
            <a:endParaRPr lang="en-US" dirty="0">
              <a:solidFill>
                <a:srgbClr val="7030A0"/>
              </a:solidFill>
              <a:ea typeface="Calibri"/>
              <a:cs typeface="Arial"/>
            </a:endParaRPr>
          </a:p>
          <a:p>
            <a:pPr marL="0" indent="0">
              <a:buNone/>
            </a:pPr>
            <a:endParaRPr lang="fa-IR" dirty="0">
              <a:solidFill>
                <a:srgbClr val="7030A0"/>
              </a:solidFill>
            </a:endParaRPr>
          </a:p>
        </p:txBody>
      </p:sp>
    </p:spTree>
    <p:extLst>
      <p:ext uri="{BB962C8B-B14F-4D97-AF65-F5344CB8AC3E}">
        <p14:creationId xmlns:p14="http://schemas.microsoft.com/office/powerpoint/2010/main" val="281147214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534400" cy="5897563"/>
          </a:xfrm>
        </p:spPr>
        <p:txBody>
          <a:bodyPr>
            <a:normAutofit fontScale="62500" lnSpcReduction="20000"/>
          </a:bodyPr>
          <a:lstStyle/>
          <a:p>
            <a:pPr marL="0" indent="0" algn="r" rtl="1">
              <a:lnSpc>
                <a:spcPct val="115000"/>
              </a:lnSpc>
              <a:spcAft>
                <a:spcPts val="1000"/>
              </a:spcAft>
              <a:buNone/>
            </a:pPr>
            <a:r>
              <a:rPr lang="fa-IR" dirty="0">
                <a:ea typeface="Calibri"/>
              </a:rPr>
              <a:t>به اين ترتيب خداوند هم به اعمال آنها و هم به جزاى آنها احاطه علمى دارد و اين دو </a:t>
            </a:r>
            <a:r>
              <a:rPr lang="fa-IR" dirty="0" smtClean="0">
                <a:ea typeface="Calibri"/>
              </a:rPr>
              <a:t>درحقيقت </a:t>
            </a:r>
            <a:r>
              <a:rPr lang="fa-IR" dirty="0">
                <a:ea typeface="Calibri"/>
              </a:rPr>
              <a:t>دو ركن قضاوت كامل و عادلانه است كه قاضى هم از حوادثى كه رخ داده كاملا آگاه </a:t>
            </a:r>
            <a:r>
              <a:rPr lang="fa-IR" dirty="0" smtClean="0">
                <a:ea typeface="Calibri"/>
              </a:rPr>
              <a:t>باشد </a:t>
            </a:r>
            <a:r>
              <a:rPr lang="fa-IR" dirty="0">
                <a:ea typeface="Calibri"/>
              </a:rPr>
              <a:t>و هم از حكم و جزاى </a:t>
            </a:r>
            <a:r>
              <a:rPr lang="fa-IR" dirty="0" smtClean="0">
                <a:ea typeface="Calibri"/>
              </a:rPr>
              <a:t>آن.در </a:t>
            </a:r>
            <a:r>
              <a:rPr lang="fa-IR" dirty="0">
                <a:ea typeface="Calibri"/>
              </a:rPr>
              <a:t>آن روز </a:t>
            </a:r>
            <a:r>
              <a:rPr lang="fa-IR" dirty="0">
                <a:solidFill>
                  <a:schemeClr val="tx2"/>
                </a:solidFill>
                <a:ea typeface="Calibri"/>
              </a:rPr>
              <a:t>«همه مردم در برابر خداوند حى قيوم كاملا خاضع مى شوند: و عنت الوجوه للحى </a:t>
            </a:r>
            <a:r>
              <a:rPr lang="fa-IR" dirty="0" smtClean="0">
                <a:solidFill>
                  <a:schemeClr val="tx2"/>
                </a:solidFill>
                <a:ea typeface="Calibri"/>
              </a:rPr>
              <a:t>القيوم .»</a:t>
            </a:r>
            <a:br>
              <a:rPr lang="fa-IR" dirty="0" smtClean="0">
                <a:solidFill>
                  <a:schemeClr val="tx2"/>
                </a:solidFill>
                <a:ea typeface="Calibri"/>
              </a:rPr>
            </a:br>
            <a:r>
              <a:rPr lang="fa-IR" dirty="0" smtClean="0">
                <a:ea typeface="Calibri"/>
              </a:rPr>
              <a:t>«</a:t>
            </a:r>
            <a:r>
              <a:rPr lang="fa-IR" dirty="0">
                <a:ea typeface="Calibri"/>
              </a:rPr>
              <a:t>عنت» از ماده «عنوة» به معناى خضوع و ذلت آمده، از اين رو به اسير، «عانى» گفته مى </a:t>
            </a:r>
            <a:r>
              <a:rPr lang="fa-IR" dirty="0" smtClean="0">
                <a:ea typeface="Calibri"/>
              </a:rPr>
              <a:t>شود</a:t>
            </a:r>
            <a:r>
              <a:rPr lang="fa-IR" dirty="0">
                <a:ea typeface="Calibri"/>
              </a:rPr>
              <a:t>؛ چرا كه در دست اسيركننده، خاضع و ذليل است.</a:t>
            </a:r>
            <a:endParaRPr lang="en-US" dirty="0">
              <a:ea typeface="Calibri"/>
              <a:cs typeface="Arial"/>
            </a:endParaRPr>
          </a:p>
          <a:p>
            <a:pPr marL="0" indent="0" algn="r" rtl="1">
              <a:lnSpc>
                <a:spcPct val="115000"/>
              </a:lnSpc>
              <a:spcAft>
                <a:spcPts val="1000"/>
              </a:spcAft>
              <a:buNone/>
            </a:pPr>
            <a:r>
              <a:rPr lang="fa-IR" dirty="0">
                <a:ea typeface="Calibri"/>
              </a:rPr>
              <a:t>اگر در اينجا خضوع به «وجوه» (صورت ها) نسبت داده شده، از اين روست كه همه پديده </a:t>
            </a:r>
            <a:r>
              <a:rPr lang="fa-IR" dirty="0" smtClean="0">
                <a:ea typeface="Calibri"/>
              </a:rPr>
              <a:t>هاى </a:t>
            </a:r>
            <a:r>
              <a:rPr lang="fa-IR" dirty="0">
                <a:ea typeface="Calibri"/>
              </a:rPr>
              <a:t>روانى از جمله خضوع، نخستين بار آثارش در چهره انسان ظاهر مى شود. انتخاب صفت </a:t>
            </a:r>
            <a:r>
              <a:rPr lang="fa-IR" dirty="0">
                <a:ea typeface="Calibri"/>
                <a:cs typeface="Arial"/>
              </a:rPr>
              <a:t>پ</a:t>
            </a:r>
            <a:r>
              <a:rPr lang="fa-IR" dirty="0" smtClean="0">
                <a:ea typeface="Calibri"/>
              </a:rPr>
              <a:t>«حى </a:t>
            </a:r>
            <a:r>
              <a:rPr lang="fa-IR" dirty="0">
                <a:ea typeface="Calibri"/>
              </a:rPr>
              <a:t>و قيوم» از ميان صفات خدا در اينجا به خاطر تناسبى است كه اين دو صفت با مسئله </a:t>
            </a:r>
            <a:r>
              <a:rPr lang="fa-IR" dirty="0" smtClean="0">
                <a:ea typeface="Calibri"/>
              </a:rPr>
              <a:t>رستاخيز </a:t>
            </a:r>
            <a:r>
              <a:rPr lang="fa-IR" dirty="0">
                <a:ea typeface="Calibri"/>
              </a:rPr>
              <a:t>دارد كه روز حيات و قيام همگان است.</a:t>
            </a:r>
            <a:endParaRPr lang="en-US" dirty="0">
              <a:ea typeface="Calibri"/>
              <a:cs typeface="Arial"/>
            </a:endParaRPr>
          </a:p>
          <a:p>
            <a:pPr marL="0" indent="0" algn="r" rtl="1">
              <a:lnSpc>
                <a:spcPct val="115000"/>
              </a:lnSpc>
              <a:spcAft>
                <a:spcPts val="1000"/>
              </a:spcAft>
              <a:buNone/>
            </a:pPr>
            <a:r>
              <a:rPr lang="fa-IR" dirty="0">
                <a:ea typeface="Calibri"/>
              </a:rPr>
              <a:t>در پايان آيه اضافه مى كند: </a:t>
            </a:r>
            <a:r>
              <a:rPr lang="fa-IR" dirty="0">
                <a:solidFill>
                  <a:schemeClr val="tx2"/>
                </a:solidFill>
                <a:ea typeface="Calibri"/>
              </a:rPr>
              <a:t>«مأيوس و نوميد از ثواب الهى كسانى هستند كه بار ظلم و ستم </a:t>
            </a:r>
            <a:r>
              <a:rPr lang="fa-IR" dirty="0" smtClean="0">
                <a:solidFill>
                  <a:schemeClr val="tx2"/>
                </a:solidFill>
                <a:ea typeface="Calibri"/>
              </a:rPr>
              <a:t>بر </a:t>
            </a:r>
            <a:r>
              <a:rPr lang="fa-IR" dirty="0">
                <a:solidFill>
                  <a:schemeClr val="tx2"/>
                </a:solidFill>
                <a:ea typeface="Calibri"/>
              </a:rPr>
              <a:t>دوش كشيدند: و قد خاب من حمل ظلما.» </a:t>
            </a:r>
            <a:endParaRPr lang="en-US" dirty="0">
              <a:solidFill>
                <a:schemeClr val="tx2"/>
              </a:solidFill>
              <a:ea typeface="Calibri"/>
              <a:cs typeface="Arial"/>
            </a:endParaRPr>
          </a:p>
          <a:p>
            <a:pPr marL="0" indent="0" algn="r" rtl="1">
              <a:lnSpc>
                <a:spcPct val="115000"/>
              </a:lnSpc>
              <a:spcAft>
                <a:spcPts val="1000"/>
              </a:spcAft>
              <a:buNone/>
            </a:pPr>
            <a:r>
              <a:rPr lang="fa-IR" dirty="0">
                <a:ea typeface="Calibri"/>
              </a:rPr>
              <a:t>گويى ظلم و ستم همچون بار عظيمى است كه بر دوش انسان سنگينى مى كند و او را از </a:t>
            </a:r>
            <a:r>
              <a:rPr lang="fa-IR" dirty="0" smtClean="0">
                <a:ea typeface="Calibri"/>
              </a:rPr>
              <a:t>رفتن </a:t>
            </a:r>
            <a:r>
              <a:rPr lang="fa-IR" dirty="0">
                <a:ea typeface="Calibri"/>
              </a:rPr>
              <a:t>به سوى نعمت هاى جاويدان الهى بازمى دارد، ظالمان و ستمگران ـ چه آنها كه بر خويش </a:t>
            </a:r>
            <a:r>
              <a:rPr lang="fa-IR" dirty="0" smtClean="0">
                <a:ea typeface="Calibri"/>
              </a:rPr>
              <a:t>ستم </a:t>
            </a:r>
            <a:r>
              <a:rPr lang="fa-IR" dirty="0">
                <a:ea typeface="Calibri"/>
              </a:rPr>
              <a:t>كردند، يا بر ديگران ـ از اينكه در آن روز با چشم خود مى بينند، سبك باران به سوى بهشت </a:t>
            </a:r>
            <a:r>
              <a:rPr lang="fa-IR" dirty="0" smtClean="0">
                <a:ea typeface="Calibri"/>
              </a:rPr>
              <a:t>مى </a:t>
            </a:r>
            <a:r>
              <a:rPr lang="fa-IR" dirty="0">
                <a:ea typeface="Calibri"/>
              </a:rPr>
              <a:t>روند، اما آنها زير بار سنگين ظلم در كنار جهنم زانو زده اند و نوميدانه به آنها مى نگرند </a:t>
            </a:r>
            <a:r>
              <a:rPr lang="fa-IR" dirty="0" smtClean="0">
                <a:ea typeface="Calibri"/>
              </a:rPr>
              <a:t>ومى </a:t>
            </a:r>
            <a:r>
              <a:rPr lang="fa-IR" dirty="0">
                <a:ea typeface="Calibri"/>
              </a:rPr>
              <a:t>نگرند و </a:t>
            </a:r>
            <a:r>
              <a:rPr lang="fa-IR" dirty="0" smtClean="0">
                <a:ea typeface="Calibri"/>
              </a:rPr>
              <a:t>حسرت </a:t>
            </a:r>
            <a:r>
              <a:rPr lang="fa-IR" dirty="0">
                <a:ea typeface="Calibri"/>
              </a:rPr>
              <a:t>مى برند!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405343065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pPr marL="0" indent="0" algn="r" rtl="1">
              <a:lnSpc>
                <a:spcPct val="115000"/>
              </a:lnSpc>
              <a:spcAft>
                <a:spcPts val="1000"/>
              </a:spcAft>
              <a:buNone/>
            </a:pPr>
            <a:r>
              <a:rPr lang="fa-IR" dirty="0">
                <a:ea typeface="Calibri"/>
              </a:rPr>
              <a:t>از آنجاكه روش قرآن غالبا بيان تطبيقى مسائل است، پس از ذكر سرنوشت ظالمان و مجرمان </a:t>
            </a:r>
            <a:r>
              <a:rPr lang="fa-IR" dirty="0" smtClean="0">
                <a:ea typeface="Calibri"/>
              </a:rPr>
              <a:t>در </a:t>
            </a:r>
            <a:r>
              <a:rPr lang="fa-IR" dirty="0">
                <a:ea typeface="Calibri"/>
              </a:rPr>
              <a:t>آن روز به بيان حال مؤمنان پرداخته و مى گويد: </a:t>
            </a:r>
            <a:r>
              <a:rPr lang="fa-IR" dirty="0">
                <a:solidFill>
                  <a:schemeClr val="tx2"/>
                </a:solidFill>
                <a:ea typeface="Calibri"/>
              </a:rPr>
              <a:t>«اما كسانى كه اعمال صالحى انجام دهند </a:t>
            </a:r>
            <a:r>
              <a:rPr lang="fa-IR" dirty="0" smtClean="0">
                <a:solidFill>
                  <a:schemeClr val="tx2"/>
                </a:solidFill>
                <a:ea typeface="Calibri"/>
              </a:rPr>
              <a:t>درحالى </a:t>
            </a:r>
            <a:r>
              <a:rPr lang="fa-IR" dirty="0">
                <a:solidFill>
                  <a:schemeClr val="tx2"/>
                </a:solidFill>
                <a:ea typeface="Calibri"/>
              </a:rPr>
              <a:t>كه ايمان دارند، آنها نه از ظلم و ستمى مى ترسند و نه از نقصان حقشان: و من يعمل </a:t>
            </a:r>
            <a:r>
              <a:rPr lang="fa-IR" dirty="0" smtClean="0">
                <a:solidFill>
                  <a:schemeClr val="tx2"/>
                </a:solidFill>
                <a:ea typeface="Calibri"/>
              </a:rPr>
              <a:t>من </a:t>
            </a:r>
            <a:r>
              <a:rPr lang="fa-IR" dirty="0">
                <a:solidFill>
                  <a:schemeClr val="tx2"/>
                </a:solidFill>
                <a:ea typeface="Calibri"/>
              </a:rPr>
              <a:t>الصالحات و هو مؤمن فلا يخاف ظلما و لا هضما</a:t>
            </a:r>
            <a:r>
              <a:rPr lang="fa-IR" dirty="0" smtClean="0">
                <a:solidFill>
                  <a:schemeClr val="tx2"/>
                </a:solidFill>
                <a:ea typeface="Calibri"/>
              </a:rPr>
              <a:t>.»</a:t>
            </a:r>
            <a:endParaRPr lang="en-US" dirty="0">
              <a:solidFill>
                <a:schemeClr val="tx2"/>
              </a:solidFill>
              <a:ea typeface="Calibri"/>
              <a:cs typeface="Arial"/>
            </a:endParaRPr>
          </a:p>
          <a:p>
            <a:pPr marL="0" indent="0" algn="r" rtl="1">
              <a:lnSpc>
                <a:spcPct val="115000"/>
              </a:lnSpc>
              <a:spcAft>
                <a:spcPts val="1000"/>
              </a:spcAft>
              <a:buNone/>
            </a:pPr>
            <a:r>
              <a:rPr lang="fa-IR" dirty="0">
                <a:ea typeface="Calibri"/>
              </a:rPr>
              <a:t>تعبير به «من الصالحات» اشاره به اين است كه اگر نمى توانند همه اعمال صالح را انجام </a:t>
            </a:r>
            <a:r>
              <a:rPr lang="fa-IR" dirty="0" smtClean="0">
                <a:ea typeface="Calibri"/>
              </a:rPr>
              <a:t>دهند</a:t>
            </a:r>
            <a:r>
              <a:rPr lang="fa-IR" dirty="0">
                <a:ea typeface="Calibri"/>
              </a:rPr>
              <a:t>، دست كم بخشى از آن را به جا مى آورند؛ چرا كه ايمان بدون عمل صالح، درختى است بى </a:t>
            </a:r>
            <a:r>
              <a:rPr lang="fa-IR" dirty="0" smtClean="0">
                <a:ea typeface="Calibri"/>
              </a:rPr>
              <a:t>ميوه</a:t>
            </a:r>
            <a:r>
              <a:rPr lang="fa-IR" dirty="0">
                <a:ea typeface="Calibri"/>
              </a:rPr>
              <a:t>، همان گونه كه عمل صالح بدون ايمان درختى است بى ريشه كه ممكن است چند روزى </a:t>
            </a:r>
            <a:r>
              <a:rPr lang="fa-IR" dirty="0" smtClean="0">
                <a:ea typeface="Calibri"/>
              </a:rPr>
              <a:t>سر </a:t>
            </a:r>
            <a:r>
              <a:rPr lang="fa-IR" dirty="0">
                <a:ea typeface="Calibri"/>
              </a:rPr>
              <a:t>پا بماند، اما سرانجام مى خشكد. به همين دليل بعد از ذكر عمل صالح در اين آيه، قيد «و </a:t>
            </a:r>
            <a:r>
              <a:rPr lang="fa-IR" dirty="0" smtClean="0">
                <a:ea typeface="Calibri"/>
              </a:rPr>
              <a:t>هو </a:t>
            </a:r>
            <a:r>
              <a:rPr lang="fa-IR" dirty="0">
                <a:ea typeface="Calibri"/>
              </a:rPr>
              <a:t>مؤمن» آمده است. </a:t>
            </a:r>
            <a:r>
              <a:rPr lang="fa-IR" dirty="0" smtClean="0">
                <a:ea typeface="Calibri"/>
              </a:rPr>
              <a:t>اصولا </a:t>
            </a:r>
            <a:r>
              <a:rPr lang="fa-IR" dirty="0">
                <a:ea typeface="Calibri"/>
              </a:rPr>
              <a:t>عمل صالح نمى تواند بدون ايمان تحقق يابد و اگر هم گاه افراد بى ايمان اعمال </a:t>
            </a:r>
            <a:r>
              <a:rPr lang="fa-IR" dirty="0" smtClean="0">
                <a:ea typeface="Calibri"/>
              </a:rPr>
              <a:t>نيكى</a:t>
            </a:r>
            <a:r>
              <a:rPr lang="fa-IR" dirty="0">
                <a:ea typeface="Calibri"/>
              </a:rPr>
              <a:t> </a:t>
            </a:r>
            <a:r>
              <a:rPr lang="fa-IR" dirty="0" smtClean="0">
                <a:ea typeface="Calibri"/>
              </a:rPr>
              <a:t>انجام </a:t>
            </a:r>
            <a:r>
              <a:rPr lang="fa-IR" dirty="0">
                <a:ea typeface="Calibri"/>
              </a:rPr>
              <a:t>دهند، بى شك محدود، ضعيف و استثنايى خواهد بود. به تعبير ديگر، براى اينكه عمل صالح </a:t>
            </a:r>
            <a:r>
              <a:rPr lang="fa-IR" dirty="0" smtClean="0">
                <a:ea typeface="Calibri"/>
              </a:rPr>
              <a:t>به </a:t>
            </a:r>
            <a:r>
              <a:rPr lang="fa-IR" dirty="0">
                <a:ea typeface="Calibri"/>
              </a:rPr>
              <a:t>طور مستمر و ريشه دار انجام گيرد، بايد از عقيده اى پاك مايه گيرد.</a:t>
            </a:r>
            <a:endParaRPr lang="en-US" dirty="0">
              <a:ea typeface="Calibri"/>
              <a:cs typeface="Arial"/>
            </a:endParaRPr>
          </a:p>
          <a:p>
            <a:pPr marL="0" indent="0" algn="r" rtl="1">
              <a:lnSpc>
                <a:spcPct val="115000"/>
              </a:lnSpc>
              <a:spcAft>
                <a:spcPts val="1000"/>
              </a:spcAft>
              <a:buNone/>
            </a:pPr>
            <a:r>
              <a:rPr lang="fa-IR" dirty="0">
                <a:ea typeface="Calibri"/>
              </a:rPr>
              <a:t>نكته: </a:t>
            </a:r>
            <a:r>
              <a:rPr lang="fa-IR" b="1" dirty="0">
                <a:ea typeface="Calibri"/>
              </a:rPr>
              <a:t>مراحل </a:t>
            </a:r>
            <a:r>
              <a:rPr lang="fa-IR" b="1" dirty="0" smtClean="0">
                <a:ea typeface="Calibri"/>
              </a:rPr>
              <a:t>رستاخيز</a:t>
            </a:r>
            <a:r>
              <a:rPr lang="fa-IR" dirty="0">
                <a:ea typeface="Calibri"/>
                <a:cs typeface="Arial"/>
              </a:rPr>
              <a:t/>
            </a:r>
            <a:br>
              <a:rPr lang="fa-IR" dirty="0">
                <a:ea typeface="Calibri"/>
                <a:cs typeface="Arial"/>
              </a:rPr>
            </a:br>
            <a:r>
              <a:rPr lang="fa-IR" dirty="0" smtClean="0">
                <a:ea typeface="Calibri"/>
              </a:rPr>
              <a:t>در </a:t>
            </a:r>
            <a:r>
              <a:rPr lang="fa-IR" dirty="0">
                <a:ea typeface="Calibri"/>
              </a:rPr>
              <a:t>اين آيات به يك سلسله از حوادث كه در آستانه رستاخيز و بعد از آن تحقق مى يابد، </a:t>
            </a:r>
            <a:r>
              <a:rPr lang="fa-IR" dirty="0" smtClean="0">
                <a:ea typeface="Calibri"/>
              </a:rPr>
              <a:t>اشاره </a:t>
            </a:r>
            <a:r>
              <a:rPr lang="fa-IR" dirty="0">
                <a:ea typeface="Calibri"/>
              </a:rPr>
              <a:t>شده </a:t>
            </a:r>
            <a:r>
              <a:rPr lang="fa-IR" dirty="0" smtClean="0">
                <a:ea typeface="Calibri"/>
              </a:rPr>
              <a:t>است:</a:t>
            </a:r>
            <a:r>
              <a:rPr lang="fa-IR" dirty="0">
                <a:ea typeface="Calibri"/>
                <a:cs typeface="Arial"/>
              </a:rPr>
              <a:t/>
            </a:r>
            <a:br>
              <a:rPr lang="fa-IR" dirty="0">
                <a:ea typeface="Calibri"/>
                <a:cs typeface="Arial"/>
              </a:rPr>
            </a:br>
            <a:r>
              <a:rPr lang="fa-IR" dirty="0" smtClean="0">
                <a:ea typeface="Calibri"/>
              </a:rPr>
              <a:t>1</a:t>
            </a:r>
            <a:r>
              <a:rPr lang="fa-IR" dirty="0">
                <a:ea typeface="Calibri"/>
              </a:rPr>
              <a:t>. مردگان به حيات بازمى گردند: «يوم ينفخ فى الصور </a:t>
            </a:r>
            <a:r>
              <a:rPr lang="fa-IR" dirty="0" smtClean="0">
                <a:ea typeface="Calibri"/>
              </a:rPr>
              <a:t>.»</a:t>
            </a:r>
            <a:br>
              <a:rPr lang="fa-IR" dirty="0" smtClean="0">
                <a:ea typeface="Calibri"/>
              </a:rPr>
            </a:br>
            <a:r>
              <a:rPr lang="fa-IR" dirty="0" smtClean="0">
                <a:ea typeface="Calibri"/>
              </a:rPr>
              <a:t> 2</a:t>
            </a:r>
            <a:r>
              <a:rPr lang="fa-IR" dirty="0">
                <a:ea typeface="Calibri"/>
              </a:rPr>
              <a:t>. گنهكاران جمع و محشور مى شوند: «نحشر المجرمين </a:t>
            </a:r>
            <a:r>
              <a:rPr lang="fa-IR" dirty="0" smtClean="0">
                <a:ea typeface="Calibri"/>
              </a:rPr>
              <a:t>.»</a:t>
            </a:r>
            <a:br>
              <a:rPr lang="fa-IR" dirty="0" smtClean="0">
                <a:ea typeface="Calibri"/>
              </a:rPr>
            </a:br>
            <a:r>
              <a:rPr lang="fa-IR" dirty="0" smtClean="0">
                <a:ea typeface="Calibri"/>
              </a:rPr>
              <a:t> 3</a:t>
            </a:r>
            <a:r>
              <a:rPr lang="fa-IR" dirty="0">
                <a:ea typeface="Calibri"/>
              </a:rPr>
              <a:t>. كوه هاى زمين متلاشى و سپس همه جا پراكنده مى شوند و صفحه زمين صاف و مستوى </a:t>
            </a:r>
            <a:r>
              <a:rPr lang="fa-IR" dirty="0" smtClean="0">
                <a:ea typeface="Calibri"/>
              </a:rPr>
              <a:t>مى </a:t>
            </a:r>
            <a:r>
              <a:rPr lang="fa-IR" dirty="0">
                <a:ea typeface="Calibri"/>
              </a:rPr>
              <a:t>گردد: «ينسفها ربى نسفا</a:t>
            </a:r>
            <a:r>
              <a:rPr lang="fa-IR" dirty="0" smtClean="0">
                <a:ea typeface="Calibri"/>
              </a:rPr>
              <a:t>.</a:t>
            </a:r>
            <a:r>
              <a:rPr lang="fa-IR" dirty="0">
                <a:ea typeface="Calibri"/>
              </a:rPr>
              <a:t> </a:t>
            </a:r>
            <a:r>
              <a:rPr lang="fa-IR" dirty="0" smtClean="0">
                <a:ea typeface="Calibri"/>
              </a:rPr>
              <a:t>»</a:t>
            </a:r>
          </a:p>
          <a:p>
            <a:pPr marL="0" indent="0" algn="r" rtl="1">
              <a:lnSpc>
                <a:spcPct val="115000"/>
              </a:lnSpc>
              <a:spcAft>
                <a:spcPts val="1000"/>
              </a:spcAft>
              <a:buNone/>
            </a:pPr>
            <a:r>
              <a:rPr lang="fa-IR" dirty="0" smtClean="0">
                <a:ea typeface="Calibri"/>
              </a:rPr>
              <a:t>4. </a:t>
            </a:r>
            <a:r>
              <a:rPr lang="fa-IR" dirty="0">
                <a:ea typeface="Calibri"/>
              </a:rPr>
              <a:t>همگان به فرمان دعوت كننده الهى گوش فرامى دهند و همه صداها خاموش و آهسته </a:t>
            </a:r>
            <a:r>
              <a:rPr lang="fa-IR" dirty="0" smtClean="0">
                <a:ea typeface="Calibri"/>
              </a:rPr>
              <a:t>می گردد.</a:t>
            </a:r>
            <a:br>
              <a:rPr lang="fa-IR" dirty="0" smtClean="0">
                <a:ea typeface="Calibri"/>
              </a:rPr>
            </a:br>
            <a:r>
              <a:rPr lang="fa-IR" dirty="0" smtClean="0">
                <a:ea typeface="Calibri"/>
              </a:rPr>
              <a:t>5. در آن روز شافعت بی اذن خدا ممکن نیست.</a:t>
            </a:r>
            <a:br>
              <a:rPr lang="fa-IR" dirty="0" smtClean="0">
                <a:ea typeface="Calibri"/>
              </a:rPr>
            </a:br>
            <a:r>
              <a:rPr lang="fa-IR" dirty="0" smtClean="0">
                <a:ea typeface="Calibri"/>
              </a:rPr>
              <a:t>6.خداوند با علم بی پایاناش همه را برای حساب آماده میکند.</a:t>
            </a:r>
            <a:br>
              <a:rPr lang="fa-IR" dirty="0" smtClean="0">
                <a:ea typeface="Calibri"/>
              </a:rPr>
            </a:br>
            <a:r>
              <a:rPr lang="fa-IR" dirty="0" smtClean="0">
                <a:ea typeface="Calibri"/>
              </a:rPr>
              <a:t>7</a:t>
            </a:r>
            <a:r>
              <a:rPr lang="fa-IR" dirty="0">
                <a:ea typeface="Calibri"/>
              </a:rPr>
              <a:t>. همگى در برابر حكم او سر تسليم فرود مى آورند: «و عنت الوجوه للحى القيوم .» </a:t>
            </a:r>
            <a:r>
              <a:rPr lang="fa-IR" dirty="0">
                <a:ea typeface="Calibri"/>
                <a:cs typeface="Arial"/>
              </a:rPr>
              <a:t/>
            </a:r>
            <a:br>
              <a:rPr lang="fa-IR" dirty="0">
                <a:ea typeface="Calibri"/>
                <a:cs typeface="Arial"/>
              </a:rPr>
            </a:br>
            <a:r>
              <a:rPr lang="fa-IR" dirty="0" smtClean="0">
                <a:ea typeface="Calibri"/>
              </a:rPr>
              <a:t>8 </a:t>
            </a:r>
            <a:r>
              <a:rPr lang="fa-IR" dirty="0">
                <a:ea typeface="Calibri"/>
              </a:rPr>
              <a:t>. ظالمان مأيوس مى گردند: «و قد خاب من حمل </a:t>
            </a:r>
            <a:r>
              <a:rPr lang="fa-IR" dirty="0" smtClean="0">
                <a:ea typeface="Calibri"/>
              </a:rPr>
              <a:t>ظلما»</a:t>
            </a:r>
            <a:br>
              <a:rPr lang="fa-IR" dirty="0" smtClean="0">
                <a:ea typeface="Calibri"/>
              </a:rPr>
            </a:br>
            <a:r>
              <a:rPr lang="fa-IR" dirty="0" smtClean="0">
                <a:ea typeface="Calibri"/>
              </a:rPr>
              <a:t>9.  مومنان به لطف پروردگار امیدوارند.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56934897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686800" cy="6126163"/>
          </a:xfrm>
        </p:spPr>
        <p:txBody>
          <a:bodyPr>
            <a:normAutofit fontScale="70000" lnSpcReduction="20000"/>
          </a:bodyPr>
          <a:lstStyle/>
          <a:p>
            <a:pPr marL="0" indent="0" algn="r" rtl="1">
              <a:lnSpc>
                <a:spcPct val="115000"/>
              </a:lnSpc>
              <a:spcAft>
                <a:spcPts val="1000"/>
              </a:spcAft>
              <a:buNone/>
            </a:pPr>
            <a:r>
              <a:rPr lang="fa-IR" b="1" dirty="0" smtClean="0">
                <a:solidFill>
                  <a:schemeClr val="tx2"/>
                </a:solidFill>
                <a:ea typeface="Calibri"/>
              </a:rPr>
              <a:t>قطع </a:t>
            </a:r>
            <a:r>
              <a:rPr lang="fa-IR" b="1" dirty="0">
                <a:solidFill>
                  <a:schemeClr val="tx2"/>
                </a:solidFill>
                <a:ea typeface="Calibri"/>
              </a:rPr>
              <a:t>پيوندها</a:t>
            </a:r>
            <a:endParaRPr lang="en-US" b="1" dirty="0">
              <a:solidFill>
                <a:schemeClr val="tx2"/>
              </a:solidFill>
              <a:ea typeface="Calibri"/>
              <a:cs typeface="Arial"/>
            </a:endParaRPr>
          </a:p>
          <a:p>
            <a:pPr marL="0" indent="0" algn="r" rtl="1">
              <a:lnSpc>
                <a:spcPct val="115000"/>
              </a:lnSpc>
              <a:spcAft>
                <a:spcPts val="1000"/>
              </a:spcAft>
              <a:buNone/>
            </a:pPr>
            <a:r>
              <a:rPr lang="fa-IR" dirty="0">
                <a:solidFill>
                  <a:srgbClr val="009900"/>
                </a:solidFill>
                <a:ea typeface="Calibri"/>
              </a:rPr>
              <a:t>فإذا نفخ فى الصور فلا أنساب بينهم يومئذ و لا يتساءلون </a:t>
            </a:r>
            <a:r>
              <a:rPr lang="fa-IR" dirty="0" smtClean="0">
                <a:solidFill>
                  <a:srgbClr val="009900"/>
                </a:solidFill>
                <a:ea typeface="Calibri"/>
              </a:rPr>
              <a:t>.</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r>
              <a:rPr lang="fa-IR" dirty="0">
                <a:ea typeface="Calibri"/>
              </a:rPr>
              <a:t>در اين آيه مى گويد: </a:t>
            </a:r>
            <a:r>
              <a:rPr lang="fa-IR" dirty="0">
                <a:solidFill>
                  <a:srgbClr val="00B0F0"/>
                </a:solidFill>
                <a:ea typeface="Calibri"/>
              </a:rPr>
              <a:t>«هنگامى كه در صور دميده شود، هيچ گونه نسبى در ميان آنها نخواهد </a:t>
            </a:r>
            <a:r>
              <a:rPr lang="fa-IR" dirty="0" smtClean="0">
                <a:solidFill>
                  <a:srgbClr val="00B0F0"/>
                </a:solidFill>
                <a:ea typeface="Calibri"/>
              </a:rPr>
              <a:t>بود </a:t>
            </a:r>
            <a:r>
              <a:rPr lang="fa-IR" dirty="0">
                <a:solidFill>
                  <a:srgbClr val="00B0F0"/>
                </a:solidFill>
                <a:ea typeface="Calibri"/>
              </a:rPr>
              <a:t>و از يكديگر سؤال نمى كنند: فإذا نفخ فى الصور فلا أنساب بينهم يومئذ و لا </a:t>
            </a:r>
            <a:r>
              <a:rPr lang="fa-IR" dirty="0" smtClean="0">
                <a:solidFill>
                  <a:srgbClr val="00B0F0"/>
                </a:solidFill>
                <a:ea typeface="Calibri"/>
              </a:rPr>
              <a:t>يتساءلون</a:t>
            </a:r>
            <a:r>
              <a:rPr lang="fa-IR" dirty="0">
                <a:solidFill>
                  <a:srgbClr val="00B0F0"/>
                </a:solidFill>
                <a:ea typeface="Calibri"/>
              </a:rPr>
              <a:t>.» </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طبق آيات قرآن دو بار «نفخ صور» مى شود: يك بار به هنگام پايان گرفتن اين جهان كه آنچه </a:t>
            </a:r>
            <a:r>
              <a:rPr lang="fa-IR" dirty="0" smtClean="0">
                <a:ea typeface="Calibri"/>
              </a:rPr>
              <a:t>در </a:t>
            </a:r>
            <a:r>
              <a:rPr lang="fa-IR" dirty="0">
                <a:ea typeface="Calibri"/>
              </a:rPr>
              <a:t>آسمان ها و زمين هستند، مى ميرند و مرگ سراسر عالم را فراخواهد گرفت. اما در نفخ دوم، </a:t>
            </a:r>
            <a:r>
              <a:rPr lang="fa-IR" dirty="0" smtClean="0">
                <a:ea typeface="Calibri"/>
              </a:rPr>
              <a:t>رستاخيز </a:t>
            </a:r>
            <a:r>
              <a:rPr lang="fa-IR" dirty="0">
                <a:ea typeface="Calibri"/>
              </a:rPr>
              <a:t>مردگان آغاز مى گردد و انسان ها به حيات نوين بازمى گردند و آماده حساب و جزا مى </a:t>
            </a:r>
            <a:r>
              <a:rPr lang="fa-IR" dirty="0" smtClean="0">
                <a:ea typeface="Calibri"/>
              </a:rPr>
              <a:t>شوند.در </a:t>
            </a:r>
            <a:r>
              <a:rPr lang="fa-IR" dirty="0">
                <a:ea typeface="Calibri"/>
              </a:rPr>
              <a:t>آيه فوق به يكى از پديده هاى </a:t>
            </a:r>
            <a:r>
              <a:rPr lang="fa-IR" dirty="0" smtClean="0">
                <a:ea typeface="Calibri"/>
              </a:rPr>
              <a:t>قيامامت </a:t>
            </a:r>
            <a:r>
              <a:rPr lang="fa-IR" dirty="0">
                <a:ea typeface="Calibri"/>
              </a:rPr>
              <a:t>كه از كار افتادن نسب هاست، اشاره شده؛ زيرا رابطه </a:t>
            </a:r>
            <a:r>
              <a:rPr lang="fa-IR" dirty="0" smtClean="0">
                <a:ea typeface="Calibri"/>
              </a:rPr>
              <a:t>خويشاوندى </a:t>
            </a:r>
            <a:r>
              <a:rPr lang="fa-IR" dirty="0">
                <a:ea typeface="Calibri"/>
              </a:rPr>
              <a:t>و قبيله اى كه حاكم بر نظام زندگى مردم اين جهان است، سبب مى شود افراد مجرم از </a:t>
            </a:r>
            <a:r>
              <a:rPr lang="fa-IR" dirty="0" smtClean="0">
                <a:ea typeface="Calibri"/>
              </a:rPr>
              <a:t>بسيارى </a:t>
            </a:r>
            <a:r>
              <a:rPr lang="fa-IR" dirty="0">
                <a:ea typeface="Calibri"/>
              </a:rPr>
              <a:t>از مجازات ها فرار كنند و يا در حل مشكلاتشان از خويشاوندان كمك گيرند، اما در قيامت، </a:t>
            </a:r>
            <a:r>
              <a:rPr lang="fa-IR" dirty="0" smtClean="0">
                <a:ea typeface="Calibri"/>
              </a:rPr>
              <a:t>انسان </a:t>
            </a:r>
            <a:r>
              <a:rPr lang="fa-IR" dirty="0">
                <a:ea typeface="Calibri"/>
              </a:rPr>
              <a:t>است و اعمالش و هيچ كس نمى تواند حتى از برادر، فرزند و پدرش دفاع كند و يا مجازاتش </a:t>
            </a:r>
            <a:r>
              <a:rPr lang="fa-IR" dirty="0" smtClean="0">
                <a:ea typeface="Calibri"/>
              </a:rPr>
              <a:t>را </a:t>
            </a:r>
            <a:r>
              <a:rPr lang="fa-IR" dirty="0">
                <a:ea typeface="Calibri"/>
              </a:rPr>
              <a:t>به جان بخرد.</a:t>
            </a:r>
            <a:endParaRPr lang="en-US" dirty="0">
              <a:ea typeface="Calibri"/>
              <a:cs typeface="Arial"/>
            </a:endParaRPr>
          </a:p>
          <a:p>
            <a:pPr marL="0" indent="0" algn="r" rtl="1">
              <a:lnSpc>
                <a:spcPct val="115000"/>
              </a:lnSpc>
              <a:spcAft>
                <a:spcPts val="1000"/>
              </a:spcAft>
              <a:buNone/>
            </a:pPr>
            <a:r>
              <a:rPr lang="fa-IR" dirty="0">
                <a:ea typeface="Calibri"/>
              </a:rPr>
              <a:t>اين احتمال در تفسير جمله </a:t>
            </a:r>
            <a:r>
              <a:rPr lang="fa-IR" dirty="0">
                <a:solidFill>
                  <a:srgbClr val="00B050"/>
                </a:solidFill>
                <a:ea typeface="Calibri"/>
              </a:rPr>
              <a:t>«و لايتساءلون» نيز وجود دارد كه منظور اين است كه از يكديگر </a:t>
            </a:r>
            <a:r>
              <a:rPr lang="fa-IR" dirty="0" smtClean="0">
                <a:solidFill>
                  <a:srgbClr val="00B050"/>
                </a:solidFill>
                <a:ea typeface="Calibri"/>
              </a:rPr>
              <a:t>تقاضاى </a:t>
            </a:r>
            <a:r>
              <a:rPr lang="fa-IR" dirty="0">
                <a:solidFill>
                  <a:srgbClr val="00B050"/>
                </a:solidFill>
                <a:ea typeface="Calibri"/>
              </a:rPr>
              <a:t>كمك نمى كنند؛ زيرا مى دانند اين تقاضا به هيچ رو مفيد و مؤثر نيست.</a:t>
            </a:r>
            <a:endParaRPr lang="en-US" dirty="0">
              <a:solidFill>
                <a:srgbClr val="00B050"/>
              </a:solidFill>
              <a:ea typeface="Calibri"/>
              <a:cs typeface="Arial"/>
            </a:endParaRPr>
          </a:p>
          <a:p>
            <a:pPr marL="0" indent="0">
              <a:buNone/>
            </a:pPr>
            <a:endParaRPr lang="fa-IR" dirty="0">
              <a:solidFill>
                <a:srgbClr val="00B050"/>
              </a:solidFill>
            </a:endParaRPr>
          </a:p>
        </p:txBody>
      </p:sp>
    </p:spTree>
    <p:extLst>
      <p:ext uri="{BB962C8B-B14F-4D97-AF65-F5344CB8AC3E}">
        <p14:creationId xmlns:p14="http://schemas.microsoft.com/office/powerpoint/2010/main" val="49567207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839200" cy="6858000"/>
          </a:xfrm>
        </p:spPr>
        <p:txBody>
          <a:bodyPr>
            <a:normAutofit fontScale="55000" lnSpcReduction="20000"/>
          </a:bodyPr>
          <a:lstStyle/>
          <a:p>
            <a:pPr marL="0" indent="0" algn="r" rtl="1">
              <a:lnSpc>
                <a:spcPct val="115000"/>
              </a:lnSpc>
              <a:spcAft>
                <a:spcPts val="1000"/>
              </a:spcAft>
              <a:buNone/>
            </a:pPr>
            <a:r>
              <a:rPr lang="fa-IR" b="1" dirty="0">
                <a:solidFill>
                  <a:schemeClr val="accent2">
                    <a:lumMod val="75000"/>
                  </a:schemeClr>
                </a:solidFill>
                <a:ea typeface="Calibri"/>
              </a:rPr>
              <a:t>ثبت و ضبط اعمال</a:t>
            </a:r>
            <a:endParaRPr lang="en-US" b="1" dirty="0">
              <a:solidFill>
                <a:schemeClr val="accent2">
                  <a:lumMod val="75000"/>
                </a:schemeClr>
              </a:solidFill>
              <a:ea typeface="Calibri"/>
              <a:cs typeface="Arial"/>
            </a:endParaRPr>
          </a:p>
          <a:p>
            <a:pPr marL="0" indent="0" algn="r" rtl="1">
              <a:lnSpc>
                <a:spcPct val="115000"/>
              </a:lnSpc>
              <a:spcAft>
                <a:spcPts val="1000"/>
              </a:spcAft>
              <a:buNone/>
            </a:pPr>
            <a:r>
              <a:rPr lang="fa-IR" dirty="0">
                <a:solidFill>
                  <a:schemeClr val="accent3">
                    <a:lumMod val="50000"/>
                  </a:schemeClr>
                </a:solidFill>
                <a:ea typeface="Calibri"/>
              </a:rPr>
              <a:t>إنا نحن نحى الموتى و نكتب ما قدموا و آثارهم و كل شىء أحصيناه فى إمام </a:t>
            </a:r>
            <a:r>
              <a:rPr lang="fa-IR" dirty="0" smtClean="0">
                <a:solidFill>
                  <a:schemeClr val="accent3">
                    <a:lumMod val="50000"/>
                  </a:schemeClr>
                </a:solidFill>
                <a:ea typeface="Calibri"/>
              </a:rPr>
              <a:t>مبين.</a:t>
            </a:r>
            <a:r>
              <a:rPr lang="fa-IR" dirty="0" smtClean="0">
                <a:ea typeface="Calibri"/>
              </a:rPr>
              <a:t/>
            </a:r>
            <a:br>
              <a:rPr lang="fa-IR" dirty="0" smtClean="0">
                <a:ea typeface="Calibri"/>
              </a:rPr>
            </a:br>
            <a:r>
              <a:rPr lang="fa-IR" dirty="0" smtClean="0">
                <a:ea typeface="Calibri"/>
              </a:rPr>
              <a:t>در </a:t>
            </a:r>
            <a:r>
              <a:rPr lang="fa-IR" dirty="0">
                <a:ea typeface="Calibri"/>
              </a:rPr>
              <a:t>اين آيه به مسئله معاد و رستاخيز و ثبت و ضبط اعمال براى حساب و جزا اشاره كرده، </a:t>
            </a:r>
            <a:endParaRPr lang="en-US" dirty="0">
              <a:ea typeface="Calibri"/>
              <a:cs typeface="Arial"/>
            </a:endParaRPr>
          </a:p>
          <a:p>
            <a:pPr marL="0" indent="0" algn="r" rtl="1">
              <a:lnSpc>
                <a:spcPct val="115000"/>
              </a:lnSpc>
              <a:spcAft>
                <a:spcPts val="1000"/>
              </a:spcAft>
              <a:buNone/>
            </a:pPr>
            <a:r>
              <a:rPr lang="fa-IR" dirty="0">
                <a:ea typeface="Calibri"/>
              </a:rPr>
              <a:t>مى فرمايد: </a:t>
            </a:r>
            <a:r>
              <a:rPr lang="fa-IR" dirty="0">
                <a:solidFill>
                  <a:srgbClr val="00B050"/>
                </a:solidFill>
                <a:ea typeface="Calibri"/>
              </a:rPr>
              <a:t>«ما مردگان را زنده مى كنيم: إنا نحن نحى الموتى.» </a:t>
            </a:r>
            <a:r>
              <a:rPr lang="fa-IR" dirty="0" smtClean="0">
                <a:ea typeface="Calibri"/>
              </a:rPr>
              <a:t>تكيه </a:t>
            </a:r>
            <a:r>
              <a:rPr lang="fa-IR" dirty="0">
                <a:ea typeface="Calibri"/>
              </a:rPr>
              <a:t>بر «نحن» (ما) اشاره به اين است كه با قدرت عظيمى كه همه در ما سراغ داريد، ديگر </a:t>
            </a:r>
            <a:r>
              <a:rPr lang="fa-IR" dirty="0" smtClean="0">
                <a:ea typeface="Calibri"/>
              </a:rPr>
              <a:t>جاى </a:t>
            </a:r>
            <a:r>
              <a:rPr lang="fa-IR" dirty="0">
                <a:ea typeface="Calibri"/>
              </a:rPr>
              <a:t>بحث و گفتگو نيست كه چگونه استخوان هاى پوسيده و عظام رميم از نو جان مى گيرد </a:t>
            </a:r>
            <a:r>
              <a:rPr lang="fa-IR" dirty="0" smtClean="0">
                <a:ea typeface="Calibri"/>
              </a:rPr>
              <a:t>و </a:t>
            </a:r>
            <a:r>
              <a:rPr lang="fa-IR" dirty="0">
                <a:ea typeface="Calibri"/>
              </a:rPr>
              <a:t>لباس حيات در تن مى پوشد. </a:t>
            </a:r>
            <a:endParaRPr lang="fa-IR" dirty="0" smtClean="0">
              <a:ea typeface="Calibri"/>
            </a:endParaRPr>
          </a:p>
          <a:p>
            <a:pPr marL="0" indent="0" algn="r" rtl="1">
              <a:lnSpc>
                <a:spcPct val="115000"/>
              </a:lnSpc>
              <a:spcAft>
                <a:spcPts val="1000"/>
              </a:spcAft>
              <a:buNone/>
            </a:pPr>
            <a:r>
              <a:rPr lang="fa-IR" dirty="0" smtClean="0">
                <a:ea typeface="Calibri"/>
              </a:rPr>
              <a:t>ما </a:t>
            </a:r>
            <a:r>
              <a:rPr lang="fa-IR" dirty="0">
                <a:ea typeface="Calibri"/>
              </a:rPr>
              <a:t>نه تنها مردگان را زنده مى كنيم، بلكه </a:t>
            </a:r>
            <a:r>
              <a:rPr lang="fa-IR" dirty="0">
                <a:solidFill>
                  <a:srgbClr val="00B050"/>
                </a:solidFill>
                <a:ea typeface="Calibri"/>
              </a:rPr>
              <a:t>«تمام آنچه از </a:t>
            </a:r>
            <a:r>
              <a:rPr lang="fa-IR" dirty="0" smtClean="0">
                <a:solidFill>
                  <a:srgbClr val="00B050"/>
                </a:solidFill>
                <a:ea typeface="Calibri"/>
              </a:rPr>
              <a:t>پيش</a:t>
            </a:r>
            <a:r>
              <a:rPr lang="fa-IR" dirty="0">
                <a:solidFill>
                  <a:srgbClr val="00B050"/>
                </a:solidFill>
                <a:ea typeface="Calibri"/>
              </a:rPr>
              <a:t> </a:t>
            </a:r>
            <a:r>
              <a:rPr lang="fa-IR" dirty="0" smtClean="0">
                <a:solidFill>
                  <a:srgbClr val="00B050"/>
                </a:solidFill>
                <a:ea typeface="Calibri"/>
              </a:rPr>
              <a:t>فرستاده </a:t>
            </a:r>
            <a:r>
              <a:rPr lang="fa-IR" dirty="0">
                <a:solidFill>
                  <a:srgbClr val="00B050"/>
                </a:solidFill>
                <a:ea typeface="Calibri"/>
              </a:rPr>
              <a:t>اند و تمام آثار آنها را مى نويسيم: و نكتب ما قدموا و آثارهم .» </a:t>
            </a:r>
            <a:r>
              <a:rPr lang="fa-IR" dirty="0" smtClean="0">
                <a:ea typeface="Calibri"/>
              </a:rPr>
              <a:t/>
            </a:r>
            <a:br>
              <a:rPr lang="fa-IR" dirty="0" smtClean="0">
                <a:ea typeface="Calibri"/>
              </a:rPr>
            </a:br>
            <a:r>
              <a:rPr lang="fa-IR" dirty="0" smtClean="0">
                <a:ea typeface="Calibri"/>
              </a:rPr>
              <a:t>بنابراين </a:t>
            </a:r>
            <a:r>
              <a:rPr lang="fa-IR" dirty="0">
                <a:ea typeface="Calibri"/>
              </a:rPr>
              <a:t>چيزى فروگذار نخواهد شد و در نامه اعمال براى روز حساب محفوظ خواهد </a:t>
            </a:r>
            <a:r>
              <a:rPr lang="fa-IR" dirty="0" smtClean="0">
                <a:ea typeface="Calibri"/>
              </a:rPr>
              <a:t>بود.جمله </a:t>
            </a:r>
            <a:r>
              <a:rPr lang="fa-IR" dirty="0">
                <a:ea typeface="Calibri"/>
              </a:rPr>
              <a:t>«ما قدموا» (آنچه را از پيش فرستادند) اشاره به اعمالى است كه انجام داده اند و اثرى </a:t>
            </a:r>
            <a:r>
              <a:rPr lang="fa-IR" dirty="0" smtClean="0">
                <a:ea typeface="Calibri"/>
              </a:rPr>
              <a:t>از </a:t>
            </a:r>
            <a:r>
              <a:rPr lang="fa-IR" dirty="0">
                <a:ea typeface="Calibri"/>
              </a:rPr>
              <a:t>آن باقى نمانده، اما تعبير «و آثارهم» اشاره به اعمالى است كه از انسان باقى مى ماند و آثارش </a:t>
            </a:r>
            <a:r>
              <a:rPr lang="fa-IR" dirty="0" smtClean="0">
                <a:ea typeface="Calibri"/>
              </a:rPr>
              <a:t>در </a:t>
            </a:r>
            <a:r>
              <a:rPr lang="fa-IR" dirty="0">
                <a:ea typeface="Calibri"/>
              </a:rPr>
              <a:t>محيط انعكاس مى يابد؛ مانند صدقات جاريه (بناها و اوقاف و مراكزى كه بعد از انسان باقى </a:t>
            </a:r>
            <a:r>
              <a:rPr lang="fa-IR" dirty="0" smtClean="0">
                <a:ea typeface="Calibri"/>
              </a:rPr>
              <a:t>مى </a:t>
            </a:r>
            <a:r>
              <a:rPr lang="fa-IR" dirty="0">
                <a:ea typeface="Calibri"/>
              </a:rPr>
              <a:t>ماند و مردم از آن منتفع مى شوند</a:t>
            </a:r>
            <a:r>
              <a:rPr lang="fa-IR" dirty="0" smtClean="0">
                <a:ea typeface="Calibri"/>
              </a:rPr>
              <a:t>).</a:t>
            </a:r>
            <a:r>
              <a:rPr lang="fa-IR" dirty="0">
                <a:ea typeface="Calibri"/>
                <a:cs typeface="Arial"/>
              </a:rPr>
              <a:t>پ</a:t>
            </a:r>
            <a:r>
              <a:rPr lang="fa-IR" dirty="0" smtClean="0">
                <a:ea typeface="Calibri"/>
              </a:rPr>
              <a:t>اين </a:t>
            </a:r>
            <a:r>
              <a:rPr lang="fa-IR" dirty="0">
                <a:ea typeface="Calibri"/>
              </a:rPr>
              <a:t>احتمال نيز مى رود كه «ما قدموا» اشاره به اعمالى باشد كه جنبه شخصى دارد و </a:t>
            </a:r>
            <a:r>
              <a:rPr lang="fa-IR" dirty="0" smtClean="0">
                <a:ea typeface="Calibri"/>
              </a:rPr>
              <a:t>«</a:t>
            </a:r>
            <a:r>
              <a:rPr lang="fa-IR" dirty="0">
                <a:ea typeface="Calibri"/>
              </a:rPr>
              <a:t>آثارهم» نيز به كارهايى اشاره داشته باشد كه سنت مى شود و بعد از انسان نيز موجب خير و </a:t>
            </a:r>
            <a:r>
              <a:rPr lang="fa-IR" dirty="0" smtClean="0">
                <a:ea typeface="Calibri"/>
              </a:rPr>
              <a:t>بركت </a:t>
            </a:r>
            <a:r>
              <a:rPr lang="fa-IR" dirty="0">
                <a:ea typeface="Calibri"/>
              </a:rPr>
              <a:t>و يا شر و زيان و گناه مى گردد. البته مفهوم آيه گسترده است و چه بسا هر دو تفسير در </a:t>
            </a:r>
            <a:r>
              <a:rPr lang="fa-IR" dirty="0" smtClean="0">
                <a:ea typeface="Calibri"/>
              </a:rPr>
              <a:t>مفهوم </a:t>
            </a:r>
            <a:r>
              <a:rPr lang="fa-IR" dirty="0">
                <a:ea typeface="Calibri"/>
              </a:rPr>
              <a:t>جمع باشد.</a:t>
            </a:r>
            <a:endParaRPr lang="en-US" dirty="0">
              <a:ea typeface="Calibri"/>
              <a:cs typeface="Arial"/>
            </a:endParaRPr>
          </a:p>
          <a:p>
            <a:pPr marL="0" indent="0" algn="r" rtl="1">
              <a:lnSpc>
                <a:spcPct val="115000"/>
              </a:lnSpc>
              <a:spcAft>
                <a:spcPts val="1000"/>
              </a:spcAft>
              <a:buNone/>
            </a:pPr>
            <a:r>
              <a:rPr lang="fa-IR" dirty="0">
                <a:ea typeface="Calibri"/>
              </a:rPr>
              <a:t>در پايان آيه براى تأكيد بيشتر مى افزايد: </a:t>
            </a:r>
            <a:r>
              <a:rPr lang="fa-IR" dirty="0">
                <a:solidFill>
                  <a:srgbClr val="00B050"/>
                </a:solidFill>
                <a:ea typeface="Calibri"/>
              </a:rPr>
              <a:t>«ما همه چيز را در كتاب آشكار احصا كرده ايم: و </a:t>
            </a:r>
            <a:r>
              <a:rPr lang="fa-IR" dirty="0" smtClean="0">
                <a:solidFill>
                  <a:srgbClr val="00B050"/>
                </a:solidFill>
                <a:ea typeface="Calibri"/>
              </a:rPr>
              <a:t>كل </a:t>
            </a:r>
            <a:r>
              <a:rPr lang="fa-IR" dirty="0">
                <a:solidFill>
                  <a:srgbClr val="00B050"/>
                </a:solidFill>
                <a:ea typeface="Calibri"/>
              </a:rPr>
              <a:t>شىء أحصيناه فى إمام مبين.»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بيشتر مفسران «امام مبين» را در اينجا به عنوان «لوح محفوظ» تفسير كرده اند؛ يعنى </a:t>
            </a:r>
            <a:r>
              <a:rPr lang="fa-IR" dirty="0" smtClean="0">
                <a:ea typeface="Calibri"/>
              </a:rPr>
              <a:t>همان</a:t>
            </a:r>
            <a:r>
              <a:rPr lang="fa-IR" dirty="0">
                <a:ea typeface="Calibri"/>
                <a:cs typeface="Arial"/>
              </a:rPr>
              <a:t> </a:t>
            </a:r>
            <a:r>
              <a:rPr lang="fa-IR" dirty="0" smtClean="0">
                <a:ea typeface="Calibri"/>
              </a:rPr>
              <a:t>كتابى </a:t>
            </a:r>
            <a:r>
              <a:rPr lang="fa-IR" dirty="0">
                <a:ea typeface="Calibri"/>
              </a:rPr>
              <a:t>كه همه اعمال و حوادث اين جهان در آن ثبت و محفوظ </a:t>
            </a:r>
            <a:r>
              <a:rPr lang="fa-IR" dirty="0" smtClean="0">
                <a:ea typeface="Calibri"/>
              </a:rPr>
              <a:t>است.تعبير </a:t>
            </a:r>
            <a:r>
              <a:rPr lang="fa-IR" dirty="0">
                <a:ea typeface="Calibri"/>
              </a:rPr>
              <a:t>«امام» نيز ممكن است از اين نظر باشد كه چنين كتابى در قيامت براى همه مأموران </a:t>
            </a:r>
            <a:r>
              <a:rPr lang="fa-IR" dirty="0" smtClean="0">
                <a:ea typeface="Calibri"/>
              </a:rPr>
              <a:t>ثواب </a:t>
            </a:r>
            <a:r>
              <a:rPr lang="fa-IR" dirty="0">
                <a:ea typeface="Calibri"/>
              </a:rPr>
              <a:t>و عقاب رهبر و پيشواست و معيارى براى سنجش ارزش اعمال انسان ها و پاداش و كيفر </a:t>
            </a:r>
            <a:r>
              <a:rPr lang="fa-IR" dirty="0" smtClean="0">
                <a:ea typeface="Calibri"/>
              </a:rPr>
              <a:t>آنهاست</a:t>
            </a:r>
            <a:r>
              <a:rPr lang="fa-IR" dirty="0">
                <a:ea typeface="Calibri"/>
              </a:rPr>
              <a:t>.</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07071547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نكته ها</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457200" y="1143000"/>
            <a:ext cx="8153400" cy="4983163"/>
          </a:xfrm>
          <a:ln>
            <a:solidFill>
              <a:srgbClr val="0070C0"/>
            </a:solidFill>
          </a:ln>
        </p:spPr>
        <p:txBody>
          <a:bodyPr>
            <a:normAutofit fontScale="55000" lnSpcReduction="20000"/>
          </a:bodyPr>
          <a:lstStyle/>
          <a:p>
            <a:pPr marL="0" indent="0" algn="r" rtl="1">
              <a:lnSpc>
                <a:spcPct val="115000"/>
              </a:lnSpc>
              <a:spcAft>
                <a:spcPts val="1000"/>
              </a:spcAft>
              <a:buNone/>
            </a:pPr>
            <a:r>
              <a:rPr lang="fa-IR" b="1" dirty="0">
                <a:ea typeface="Calibri"/>
              </a:rPr>
              <a:t>1. انواع كتاب های ثبت اعمال </a:t>
            </a:r>
            <a:endParaRPr lang="en-US" b="1" dirty="0">
              <a:ea typeface="Calibri"/>
              <a:cs typeface="Arial"/>
            </a:endParaRPr>
          </a:p>
          <a:p>
            <a:pPr marL="0" indent="0" algn="r" rtl="1">
              <a:lnSpc>
                <a:spcPct val="115000"/>
              </a:lnSpc>
              <a:spcAft>
                <a:spcPts val="1000"/>
              </a:spcAft>
              <a:buNone/>
            </a:pPr>
            <a:r>
              <a:rPr lang="fa-IR" dirty="0">
                <a:ea typeface="Calibri"/>
              </a:rPr>
              <a:t>از آيات قرآن مجيد چنين استفاده مى شود كه اعمال انسان در چند كتاب ثبت و ضبط مى </a:t>
            </a:r>
            <a:r>
              <a:rPr lang="fa-IR" dirty="0" smtClean="0">
                <a:ea typeface="Calibri"/>
              </a:rPr>
              <a:t>گردد </a:t>
            </a:r>
            <a:r>
              <a:rPr lang="fa-IR" dirty="0">
                <a:ea typeface="Calibri"/>
              </a:rPr>
              <a:t>تا به هنگام حساب هيچ گونه عذر و بهانه اى براى كسى باقى نماند: نخست </a:t>
            </a:r>
            <a:r>
              <a:rPr lang="fa-IR" dirty="0">
                <a:solidFill>
                  <a:schemeClr val="accent2">
                    <a:lumMod val="75000"/>
                  </a:schemeClr>
                </a:solidFill>
                <a:ea typeface="Calibri"/>
              </a:rPr>
              <a:t>«نامه </a:t>
            </a:r>
            <a:r>
              <a:rPr lang="fa-IR" dirty="0" smtClean="0">
                <a:solidFill>
                  <a:schemeClr val="accent2">
                    <a:lumMod val="75000"/>
                  </a:schemeClr>
                </a:solidFill>
                <a:ea typeface="Calibri"/>
              </a:rPr>
              <a:t>اعمالشخصى» </a:t>
            </a:r>
            <a:r>
              <a:rPr lang="fa-IR" dirty="0" smtClean="0">
                <a:ea typeface="Calibri"/>
              </a:rPr>
              <a:t/>
            </a:r>
            <a:br>
              <a:rPr lang="fa-IR" dirty="0" smtClean="0">
                <a:ea typeface="Calibri"/>
              </a:rPr>
            </a:br>
            <a:r>
              <a:rPr lang="fa-IR" dirty="0" smtClean="0">
                <a:ea typeface="Calibri"/>
              </a:rPr>
              <a:t>كه ثبت كننده تمام كارهاى يك فرد در سراسر عمر اوست. قرآن مى گويد: روز قيامت به هركس گفته مى شود: </a:t>
            </a:r>
            <a:r>
              <a:rPr lang="fa-IR" dirty="0" smtClean="0">
                <a:solidFill>
                  <a:srgbClr val="0070C0"/>
                </a:solidFill>
                <a:ea typeface="Calibri"/>
              </a:rPr>
              <a:t>«اقرأ كتابك كفى بنفسك اليوم عليك حسيبا: خودت نامه اعمالت را بخوان، كافى است كه خود حسابگر خويش باشى.»</a:t>
            </a:r>
            <a:r>
              <a:rPr lang="fa-IR" dirty="0" smtClean="0">
                <a:solidFill>
                  <a:srgbClr val="0070C0"/>
                </a:solidFill>
                <a:ea typeface="Calibri"/>
                <a:cs typeface="Arial"/>
              </a:rPr>
              <a:t> </a:t>
            </a:r>
            <a:r>
              <a:rPr lang="fa-IR" dirty="0" smtClean="0">
                <a:ea typeface="Calibri"/>
                <a:cs typeface="Arial"/>
              </a:rPr>
              <a:t/>
            </a:r>
            <a:br>
              <a:rPr lang="fa-IR" dirty="0" smtClean="0">
                <a:ea typeface="Calibri"/>
                <a:cs typeface="Arial"/>
              </a:rPr>
            </a:br>
            <a:r>
              <a:rPr lang="fa-IR" dirty="0" smtClean="0">
                <a:ea typeface="Calibri"/>
              </a:rPr>
              <a:t>اينجاست كه فرياد مجرمان بلند مى شود و مى گويند: </a:t>
            </a:r>
            <a:r>
              <a:rPr lang="fa-IR" dirty="0" smtClean="0">
                <a:solidFill>
                  <a:schemeClr val="accent3">
                    <a:lumMod val="50000"/>
                  </a:schemeClr>
                </a:solidFill>
                <a:ea typeface="Calibri"/>
              </a:rPr>
              <a:t>«واى بر ما! اين چه كتابى است كه هيچ گناه كوچك و بزرگى نيست، مگر اينكه آن را ثبت و احصا كرده است؟!: يقولون يا ويلتنا ما لهذا الكتاب لايغادر صغيرة و لاكبيرة إلا أحصاها.» </a:t>
            </a:r>
            <a:r>
              <a:rPr lang="fa-IR" dirty="0" smtClean="0">
                <a:ea typeface="Calibri"/>
              </a:rPr>
              <a:t>اين همان كتابى است كه </a:t>
            </a:r>
            <a:r>
              <a:rPr lang="fa-IR" dirty="0" smtClean="0">
                <a:solidFill>
                  <a:srgbClr val="0070C0"/>
                </a:solidFill>
                <a:ea typeface="Calibri"/>
              </a:rPr>
              <a:t>«نيكوكاران آن را در دست راست دارند و بدكاران در دست چپ.»</a:t>
            </a:r>
          </a:p>
          <a:p>
            <a:pPr marL="0" indent="0" algn="r" rtl="1">
              <a:lnSpc>
                <a:spcPct val="115000"/>
              </a:lnSpc>
              <a:spcAft>
                <a:spcPts val="1000"/>
              </a:spcAft>
              <a:buNone/>
            </a:pPr>
            <a:r>
              <a:rPr lang="fa-IR" dirty="0" smtClean="0">
                <a:ea typeface="Calibri"/>
              </a:rPr>
              <a:t>دوم </a:t>
            </a:r>
            <a:r>
              <a:rPr lang="fa-IR" dirty="0">
                <a:ea typeface="Calibri"/>
              </a:rPr>
              <a:t>«نامه اعمال امت ها» است كه بيانگر خطوط اجتماعى زندگى آنهاست؛ چنانكه قرآن </a:t>
            </a:r>
            <a:r>
              <a:rPr lang="fa-IR" dirty="0" smtClean="0">
                <a:ea typeface="Calibri"/>
              </a:rPr>
              <a:t>مى </a:t>
            </a:r>
            <a:r>
              <a:rPr lang="fa-IR" dirty="0">
                <a:ea typeface="Calibri"/>
              </a:rPr>
              <a:t>گويد: </a:t>
            </a:r>
            <a:r>
              <a:rPr lang="fa-IR" dirty="0">
                <a:solidFill>
                  <a:srgbClr val="0070C0"/>
                </a:solidFill>
                <a:ea typeface="Calibri"/>
              </a:rPr>
              <a:t>«كل أمة تدعى إلى </a:t>
            </a:r>
            <a:r>
              <a:rPr lang="fa-IR" dirty="0" smtClean="0">
                <a:solidFill>
                  <a:srgbClr val="0070C0"/>
                </a:solidFill>
                <a:ea typeface="Calibri"/>
              </a:rPr>
              <a:t>كتابها: روز </a:t>
            </a:r>
            <a:r>
              <a:rPr lang="fa-IR" dirty="0">
                <a:solidFill>
                  <a:srgbClr val="0070C0"/>
                </a:solidFill>
                <a:ea typeface="Calibri"/>
              </a:rPr>
              <a:t>قيامت هر امتى به نامه اعمالش فراخوانده مى شود.»</a:t>
            </a:r>
            <a:r>
              <a:rPr lang="fa-IR" dirty="0">
                <a:ea typeface="Calibri"/>
              </a:rPr>
              <a:t> </a:t>
            </a:r>
            <a:r>
              <a:rPr lang="fa-IR" dirty="0" smtClean="0">
                <a:ea typeface="Calibri"/>
              </a:rPr>
              <a:t>سومين </a:t>
            </a:r>
            <a:r>
              <a:rPr lang="fa-IR" dirty="0">
                <a:ea typeface="Calibri"/>
              </a:rPr>
              <a:t>كتاب همان </a:t>
            </a:r>
            <a:r>
              <a:rPr lang="fa-IR" dirty="0">
                <a:solidFill>
                  <a:srgbClr val="0070C0"/>
                </a:solidFill>
                <a:ea typeface="Calibri"/>
              </a:rPr>
              <a:t>«نامه جامع و عمومى لوح محفوظ»</a:t>
            </a:r>
            <a:r>
              <a:rPr lang="fa-IR" dirty="0">
                <a:ea typeface="Calibri"/>
              </a:rPr>
              <a:t> است كه نه تنها اعمال همه انسان </a:t>
            </a:r>
            <a:r>
              <a:rPr lang="fa-IR" dirty="0" smtClean="0">
                <a:ea typeface="Calibri"/>
              </a:rPr>
              <a:t>ها </a:t>
            </a:r>
            <a:r>
              <a:rPr lang="fa-IR" dirty="0">
                <a:ea typeface="Calibri"/>
              </a:rPr>
              <a:t>ـ از اولين و آخرين ـ بلكه تمام حوادث جهان در آن يك جا ثبت است و گواه ديگرى بر اعمال </a:t>
            </a:r>
            <a:r>
              <a:rPr lang="fa-IR" dirty="0" smtClean="0">
                <a:ea typeface="Calibri"/>
              </a:rPr>
              <a:t>آدمى </a:t>
            </a:r>
            <a:r>
              <a:rPr lang="fa-IR" dirty="0">
                <a:ea typeface="Calibri"/>
              </a:rPr>
              <a:t>در آن صحنه بزرگ است؛ كتابى كه درحقيقت امام و رهبر براى فرشتگان حساب، و ملائكه </a:t>
            </a:r>
            <a:r>
              <a:rPr lang="fa-IR" dirty="0" smtClean="0">
                <a:ea typeface="Calibri"/>
              </a:rPr>
              <a:t>پاداش </a:t>
            </a:r>
            <a:r>
              <a:rPr lang="fa-IR" dirty="0">
                <a:ea typeface="Calibri"/>
              </a:rPr>
              <a:t>و عقاب است.</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81301735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Font typeface="Arial" pitchFamily="34" charset="0"/>
              <a:buNone/>
            </a:pPr>
            <a:endParaRPr lang="fa-IR"/>
          </a:p>
        </p:txBody>
      </p:sp>
      <p:sp>
        <p:nvSpPr>
          <p:cNvPr id="3" name="Content Placeholder 2"/>
          <p:cNvSpPr>
            <a:spLocks noGrp="1"/>
          </p:cNvSpPr>
          <p:nvPr>
            <p:ph idx="1"/>
          </p:nvPr>
        </p:nvSpPr>
        <p:spPr/>
        <p:txBody>
          <a:bodyPr>
            <a:normAutofit fontScale="85000" lnSpcReduction="10000"/>
          </a:bodyPr>
          <a:lstStyle/>
          <a:p>
            <a:pPr marL="0" indent="0" algn="r" rtl="1">
              <a:lnSpc>
                <a:spcPct val="115000"/>
              </a:lnSpc>
              <a:spcAft>
                <a:spcPts val="1000"/>
              </a:spcAft>
              <a:buNone/>
            </a:pPr>
            <a:r>
              <a:rPr lang="fa-IR" dirty="0">
                <a:ea typeface="Calibri"/>
              </a:rPr>
              <a:t>در سوره يونس مى خوانيم: </a:t>
            </a:r>
            <a:r>
              <a:rPr lang="fa-IR" dirty="0">
                <a:solidFill>
                  <a:srgbClr val="009900"/>
                </a:solidFill>
                <a:ea typeface="Calibri"/>
              </a:rPr>
              <a:t>«قد جائتكم موعظة من ربكم و شفاء لما فى الصدور</a:t>
            </a:r>
            <a:r>
              <a:rPr lang="fa-IR" dirty="0" smtClean="0">
                <a:solidFill>
                  <a:srgbClr val="009900"/>
                </a:solidFill>
                <a:ea typeface="Calibri"/>
              </a:rPr>
              <a:t>: </a:t>
            </a:r>
            <a:r>
              <a:rPr lang="fa-IR" dirty="0">
                <a:solidFill>
                  <a:srgbClr val="009900"/>
                </a:solidFill>
                <a:ea typeface="Calibri"/>
              </a:rPr>
              <a:t>از سوى </a:t>
            </a:r>
            <a:r>
              <a:rPr lang="fa-IR" dirty="0" smtClean="0">
                <a:solidFill>
                  <a:srgbClr val="009900"/>
                </a:solidFill>
                <a:ea typeface="Calibri"/>
              </a:rPr>
              <a:t>پروردگارتان </a:t>
            </a:r>
            <a:r>
              <a:rPr lang="fa-IR" dirty="0">
                <a:solidFill>
                  <a:srgbClr val="009900"/>
                </a:solidFill>
                <a:ea typeface="Calibri"/>
              </a:rPr>
              <a:t>اندرز و شفادهنده دل ها نازل شد.» </a:t>
            </a:r>
            <a:r>
              <a:rPr lang="fa-IR" dirty="0">
                <a:ea typeface="Calibri"/>
              </a:rPr>
              <a:t>در سوره فصلت نيز مى خوانيم: </a:t>
            </a:r>
            <a:r>
              <a:rPr lang="fa-IR" dirty="0">
                <a:solidFill>
                  <a:srgbClr val="009900"/>
                </a:solidFill>
                <a:ea typeface="Calibri"/>
              </a:rPr>
              <a:t>«قل هو للذين </a:t>
            </a:r>
            <a:r>
              <a:rPr lang="fa-IR" dirty="0" smtClean="0">
                <a:solidFill>
                  <a:srgbClr val="009900"/>
                </a:solidFill>
                <a:ea typeface="Calibri"/>
              </a:rPr>
              <a:t>آمنوا </a:t>
            </a:r>
            <a:r>
              <a:rPr lang="fa-IR" dirty="0">
                <a:solidFill>
                  <a:srgbClr val="009900"/>
                </a:solidFill>
                <a:ea typeface="Calibri"/>
              </a:rPr>
              <a:t>هدى و شفاء:  به اين لجوجان تيره دل بگو اين قرآن براى مؤمنان مايه هدايت و شفا است</a:t>
            </a:r>
            <a:r>
              <a:rPr lang="fa-IR" dirty="0" smtClean="0">
                <a:solidFill>
                  <a:srgbClr val="009900"/>
                </a:solidFill>
                <a:ea typeface="Calibri"/>
              </a:rPr>
              <a:t>.» </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 </a:t>
            </a:r>
            <a:r>
              <a:rPr lang="fa-IR" dirty="0" smtClean="0">
                <a:ea typeface="Calibri"/>
              </a:rPr>
              <a:t>على(ع) </a:t>
            </a:r>
            <a:r>
              <a:rPr lang="fa-IR" dirty="0">
                <a:ea typeface="Calibri"/>
              </a:rPr>
              <a:t>در سخن بسيار جامع خود اين حقيقت را با شيواترين عبارات بيان فرموده است:</a:t>
            </a:r>
            <a:endParaRPr lang="en-US" dirty="0">
              <a:ea typeface="Calibri"/>
              <a:cs typeface="Arial"/>
            </a:endParaRPr>
          </a:p>
          <a:p>
            <a:pPr marL="0" indent="0" algn="r" rtl="1">
              <a:lnSpc>
                <a:spcPct val="115000"/>
              </a:lnSpc>
              <a:spcAft>
                <a:spcPts val="1000"/>
              </a:spcAft>
              <a:buNone/>
            </a:pPr>
            <a:r>
              <a:rPr lang="fa-IR" dirty="0">
                <a:solidFill>
                  <a:srgbClr val="009900"/>
                </a:solidFill>
                <a:ea typeface="Calibri"/>
              </a:rPr>
              <a:t>فاستشفوه من أدوائكم و استعينوا به على لأوائكم، فإن فيه شفاء من أكبر الداء، و هو </a:t>
            </a:r>
            <a:r>
              <a:rPr lang="fa-IR" dirty="0" smtClean="0">
                <a:solidFill>
                  <a:srgbClr val="009900"/>
                </a:solidFill>
                <a:ea typeface="Calibri"/>
              </a:rPr>
              <a:t>الكفر </a:t>
            </a:r>
            <a:r>
              <a:rPr lang="fa-IR" dirty="0">
                <a:solidFill>
                  <a:srgbClr val="009900"/>
                </a:solidFill>
                <a:ea typeface="Calibri"/>
              </a:rPr>
              <a:t>و النفاق و الغى و الضلال</a:t>
            </a:r>
            <a:endParaRPr lang="en-US" dirty="0">
              <a:solidFill>
                <a:srgbClr val="009900"/>
              </a:solidFill>
              <a:ea typeface="Calibri"/>
              <a:cs typeface="Arial"/>
            </a:endParaRPr>
          </a:p>
          <a:p>
            <a:pPr marL="0" indent="0">
              <a:buNone/>
            </a:pPr>
            <a:endParaRPr lang="fa-IR" dirty="0"/>
          </a:p>
        </p:txBody>
      </p:sp>
    </p:spTree>
    <p:extLst>
      <p:ext uri="{BB962C8B-B14F-4D97-AF65-F5344CB8AC3E}">
        <p14:creationId xmlns:p14="http://schemas.microsoft.com/office/powerpoint/2010/main" val="74891798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55000" lnSpcReduction="20000"/>
          </a:bodyPr>
          <a:lstStyle/>
          <a:p>
            <a:pPr marL="0" indent="0" algn="r" rtl="1">
              <a:lnSpc>
                <a:spcPct val="115000"/>
              </a:lnSpc>
              <a:spcAft>
                <a:spcPts val="1000"/>
              </a:spcAft>
              <a:buNone/>
            </a:pPr>
            <a:r>
              <a:rPr lang="fa-IR" b="1" dirty="0" smtClean="0">
                <a:ea typeface="Calibri"/>
              </a:rPr>
              <a:t>2. </a:t>
            </a:r>
            <a:r>
              <a:rPr lang="fa-IR" b="1" dirty="0">
                <a:ea typeface="Calibri"/>
              </a:rPr>
              <a:t>همه چيز ثبت مى شود </a:t>
            </a:r>
            <a:endParaRPr lang="en-US" b="1" dirty="0">
              <a:ea typeface="Calibri"/>
              <a:cs typeface="Arial"/>
            </a:endParaRPr>
          </a:p>
          <a:p>
            <a:pPr marL="0" indent="0" algn="r" rtl="1">
              <a:lnSpc>
                <a:spcPct val="115000"/>
              </a:lnSpc>
              <a:spcAft>
                <a:spcPts val="1000"/>
              </a:spcAft>
              <a:buNone/>
            </a:pPr>
            <a:r>
              <a:rPr lang="fa-IR" dirty="0">
                <a:ea typeface="Calibri"/>
              </a:rPr>
              <a:t>در حديث گويا و بيداركننده اى از امام </a:t>
            </a:r>
            <a:r>
              <a:rPr lang="fa-IR" dirty="0" smtClean="0">
                <a:ea typeface="Calibri"/>
              </a:rPr>
              <a:t>صادق(ع) </a:t>
            </a:r>
            <a:r>
              <a:rPr lang="fa-IR" dirty="0">
                <a:solidFill>
                  <a:srgbClr val="00B0F0"/>
                </a:solidFill>
                <a:ea typeface="Calibri"/>
              </a:rPr>
              <a:t>مى </a:t>
            </a:r>
            <a:r>
              <a:rPr lang="fa-IR" dirty="0" smtClean="0">
                <a:solidFill>
                  <a:srgbClr val="00B0F0"/>
                </a:solidFill>
                <a:ea typeface="Calibri"/>
              </a:rPr>
              <a:t>خوانيم:</a:t>
            </a:r>
            <a:r>
              <a:rPr lang="fa-IR" dirty="0">
                <a:solidFill>
                  <a:srgbClr val="00B0F0"/>
                </a:solidFill>
                <a:ea typeface="Calibri"/>
                <a:cs typeface="Arial"/>
              </a:rPr>
              <a:t> </a:t>
            </a:r>
            <a:r>
              <a:rPr lang="fa-IR" dirty="0" smtClean="0">
                <a:solidFill>
                  <a:srgbClr val="00B0F0"/>
                </a:solidFill>
                <a:ea typeface="Calibri"/>
              </a:rPr>
              <a:t>رسول </a:t>
            </a:r>
            <a:r>
              <a:rPr lang="fa-IR" dirty="0">
                <a:solidFill>
                  <a:srgbClr val="00B0F0"/>
                </a:solidFill>
                <a:ea typeface="Calibri"/>
              </a:rPr>
              <a:t>خدا وارد زمين بى آب و علفى شد</a:t>
            </a:r>
            <a:r>
              <a:rPr lang="fa-IR" dirty="0">
                <a:ea typeface="Calibri"/>
              </a:rPr>
              <a:t>. به يارانش فرمود: </a:t>
            </a:r>
            <a:r>
              <a:rPr lang="fa-IR" dirty="0">
                <a:solidFill>
                  <a:srgbClr val="0070C0"/>
                </a:solidFill>
                <a:ea typeface="Calibri"/>
              </a:rPr>
              <a:t>هيزم بياوريد. عرض </a:t>
            </a:r>
            <a:r>
              <a:rPr lang="fa-IR" dirty="0" smtClean="0">
                <a:solidFill>
                  <a:srgbClr val="0070C0"/>
                </a:solidFill>
                <a:ea typeface="Calibri"/>
              </a:rPr>
              <a:t>كردند</a:t>
            </a:r>
            <a:r>
              <a:rPr lang="fa-IR" dirty="0">
                <a:solidFill>
                  <a:srgbClr val="0070C0"/>
                </a:solidFill>
                <a:ea typeface="Calibri"/>
              </a:rPr>
              <a:t>: اى رسول خدا، اينجا سرزمين خشكى است كه هيچ هيزم در آن </a:t>
            </a:r>
            <a:r>
              <a:rPr lang="fa-IR" dirty="0">
                <a:ea typeface="Calibri"/>
              </a:rPr>
              <a:t>نيست. فرمود: </a:t>
            </a:r>
            <a:r>
              <a:rPr lang="fa-IR" dirty="0">
                <a:ea typeface="Calibri"/>
                <a:cs typeface="Arial"/>
              </a:rPr>
              <a:t/>
            </a:r>
            <a:br>
              <a:rPr lang="fa-IR" dirty="0">
                <a:ea typeface="Calibri"/>
                <a:cs typeface="Arial"/>
              </a:rPr>
            </a:br>
            <a:r>
              <a:rPr lang="fa-IR" dirty="0" smtClean="0">
                <a:solidFill>
                  <a:srgbClr val="0070C0"/>
                </a:solidFill>
                <a:ea typeface="Calibri"/>
              </a:rPr>
              <a:t>«</a:t>
            </a:r>
            <a:r>
              <a:rPr lang="fa-IR" dirty="0">
                <a:solidFill>
                  <a:srgbClr val="0070C0"/>
                </a:solidFill>
                <a:ea typeface="Calibri"/>
              </a:rPr>
              <a:t>برويد هر كدام هر مقدار مى توانيد جمع كنيد</a:t>
            </a:r>
            <a:r>
              <a:rPr lang="fa-IR" dirty="0" smtClean="0">
                <a:solidFill>
                  <a:srgbClr val="0070C0"/>
                </a:solidFill>
                <a:ea typeface="Calibri"/>
              </a:rPr>
              <a:t>.»</a:t>
            </a:r>
            <a:br>
              <a:rPr lang="fa-IR" dirty="0" smtClean="0">
                <a:solidFill>
                  <a:srgbClr val="0070C0"/>
                </a:solidFill>
                <a:ea typeface="Calibri"/>
              </a:rPr>
            </a:br>
            <a:r>
              <a:rPr lang="fa-IR" dirty="0" smtClean="0">
                <a:solidFill>
                  <a:srgbClr val="0070C0"/>
                </a:solidFill>
                <a:ea typeface="Calibri"/>
              </a:rPr>
              <a:t> </a:t>
            </a:r>
            <a:r>
              <a:rPr lang="fa-IR" dirty="0">
                <a:ea typeface="Calibri"/>
              </a:rPr>
              <a:t>هريك از آنها مختصر هيزم يا چوب </a:t>
            </a:r>
            <a:r>
              <a:rPr lang="fa-IR" dirty="0" smtClean="0">
                <a:ea typeface="Calibri"/>
              </a:rPr>
              <a:t>خشكيده </a:t>
            </a:r>
            <a:r>
              <a:rPr lang="fa-IR" dirty="0">
                <a:ea typeface="Calibri"/>
              </a:rPr>
              <a:t>اى با خود آورد و همه را پيش روى </a:t>
            </a:r>
            <a:r>
              <a:rPr lang="fa-IR" dirty="0" smtClean="0">
                <a:ea typeface="Calibri"/>
              </a:rPr>
              <a:t>پيامبر(ص)روى </a:t>
            </a:r>
            <a:r>
              <a:rPr lang="fa-IR" dirty="0">
                <a:ea typeface="Calibri"/>
              </a:rPr>
              <a:t>هم </a:t>
            </a:r>
            <a:r>
              <a:rPr lang="fa-IR" dirty="0" smtClean="0">
                <a:ea typeface="Calibri"/>
              </a:rPr>
              <a:t>ريختند</a:t>
            </a:r>
            <a:r>
              <a:rPr lang="fa-IR" dirty="0">
                <a:ea typeface="Calibri"/>
              </a:rPr>
              <a:t>. (شعله اى در آن افكند و آتشى عظيم از آن زبانه كشيد)</a:t>
            </a:r>
            <a:r>
              <a:rPr lang="fa-IR" dirty="0">
                <a:solidFill>
                  <a:srgbClr val="00B0F0"/>
                </a:solidFill>
                <a:ea typeface="Calibri"/>
              </a:rPr>
              <a:t> </a:t>
            </a:r>
            <a:r>
              <a:rPr lang="fa-IR" dirty="0">
                <a:ea typeface="Calibri"/>
              </a:rPr>
              <a:t>سپس </a:t>
            </a:r>
            <a:r>
              <a:rPr lang="fa-IR" dirty="0" smtClean="0">
                <a:ea typeface="Calibri"/>
              </a:rPr>
              <a:t>پيامبر(ص) </a:t>
            </a:r>
            <a:r>
              <a:rPr lang="fa-IR" dirty="0">
                <a:ea typeface="Calibri"/>
              </a:rPr>
              <a:t>فرمود: </a:t>
            </a:r>
            <a:r>
              <a:rPr lang="fa-IR" dirty="0">
                <a:solidFill>
                  <a:srgbClr val="002060"/>
                </a:solidFill>
                <a:ea typeface="Calibri"/>
              </a:rPr>
              <a:t>اين گونه گناهان (كوچك) روى هم متراكم مى شوند (و شما </a:t>
            </a:r>
            <a:r>
              <a:rPr lang="fa-IR" dirty="0" smtClean="0">
                <a:solidFill>
                  <a:srgbClr val="002060"/>
                </a:solidFill>
                <a:ea typeface="Calibri"/>
              </a:rPr>
              <a:t>براى </a:t>
            </a:r>
            <a:r>
              <a:rPr lang="fa-IR" dirty="0">
                <a:solidFill>
                  <a:srgbClr val="002060"/>
                </a:solidFill>
                <a:ea typeface="Calibri"/>
              </a:rPr>
              <a:t>تك تك آنها اهميتى قائل نيستيد!)</a:t>
            </a:r>
            <a:r>
              <a:rPr lang="fa-IR" dirty="0">
                <a:ea typeface="Calibri"/>
              </a:rPr>
              <a:t> سپس فرمود</a:t>
            </a:r>
            <a:r>
              <a:rPr lang="fa-IR" dirty="0" smtClean="0">
                <a:solidFill>
                  <a:srgbClr val="0070C0"/>
                </a:solidFill>
                <a:ea typeface="Calibri"/>
              </a:rPr>
              <a:t>:</a:t>
            </a:r>
            <a:br>
              <a:rPr lang="fa-IR" dirty="0" smtClean="0">
                <a:solidFill>
                  <a:srgbClr val="0070C0"/>
                </a:solidFill>
                <a:ea typeface="Calibri"/>
              </a:rPr>
            </a:br>
            <a:r>
              <a:rPr lang="fa-IR" dirty="0" smtClean="0">
                <a:solidFill>
                  <a:srgbClr val="0070C0"/>
                </a:solidFill>
                <a:ea typeface="Calibri"/>
              </a:rPr>
              <a:t> </a:t>
            </a:r>
            <a:r>
              <a:rPr lang="fa-IR" dirty="0">
                <a:solidFill>
                  <a:srgbClr val="0070C0"/>
                </a:solidFill>
                <a:ea typeface="Calibri"/>
              </a:rPr>
              <a:t>بترسيد از گناهان كوچك كه </a:t>
            </a:r>
            <a:r>
              <a:rPr lang="fa-IR" dirty="0" smtClean="0">
                <a:solidFill>
                  <a:srgbClr val="0070C0"/>
                </a:solidFill>
                <a:ea typeface="Calibri"/>
              </a:rPr>
              <a:t>هر </a:t>
            </a:r>
            <a:r>
              <a:rPr lang="fa-IR" dirty="0">
                <a:solidFill>
                  <a:srgbClr val="0070C0"/>
                </a:solidFill>
                <a:ea typeface="Calibri"/>
              </a:rPr>
              <a:t>چيزى طالبى دارد و طالب آنها آنچه از پيش فرستادند و آنچه از آثار باقى گذاشته </a:t>
            </a:r>
            <a:r>
              <a:rPr lang="fa-IR" dirty="0" smtClean="0">
                <a:solidFill>
                  <a:srgbClr val="0070C0"/>
                </a:solidFill>
                <a:ea typeface="Calibri"/>
              </a:rPr>
              <a:t>اند</a:t>
            </a:r>
            <a:r>
              <a:rPr lang="fa-IR" dirty="0">
                <a:solidFill>
                  <a:srgbClr val="0070C0"/>
                </a:solidFill>
                <a:ea typeface="Calibri"/>
              </a:rPr>
              <a:t>، مى نويسد و همه چيز را در كتاب مبين ثبت كرده</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ea typeface="Calibri"/>
              </a:rPr>
              <a:t>اين حديث تكان دهنده ترسيمى است گويا از تراكم گناهان كم اهميت و آتش عظيمى كه </a:t>
            </a:r>
            <a:r>
              <a:rPr lang="fa-IR" dirty="0" smtClean="0">
                <a:ea typeface="Calibri"/>
              </a:rPr>
              <a:t>از </a:t>
            </a:r>
            <a:r>
              <a:rPr lang="fa-IR" dirty="0">
                <a:ea typeface="Calibri"/>
              </a:rPr>
              <a:t>مجموع آنها زبانه مى كشد.</a:t>
            </a:r>
            <a:endParaRPr lang="en-US" dirty="0">
              <a:ea typeface="Calibri"/>
              <a:cs typeface="Arial"/>
            </a:endParaRPr>
          </a:p>
          <a:p>
            <a:pPr marL="0" indent="0" algn="r" rtl="1">
              <a:lnSpc>
                <a:spcPct val="115000"/>
              </a:lnSpc>
              <a:spcAft>
                <a:spcPts val="1000"/>
              </a:spcAft>
              <a:buNone/>
            </a:pPr>
            <a:r>
              <a:rPr lang="fa-IR" dirty="0">
                <a:ea typeface="Calibri"/>
              </a:rPr>
              <a:t>در حديث ديگرى آمده است كه قبيله بنوسلمه در نقطه دوردستى از شهر مدينه </a:t>
            </a:r>
            <a:r>
              <a:rPr lang="fa-IR" dirty="0" smtClean="0">
                <a:ea typeface="Calibri"/>
              </a:rPr>
              <a:t>قرارداشتند</a:t>
            </a:r>
            <a:r>
              <a:rPr lang="fa-IR" dirty="0">
                <a:ea typeface="Calibri"/>
              </a:rPr>
              <a:t>. از اين رو تصميم گرفتند به نزديكى مسجد </a:t>
            </a:r>
            <a:r>
              <a:rPr lang="fa-IR" dirty="0" smtClean="0">
                <a:ea typeface="Calibri"/>
              </a:rPr>
              <a:t>پيامبر(ص) </a:t>
            </a:r>
            <a:r>
              <a:rPr lang="fa-IR" dirty="0">
                <a:ea typeface="Calibri"/>
              </a:rPr>
              <a:t>نقل مكان كنند، </a:t>
            </a:r>
            <a:r>
              <a:rPr lang="fa-IR" dirty="0" smtClean="0">
                <a:ea typeface="Calibri"/>
              </a:rPr>
              <a:t>تا </a:t>
            </a:r>
            <a:r>
              <a:rPr lang="fa-IR" dirty="0">
                <a:ea typeface="Calibri"/>
              </a:rPr>
              <a:t>اينكه آيه فوق نازل شد و </a:t>
            </a:r>
            <a:r>
              <a:rPr lang="fa-IR" dirty="0" smtClean="0">
                <a:ea typeface="Calibri"/>
              </a:rPr>
              <a:t>پيامبر(ص) </a:t>
            </a:r>
            <a:r>
              <a:rPr lang="fa-IR" dirty="0">
                <a:ea typeface="Calibri"/>
              </a:rPr>
              <a:t>به آنها فرمود: </a:t>
            </a:r>
            <a:r>
              <a:rPr lang="fa-IR" dirty="0">
                <a:solidFill>
                  <a:schemeClr val="tx2"/>
                </a:solidFill>
                <a:ea typeface="Calibri"/>
              </a:rPr>
              <a:t>آثار شما (گام هاى شما به </a:t>
            </a:r>
            <a:r>
              <a:rPr lang="fa-IR" dirty="0" smtClean="0">
                <a:solidFill>
                  <a:schemeClr val="tx2"/>
                </a:solidFill>
                <a:ea typeface="Calibri"/>
              </a:rPr>
              <a:t>سوى </a:t>
            </a:r>
            <a:r>
              <a:rPr lang="fa-IR" dirty="0">
                <a:solidFill>
                  <a:schemeClr val="tx2"/>
                </a:solidFill>
                <a:ea typeface="Calibri"/>
              </a:rPr>
              <a:t>مسجد) در نامه اعمالتان نوشته خواهد شد (و پاداش خواهيد گرفت</a:t>
            </a:r>
            <a:r>
              <a:rPr lang="fa-IR">
                <a:solidFill>
                  <a:schemeClr val="tx2"/>
                </a:solidFill>
                <a:ea typeface="Calibri"/>
              </a:rPr>
              <a:t>). </a:t>
            </a:r>
            <a:r>
              <a:rPr lang="fa-IR" smtClean="0">
                <a:solidFill>
                  <a:schemeClr val="tx2"/>
                </a:solidFill>
                <a:ea typeface="Calibri"/>
              </a:rPr>
              <a:t/>
            </a:r>
            <a:br>
              <a:rPr lang="fa-IR" smtClean="0">
                <a:solidFill>
                  <a:schemeClr val="tx2"/>
                </a:solidFill>
                <a:ea typeface="Calibri"/>
              </a:rPr>
            </a:br>
            <a:r>
              <a:rPr lang="fa-IR" smtClean="0">
                <a:ea typeface="Calibri"/>
              </a:rPr>
              <a:t>هنگامى </a:t>
            </a:r>
            <a:r>
              <a:rPr lang="fa-IR" dirty="0">
                <a:ea typeface="Calibri"/>
              </a:rPr>
              <a:t>كه بنوسلمه </a:t>
            </a:r>
            <a:r>
              <a:rPr lang="fa-IR" dirty="0" smtClean="0">
                <a:ea typeface="Calibri"/>
              </a:rPr>
              <a:t>اين </a:t>
            </a:r>
            <a:r>
              <a:rPr lang="fa-IR" dirty="0">
                <a:ea typeface="Calibri"/>
              </a:rPr>
              <a:t>سخن را شنيدند، صرف نظر كردند و در جاى خود </a:t>
            </a:r>
            <a:r>
              <a:rPr lang="fa-IR" smtClean="0">
                <a:ea typeface="Calibri"/>
              </a:rPr>
              <a:t>ماندند.</a:t>
            </a:r>
          </a:p>
          <a:p>
            <a:pPr marL="0" indent="0" algn="r" rtl="1">
              <a:lnSpc>
                <a:spcPct val="115000"/>
              </a:lnSpc>
              <a:spcAft>
                <a:spcPts val="1000"/>
              </a:spcAft>
              <a:buNone/>
            </a:pPr>
            <a:r>
              <a:rPr lang="fa-IR" dirty="0" smtClean="0">
                <a:ea typeface="Calibri"/>
              </a:rPr>
              <a:t>روشن </a:t>
            </a:r>
            <a:r>
              <a:rPr lang="fa-IR" dirty="0">
                <a:ea typeface="Calibri"/>
              </a:rPr>
              <a:t>است كه آيه مفهومى گسترده دارد كه هريك از اين امور مصداقى از آن 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04693621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i\Desktop\mohabb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82744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marL="0" indent="0" algn="r" rtl="1">
              <a:lnSpc>
                <a:spcPct val="115000"/>
              </a:lnSpc>
              <a:spcAft>
                <a:spcPts val="1000"/>
              </a:spcAft>
              <a:buNone/>
            </a:pPr>
            <a:r>
              <a:rPr lang="fa-IR" dirty="0">
                <a:ea typeface="Calibri"/>
              </a:rPr>
              <a:t>از اين كتاب بزرگ آسمانى براى بيمارى هاى خود شفا بخواهيد و براى حل مشكلاتتان </a:t>
            </a:r>
            <a:r>
              <a:rPr lang="fa-IR" dirty="0" smtClean="0">
                <a:ea typeface="Calibri"/>
              </a:rPr>
              <a:t>از </a:t>
            </a:r>
            <a:r>
              <a:rPr lang="fa-IR" dirty="0">
                <a:ea typeface="Calibri"/>
              </a:rPr>
              <a:t>آن يارى طلبيد؛ چرا كه در اين كتاب درمان بزرگ ترين دردهاست: درد كفر، نفاق، </a:t>
            </a:r>
            <a:r>
              <a:rPr lang="fa-IR" dirty="0" smtClean="0">
                <a:ea typeface="Calibri"/>
              </a:rPr>
              <a:t>گمراهى </a:t>
            </a:r>
            <a:r>
              <a:rPr lang="fa-IR" dirty="0">
                <a:ea typeface="Calibri"/>
              </a:rPr>
              <a:t>و ضلالت.</a:t>
            </a:r>
            <a:endParaRPr lang="en-US" dirty="0">
              <a:ea typeface="Calibri"/>
              <a:cs typeface="Arial"/>
            </a:endParaRPr>
          </a:p>
          <a:p>
            <a:pPr marL="0" indent="0" algn="r" rtl="1">
              <a:lnSpc>
                <a:spcPct val="115000"/>
              </a:lnSpc>
              <a:spcAft>
                <a:spcPts val="1000"/>
              </a:spcAft>
              <a:buNone/>
            </a:pPr>
            <a:r>
              <a:rPr lang="fa-IR" dirty="0">
                <a:ea typeface="Calibri"/>
              </a:rPr>
              <a:t>در سخنان ديگرى از همان حضرت مى خوانيم:</a:t>
            </a:r>
            <a:endParaRPr lang="en-US" dirty="0">
              <a:ea typeface="Calibri"/>
              <a:cs typeface="Arial"/>
            </a:endParaRPr>
          </a:p>
          <a:p>
            <a:pPr marL="0" indent="0" algn="r" rtl="1">
              <a:lnSpc>
                <a:spcPct val="115000"/>
              </a:lnSpc>
              <a:spcAft>
                <a:spcPts val="1000"/>
              </a:spcAft>
              <a:buNone/>
            </a:pPr>
            <a:r>
              <a:rPr lang="fa-IR" dirty="0">
                <a:solidFill>
                  <a:schemeClr val="tx2"/>
                </a:solidFill>
                <a:ea typeface="Calibri"/>
              </a:rPr>
              <a:t>آگاه باشيد! در اين خبرهاى آينده است و بيان حوادث اقوام گذشته و درمان بيمارى هاى شما و برنامه نظم زندگى اجتماعى تان.</a:t>
            </a:r>
            <a:endParaRPr lang="en-US" dirty="0">
              <a:solidFill>
                <a:schemeClr val="tx2"/>
              </a:solidFill>
              <a:ea typeface="Calibri"/>
              <a:cs typeface="Arial"/>
            </a:endParaRPr>
          </a:p>
          <a:p>
            <a:pPr marL="0" indent="0" algn="r" rtl="1">
              <a:lnSpc>
                <a:spcPct val="115000"/>
              </a:lnSpc>
              <a:spcAft>
                <a:spcPts val="1000"/>
              </a:spcAft>
              <a:buNone/>
            </a:pPr>
            <a:r>
              <a:rPr lang="fa-IR" dirty="0">
                <a:solidFill>
                  <a:schemeClr val="tx2"/>
                </a:solidFill>
                <a:ea typeface="Calibri"/>
              </a:rPr>
              <a:t> كتاب خدا را محكم بگيريد؛ زيرا رشته اى است بسيار مستحكم و نورى است آشكار، </a:t>
            </a:r>
            <a:endParaRPr lang="en-US" dirty="0">
              <a:solidFill>
                <a:schemeClr val="tx2"/>
              </a:solidFill>
              <a:ea typeface="Calibri"/>
              <a:cs typeface="Arial"/>
            </a:endParaRPr>
          </a:p>
          <a:p>
            <a:pPr marL="0" indent="0" algn="r" rtl="1">
              <a:lnSpc>
                <a:spcPct val="115000"/>
              </a:lnSpc>
              <a:spcAft>
                <a:spcPts val="1000"/>
              </a:spcAft>
              <a:buNone/>
            </a:pPr>
            <a:r>
              <a:rPr lang="fa-IR" dirty="0">
                <a:solidFill>
                  <a:schemeClr val="tx2"/>
                </a:solidFill>
                <a:ea typeface="Calibri"/>
              </a:rPr>
              <a:t>دارويى است شفابخش و پر بركت و آب حياتى است كه عطش تشنگان حق را فرومى </a:t>
            </a:r>
            <a:endParaRPr lang="en-US" dirty="0">
              <a:solidFill>
                <a:schemeClr val="tx2"/>
              </a:solidFill>
              <a:ea typeface="Calibri"/>
              <a:cs typeface="Arial"/>
            </a:endParaRPr>
          </a:p>
          <a:p>
            <a:pPr marL="0" indent="0" algn="r" rtl="1">
              <a:lnSpc>
                <a:spcPct val="115000"/>
              </a:lnSpc>
              <a:spcAft>
                <a:spcPts val="1000"/>
              </a:spcAft>
              <a:buNone/>
            </a:pPr>
            <a:r>
              <a:rPr lang="fa-IR" dirty="0">
                <a:solidFill>
                  <a:schemeClr val="tx2"/>
                </a:solidFill>
                <a:ea typeface="Calibri"/>
              </a:rPr>
              <a:t>نشاند. هركس به آن تمسك جويد، او را حفظ مى كند و آن كس كه به دامنش چنگ </a:t>
            </a:r>
            <a:endParaRPr lang="en-US" dirty="0">
              <a:solidFill>
                <a:schemeClr val="tx2"/>
              </a:solidFill>
              <a:ea typeface="Calibri"/>
              <a:cs typeface="Arial"/>
            </a:endParaRPr>
          </a:p>
          <a:p>
            <a:pPr marL="0" indent="0" algn="r" rtl="1">
              <a:lnSpc>
                <a:spcPct val="115000"/>
              </a:lnSpc>
              <a:spcAft>
                <a:spcPts val="1000"/>
              </a:spcAft>
              <a:buNone/>
            </a:pPr>
            <a:r>
              <a:rPr lang="fa-IR" dirty="0">
                <a:solidFill>
                  <a:schemeClr val="tx2"/>
                </a:solidFill>
                <a:ea typeface="Calibri"/>
              </a:rPr>
              <a:t>زند، او را نجات مى بخشد. انحراف در آن راه ندارد تا نياز به راست نمودن داشته باشد </a:t>
            </a:r>
            <a:endParaRPr lang="en-US" dirty="0">
              <a:solidFill>
                <a:schemeClr val="tx2"/>
              </a:solidFill>
              <a:ea typeface="Calibri"/>
              <a:cs typeface="Arial"/>
            </a:endParaRPr>
          </a:p>
          <a:p>
            <a:pPr marL="0" indent="0" algn="r" rtl="1">
              <a:lnSpc>
                <a:spcPct val="115000"/>
              </a:lnSpc>
              <a:spcAft>
                <a:spcPts val="1000"/>
              </a:spcAft>
              <a:buNone/>
            </a:pPr>
            <a:r>
              <a:rPr lang="fa-IR" dirty="0">
                <a:solidFill>
                  <a:schemeClr val="tx2"/>
                </a:solidFill>
                <a:ea typeface="Calibri"/>
              </a:rPr>
              <a:t>و هرگز خطا نمى كند تا از خوانندگانش پوزش طلبد. تكرارش موجب كهنگى و يا </a:t>
            </a:r>
            <a:endParaRPr lang="en-US" dirty="0">
              <a:solidFill>
                <a:schemeClr val="tx2"/>
              </a:solidFill>
              <a:ea typeface="Calibri"/>
              <a:cs typeface="Arial"/>
            </a:endParaRPr>
          </a:p>
          <a:p>
            <a:pPr marL="0" indent="0" algn="r" rtl="1">
              <a:lnSpc>
                <a:spcPct val="115000"/>
              </a:lnSpc>
              <a:spcAft>
                <a:spcPts val="1000"/>
              </a:spcAft>
              <a:buNone/>
            </a:pPr>
            <a:r>
              <a:rPr lang="fa-IR" dirty="0">
                <a:solidFill>
                  <a:schemeClr val="tx2"/>
                </a:solidFill>
                <a:ea typeface="Calibri"/>
              </a:rPr>
              <a:t>ناراحتى گوش نمى گردد (و هر قدر آن را بخوانند، شيرين تر و دلپذيرتر خواهد بود)</a:t>
            </a:r>
            <a:endParaRPr lang="en-US" dirty="0">
              <a:solidFill>
                <a:schemeClr val="tx2"/>
              </a:solidFill>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04471591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fontScale="70000" lnSpcReduction="20000"/>
          </a:bodyPr>
          <a:lstStyle/>
          <a:p>
            <a:pPr marL="0" indent="0" algn="r" rtl="1">
              <a:lnSpc>
                <a:spcPct val="115000"/>
              </a:lnSpc>
              <a:spcAft>
                <a:spcPts val="1000"/>
              </a:spcAft>
              <a:buNone/>
            </a:pPr>
            <a:r>
              <a:rPr lang="fa-IR" dirty="0">
                <a:solidFill>
                  <a:schemeClr val="tx2"/>
                </a:solidFill>
                <a:ea typeface="Calibri"/>
              </a:rPr>
              <a:t>كسى كه با قرآن سخن بگويد، راست مى گويد و كسى كه به آن عمل كند، گوى </a:t>
            </a:r>
            <a:endParaRPr lang="en-US" dirty="0">
              <a:solidFill>
                <a:schemeClr val="tx2"/>
              </a:solidFill>
              <a:ea typeface="Calibri"/>
              <a:cs typeface="Arial"/>
            </a:endParaRPr>
          </a:p>
          <a:p>
            <a:pPr marL="0" indent="0" algn="r" rtl="1">
              <a:lnSpc>
                <a:spcPct val="115000"/>
              </a:lnSpc>
              <a:spcAft>
                <a:spcPts val="1000"/>
              </a:spcAft>
              <a:buNone/>
            </a:pPr>
            <a:r>
              <a:rPr lang="fa-IR" dirty="0">
                <a:solidFill>
                  <a:schemeClr val="tx2"/>
                </a:solidFill>
                <a:ea typeface="Calibri"/>
              </a:rPr>
              <a:t>سبقت را از همگان مى برد</a:t>
            </a:r>
            <a:r>
              <a:rPr lang="fa-IR" dirty="0" smtClean="0">
                <a:solidFill>
                  <a:schemeClr val="tx2"/>
                </a:solidFill>
                <a:ea typeface="Calibri"/>
              </a:rPr>
              <a:t>.</a:t>
            </a:r>
          </a:p>
          <a:p>
            <a:pPr marL="0" indent="0" algn="r" rtl="1">
              <a:lnSpc>
                <a:spcPct val="115000"/>
              </a:lnSpc>
              <a:spcAft>
                <a:spcPts val="1000"/>
              </a:spcAft>
              <a:buNone/>
            </a:pPr>
            <a:r>
              <a:rPr lang="fa-IR" dirty="0" smtClean="0">
                <a:ea typeface="Calibri"/>
              </a:rPr>
              <a:t> اين </a:t>
            </a:r>
            <a:r>
              <a:rPr lang="fa-IR" dirty="0">
                <a:ea typeface="Calibri"/>
              </a:rPr>
              <a:t>تعبيرهاى رسا و گويا ـ كه نظير آن را در سخنان ديگر </a:t>
            </a:r>
            <a:r>
              <a:rPr lang="fa-IR" dirty="0" smtClean="0">
                <a:ea typeface="Calibri"/>
              </a:rPr>
              <a:t>معصومان(ع)نيز </a:t>
            </a:r>
            <a:r>
              <a:rPr lang="fa-IR" dirty="0">
                <a:ea typeface="Calibri"/>
              </a:rPr>
              <a:t>مى </a:t>
            </a:r>
            <a:endParaRPr lang="en-US" dirty="0">
              <a:ea typeface="Calibri"/>
              <a:cs typeface="Arial"/>
            </a:endParaRPr>
          </a:p>
          <a:p>
            <a:pPr marL="0" indent="0" algn="r" rtl="1">
              <a:lnSpc>
                <a:spcPct val="115000"/>
              </a:lnSpc>
              <a:spcAft>
                <a:spcPts val="1000"/>
              </a:spcAft>
              <a:buNone/>
            </a:pPr>
            <a:r>
              <a:rPr lang="fa-IR" dirty="0">
                <a:ea typeface="Calibri"/>
              </a:rPr>
              <a:t>بينيم ـ به نيكى بيانگر آن است كه قرآن نسخه اى است براى سامان بخشيدن به همه نابسامانى </a:t>
            </a:r>
            <a:endParaRPr lang="en-US" dirty="0">
              <a:ea typeface="Calibri"/>
              <a:cs typeface="Arial"/>
            </a:endParaRPr>
          </a:p>
          <a:p>
            <a:pPr marL="0" indent="0" algn="r" rtl="1">
              <a:lnSpc>
                <a:spcPct val="115000"/>
              </a:lnSpc>
              <a:spcAft>
                <a:spcPts val="1000"/>
              </a:spcAft>
              <a:buNone/>
            </a:pPr>
            <a:r>
              <a:rPr lang="fa-IR" dirty="0">
                <a:ea typeface="Calibri"/>
              </a:rPr>
              <a:t>ها و بهبود فرد و جامعه از انواع بيمارى هاى اخلاقى و اجتماعى.</a:t>
            </a:r>
            <a:endParaRPr lang="en-US" dirty="0">
              <a:ea typeface="Calibri"/>
              <a:cs typeface="Arial"/>
            </a:endParaRPr>
          </a:p>
          <a:p>
            <a:pPr marL="0" indent="0" algn="r" rtl="1">
              <a:lnSpc>
                <a:spcPct val="115000"/>
              </a:lnSpc>
              <a:spcAft>
                <a:spcPts val="1000"/>
              </a:spcAft>
              <a:buNone/>
            </a:pPr>
            <a:r>
              <a:rPr lang="fa-IR" dirty="0">
                <a:ea typeface="Calibri"/>
              </a:rPr>
              <a:t> بهترين دليل براى اثبات اين مدعا، مقايسه وضع عرب جاهلى با تربيت شدگان مكتب </a:t>
            </a:r>
            <a:endParaRPr lang="en-US" dirty="0">
              <a:ea typeface="Calibri"/>
              <a:cs typeface="Arial"/>
            </a:endParaRPr>
          </a:p>
          <a:p>
            <a:pPr marL="0" indent="0" algn="r" rtl="1">
              <a:lnSpc>
                <a:spcPct val="115000"/>
              </a:lnSpc>
              <a:spcAft>
                <a:spcPts val="1000"/>
              </a:spcAft>
              <a:buNone/>
            </a:pPr>
            <a:r>
              <a:rPr lang="fa-IR" dirty="0" smtClean="0">
                <a:ea typeface="Calibri"/>
              </a:rPr>
              <a:t>پيامبر(ص) </a:t>
            </a:r>
            <a:r>
              <a:rPr lang="fa-IR" dirty="0">
                <a:ea typeface="Calibri"/>
              </a:rPr>
              <a:t>در آغاز اسلام است، ديديم چگونه آن قوم خونخوار، جاهل و نادان </a:t>
            </a:r>
            <a:endParaRPr lang="en-US" dirty="0">
              <a:ea typeface="Calibri"/>
              <a:cs typeface="Arial"/>
            </a:endParaRPr>
          </a:p>
          <a:p>
            <a:pPr marL="0" indent="0" algn="r" rtl="1">
              <a:lnSpc>
                <a:spcPct val="115000"/>
              </a:lnSpc>
              <a:spcAft>
                <a:spcPts val="1000"/>
              </a:spcAft>
              <a:buNone/>
            </a:pPr>
            <a:r>
              <a:rPr lang="fa-IR" dirty="0">
                <a:ea typeface="Calibri"/>
              </a:rPr>
              <a:t>كه انواع بيمارى هاى اجتماعى و اخلاقى سر تا پاى وجودشان را فراگرفته بود، با استفاده از اين </a:t>
            </a:r>
            <a:endParaRPr lang="en-US" dirty="0">
              <a:ea typeface="Calibri"/>
              <a:cs typeface="Arial"/>
            </a:endParaRPr>
          </a:p>
          <a:p>
            <a:pPr marL="0" indent="0" algn="r" rtl="1">
              <a:lnSpc>
                <a:spcPct val="115000"/>
              </a:lnSpc>
              <a:spcAft>
                <a:spcPts val="1000"/>
              </a:spcAft>
              <a:buNone/>
            </a:pPr>
            <a:r>
              <a:rPr lang="fa-IR" dirty="0">
                <a:ea typeface="Calibri"/>
              </a:rPr>
              <a:t>نسخه شفابخش نه تنها درمان يافتند، بلكه آن چنان نيرومند شدند كه ابرقدرت هاى جبار جهان </a:t>
            </a:r>
            <a:endParaRPr lang="en-US" dirty="0">
              <a:ea typeface="Calibri"/>
              <a:cs typeface="Arial"/>
            </a:endParaRPr>
          </a:p>
          <a:p>
            <a:pPr marL="0" indent="0" algn="r" rtl="1">
              <a:lnSpc>
                <a:spcPct val="115000"/>
              </a:lnSpc>
              <a:spcAft>
                <a:spcPts val="1000"/>
              </a:spcAft>
              <a:buNone/>
            </a:pPr>
            <a:r>
              <a:rPr lang="fa-IR" dirty="0">
                <a:ea typeface="Calibri"/>
              </a:rPr>
              <a:t>را به زانو در آوردند</a:t>
            </a:r>
            <a:r>
              <a:rPr lang="fa-IR" dirty="0" smtClean="0">
                <a:ea typeface="Calibri"/>
              </a:rPr>
              <a:t>.</a:t>
            </a:r>
            <a:r>
              <a:rPr lang="fa-IR" dirty="0">
                <a:ea typeface="Calibri"/>
              </a:rPr>
              <a:t> </a:t>
            </a:r>
            <a:endParaRPr lang="en-US" dirty="0">
              <a:ea typeface="Calibri"/>
              <a:cs typeface="Arial"/>
            </a:endParaRPr>
          </a:p>
          <a:p>
            <a:pPr marL="0" indent="0" algn="r" rtl="1">
              <a:lnSpc>
                <a:spcPct val="115000"/>
              </a:lnSpc>
              <a:spcAft>
                <a:spcPts val="1000"/>
              </a:spcAft>
              <a:buNone/>
            </a:pPr>
            <a:endParaRPr lang="en-US" dirty="0">
              <a:ea typeface="Calibri"/>
              <a:cs typeface="Arial"/>
            </a:endParaRPr>
          </a:p>
        </p:txBody>
      </p:sp>
    </p:spTree>
    <p:extLst>
      <p:ext uri="{BB962C8B-B14F-4D97-AF65-F5344CB8AC3E}">
        <p14:creationId xmlns:p14="http://schemas.microsoft.com/office/powerpoint/2010/main" val="184648253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a:ea typeface="Calibri"/>
              </a:rPr>
              <a:t>قرآن نه فقط شفا مى بخشد، بلكه بعد از بهبودى يعنى در دوران نقاهت، بيماران را با پيام </a:t>
            </a:r>
            <a:r>
              <a:rPr lang="fa-IR" dirty="0" smtClean="0">
                <a:ea typeface="Calibri"/>
              </a:rPr>
              <a:t>هاى </a:t>
            </a:r>
            <a:r>
              <a:rPr lang="fa-IR" dirty="0">
                <a:ea typeface="Calibri"/>
              </a:rPr>
              <a:t>گوناگونش تقويت مى كند؛ چرا كه بعد از «شفا»، «رحمت» است. جالب اينكه داروهاى </a:t>
            </a:r>
            <a:r>
              <a:rPr lang="fa-IR" dirty="0" smtClean="0">
                <a:ea typeface="Calibri"/>
              </a:rPr>
              <a:t>دردهاى </a:t>
            </a:r>
            <a:r>
              <a:rPr lang="fa-IR" dirty="0">
                <a:ea typeface="Calibri"/>
              </a:rPr>
              <a:t>جسمانى غالبا براى بدن ضرر دارد؛ اثرهاى نامطلوبى روى ارگان هاى بدن مى </a:t>
            </a:r>
            <a:r>
              <a:rPr lang="fa-IR" dirty="0" smtClean="0">
                <a:ea typeface="Calibri"/>
              </a:rPr>
              <a:t>گذارند تا </a:t>
            </a:r>
            <a:r>
              <a:rPr lang="fa-IR" dirty="0">
                <a:ea typeface="Calibri"/>
              </a:rPr>
              <a:t>آنجا كه در حديث معروفى آمده: هيچ دارويى نيست مگر اينكه خود سرچشمه بيمارى ديگر </a:t>
            </a:r>
            <a:r>
              <a:rPr lang="fa-IR" dirty="0" smtClean="0">
                <a:ea typeface="Calibri"/>
              </a:rPr>
              <a:t>است</a:t>
            </a:r>
            <a:r>
              <a:rPr lang="fa-IR" dirty="0">
                <a:ea typeface="Calibri"/>
              </a:rPr>
              <a:t>: ما من دواء إلا و يهيج داء</a:t>
            </a:r>
            <a:r>
              <a:rPr lang="fa-IR" dirty="0" smtClean="0">
                <a:ea typeface="Calibri"/>
              </a:rPr>
              <a:t>.» </a:t>
            </a:r>
            <a:endParaRPr lang="en-US" dirty="0">
              <a:ea typeface="Calibri"/>
              <a:cs typeface="Arial"/>
            </a:endParaRPr>
          </a:p>
          <a:p>
            <a:pPr marL="0" indent="0" algn="r" rtl="1">
              <a:lnSpc>
                <a:spcPct val="115000"/>
              </a:lnSpc>
              <a:spcAft>
                <a:spcPts val="1000"/>
              </a:spcAft>
              <a:buNone/>
            </a:pPr>
            <a:r>
              <a:rPr lang="fa-IR" dirty="0">
                <a:ea typeface="Calibri"/>
              </a:rPr>
              <a:t> اما اين داروى شفابخش هيچ گونه اثر نامطلوب بر جان، فكر و روح آدمى ندارد، بلكه به عكس </a:t>
            </a:r>
            <a:endParaRPr lang="en-US" dirty="0">
              <a:ea typeface="Calibri"/>
              <a:cs typeface="Arial"/>
            </a:endParaRPr>
          </a:p>
          <a:p>
            <a:pPr marL="0" indent="0" algn="r" rtl="1">
              <a:lnSpc>
                <a:spcPct val="115000"/>
              </a:lnSpc>
              <a:spcAft>
                <a:spcPts val="1000"/>
              </a:spcAft>
              <a:buNone/>
            </a:pPr>
            <a:r>
              <a:rPr lang="fa-IR" dirty="0">
                <a:ea typeface="Calibri"/>
              </a:rPr>
              <a:t>تمام آن خير و بركت است. چنانكه در نهج البلاغه مى خوانيم: </a:t>
            </a:r>
            <a:r>
              <a:rPr lang="fa-IR" dirty="0">
                <a:solidFill>
                  <a:srgbClr val="009900"/>
                </a:solidFill>
                <a:ea typeface="Calibri"/>
              </a:rPr>
              <a:t>«شفاء لاتخشى </a:t>
            </a:r>
            <a:r>
              <a:rPr lang="fa-IR" dirty="0" smtClean="0">
                <a:solidFill>
                  <a:srgbClr val="009900"/>
                </a:solidFill>
                <a:ea typeface="Calibri"/>
              </a:rPr>
              <a:t>أسقامه:قرآن </a:t>
            </a:r>
            <a:endParaRPr lang="en-US" dirty="0">
              <a:solidFill>
                <a:srgbClr val="009900"/>
              </a:solidFill>
              <a:ea typeface="Calibri"/>
              <a:cs typeface="Arial"/>
            </a:endParaRPr>
          </a:p>
          <a:p>
            <a:pPr marL="0" indent="0" algn="r" rtl="1">
              <a:lnSpc>
                <a:spcPct val="115000"/>
              </a:lnSpc>
              <a:spcAft>
                <a:spcPts val="1000"/>
              </a:spcAft>
              <a:buNone/>
            </a:pPr>
            <a:r>
              <a:rPr lang="fa-IR" dirty="0">
                <a:solidFill>
                  <a:srgbClr val="009900"/>
                </a:solidFill>
                <a:ea typeface="Calibri"/>
              </a:rPr>
              <a:t>داروى شفابخشى است كه هيچ بيمارى از آن برنمى خيزد.»</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كافى است يك ماه خود را متعهد به پيروى از اين نسخه شفابخش كنيم، فرمانش را در </a:t>
            </a:r>
            <a:r>
              <a:rPr lang="fa-IR" dirty="0" smtClean="0">
                <a:ea typeface="Calibri"/>
              </a:rPr>
              <a:t>زمين</a:t>
            </a:r>
          </a:p>
          <a:p>
            <a:pPr marL="0" indent="0" algn="r" rtl="1">
              <a:lnSpc>
                <a:spcPct val="115000"/>
              </a:lnSpc>
              <a:spcAft>
                <a:spcPts val="1000"/>
              </a:spcAft>
              <a:buNone/>
            </a:pPr>
            <a:r>
              <a:rPr lang="fa-IR" dirty="0">
                <a:ea typeface="Calibri"/>
              </a:rPr>
              <a:t>علم، آگاهى، عدلوداد ،تقوى و پرهيزگارى، اتحاد و صميميت، از خودگذشتگى، جهاد و ... پذيرا </a:t>
            </a:r>
            <a:endParaRPr lang="en-US" dirty="0">
              <a:ea typeface="Calibri"/>
              <a:cs typeface="Arial"/>
            </a:endParaRPr>
          </a:p>
          <a:p>
            <a:pPr marL="0" indent="0" algn="r" rtl="1">
              <a:lnSpc>
                <a:spcPct val="115000"/>
              </a:lnSpc>
              <a:spcAft>
                <a:spcPts val="1000"/>
              </a:spcAft>
              <a:buNone/>
            </a:pPr>
            <a:r>
              <a:rPr lang="fa-IR" dirty="0">
                <a:ea typeface="Calibri"/>
              </a:rPr>
              <a:t>گرديم، خواهيم ديد به سرعت نابسامانى هايمان سامان مى يابد.</a:t>
            </a:r>
            <a:endParaRPr lang="en-US" dirty="0">
              <a:ea typeface="Calibri"/>
              <a:cs typeface="Arial"/>
            </a:endParaRPr>
          </a:p>
          <a:p>
            <a:pPr marL="0" indent="0" algn="r" rtl="1">
              <a:lnSpc>
                <a:spcPct val="115000"/>
              </a:lnSpc>
              <a:spcAft>
                <a:spcPts val="1000"/>
              </a:spcAft>
              <a:buNone/>
            </a:pPr>
            <a:r>
              <a:rPr lang="fa-IR" dirty="0">
                <a:ea typeface="Calibri"/>
              </a:rPr>
              <a:t> ذكر اين نكته نيز ضرورت دارد كه اين نسخه مانند نسخه هاى ديگر هنگامى مؤثر است كه </a:t>
            </a:r>
            <a:endParaRPr lang="en-US" dirty="0">
              <a:ea typeface="Calibri"/>
              <a:cs typeface="Arial"/>
            </a:endParaRPr>
          </a:p>
          <a:p>
            <a:pPr marL="0" indent="0" algn="r" rtl="1">
              <a:lnSpc>
                <a:spcPct val="115000"/>
              </a:lnSpc>
              <a:spcAft>
                <a:spcPts val="1000"/>
              </a:spcAft>
              <a:buNone/>
            </a:pPr>
            <a:r>
              <a:rPr lang="fa-IR" dirty="0">
                <a:ea typeface="Calibri"/>
              </a:rPr>
              <a:t>بدان عمل شود و الا اگر صد بار بهترين نسخه هاى شفابخش را بخوانيم و بر سر گذاريم، اما به </a:t>
            </a:r>
            <a:endParaRPr lang="en-US" dirty="0">
              <a:ea typeface="Calibri"/>
              <a:cs typeface="Arial"/>
            </a:endParaRPr>
          </a:p>
          <a:p>
            <a:pPr marL="0" indent="0" algn="r" rtl="1">
              <a:lnSpc>
                <a:spcPct val="115000"/>
              </a:lnSpc>
              <a:spcAft>
                <a:spcPts val="1000"/>
              </a:spcAft>
              <a:buNone/>
            </a:pPr>
            <a:r>
              <a:rPr lang="fa-IR" dirty="0">
                <a:ea typeface="Calibri"/>
              </a:rPr>
              <a:t>آن عمل نكنيم، نتيجه اى نخواهيم </a:t>
            </a:r>
            <a:r>
              <a:rPr lang="fa-IR" dirty="0" smtClean="0">
                <a:ea typeface="Calibri"/>
              </a:rPr>
              <a:t>گرفت</a:t>
            </a:r>
            <a:r>
              <a:rPr lang="fa-IR" dirty="0">
                <a:ea typeface="Calibri"/>
                <a:cs typeface="Arial"/>
              </a:rPr>
              <a:t>.</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77063194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هدايت به مستقيم ترين راه</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304800" y="990600"/>
            <a:ext cx="8382000" cy="5638800"/>
          </a:xfrm>
        </p:spPr>
        <p:txBody>
          <a:bodyPr>
            <a:normAutofit fontScale="62500" lnSpcReduction="20000"/>
          </a:bodyPr>
          <a:lstStyle/>
          <a:p>
            <a:pPr algn="r" rtl="1">
              <a:lnSpc>
                <a:spcPct val="115000"/>
              </a:lnSpc>
              <a:spcAft>
                <a:spcPts val="1000"/>
              </a:spcAft>
            </a:pPr>
            <a:r>
              <a:rPr lang="fa-IR" dirty="0">
                <a:solidFill>
                  <a:srgbClr val="009900"/>
                </a:solidFill>
                <a:ea typeface="Calibri"/>
              </a:rPr>
              <a:t>إن هذا القرءان يهدى للتى هى أقوم و يبشر المؤمنين الذين يعملون الصالحات أن لهم </a:t>
            </a:r>
            <a:r>
              <a:rPr lang="fa-IR" dirty="0" smtClean="0">
                <a:solidFill>
                  <a:srgbClr val="009900"/>
                </a:solidFill>
                <a:ea typeface="Calibri"/>
              </a:rPr>
              <a:t>أجرا </a:t>
            </a:r>
            <a:r>
              <a:rPr lang="fa-IR" dirty="0">
                <a:solidFill>
                  <a:srgbClr val="009900"/>
                </a:solidFill>
                <a:ea typeface="Calibri"/>
              </a:rPr>
              <a:t>كبيرا * و أن الذين لايؤمنون بالاخرة أعتدنا لهم عذابا </a:t>
            </a:r>
            <a:r>
              <a:rPr lang="fa-IR" dirty="0" smtClean="0">
                <a:solidFill>
                  <a:srgbClr val="009900"/>
                </a:solidFill>
                <a:ea typeface="Calibri"/>
              </a:rPr>
              <a:t>أليما: در </a:t>
            </a:r>
            <a:r>
              <a:rPr lang="fa-IR" dirty="0">
                <a:solidFill>
                  <a:srgbClr val="009900"/>
                </a:solidFill>
                <a:ea typeface="Calibri"/>
              </a:rPr>
              <a:t>اين آيات به قرآن مجيد اشاره و مى گويد: «اين قرآن مردم را به آيينى كه مستقيم ترين </a:t>
            </a:r>
            <a:r>
              <a:rPr lang="fa-IR" dirty="0" smtClean="0">
                <a:solidFill>
                  <a:srgbClr val="009900"/>
                </a:solidFill>
                <a:ea typeface="Calibri"/>
              </a:rPr>
              <a:t>و </a:t>
            </a:r>
            <a:r>
              <a:rPr lang="fa-IR" dirty="0">
                <a:solidFill>
                  <a:srgbClr val="009900"/>
                </a:solidFill>
                <a:ea typeface="Calibri"/>
              </a:rPr>
              <a:t>پابرجاترين آيين هاست، هدايت مى كند: إن هذا القرءان يهدى للتى هى أقوم .» </a:t>
            </a:r>
            <a:endParaRPr lang="en-US" dirty="0">
              <a:solidFill>
                <a:srgbClr val="009900"/>
              </a:solidFill>
              <a:ea typeface="Calibri"/>
              <a:cs typeface="Arial"/>
            </a:endParaRPr>
          </a:p>
          <a:p>
            <a:pPr algn="r" rtl="1">
              <a:lnSpc>
                <a:spcPct val="115000"/>
              </a:lnSpc>
              <a:spcAft>
                <a:spcPts val="1000"/>
              </a:spcAft>
            </a:pPr>
            <a:r>
              <a:rPr lang="fa-IR" dirty="0">
                <a:ea typeface="Calibri"/>
              </a:rPr>
              <a:t> </a:t>
            </a:r>
            <a:r>
              <a:rPr lang="fa-IR" dirty="0">
                <a:solidFill>
                  <a:schemeClr val="tx2"/>
                </a:solidFill>
                <a:ea typeface="Calibri"/>
              </a:rPr>
              <a:t>«أقوم» </a:t>
            </a:r>
            <a:r>
              <a:rPr lang="fa-IR" dirty="0">
                <a:ea typeface="Calibri"/>
              </a:rPr>
              <a:t>برگرفته از ماده </a:t>
            </a:r>
            <a:r>
              <a:rPr lang="fa-IR" dirty="0">
                <a:solidFill>
                  <a:schemeClr val="tx2"/>
                </a:solidFill>
                <a:ea typeface="Calibri"/>
              </a:rPr>
              <a:t>«قيام» </a:t>
            </a:r>
            <a:r>
              <a:rPr lang="fa-IR" dirty="0">
                <a:ea typeface="Calibri"/>
              </a:rPr>
              <a:t>است، و چون انسان به هنگامى كه مى خواهد فعاليت </a:t>
            </a:r>
            <a:r>
              <a:rPr lang="fa-IR" dirty="0" smtClean="0">
                <a:ea typeface="Calibri"/>
              </a:rPr>
              <a:t>پىگيرى</a:t>
            </a:r>
          </a:p>
          <a:p>
            <a:pPr algn="r" rtl="1">
              <a:lnSpc>
                <a:spcPct val="115000"/>
              </a:lnSpc>
              <a:spcAft>
                <a:spcPts val="1000"/>
              </a:spcAft>
            </a:pPr>
            <a:r>
              <a:rPr lang="fa-IR" dirty="0" smtClean="0">
                <a:ea typeface="Calibri"/>
              </a:rPr>
              <a:t> </a:t>
            </a:r>
            <a:r>
              <a:rPr lang="fa-IR" dirty="0">
                <a:ea typeface="Calibri"/>
              </a:rPr>
              <a:t>را انجام دهد، قيام مى كند و به كار مى پردازد از اين رو قيام كنايه از حسن انجام امور و </a:t>
            </a:r>
            <a:endParaRPr lang="en-US" dirty="0">
              <a:ea typeface="Calibri"/>
              <a:cs typeface="Arial"/>
            </a:endParaRPr>
          </a:p>
          <a:p>
            <a:pPr algn="r" rtl="1">
              <a:lnSpc>
                <a:spcPct val="115000"/>
              </a:lnSpc>
              <a:spcAft>
                <a:spcPts val="1000"/>
              </a:spcAft>
            </a:pPr>
            <a:r>
              <a:rPr lang="fa-IR" dirty="0">
                <a:ea typeface="Calibri"/>
              </a:rPr>
              <a:t>آمادگى براى فعاليت آمده است، در ضمن </a:t>
            </a:r>
            <a:r>
              <a:rPr lang="fa-IR" dirty="0">
                <a:solidFill>
                  <a:schemeClr val="tx2"/>
                </a:solidFill>
                <a:ea typeface="Calibri"/>
              </a:rPr>
              <a:t>«استقامت» و «قيم» </a:t>
            </a:r>
            <a:r>
              <a:rPr lang="fa-IR" dirty="0">
                <a:ea typeface="Calibri"/>
              </a:rPr>
              <a:t>كه از همين واژه گرفته شده، به </a:t>
            </a:r>
            <a:endParaRPr lang="en-US" dirty="0">
              <a:ea typeface="Calibri"/>
              <a:cs typeface="Arial"/>
            </a:endParaRPr>
          </a:p>
          <a:p>
            <a:pPr algn="r" rtl="1">
              <a:lnSpc>
                <a:spcPct val="115000"/>
              </a:lnSpc>
              <a:spcAft>
                <a:spcPts val="1000"/>
              </a:spcAft>
            </a:pPr>
            <a:r>
              <a:rPr lang="fa-IR" dirty="0">
                <a:ea typeface="Calibri"/>
              </a:rPr>
              <a:t>معناى صاف، مستقيم، ثابت و پابرجاست.</a:t>
            </a:r>
            <a:endParaRPr lang="en-US" dirty="0">
              <a:ea typeface="Calibri"/>
              <a:cs typeface="Arial"/>
            </a:endParaRPr>
          </a:p>
          <a:p>
            <a:pPr algn="r" rtl="1">
              <a:lnSpc>
                <a:spcPct val="115000"/>
              </a:lnSpc>
              <a:spcAft>
                <a:spcPts val="1000"/>
              </a:spcAft>
            </a:pPr>
            <a:r>
              <a:rPr lang="fa-IR" dirty="0">
                <a:ea typeface="Calibri"/>
              </a:rPr>
              <a:t> از آنجاكه </a:t>
            </a:r>
            <a:r>
              <a:rPr lang="fa-IR" u="sng" dirty="0">
                <a:ea typeface="Calibri"/>
              </a:rPr>
              <a:t>«أقوم» صيغه أفعل تفضيل است، صاف تر، مستقيم تر و پابرجاتر</a:t>
            </a:r>
            <a:r>
              <a:rPr lang="fa-IR" dirty="0">
                <a:ea typeface="Calibri"/>
              </a:rPr>
              <a:t> معنا مى شود. </a:t>
            </a:r>
            <a:endParaRPr lang="en-US" dirty="0">
              <a:ea typeface="Calibri"/>
              <a:cs typeface="Arial"/>
            </a:endParaRPr>
          </a:p>
          <a:p>
            <a:pPr algn="r" rtl="1">
              <a:lnSpc>
                <a:spcPct val="115000"/>
              </a:lnSpc>
              <a:spcAft>
                <a:spcPts val="1000"/>
              </a:spcAft>
            </a:pPr>
            <a:r>
              <a:rPr lang="fa-IR" dirty="0">
                <a:ea typeface="Calibri"/>
              </a:rPr>
              <a:t>بدين ترتيب مفهوم آيه چنين است: قرآن به راهى كه مستقيم ترين، صاف ترين و پابرجاترين راه است، دعوت مى كند</a:t>
            </a:r>
            <a:r>
              <a:rPr lang="fa-IR" dirty="0" smtClean="0">
                <a:ea typeface="Calibri"/>
              </a:rPr>
              <a:t>.</a:t>
            </a:r>
            <a:endParaRPr lang="en-US" dirty="0">
              <a:ea typeface="Calibri"/>
              <a:cs typeface="Arial"/>
            </a:endParaRPr>
          </a:p>
          <a:p>
            <a:endParaRPr lang="fa-IR" dirty="0"/>
          </a:p>
        </p:txBody>
      </p:sp>
    </p:spTree>
    <p:extLst>
      <p:ext uri="{BB962C8B-B14F-4D97-AF65-F5344CB8AC3E}">
        <p14:creationId xmlns:p14="http://schemas.microsoft.com/office/powerpoint/2010/main" val="224205476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r" rtl="1">
              <a:lnSpc>
                <a:spcPct val="115000"/>
              </a:lnSpc>
              <a:spcAft>
                <a:spcPts val="1000"/>
              </a:spcAft>
            </a:pPr>
            <a:r>
              <a:rPr lang="fa-IR" dirty="0" smtClean="0">
                <a:ea typeface="Calibri"/>
              </a:rPr>
              <a:t>مفهوم </a:t>
            </a:r>
            <a:r>
              <a:rPr lang="fa-IR" dirty="0">
                <a:ea typeface="Calibri"/>
              </a:rPr>
              <a:t>«افعل تفضيل»، اين معنا را مى رساند كه در اديان و مذاهب ديگر نيز اين استقامت </a:t>
            </a:r>
            <a:r>
              <a:rPr lang="fa-IR" dirty="0" smtClean="0">
                <a:ea typeface="Calibri"/>
              </a:rPr>
              <a:t>وجود </a:t>
            </a:r>
            <a:r>
              <a:rPr lang="fa-IR" dirty="0">
                <a:ea typeface="Calibri"/>
              </a:rPr>
              <a:t>دارد، اما در قرآن بيشتر است. در اين باره چند نكته گفتنى است.</a:t>
            </a:r>
            <a:endParaRPr lang="en-US" dirty="0">
              <a:ea typeface="Calibri"/>
              <a:cs typeface="Arial"/>
            </a:endParaRPr>
          </a:p>
          <a:p>
            <a:pPr algn="r" rtl="1">
              <a:lnSpc>
                <a:spcPct val="115000"/>
              </a:lnSpc>
              <a:spcAft>
                <a:spcPts val="1000"/>
              </a:spcAft>
            </a:pPr>
            <a:r>
              <a:rPr lang="fa-IR" dirty="0">
                <a:ea typeface="Calibri"/>
              </a:rPr>
              <a:t> 1. اگر طرف مقايسه، اديان آسمانى ديگر باشد، بى شك آنها نيز هر كدام در زمان و عصر </a:t>
            </a:r>
            <a:r>
              <a:rPr lang="fa-IR" dirty="0" smtClean="0">
                <a:ea typeface="Calibri"/>
              </a:rPr>
              <a:t>خود </a:t>
            </a:r>
            <a:r>
              <a:rPr lang="fa-IR" dirty="0">
                <a:ea typeface="Calibri"/>
              </a:rPr>
              <a:t>آيينى مستقيم، صاف و پابرجا بوده اند، اما طبق قانون تكامل، هنگامى كه به مرحله نهايى </a:t>
            </a:r>
            <a:r>
              <a:rPr lang="fa-IR" dirty="0" smtClean="0">
                <a:ea typeface="Calibri"/>
              </a:rPr>
              <a:t>يعنى </a:t>
            </a:r>
            <a:r>
              <a:rPr lang="fa-IR" dirty="0">
                <a:ea typeface="Calibri"/>
              </a:rPr>
              <a:t>مرحله خاتميت برسيم، آيينى وجود خواهد داشت كه صاف ترين و پابرجاترين است.</a:t>
            </a:r>
            <a:endParaRPr lang="en-US" dirty="0">
              <a:ea typeface="Calibri"/>
              <a:cs typeface="Arial"/>
            </a:endParaRPr>
          </a:p>
          <a:p>
            <a:endParaRPr lang="fa-IR" dirty="0"/>
          </a:p>
        </p:txBody>
      </p:sp>
    </p:spTree>
    <p:extLst>
      <p:ext uri="{BB962C8B-B14F-4D97-AF65-F5344CB8AC3E}">
        <p14:creationId xmlns:p14="http://schemas.microsoft.com/office/powerpoint/2010/main" val="231738360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pPr algn="r" rtl="1">
              <a:lnSpc>
                <a:spcPct val="115000"/>
              </a:lnSpc>
              <a:spcAft>
                <a:spcPts val="1000"/>
              </a:spcAft>
            </a:pPr>
            <a:r>
              <a:rPr lang="fa-IR" dirty="0">
                <a:ea typeface="Calibri"/>
              </a:rPr>
              <a:t>2. اگر طرف مقايسه غير مذاهب آسمانى باشد، باز هم «افعل تفضيل» در اينجا صدق </a:t>
            </a:r>
            <a:r>
              <a:rPr lang="fa-IR" dirty="0" smtClean="0">
                <a:ea typeface="Calibri"/>
              </a:rPr>
              <a:t>مى </a:t>
            </a:r>
            <a:r>
              <a:rPr lang="fa-IR" dirty="0">
                <a:ea typeface="Calibri"/>
              </a:rPr>
              <a:t>كند؛ زيرا مكتب هاى ديگر مى كوشند سهمى از استقامت و صافى را داشته باشند، اما </a:t>
            </a:r>
            <a:r>
              <a:rPr lang="fa-IR" dirty="0" smtClean="0">
                <a:ea typeface="Calibri"/>
              </a:rPr>
              <a:t>در </a:t>
            </a:r>
            <a:r>
              <a:rPr lang="fa-IR" dirty="0">
                <a:ea typeface="Calibri"/>
              </a:rPr>
              <a:t>مقايسه با اشتباهاتشان و با سنجش مجموع آنها با قرآن، روشن مى شود اين آيين از همه </a:t>
            </a:r>
            <a:r>
              <a:rPr lang="fa-IR" dirty="0" smtClean="0">
                <a:ea typeface="Calibri"/>
              </a:rPr>
              <a:t>مستقيم </a:t>
            </a:r>
            <a:r>
              <a:rPr lang="fa-IR" dirty="0">
                <a:ea typeface="Calibri"/>
              </a:rPr>
              <a:t>تر و با روح و جسم آدمى هماهنگ تر مى باشد و به همين دليل پابرجاتر است.</a:t>
            </a:r>
            <a:endParaRPr lang="en-US" dirty="0">
              <a:ea typeface="Calibri"/>
              <a:cs typeface="Arial"/>
            </a:endParaRPr>
          </a:p>
          <a:p>
            <a:endParaRPr lang="fa-IR" dirty="0"/>
          </a:p>
        </p:txBody>
      </p:sp>
    </p:spTree>
    <p:extLst>
      <p:ext uri="{BB962C8B-B14F-4D97-AF65-F5344CB8AC3E}">
        <p14:creationId xmlns:p14="http://schemas.microsoft.com/office/powerpoint/2010/main" val="345802412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lnSpc>
                <a:spcPct val="115000"/>
              </a:lnSpc>
              <a:spcAft>
                <a:spcPts val="1000"/>
              </a:spcAft>
            </a:pPr>
            <a:r>
              <a:rPr lang="fa-IR" dirty="0">
                <a:ea typeface="Calibri"/>
              </a:rPr>
              <a:t> 3. افعل تفضيل، همواره دليل بر اين نيست كه طرف مقايسه، حتما سهمى از آن مفهوم را </a:t>
            </a:r>
            <a:r>
              <a:rPr lang="fa-IR" dirty="0" smtClean="0">
                <a:ea typeface="Calibri"/>
              </a:rPr>
              <a:t>داراست</a:t>
            </a:r>
            <a:r>
              <a:rPr lang="fa-IR" dirty="0">
                <a:ea typeface="Calibri"/>
              </a:rPr>
              <a:t>، چنانكه در قرآن مى خوانيم: </a:t>
            </a:r>
            <a:r>
              <a:rPr lang="fa-IR" dirty="0">
                <a:solidFill>
                  <a:srgbClr val="009900"/>
                </a:solidFill>
                <a:ea typeface="Calibri"/>
              </a:rPr>
              <a:t>«أ فمن يهدى إلى الحق أحق أن يتبع أمن لايهدى إلا </a:t>
            </a:r>
            <a:r>
              <a:rPr lang="fa-IR" dirty="0" smtClean="0">
                <a:solidFill>
                  <a:srgbClr val="009900"/>
                </a:solidFill>
                <a:ea typeface="Calibri"/>
              </a:rPr>
              <a:t>أن يهدى: </a:t>
            </a:r>
            <a:r>
              <a:rPr lang="fa-IR" dirty="0">
                <a:solidFill>
                  <a:srgbClr val="009900"/>
                </a:solidFill>
                <a:ea typeface="Calibri"/>
              </a:rPr>
              <a:t>آيا كسى كه به سوى حق دعوت مى كند، شايسته تر براى رهبرى است، يا آن كس كه </a:t>
            </a:r>
            <a:r>
              <a:rPr lang="fa-IR" dirty="0" smtClean="0">
                <a:solidFill>
                  <a:srgbClr val="009900"/>
                </a:solidFill>
                <a:ea typeface="Calibri"/>
              </a:rPr>
              <a:t>راهى </a:t>
            </a:r>
            <a:r>
              <a:rPr lang="fa-IR" dirty="0">
                <a:solidFill>
                  <a:srgbClr val="009900"/>
                </a:solidFill>
                <a:ea typeface="Calibri"/>
              </a:rPr>
              <a:t>به حق ندارد، مگر اينكه او را رهبرى كنند؟»</a:t>
            </a:r>
            <a:endParaRPr lang="en-US" dirty="0">
              <a:solidFill>
                <a:srgbClr val="009900"/>
              </a:solidFill>
              <a:ea typeface="Calibri"/>
              <a:cs typeface="Arial"/>
            </a:endParaRPr>
          </a:p>
          <a:p>
            <a:pPr algn="r" rtl="1">
              <a:lnSpc>
                <a:spcPct val="115000"/>
              </a:lnSpc>
              <a:spcAft>
                <a:spcPts val="1000"/>
              </a:spcAft>
            </a:pPr>
            <a:endParaRPr lang="en-US" dirty="0">
              <a:ea typeface="Calibri"/>
              <a:cs typeface="Arial"/>
            </a:endParaRPr>
          </a:p>
          <a:p>
            <a:endParaRPr lang="fa-IR" dirty="0"/>
          </a:p>
        </p:txBody>
      </p:sp>
    </p:spTree>
    <p:extLst>
      <p:ext uri="{BB962C8B-B14F-4D97-AF65-F5344CB8AC3E}">
        <p14:creationId xmlns:p14="http://schemas.microsoft.com/office/powerpoint/2010/main" val="189401644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lnSpc>
                <a:spcPct val="115000"/>
              </a:lnSpc>
              <a:spcAft>
                <a:spcPts val="1000"/>
              </a:spcAft>
            </a:pPr>
            <a:r>
              <a:rPr lang="fa-IR" dirty="0">
                <a:ea typeface="Calibri"/>
              </a:rPr>
              <a:t>4. با در نظر گرفتن اين معنا كه يكى از معانى «اقوم» ثابت تر و پابرجاتر است، و از سويى </a:t>
            </a:r>
            <a:r>
              <a:rPr lang="fa-IR" dirty="0" smtClean="0">
                <a:ea typeface="Calibri"/>
              </a:rPr>
              <a:t>طرف </a:t>
            </a:r>
            <a:r>
              <a:rPr lang="fa-IR" dirty="0">
                <a:ea typeface="Calibri"/>
              </a:rPr>
              <a:t>مقايسه در عبارت نيز ذكر نشده و به اصطلاح حذف متعلق دليل بر عموم است، روشن مى </a:t>
            </a:r>
            <a:r>
              <a:rPr lang="fa-IR" dirty="0" smtClean="0">
                <a:ea typeface="Calibri"/>
              </a:rPr>
              <a:t>شود </a:t>
            </a:r>
            <a:r>
              <a:rPr lang="fa-IR" dirty="0">
                <a:ea typeface="Calibri"/>
              </a:rPr>
              <a:t>كه اين آيه از آياتى است كه به مسئله خاتميت اسلام و پيامبر نيز اشاره دارد؛ چرا كه </a:t>
            </a:r>
            <a:r>
              <a:rPr lang="fa-IR" dirty="0" smtClean="0">
                <a:ea typeface="Calibri"/>
              </a:rPr>
              <a:t>مى گويد </a:t>
            </a:r>
            <a:r>
              <a:rPr lang="fa-IR" dirty="0">
                <a:ea typeface="Calibri"/>
              </a:rPr>
              <a:t>اين آيين از همه آيين ها ثابت تر و پابرجاتر است.</a:t>
            </a:r>
            <a:endParaRPr lang="en-US" dirty="0">
              <a:ea typeface="Calibri"/>
              <a:cs typeface="Arial"/>
            </a:endParaRPr>
          </a:p>
          <a:p>
            <a:endParaRPr lang="fa-IR" dirty="0"/>
          </a:p>
        </p:txBody>
      </p:sp>
    </p:spTree>
    <p:extLst>
      <p:ext uri="{BB962C8B-B14F-4D97-AF65-F5344CB8AC3E}">
        <p14:creationId xmlns:p14="http://schemas.microsoft.com/office/powerpoint/2010/main" val="175788683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668963"/>
          </a:xfrm>
        </p:spPr>
        <p:txBody>
          <a:bodyPr>
            <a:normAutofit fontScale="62500" lnSpcReduction="20000"/>
          </a:bodyPr>
          <a:lstStyle/>
          <a:p>
            <a:pPr marL="0" indent="0" algn="r" rtl="1">
              <a:lnSpc>
                <a:spcPct val="115000"/>
              </a:lnSpc>
              <a:spcAft>
                <a:spcPts val="1000"/>
              </a:spcAft>
              <a:buNone/>
            </a:pPr>
            <a:endParaRPr lang="en-US" dirty="0">
              <a:ea typeface="Calibri"/>
              <a:cs typeface="Arial"/>
            </a:endParaRPr>
          </a:p>
          <a:p>
            <a:pPr marL="0" indent="0" algn="r" rtl="1">
              <a:lnSpc>
                <a:spcPct val="115000"/>
              </a:lnSpc>
              <a:spcAft>
                <a:spcPts val="1000"/>
              </a:spcAft>
              <a:buNone/>
            </a:pPr>
            <a:r>
              <a:rPr lang="fa-IR" dirty="0">
                <a:ea typeface="Calibri"/>
              </a:rPr>
              <a:t>اين چهره ها كه در زبان احاديث </a:t>
            </a:r>
            <a:r>
              <a:rPr lang="fa-IR" dirty="0">
                <a:solidFill>
                  <a:srgbClr val="FF0000"/>
                </a:solidFill>
                <a:ea typeface="Calibri"/>
              </a:rPr>
              <a:t>«بطون» </a:t>
            </a:r>
            <a:r>
              <a:rPr lang="fa-IR" dirty="0">
                <a:ea typeface="Calibri"/>
              </a:rPr>
              <a:t>قرآن ناميده شده، بر همه كس تجلى نمى يابد، و </a:t>
            </a:r>
            <a:endParaRPr lang="en-US" dirty="0">
              <a:ea typeface="Calibri"/>
              <a:cs typeface="Arial"/>
            </a:endParaRPr>
          </a:p>
          <a:p>
            <a:pPr marL="0" indent="0" algn="r" rtl="1">
              <a:lnSpc>
                <a:spcPct val="115000"/>
              </a:lnSpc>
              <a:spcAft>
                <a:spcPts val="1000"/>
              </a:spcAft>
              <a:buNone/>
            </a:pPr>
            <a:r>
              <a:rPr lang="fa-IR" dirty="0">
                <a:ea typeface="Calibri"/>
              </a:rPr>
              <a:t>يا به تعبير صحيح تر، همه چشم ها قدرت ديد آن را ندارند، تفسير، به چشم ها قدرت مى بخشد </a:t>
            </a:r>
            <a:endParaRPr lang="en-US" dirty="0">
              <a:ea typeface="Calibri"/>
              <a:cs typeface="Arial"/>
            </a:endParaRPr>
          </a:p>
          <a:p>
            <a:pPr marL="0" indent="0" algn="r" rtl="1">
              <a:lnSpc>
                <a:spcPct val="115000"/>
              </a:lnSpc>
              <a:spcAft>
                <a:spcPts val="1000"/>
              </a:spcAft>
              <a:buNone/>
            </a:pPr>
            <a:r>
              <a:rPr lang="fa-IR" dirty="0">
                <a:ea typeface="Calibri"/>
              </a:rPr>
              <a:t>و حجاب ها را كنار مى زند و به ما شايستگى ديد آنها را تا حد امكان مى دهد</a:t>
            </a:r>
            <a:r>
              <a:rPr lang="fa-IR" dirty="0" smtClean="0">
                <a:ea typeface="Calibri"/>
              </a:rPr>
              <a:t>.</a:t>
            </a:r>
            <a:r>
              <a:rPr lang="fa-IR" dirty="0">
                <a:ea typeface="Calibri"/>
              </a:rPr>
              <a:t> قرآن چهره هايى نيز دارد كه گذشت زمان و پرورش نبوغ و استعدادها از آن پرده برمى دارد؛ </a:t>
            </a:r>
            <a:endParaRPr lang="en-US" dirty="0">
              <a:ea typeface="Calibri"/>
              <a:cs typeface="Arial"/>
            </a:endParaRPr>
          </a:p>
          <a:p>
            <a:pPr marL="0" indent="0" algn="r" rtl="1">
              <a:lnSpc>
                <a:spcPct val="115000"/>
              </a:lnSpc>
              <a:spcAft>
                <a:spcPts val="1000"/>
              </a:spcAft>
              <a:buNone/>
            </a:pPr>
            <a:r>
              <a:rPr lang="fa-IR" dirty="0">
                <a:ea typeface="Calibri"/>
              </a:rPr>
              <a:t>چنانكه ابن عباس، شاگرد هوشمند مكتب على(عليه السلام) مى گويد: </a:t>
            </a:r>
            <a:r>
              <a:rPr lang="fa-IR" dirty="0">
                <a:solidFill>
                  <a:srgbClr val="FF0000"/>
                </a:solidFill>
                <a:ea typeface="Calibri"/>
              </a:rPr>
              <a:t>«القرآن يفسره الزمان.» </a:t>
            </a:r>
            <a:endParaRPr lang="en-US" dirty="0">
              <a:solidFill>
                <a:srgbClr val="FF0000"/>
              </a:solidFill>
              <a:ea typeface="Calibri"/>
              <a:cs typeface="Arial"/>
            </a:endParaRPr>
          </a:p>
          <a:p>
            <a:pPr marL="0" indent="0" algn="r" rtl="1">
              <a:lnSpc>
                <a:spcPct val="115000"/>
              </a:lnSpc>
              <a:spcAft>
                <a:spcPts val="1000"/>
              </a:spcAft>
              <a:buNone/>
            </a:pPr>
            <a:r>
              <a:rPr lang="fa-IR" dirty="0">
                <a:ea typeface="Calibri"/>
              </a:rPr>
              <a:t>از همه اينها گذشته، قرآن به مضمون كلام معروف «</a:t>
            </a:r>
            <a:r>
              <a:rPr lang="fa-IR" dirty="0">
                <a:solidFill>
                  <a:srgbClr val="FF0000"/>
                </a:solidFill>
                <a:ea typeface="Calibri"/>
              </a:rPr>
              <a:t>القرآن يفسر بعضه بعضا» </a:t>
            </a:r>
            <a:r>
              <a:rPr lang="fa-IR" dirty="0">
                <a:ea typeface="Calibri"/>
              </a:rPr>
              <a:t>خودش خود </a:t>
            </a:r>
            <a:endParaRPr lang="en-US" dirty="0">
              <a:ea typeface="Calibri"/>
              <a:cs typeface="Arial"/>
            </a:endParaRPr>
          </a:p>
          <a:p>
            <a:pPr marL="0" indent="0" algn="r" rtl="1">
              <a:lnSpc>
                <a:spcPct val="115000"/>
              </a:lnSpc>
              <a:spcAft>
                <a:spcPts val="1000"/>
              </a:spcAft>
              <a:buNone/>
            </a:pPr>
            <a:r>
              <a:rPr lang="fa-IR" dirty="0">
                <a:ea typeface="Calibri"/>
              </a:rPr>
              <a:t>را تفسير مى كند و آياتش پرده از چهره يكديگر برمى گيرند و اين هرگز با نور و كلام مبين </a:t>
            </a:r>
            <a:endParaRPr lang="en-US" dirty="0">
              <a:ea typeface="Calibri"/>
              <a:cs typeface="Arial"/>
            </a:endParaRPr>
          </a:p>
          <a:p>
            <a:pPr marL="0" indent="0" algn="r" rtl="1">
              <a:lnSpc>
                <a:spcPct val="115000"/>
              </a:lnSpc>
              <a:spcAft>
                <a:spcPts val="1000"/>
              </a:spcAft>
              <a:buNone/>
            </a:pPr>
            <a:r>
              <a:rPr lang="fa-IR" dirty="0">
                <a:ea typeface="Calibri"/>
              </a:rPr>
              <a:t>بودنش منافات ندارد كه قرآن </a:t>
            </a:r>
            <a:r>
              <a:rPr lang="fa-IR" dirty="0">
                <a:solidFill>
                  <a:srgbClr val="FF0000"/>
                </a:solidFill>
                <a:ea typeface="Calibri"/>
              </a:rPr>
              <a:t>«يك واحد به هم پيوسته» </a:t>
            </a:r>
            <a:r>
              <a:rPr lang="fa-IR" dirty="0">
                <a:ea typeface="Calibri"/>
              </a:rPr>
              <a:t>و </a:t>
            </a:r>
            <a:r>
              <a:rPr lang="fa-IR" dirty="0">
                <a:solidFill>
                  <a:srgbClr val="FF0000"/>
                </a:solidFill>
                <a:ea typeface="Calibri"/>
              </a:rPr>
              <a:t>«مجموعه اى ازهم ناگسسته» </a:t>
            </a:r>
            <a:r>
              <a:rPr lang="fa-IR" dirty="0">
                <a:ea typeface="Calibri"/>
              </a:rPr>
              <a:t>است، </a:t>
            </a:r>
            <a:endParaRPr lang="en-US" dirty="0">
              <a:ea typeface="Calibri"/>
              <a:cs typeface="Arial"/>
            </a:endParaRPr>
          </a:p>
          <a:p>
            <a:pPr marL="0" indent="0" algn="r" rtl="1">
              <a:buNone/>
            </a:pPr>
            <a:r>
              <a:rPr lang="fa-IR" dirty="0">
                <a:ea typeface="Calibri"/>
              </a:rPr>
              <a:t>و مجموعا نور و كلام مبين.</a:t>
            </a:r>
            <a:endParaRPr lang="en-US" dirty="0">
              <a:ea typeface="Calibri"/>
              <a:cs typeface="Arial"/>
            </a:endParaRPr>
          </a:p>
          <a:p>
            <a:pPr marL="0" indent="0" algn="r" rtl="1">
              <a:buNone/>
            </a:pPr>
            <a:endParaRPr lang="fa-IR" dirty="0"/>
          </a:p>
        </p:txBody>
      </p:sp>
    </p:spTree>
    <p:extLst>
      <p:ext uri="{BB962C8B-B14F-4D97-AF65-F5344CB8AC3E}">
        <p14:creationId xmlns:p14="http://schemas.microsoft.com/office/powerpoint/2010/main" val="277583127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839200" cy="6324600"/>
          </a:xfrm>
        </p:spPr>
        <p:txBody>
          <a:bodyPr>
            <a:normAutofit/>
          </a:bodyPr>
          <a:lstStyle/>
          <a:p>
            <a:pPr algn="r" rtl="1">
              <a:lnSpc>
                <a:spcPct val="115000"/>
              </a:lnSpc>
              <a:spcAft>
                <a:spcPts val="1000"/>
              </a:spcAft>
            </a:pPr>
            <a:r>
              <a:rPr lang="fa-IR" dirty="0">
                <a:ea typeface="Calibri"/>
              </a:rPr>
              <a:t>سپس با توجه به موضع گيرى هاى مردم در برابر قرآن، به دو نوع موضع گيرى مشخص و نتايج </a:t>
            </a:r>
            <a:r>
              <a:rPr lang="fa-IR" dirty="0">
                <a:ea typeface="Calibri"/>
                <a:cs typeface="Arial"/>
              </a:rPr>
              <a:t> </a:t>
            </a:r>
            <a:r>
              <a:rPr lang="fa-IR" dirty="0" smtClean="0">
                <a:ea typeface="Calibri"/>
              </a:rPr>
              <a:t>آن </a:t>
            </a:r>
            <a:r>
              <a:rPr lang="fa-IR" dirty="0">
                <a:ea typeface="Calibri"/>
              </a:rPr>
              <a:t>اشاره كرده، مى فرمايد: </a:t>
            </a:r>
            <a:r>
              <a:rPr lang="fa-IR" dirty="0">
                <a:solidFill>
                  <a:srgbClr val="009900"/>
                </a:solidFill>
                <a:ea typeface="Calibri"/>
              </a:rPr>
              <a:t>«اين قرآن به مؤمنانى كه عمل صالح انجام مى دهند مژده مى دهد كه </a:t>
            </a:r>
            <a:r>
              <a:rPr lang="fa-IR" dirty="0" smtClean="0">
                <a:solidFill>
                  <a:srgbClr val="009900"/>
                </a:solidFill>
                <a:ea typeface="Calibri"/>
              </a:rPr>
              <a:t>براى </a:t>
            </a:r>
            <a:r>
              <a:rPr lang="fa-IR" dirty="0">
                <a:solidFill>
                  <a:srgbClr val="009900"/>
                </a:solidFill>
                <a:ea typeface="Calibri"/>
              </a:rPr>
              <a:t>آنان پاداش بزرگى است: و يبشر المؤمنين الذين يعملون الصالحات أن لهم أجرا كبيرا.» </a:t>
            </a:r>
            <a:endParaRPr lang="en-US" dirty="0">
              <a:solidFill>
                <a:srgbClr val="009900"/>
              </a:solidFill>
              <a:ea typeface="Calibri"/>
              <a:cs typeface="Arial"/>
            </a:endParaRPr>
          </a:p>
          <a:p>
            <a:pPr algn="r" rtl="1">
              <a:lnSpc>
                <a:spcPct val="115000"/>
              </a:lnSpc>
              <a:spcAft>
                <a:spcPts val="1000"/>
              </a:spcAft>
            </a:pPr>
            <a:r>
              <a:rPr lang="fa-IR" dirty="0">
                <a:ea typeface="Calibri"/>
              </a:rPr>
              <a:t> و به </a:t>
            </a:r>
            <a:r>
              <a:rPr lang="fa-IR" dirty="0">
                <a:solidFill>
                  <a:srgbClr val="009900"/>
                </a:solidFill>
                <a:ea typeface="Calibri"/>
              </a:rPr>
              <a:t>«آنها كه ايمان به آخرت و دادگاه بزرگش ندارند (و طبعا عمل صالحى نيز انجام نمى </a:t>
            </a:r>
            <a:r>
              <a:rPr lang="fa-IR" dirty="0" smtClean="0">
                <a:solidFill>
                  <a:srgbClr val="009900"/>
                </a:solidFill>
                <a:ea typeface="Calibri"/>
              </a:rPr>
              <a:t>دهند</a:t>
            </a:r>
            <a:r>
              <a:rPr lang="fa-IR" dirty="0">
                <a:solidFill>
                  <a:srgbClr val="009900"/>
                </a:solidFill>
                <a:ea typeface="Calibri"/>
              </a:rPr>
              <a:t>) نيز بشارت مى دهد كه عذاب دردناكى براى آنها آماده كرده ايم: و أن الذين لايؤمنون </a:t>
            </a:r>
            <a:r>
              <a:rPr lang="fa-IR" dirty="0" smtClean="0">
                <a:solidFill>
                  <a:srgbClr val="009900"/>
                </a:solidFill>
                <a:ea typeface="Calibri"/>
              </a:rPr>
              <a:t>بالآخرة </a:t>
            </a:r>
            <a:r>
              <a:rPr lang="fa-IR" dirty="0">
                <a:solidFill>
                  <a:srgbClr val="009900"/>
                </a:solidFill>
                <a:ea typeface="Calibri"/>
              </a:rPr>
              <a:t>أعتدنا لهم عذابا أليما.»</a:t>
            </a:r>
            <a:endParaRPr lang="en-US" dirty="0">
              <a:solidFill>
                <a:srgbClr val="009900"/>
              </a:solidFill>
              <a:ea typeface="Calibri"/>
              <a:cs typeface="Arial"/>
            </a:endParaRPr>
          </a:p>
          <a:p>
            <a:endParaRPr lang="fa-IR" dirty="0"/>
          </a:p>
        </p:txBody>
      </p:sp>
    </p:spTree>
    <p:extLst>
      <p:ext uri="{BB962C8B-B14F-4D97-AF65-F5344CB8AC3E}">
        <p14:creationId xmlns:p14="http://schemas.microsoft.com/office/powerpoint/2010/main" val="281415069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553200"/>
          </a:xfrm>
        </p:spPr>
        <p:txBody>
          <a:bodyPr>
            <a:normAutofit/>
          </a:bodyPr>
          <a:lstStyle/>
          <a:p>
            <a:pPr algn="r" rtl="1">
              <a:lnSpc>
                <a:spcPct val="115000"/>
              </a:lnSpc>
              <a:spcAft>
                <a:spcPts val="1000"/>
              </a:spcAft>
            </a:pPr>
            <a:r>
              <a:rPr lang="fa-IR" dirty="0">
                <a:ea typeface="Calibri"/>
              </a:rPr>
              <a:t>تعبير به بشارت در مورد مؤمنان دليلش روشن است، اما درمورد افراد بى ايمان و طغيانگر </a:t>
            </a:r>
            <a:r>
              <a:rPr lang="fa-IR" dirty="0" smtClean="0">
                <a:ea typeface="Calibri"/>
              </a:rPr>
              <a:t>درحقيقت </a:t>
            </a:r>
            <a:r>
              <a:rPr lang="fa-IR" dirty="0">
                <a:ea typeface="Calibri"/>
              </a:rPr>
              <a:t>نوعى استهزاست و يا بشارتى است براى مؤمنان كه دشمنانشان به چنين سرنوشتى </a:t>
            </a:r>
            <a:r>
              <a:rPr lang="fa-IR" dirty="0" smtClean="0">
                <a:ea typeface="Calibri"/>
              </a:rPr>
              <a:t>گرفتار </a:t>
            </a:r>
            <a:r>
              <a:rPr lang="fa-IR" dirty="0">
                <a:ea typeface="Calibri"/>
              </a:rPr>
              <a:t>مى شوند.</a:t>
            </a:r>
            <a:endParaRPr lang="en-US" dirty="0">
              <a:ea typeface="Calibri"/>
              <a:cs typeface="Arial"/>
            </a:endParaRPr>
          </a:p>
          <a:p>
            <a:pPr algn="r" rtl="1">
              <a:lnSpc>
                <a:spcPct val="115000"/>
              </a:lnSpc>
              <a:spcAft>
                <a:spcPts val="1000"/>
              </a:spcAft>
            </a:pPr>
            <a:r>
              <a:rPr lang="fa-IR" dirty="0">
                <a:ea typeface="Calibri"/>
              </a:rPr>
              <a:t> در ضمن پاداش مؤمنان را در عبارت كوتاه «أجرا كبيرا» و كيفر افراد بى ايمان را در عبارت </a:t>
            </a:r>
            <a:r>
              <a:rPr lang="fa-IR" dirty="0" smtClean="0">
                <a:ea typeface="Calibri"/>
              </a:rPr>
              <a:t>جامع </a:t>
            </a:r>
            <a:r>
              <a:rPr lang="fa-IR" dirty="0">
                <a:ea typeface="Calibri"/>
              </a:rPr>
              <a:t>«عذابا أليما» خلاصه كرده كه مفهوم هر دو آن چنان وسيع است كه هرگونه پاداش و كيفر </a:t>
            </a:r>
            <a:r>
              <a:rPr lang="fa-IR" dirty="0" smtClean="0">
                <a:ea typeface="Calibri"/>
              </a:rPr>
              <a:t>معنوى </a:t>
            </a:r>
            <a:r>
              <a:rPr lang="fa-IR" dirty="0">
                <a:ea typeface="Calibri"/>
              </a:rPr>
              <a:t>و مادى، جسمى و روحانى را شامل مى شود</a:t>
            </a:r>
            <a:r>
              <a:rPr lang="fa-IR" dirty="0" smtClean="0">
                <a:ea typeface="Calibri"/>
              </a:rPr>
              <a:t>.</a:t>
            </a:r>
            <a:endParaRPr lang="en-US" dirty="0">
              <a:ea typeface="Calibri"/>
              <a:cs typeface="Arial"/>
            </a:endParaRPr>
          </a:p>
        </p:txBody>
      </p:sp>
    </p:spTree>
    <p:extLst>
      <p:ext uri="{BB962C8B-B14F-4D97-AF65-F5344CB8AC3E}">
        <p14:creationId xmlns:p14="http://schemas.microsoft.com/office/powerpoint/2010/main" val="330939218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معجزه جاويد</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p:txBody>
          <a:bodyPr>
            <a:normAutofit/>
          </a:bodyPr>
          <a:lstStyle/>
          <a:p>
            <a:pPr marL="0" indent="0" algn="r">
              <a:buNone/>
            </a:pPr>
            <a:r>
              <a:rPr lang="fa-IR" dirty="0">
                <a:solidFill>
                  <a:srgbClr val="009900"/>
                </a:solidFill>
                <a:ea typeface="Calibri"/>
              </a:rPr>
              <a:t>كنتم صادقين * فإن لم تفعلوا و لن تفعلوا فاتقوا النار التى </a:t>
            </a:r>
            <a:endParaRPr lang="en-US" dirty="0" smtClean="0">
              <a:solidFill>
                <a:srgbClr val="009900"/>
              </a:solidFill>
              <a:ea typeface="Calibri"/>
            </a:endParaRPr>
          </a:p>
          <a:p>
            <a:pPr marL="0" indent="0" algn="r">
              <a:buNone/>
            </a:pPr>
            <a:r>
              <a:rPr lang="fa-IR" dirty="0" smtClean="0">
                <a:solidFill>
                  <a:srgbClr val="009900"/>
                </a:solidFill>
                <a:ea typeface="Calibri"/>
              </a:rPr>
              <a:t>وقودها </a:t>
            </a:r>
            <a:r>
              <a:rPr lang="fa-IR" dirty="0">
                <a:solidFill>
                  <a:srgbClr val="009900"/>
                </a:solidFill>
                <a:ea typeface="Calibri"/>
              </a:rPr>
              <a:t>الناس و </a:t>
            </a:r>
            <a:r>
              <a:rPr lang="fa-IR" dirty="0" smtClean="0">
                <a:solidFill>
                  <a:srgbClr val="009900"/>
                </a:solidFill>
                <a:ea typeface="Calibri"/>
              </a:rPr>
              <a:t>الحجارة أعدت للكافرين</a:t>
            </a:r>
            <a:br>
              <a:rPr lang="fa-IR" dirty="0" smtClean="0">
                <a:solidFill>
                  <a:srgbClr val="009900"/>
                </a:solidFill>
                <a:ea typeface="Calibri"/>
              </a:rPr>
            </a:br>
            <a:r>
              <a:rPr lang="fa-IR" dirty="0" smtClean="0">
                <a:ea typeface="Calibri"/>
              </a:rPr>
              <a:t> آيات </a:t>
            </a:r>
            <a:r>
              <a:rPr lang="fa-IR" dirty="0">
                <a:ea typeface="Calibri"/>
              </a:rPr>
              <a:t>مورد بحث بر معجزه جاويدان قرآن انگشت مى نهد تا هرگونه ترديد را نسبت به رسالت </a:t>
            </a:r>
            <a:r>
              <a:rPr lang="fa-IR" dirty="0" smtClean="0">
                <a:ea typeface="Calibri"/>
              </a:rPr>
              <a:t>پيامبر(ص) </a:t>
            </a:r>
            <a:r>
              <a:rPr lang="fa-IR" dirty="0">
                <a:ea typeface="Calibri"/>
              </a:rPr>
              <a:t>از ميان برد، آن سان كه مى گويد: </a:t>
            </a:r>
            <a:r>
              <a:rPr lang="fa-IR" dirty="0">
                <a:solidFill>
                  <a:srgbClr val="009900"/>
                </a:solidFill>
                <a:ea typeface="Calibri"/>
              </a:rPr>
              <a:t>«اگر درباره آنچه بر بنده خود نازل </a:t>
            </a:r>
            <a:r>
              <a:rPr lang="fa-IR" dirty="0" smtClean="0">
                <a:solidFill>
                  <a:srgbClr val="009900"/>
                </a:solidFill>
                <a:ea typeface="Calibri"/>
              </a:rPr>
              <a:t>كرده </a:t>
            </a:r>
            <a:r>
              <a:rPr lang="fa-IR" dirty="0">
                <a:solidFill>
                  <a:srgbClr val="009900"/>
                </a:solidFill>
                <a:ea typeface="Calibri"/>
              </a:rPr>
              <a:t>ايم، شك و ترديد داريد، دست كم سوره اى همانند آن بياوريد: و إن كنتم فى ريب مما </a:t>
            </a:r>
            <a:r>
              <a:rPr lang="fa-IR" dirty="0" smtClean="0">
                <a:solidFill>
                  <a:srgbClr val="009900"/>
                </a:solidFill>
                <a:ea typeface="Calibri"/>
              </a:rPr>
              <a:t>نزلنا </a:t>
            </a:r>
            <a:r>
              <a:rPr lang="fa-IR" dirty="0">
                <a:solidFill>
                  <a:srgbClr val="009900"/>
                </a:solidFill>
                <a:ea typeface="Calibri"/>
              </a:rPr>
              <a:t>على عبدنا فأتوا بسورة من مثله .»</a:t>
            </a:r>
            <a:endParaRPr lang="en-US" dirty="0">
              <a:solidFill>
                <a:srgbClr val="009900"/>
              </a:solidFill>
              <a:ea typeface="Calibri"/>
              <a:cs typeface="Arial"/>
            </a:endParaRPr>
          </a:p>
          <a:p>
            <a:pPr marL="0" indent="0" algn="r">
              <a:buNone/>
            </a:pPr>
            <a:endParaRPr lang="fa-IR" dirty="0">
              <a:solidFill>
                <a:srgbClr val="009900"/>
              </a:solidFill>
            </a:endParaRPr>
          </a:p>
        </p:txBody>
      </p:sp>
    </p:spTree>
    <p:extLst>
      <p:ext uri="{BB962C8B-B14F-4D97-AF65-F5344CB8AC3E}">
        <p14:creationId xmlns:p14="http://schemas.microsoft.com/office/powerpoint/2010/main" val="2172247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15400" cy="6553200"/>
          </a:xfrm>
        </p:spPr>
        <p:txBody>
          <a:bodyPr>
            <a:normAutofit/>
          </a:bodyPr>
          <a:lstStyle/>
          <a:p>
            <a:pPr algn="r" rtl="1">
              <a:lnSpc>
                <a:spcPct val="115000"/>
              </a:lnSpc>
              <a:spcAft>
                <a:spcPts val="1000"/>
              </a:spcAft>
            </a:pPr>
            <a:r>
              <a:rPr lang="fa-IR" dirty="0">
                <a:ea typeface="Calibri"/>
              </a:rPr>
              <a:t>بدين ترتيب قرآن همه منكران را به مبارزه با قرآن و همانندآورى يك سوره مانند آن مى </a:t>
            </a:r>
            <a:r>
              <a:rPr lang="fa-IR" dirty="0" smtClean="0">
                <a:ea typeface="Calibri"/>
              </a:rPr>
              <a:t>خواند </a:t>
            </a:r>
            <a:r>
              <a:rPr lang="fa-IR" dirty="0">
                <a:ea typeface="Calibri"/>
              </a:rPr>
              <a:t>تا عجز آنها دليلى روشن بر اصالت اين وحى آسمانى باشد.</a:t>
            </a:r>
            <a:endParaRPr lang="en-US" dirty="0">
              <a:ea typeface="Calibri"/>
              <a:cs typeface="Arial"/>
            </a:endParaRPr>
          </a:p>
          <a:p>
            <a:pPr algn="r" rtl="1">
              <a:lnSpc>
                <a:spcPct val="115000"/>
              </a:lnSpc>
              <a:spcAft>
                <a:spcPts val="1000"/>
              </a:spcAft>
            </a:pPr>
            <a:r>
              <a:rPr lang="fa-IR" dirty="0">
                <a:ea typeface="Calibri"/>
              </a:rPr>
              <a:t> سپس براى تأكيد بيشتر مى گويد: </a:t>
            </a:r>
            <a:r>
              <a:rPr lang="fa-IR" dirty="0">
                <a:solidFill>
                  <a:srgbClr val="009900"/>
                </a:solidFill>
                <a:ea typeface="Calibri"/>
              </a:rPr>
              <a:t>«تنها خودتان به اين كار قيام نكنيد، بلكه تمام گواهان </a:t>
            </a:r>
            <a:r>
              <a:rPr lang="fa-IR" dirty="0" smtClean="0">
                <a:solidFill>
                  <a:srgbClr val="009900"/>
                </a:solidFill>
                <a:ea typeface="Calibri"/>
              </a:rPr>
              <a:t>خود </a:t>
            </a:r>
            <a:r>
              <a:rPr lang="fa-IR" dirty="0">
                <a:solidFill>
                  <a:srgbClr val="009900"/>
                </a:solidFill>
                <a:ea typeface="Calibri"/>
              </a:rPr>
              <a:t>را جز خدا دعوت كنيد (تا شما را در اين كار يارى كنند) اگر در ادعاى خود صادق ايد كه </a:t>
            </a:r>
            <a:r>
              <a:rPr lang="fa-IR" dirty="0" smtClean="0">
                <a:solidFill>
                  <a:srgbClr val="009900"/>
                </a:solidFill>
                <a:ea typeface="Calibri"/>
              </a:rPr>
              <a:t>اين </a:t>
            </a:r>
            <a:r>
              <a:rPr lang="fa-IR" dirty="0">
                <a:solidFill>
                  <a:srgbClr val="009900"/>
                </a:solidFill>
                <a:ea typeface="Calibri"/>
              </a:rPr>
              <a:t>قرآن از طرف خدا نيست: و ادعوا شهداءكم من دون الله إن كنتم صادقين .»</a:t>
            </a:r>
            <a:endParaRPr lang="en-US" dirty="0">
              <a:solidFill>
                <a:srgbClr val="009900"/>
              </a:solidFill>
              <a:ea typeface="Calibri"/>
              <a:cs typeface="Arial"/>
            </a:endParaRPr>
          </a:p>
          <a:p>
            <a:endParaRPr lang="fa-IR" dirty="0"/>
          </a:p>
        </p:txBody>
      </p:sp>
    </p:spTree>
    <p:extLst>
      <p:ext uri="{BB962C8B-B14F-4D97-AF65-F5344CB8AC3E}">
        <p14:creationId xmlns:p14="http://schemas.microsoft.com/office/powerpoint/2010/main" val="410201771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fontScale="70000" lnSpcReduction="20000"/>
          </a:bodyPr>
          <a:lstStyle/>
          <a:p>
            <a:pPr marL="0" indent="0" algn="r" rtl="1">
              <a:lnSpc>
                <a:spcPct val="115000"/>
              </a:lnSpc>
              <a:spcAft>
                <a:spcPts val="1000"/>
              </a:spcAft>
              <a:buNone/>
            </a:pPr>
            <a:r>
              <a:rPr lang="fa-IR" i="1" u="sng" dirty="0">
                <a:ea typeface="Calibri"/>
              </a:rPr>
              <a:t>كلمه </a:t>
            </a:r>
            <a:r>
              <a:rPr lang="fa-IR" i="1" u="sng" dirty="0">
                <a:solidFill>
                  <a:schemeClr val="tx2"/>
                </a:solidFill>
                <a:ea typeface="Calibri"/>
              </a:rPr>
              <a:t>«شهداء» </a:t>
            </a:r>
            <a:r>
              <a:rPr lang="fa-IR" i="1" u="sng" dirty="0">
                <a:ea typeface="Calibri"/>
              </a:rPr>
              <a:t>در اينجا به گواهانى اشاره دارد كه آنها را در نفى رسالت </a:t>
            </a:r>
            <a:r>
              <a:rPr lang="fa-IR" i="1" u="sng" dirty="0" smtClean="0">
                <a:ea typeface="Calibri"/>
              </a:rPr>
              <a:t>پيامبر(ص) </a:t>
            </a:r>
            <a:r>
              <a:rPr lang="fa-IR" i="1" u="sng" dirty="0">
                <a:ea typeface="Calibri"/>
              </a:rPr>
              <a:t>يارى مى كردند</a:t>
            </a:r>
            <a:r>
              <a:rPr lang="fa-IR" dirty="0">
                <a:ea typeface="Calibri"/>
              </a:rPr>
              <a:t>. جمله </a:t>
            </a:r>
            <a:r>
              <a:rPr lang="fa-IR" dirty="0">
                <a:solidFill>
                  <a:schemeClr val="tx2"/>
                </a:solidFill>
                <a:ea typeface="Calibri"/>
              </a:rPr>
              <a:t>«من دون الله» </a:t>
            </a:r>
            <a:r>
              <a:rPr lang="fa-IR" dirty="0">
                <a:ea typeface="Calibri"/>
              </a:rPr>
              <a:t>نيز بيانگر اين است كه حتى اگر همه انسان ها جز </a:t>
            </a:r>
            <a:r>
              <a:rPr lang="fa-IR" dirty="0" smtClean="0">
                <a:ea typeface="Calibri"/>
              </a:rPr>
              <a:t>الله </a:t>
            </a:r>
            <a:r>
              <a:rPr lang="fa-IR" dirty="0">
                <a:ea typeface="Calibri"/>
              </a:rPr>
              <a:t>دست به دست هم دهند تا يك سوره همانند سوره هاى قرآن بياورند، قادر نخواهند بود.</a:t>
            </a:r>
            <a:endParaRPr lang="en-US" dirty="0">
              <a:ea typeface="Calibri"/>
              <a:cs typeface="Arial"/>
            </a:endParaRPr>
          </a:p>
          <a:p>
            <a:pPr marL="0" indent="0" algn="r" rtl="1">
              <a:lnSpc>
                <a:spcPct val="115000"/>
              </a:lnSpc>
              <a:spcAft>
                <a:spcPts val="1000"/>
              </a:spcAft>
              <a:buNone/>
            </a:pPr>
            <a:r>
              <a:rPr lang="fa-IR" dirty="0">
                <a:ea typeface="Calibri"/>
              </a:rPr>
              <a:t> جمله «ان كنتم صادقين» (= اگر راست مى گوييد) درحقيقت براى تحريك آنها به قبول </a:t>
            </a:r>
            <a:r>
              <a:rPr lang="fa-IR" dirty="0" smtClean="0">
                <a:ea typeface="Calibri"/>
              </a:rPr>
              <a:t>اين </a:t>
            </a:r>
            <a:r>
              <a:rPr lang="fa-IR" dirty="0">
                <a:ea typeface="Calibri"/>
              </a:rPr>
              <a:t>مبارزه است؛ بدين معنا كه اگر شما از اين كار عاجزيد، دليل دروغگويى شماست. بنابراين براى </a:t>
            </a:r>
            <a:r>
              <a:rPr lang="fa-IR" dirty="0" smtClean="0">
                <a:ea typeface="Calibri"/>
              </a:rPr>
              <a:t>اثبات </a:t>
            </a:r>
            <a:r>
              <a:rPr lang="fa-IR" dirty="0">
                <a:ea typeface="Calibri"/>
              </a:rPr>
              <a:t>راستگويى خود برخيزيد و دست به كار شويد.</a:t>
            </a:r>
            <a:endParaRPr lang="en-US" dirty="0">
              <a:ea typeface="Calibri"/>
              <a:cs typeface="Arial"/>
            </a:endParaRPr>
          </a:p>
          <a:p>
            <a:pPr algn="r" rtl="1">
              <a:lnSpc>
                <a:spcPct val="115000"/>
              </a:lnSpc>
              <a:spcAft>
                <a:spcPts val="1000"/>
              </a:spcAft>
            </a:pPr>
            <a:r>
              <a:rPr lang="fa-IR" dirty="0">
                <a:ea typeface="Calibri"/>
              </a:rPr>
              <a:t> تحدى و دعوت به مبارزه بايد قاطع باشد و دشمن را تا آنجا كه ممكن است تحريك كند </a:t>
            </a:r>
            <a:r>
              <a:rPr lang="fa-IR" dirty="0" smtClean="0">
                <a:ea typeface="Calibri"/>
              </a:rPr>
              <a:t>تا </a:t>
            </a:r>
            <a:r>
              <a:rPr lang="fa-IR" dirty="0">
                <a:ea typeface="Calibri"/>
              </a:rPr>
              <a:t>تمام قدرت خود را به كار گيرد و پس از عجز و ناتوانى به يقين بداند پديده اى كه با آن روبه </a:t>
            </a:r>
            <a:r>
              <a:rPr lang="fa-IR" dirty="0" smtClean="0">
                <a:ea typeface="Calibri"/>
              </a:rPr>
              <a:t>روست، پديده اى بشرى نيست، بلكه امرى الهى است. از اين رو در آيه بعد با تعبيرهاى مختلف به </a:t>
            </a:r>
            <a:r>
              <a:rPr lang="fa-IR" dirty="0">
                <a:ea typeface="Calibri"/>
              </a:rPr>
              <a:t>اين مهم پرداخته: </a:t>
            </a:r>
            <a:r>
              <a:rPr lang="fa-IR" dirty="0">
                <a:solidFill>
                  <a:srgbClr val="7030A0"/>
                </a:solidFill>
                <a:ea typeface="Calibri"/>
              </a:rPr>
              <a:t>«اگر شما اين كار را انجام نداديد ـ و هرگز انجام نخواهيد داد ـ از آتشىبترسيد كه هيزم آن بدن هاى مردم بى ايمان و سنگ هاست!: فإن لم تفعلوا و لن تفعلوا فاتقوا </a:t>
            </a:r>
            <a:r>
              <a:rPr lang="fa-IR" dirty="0" smtClean="0">
                <a:solidFill>
                  <a:srgbClr val="7030A0"/>
                </a:solidFill>
                <a:ea typeface="Calibri"/>
              </a:rPr>
              <a:t>النار </a:t>
            </a:r>
            <a:r>
              <a:rPr lang="fa-IR" dirty="0">
                <a:solidFill>
                  <a:srgbClr val="7030A0"/>
                </a:solidFill>
                <a:ea typeface="Calibri"/>
              </a:rPr>
              <a:t>التى وقودها الناس و الحجارة.»</a:t>
            </a:r>
            <a:r>
              <a:rPr lang="fa-IR" dirty="0">
                <a:ea typeface="Calibri"/>
              </a:rPr>
              <a:t> آتشى كه هم اكنون </a:t>
            </a:r>
            <a:r>
              <a:rPr lang="fa-IR" dirty="0">
                <a:solidFill>
                  <a:srgbClr val="FF0000"/>
                </a:solidFill>
                <a:ea typeface="Calibri"/>
              </a:rPr>
              <a:t>«براى كافران آماده شده است و جنبه </a:t>
            </a:r>
            <a:r>
              <a:rPr lang="fa-IR" dirty="0" smtClean="0">
                <a:solidFill>
                  <a:srgbClr val="FF0000"/>
                </a:solidFill>
                <a:ea typeface="Calibri"/>
              </a:rPr>
              <a:t>نسيه </a:t>
            </a:r>
            <a:r>
              <a:rPr lang="fa-IR" dirty="0">
                <a:solidFill>
                  <a:srgbClr val="FF0000"/>
                </a:solidFill>
                <a:ea typeface="Calibri"/>
              </a:rPr>
              <a:t>ندارد!:  أعدت للكافرين .» </a:t>
            </a:r>
            <a:endParaRPr lang="en-US" dirty="0">
              <a:solidFill>
                <a:srgbClr val="FF0000"/>
              </a:solidFill>
              <a:ea typeface="Calibri"/>
              <a:cs typeface="Arial"/>
            </a:endParaRPr>
          </a:p>
          <a:p>
            <a:pPr algn="r" rtl="1">
              <a:lnSpc>
                <a:spcPct val="115000"/>
              </a:lnSpc>
              <a:spcAft>
                <a:spcPts val="1000"/>
              </a:spcAft>
            </a:pPr>
            <a:r>
              <a:rPr lang="fa-IR" dirty="0">
                <a:ea typeface="Calibri"/>
              </a:rPr>
              <a:t> </a:t>
            </a:r>
            <a:r>
              <a:rPr lang="fa-IR" dirty="0">
                <a:solidFill>
                  <a:schemeClr val="tx2">
                    <a:lumMod val="75000"/>
                  </a:schemeClr>
                </a:solidFill>
                <a:ea typeface="Calibri"/>
              </a:rPr>
              <a:t>«وقود» </a:t>
            </a:r>
            <a:r>
              <a:rPr lang="fa-IR" dirty="0">
                <a:ea typeface="Calibri"/>
              </a:rPr>
              <a:t>به معناى </a:t>
            </a:r>
            <a:r>
              <a:rPr lang="fa-IR" dirty="0">
                <a:solidFill>
                  <a:schemeClr val="tx2">
                    <a:lumMod val="75000"/>
                  </a:schemeClr>
                </a:solidFill>
                <a:ea typeface="Calibri"/>
              </a:rPr>
              <a:t>آتش گيره </a:t>
            </a:r>
            <a:r>
              <a:rPr lang="fa-IR" dirty="0">
                <a:ea typeface="Calibri"/>
              </a:rPr>
              <a:t>(ماده قابل اشتعال مانند هيزم) است، </a:t>
            </a:r>
            <a:r>
              <a:rPr lang="fa-IR" dirty="0">
                <a:solidFill>
                  <a:schemeClr val="tx2">
                    <a:lumMod val="75000"/>
                  </a:schemeClr>
                </a:solidFill>
                <a:ea typeface="Calibri"/>
              </a:rPr>
              <a:t>نه به معناى آتش زنه </a:t>
            </a:r>
            <a:r>
              <a:rPr lang="fa-IR" dirty="0">
                <a:ea typeface="Calibri"/>
              </a:rPr>
              <a:t>(هم </a:t>
            </a:r>
            <a:endParaRPr lang="en-US" dirty="0">
              <a:ea typeface="Calibri"/>
              <a:cs typeface="Arial"/>
            </a:endParaRPr>
          </a:p>
          <a:p>
            <a:pPr algn="r" rtl="1">
              <a:lnSpc>
                <a:spcPct val="115000"/>
              </a:lnSpc>
              <a:spcAft>
                <a:spcPts val="1000"/>
              </a:spcAft>
            </a:pPr>
            <a:r>
              <a:rPr lang="fa-IR" dirty="0">
                <a:ea typeface="Calibri"/>
              </a:rPr>
              <a:t>چون كبريت يا جرقه اى كه با سنگ هاى مخصوص ايجاد مى كنند).</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354854571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15400" cy="6705600"/>
          </a:xfrm>
        </p:spPr>
        <p:txBody>
          <a:bodyPr>
            <a:normAutofit fontScale="70000" lnSpcReduction="20000"/>
          </a:bodyPr>
          <a:lstStyle/>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r>
              <a:rPr lang="fa-IR" dirty="0">
                <a:ea typeface="Calibri"/>
              </a:rPr>
              <a:t>آتش دوزخ از درون خود انسان ها و سنگ ها شعلهور مى شود. با توجه به اينكه امروزه ثابت </a:t>
            </a:r>
            <a:endParaRPr lang="en-US" dirty="0">
              <a:ea typeface="Calibri"/>
              <a:cs typeface="Arial"/>
            </a:endParaRPr>
          </a:p>
          <a:p>
            <a:pPr marL="0" indent="0" algn="r" rtl="1">
              <a:lnSpc>
                <a:spcPct val="115000"/>
              </a:lnSpc>
              <a:spcAft>
                <a:spcPts val="1000"/>
              </a:spcAft>
              <a:buNone/>
            </a:pPr>
            <a:r>
              <a:rPr lang="fa-IR" dirty="0">
                <a:ea typeface="Calibri"/>
              </a:rPr>
              <a:t>شده همه اجسام جهان در درون خود، آتشى عظيم نهفته دارند (يا به تعبير ديگر انرژى هايى كه </a:t>
            </a:r>
            <a:endParaRPr lang="en-US" dirty="0">
              <a:ea typeface="Calibri"/>
              <a:cs typeface="Arial"/>
            </a:endParaRPr>
          </a:p>
          <a:p>
            <a:pPr marL="0" indent="0" algn="r" rtl="1">
              <a:lnSpc>
                <a:spcPct val="115000"/>
              </a:lnSpc>
              <a:spcAft>
                <a:spcPts val="1000"/>
              </a:spcAft>
              <a:buNone/>
            </a:pPr>
            <a:r>
              <a:rPr lang="fa-IR" dirty="0">
                <a:ea typeface="Calibri"/>
              </a:rPr>
              <a:t>قابل تبديل به آتش اند)، درك اين معنا دشوار نيست، از اين رو لزومى ندارد آن آتش سوزان را </a:t>
            </a:r>
            <a:endParaRPr lang="en-US" dirty="0">
              <a:ea typeface="Calibri"/>
              <a:cs typeface="Arial"/>
            </a:endParaRPr>
          </a:p>
          <a:p>
            <a:pPr marL="0" indent="0" algn="r" rtl="1">
              <a:lnSpc>
                <a:spcPct val="115000"/>
              </a:lnSpc>
              <a:spcAft>
                <a:spcPts val="1000"/>
              </a:spcAft>
              <a:buNone/>
            </a:pPr>
            <a:r>
              <a:rPr lang="fa-IR" dirty="0">
                <a:ea typeface="Calibri"/>
              </a:rPr>
              <a:t>شبيه آتش هاى معمولى اين جهان بدانيم. در سوره همزه مى خوانيم: </a:t>
            </a:r>
            <a:r>
              <a:rPr lang="fa-IR" dirty="0">
                <a:solidFill>
                  <a:srgbClr val="FF0000"/>
                </a:solidFill>
                <a:ea typeface="Calibri"/>
              </a:rPr>
              <a:t>«نار الله الموقدة * التى </a:t>
            </a:r>
            <a:endParaRPr lang="en-US" dirty="0">
              <a:solidFill>
                <a:srgbClr val="FF0000"/>
              </a:solidFill>
              <a:ea typeface="Calibri"/>
              <a:cs typeface="Arial"/>
            </a:endParaRPr>
          </a:p>
          <a:p>
            <a:pPr marL="0" indent="0" algn="r" rtl="1">
              <a:lnSpc>
                <a:spcPct val="115000"/>
              </a:lnSpc>
              <a:spcAft>
                <a:spcPts val="1000"/>
              </a:spcAft>
              <a:buNone/>
            </a:pPr>
            <a:r>
              <a:rPr lang="fa-IR" dirty="0">
                <a:solidFill>
                  <a:srgbClr val="FF0000"/>
                </a:solidFill>
                <a:ea typeface="Calibri"/>
              </a:rPr>
              <a:t>تطلع على الأفئدة:1 آتش سوزان پروردگار كه از درون دل ها سرچشمه مى گيرد و بر قلب ها</a:t>
            </a:r>
            <a:endParaRPr lang="en-US" dirty="0">
              <a:solidFill>
                <a:srgbClr val="FF0000"/>
              </a:solidFill>
              <a:ea typeface="Calibri"/>
              <a:cs typeface="Arial"/>
            </a:endParaRPr>
          </a:p>
          <a:p>
            <a:pPr marL="0" indent="0" algn="r" rtl="1">
              <a:lnSpc>
                <a:spcPct val="115000"/>
              </a:lnSpc>
              <a:spcAft>
                <a:spcPts val="1000"/>
              </a:spcAft>
              <a:buNone/>
            </a:pPr>
            <a:r>
              <a:rPr lang="fa-IR" dirty="0">
                <a:solidFill>
                  <a:srgbClr val="FF0000"/>
                </a:solidFill>
                <a:ea typeface="Calibri"/>
              </a:rPr>
              <a:t> </a:t>
            </a:r>
            <a:r>
              <a:rPr lang="fa-IR" dirty="0" smtClean="0">
                <a:solidFill>
                  <a:srgbClr val="FF0000"/>
                </a:solidFill>
                <a:ea typeface="Calibri"/>
              </a:rPr>
              <a:t>سايه </a:t>
            </a:r>
            <a:r>
              <a:rPr lang="fa-IR" dirty="0">
                <a:solidFill>
                  <a:srgbClr val="FF0000"/>
                </a:solidFill>
                <a:ea typeface="Calibri"/>
              </a:rPr>
              <a:t>مى افكند، و از درون به برون سرايت مى كند.» </a:t>
            </a:r>
            <a:r>
              <a:rPr lang="fa-IR" dirty="0">
                <a:ea typeface="Calibri"/>
              </a:rPr>
              <a:t>(به عكس آتش هاى اين جهان كه از بيرون </a:t>
            </a:r>
            <a:endParaRPr lang="en-US" dirty="0">
              <a:ea typeface="Calibri"/>
              <a:cs typeface="Arial"/>
            </a:endParaRPr>
          </a:p>
          <a:p>
            <a:pPr marL="0" indent="0" algn="r" rtl="1">
              <a:lnSpc>
                <a:spcPct val="115000"/>
              </a:lnSpc>
              <a:spcAft>
                <a:spcPts val="1000"/>
              </a:spcAft>
              <a:buNone/>
            </a:pPr>
            <a:r>
              <a:rPr lang="fa-IR" dirty="0">
                <a:ea typeface="Calibri"/>
              </a:rPr>
              <a:t>به درون مى رسد!)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89521137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نكته ها</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457200" y="914400"/>
            <a:ext cx="8382000" cy="5211763"/>
          </a:xfrm>
        </p:spPr>
        <p:txBody>
          <a:bodyPr>
            <a:normAutofit fontScale="77500" lnSpcReduction="20000"/>
          </a:bodyPr>
          <a:lstStyle/>
          <a:p>
            <a:pPr marL="0" indent="0" algn="r" rtl="1">
              <a:lnSpc>
                <a:spcPct val="115000"/>
              </a:lnSpc>
              <a:spcAft>
                <a:spcPts val="1000"/>
              </a:spcAft>
              <a:buNone/>
            </a:pPr>
            <a:r>
              <a:rPr lang="fa-IR" dirty="0" smtClean="0">
                <a:ea typeface="Calibri"/>
              </a:rPr>
              <a:t>1- قرآن </a:t>
            </a:r>
            <a:r>
              <a:rPr lang="fa-IR" dirty="0">
                <a:ea typeface="Calibri"/>
              </a:rPr>
              <a:t>معجزه جاودانى پيامبر </a:t>
            </a:r>
            <a:r>
              <a:rPr lang="fa-IR" dirty="0" smtClean="0">
                <a:ea typeface="Calibri"/>
              </a:rPr>
              <a:t>اكرم(ص) از </a:t>
            </a:r>
            <a:r>
              <a:rPr lang="fa-IR" dirty="0">
                <a:ea typeface="Calibri"/>
              </a:rPr>
              <a:t>ميان معجزات و خارق عادات </a:t>
            </a:r>
            <a:r>
              <a:rPr lang="fa-IR" dirty="0" smtClean="0">
                <a:ea typeface="Calibri"/>
              </a:rPr>
              <a:t>پيامبراسلام(ص) </a:t>
            </a:r>
            <a:r>
              <a:rPr lang="fa-IR" dirty="0">
                <a:ea typeface="Calibri"/>
              </a:rPr>
              <a:t>قرآن برترين سند زنده </a:t>
            </a:r>
            <a:r>
              <a:rPr lang="fa-IR" dirty="0" smtClean="0">
                <a:ea typeface="Calibri"/>
              </a:rPr>
              <a:t>حقانيت</a:t>
            </a:r>
            <a:r>
              <a:rPr lang="fa-IR" dirty="0">
                <a:ea typeface="Calibri"/>
                <a:cs typeface="Arial"/>
              </a:rPr>
              <a:t> </a:t>
            </a:r>
            <a:r>
              <a:rPr lang="fa-IR" dirty="0" smtClean="0">
                <a:ea typeface="Calibri"/>
              </a:rPr>
              <a:t>اوست</a:t>
            </a:r>
            <a:r>
              <a:rPr lang="fa-IR" dirty="0">
                <a:ea typeface="Calibri"/>
              </a:rPr>
              <a:t>. قرآن كتابى است كه تاكنون كسى نتوانسته همانند آن را بياورد. </a:t>
            </a:r>
            <a:r>
              <a:rPr lang="fa-IR" u="sng" dirty="0">
                <a:solidFill>
                  <a:schemeClr val="tx2"/>
                </a:solidFill>
                <a:ea typeface="Calibri"/>
              </a:rPr>
              <a:t>علت اينكه قرآن به عنوان </a:t>
            </a:r>
            <a:r>
              <a:rPr lang="fa-IR" u="sng" dirty="0" smtClean="0">
                <a:solidFill>
                  <a:schemeClr val="tx2"/>
                </a:solidFill>
                <a:ea typeface="Calibri"/>
              </a:rPr>
              <a:t>سند </a:t>
            </a:r>
            <a:r>
              <a:rPr lang="fa-IR" u="sng" dirty="0">
                <a:solidFill>
                  <a:schemeClr val="tx2"/>
                </a:solidFill>
                <a:ea typeface="Calibri"/>
              </a:rPr>
              <a:t>زنده حقانيت </a:t>
            </a:r>
            <a:r>
              <a:rPr lang="fa-IR" u="sng" dirty="0" smtClean="0">
                <a:solidFill>
                  <a:schemeClr val="tx2"/>
                </a:solidFill>
                <a:ea typeface="Calibri"/>
              </a:rPr>
              <a:t>پيامبراسلام(ص) </a:t>
            </a:r>
            <a:r>
              <a:rPr lang="fa-IR" u="sng" dirty="0">
                <a:solidFill>
                  <a:schemeClr val="tx2"/>
                </a:solidFill>
                <a:ea typeface="Calibri"/>
              </a:rPr>
              <a:t>و معجزه بزرگ او از ميان تمام معجزاتش </a:t>
            </a:r>
            <a:r>
              <a:rPr lang="fa-IR" u="sng" dirty="0" smtClean="0">
                <a:solidFill>
                  <a:schemeClr val="tx2"/>
                </a:solidFill>
                <a:ea typeface="Calibri"/>
              </a:rPr>
              <a:t>برگزيده </a:t>
            </a:r>
            <a:r>
              <a:rPr lang="fa-IR" u="sng" dirty="0">
                <a:solidFill>
                  <a:schemeClr val="tx2"/>
                </a:solidFill>
                <a:ea typeface="Calibri"/>
              </a:rPr>
              <a:t>شده اين است كه قرآن معجزه اى است گويا، جاودانى، جهانى، و روحانى. پيامبران </a:t>
            </a:r>
            <a:r>
              <a:rPr lang="fa-IR" u="sng" dirty="0" smtClean="0">
                <a:solidFill>
                  <a:schemeClr val="tx2"/>
                </a:solidFill>
                <a:ea typeface="Calibri"/>
              </a:rPr>
              <a:t>پيشين </a:t>
            </a:r>
            <a:r>
              <a:rPr lang="fa-IR" u="sng" dirty="0">
                <a:solidFill>
                  <a:schemeClr val="tx2"/>
                </a:solidFill>
                <a:ea typeface="Calibri"/>
              </a:rPr>
              <a:t>مى بايست همراه معجزات خود مى بودند و براى اثبات اعجاز آنها مخالفان را دعوت به </a:t>
            </a:r>
            <a:r>
              <a:rPr lang="fa-IR" u="sng" dirty="0" smtClean="0">
                <a:solidFill>
                  <a:schemeClr val="tx2"/>
                </a:solidFill>
                <a:ea typeface="Calibri"/>
              </a:rPr>
              <a:t>مقابله </a:t>
            </a:r>
            <a:r>
              <a:rPr lang="fa-IR" u="sng" dirty="0">
                <a:solidFill>
                  <a:schemeClr val="tx2"/>
                </a:solidFill>
                <a:ea typeface="Calibri"/>
              </a:rPr>
              <a:t>به مثل مى كردند.</a:t>
            </a:r>
            <a:r>
              <a:rPr lang="fa-IR" dirty="0">
                <a:ea typeface="Calibri"/>
              </a:rPr>
              <a:t> درحقيقت معجزات آنها خود زبان نداشت و گفتار پيامبران، آن را </a:t>
            </a:r>
            <a:r>
              <a:rPr lang="fa-IR" dirty="0" smtClean="0">
                <a:ea typeface="Calibri"/>
              </a:rPr>
              <a:t>تكميل</a:t>
            </a:r>
            <a:r>
              <a:rPr lang="fa-IR" dirty="0">
                <a:ea typeface="Calibri"/>
                <a:cs typeface="Arial"/>
              </a:rPr>
              <a:t> </a:t>
            </a:r>
            <a:r>
              <a:rPr lang="fa-IR" dirty="0" smtClean="0">
                <a:ea typeface="Calibri"/>
              </a:rPr>
              <a:t>مى </a:t>
            </a:r>
            <a:r>
              <a:rPr lang="fa-IR" dirty="0">
                <a:ea typeface="Calibri"/>
              </a:rPr>
              <a:t>كرد. </a:t>
            </a:r>
            <a:endParaRPr lang="fa-IR" dirty="0" smtClean="0">
              <a:ea typeface="Calibri"/>
            </a:endParaRPr>
          </a:p>
          <a:p>
            <a:pPr marL="0" indent="0" algn="r" rtl="1">
              <a:lnSpc>
                <a:spcPct val="115000"/>
              </a:lnSpc>
              <a:spcAft>
                <a:spcPts val="1000"/>
              </a:spcAft>
              <a:buNone/>
            </a:pPr>
            <a:r>
              <a:rPr lang="fa-IR" dirty="0">
                <a:ea typeface="Calibri"/>
              </a:rPr>
              <a:t>اين گفته درمورد معجزات ديگر پيامبر (غير از قرآن) نيز صادق است. </a:t>
            </a:r>
            <a:r>
              <a:rPr lang="fa-IR" dirty="0" smtClean="0">
                <a:ea typeface="Calibri"/>
              </a:rPr>
              <a:t>اما </a:t>
            </a:r>
            <a:r>
              <a:rPr lang="fa-IR" dirty="0">
                <a:ea typeface="Calibri"/>
              </a:rPr>
              <a:t>قرآن معجزه اى گوياست و نيازى به معرفى ندارد بلكه خودش به سوى خود دعوت مى </a:t>
            </a:r>
            <a:r>
              <a:rPr lang="fa-IR" dirty="0" smtClean="0">
                <a:ea typeface="Calibri"/>
              </a:rPr>
              <a:t>كند </a:t>
            </a:r>
            <a:r>
              <a:rPr lang="fa-IR" dirty="0">
                <a:ea typeface="Calibri"/>
              </a:rPr>
              <a:t>و مخالفان را به مبارزه مى خواند، محكوم مى سازد و از ميدان مبارزه، پيروز بيرون مى آيد. </a:t>
            </a:r>
            <a:r>
              <a:rPr lang="fa-IR" dirty="0" smtClean="0">
                <a:ea typeface="Calibri"/>
              </a:rPr>
              <a:t>ازاين </a:t>
            </a:r>
            <a:r>
              <a:rPr lang="fa-IR" dirty="0">
                <a:ea typeface="Calibri"/>
              </a:rPr>
              <a:t>رو پس از گذشت قرن ها از وفات </a:t>
            </a:r>
            <a:r>
              <a:rPr lang="fa-IR" dirty="0" smtClean="0">
                <a:ea typeface="Calibri"/>
              </a:rPr>
              <a:t>پيامبر(ص) </a:t>
            </a:r>
            <a:r>
              <a:rPr lang="fa-IR" dirty="0">
                <a:ea typeface="Calibri"/>
              </a:rPr>
              <a:t>همانند زمان حيات او، به </a:t>
            </a:r>
            <a:r>
              <a:rPr lang="fa-IR" dirty="0" smtClean="0">
                <a:ea typeface="Calibri"/>
              </a:rPr>
              <a:t>دعوت </a:t>
            </a:r>
            <a:r>
              <a:rPr lang="fa-IR" dirty="0">
                <a:ea typeface="Calibri"/>
              </a:rPr>
              <a:t>خود ادامه مى دهد.</a:t>
            </a:r>
            <a:endParaRPr lang="en-US" dirty="0">
              <a:ea typeface="Calibri"/>
              <a:cs typeface="Arial"/>
            </a:endParaRPr>
          </a:p>
          <a:p>
            <a:pPr marL="0" indent="0">
              <a:buNone/>
            </a:pPr>
            <a:endParaRPr lang="fa-IR" dirty="0"/>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72475541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r">
              <a:buNone/>
            </a:pPr>
            <a:r>
              <a:rPr lang="fa-IR" dirty="0" smtClean="0">
                <a:solidFill>
                  <a:schemeClr val="tx2"/>
                </a:solidFill>
                <a:ea typeface="Calibri"/>
              </a:rPr>
              <a:t>2. </a:t>
            </a:r>
            <a:r>
              <a:rPr lang="fa-IR" dirty="0">
                <a:solidFill>
                  <a:schemeClr val="tx2"/>
                </a:solidFill>
                <a:ea typeface="Calibri"/>
              </a:rPr>
              <a:t>جاودانگى و جهانى بودن </a:t>
            </a:r>
            <a:r>
              <a:rPr lang="fa-IR" dirty="0" smtClean="0">
                <a:solidFill>
                  <a:schemeClr val="tx2"/>
                </a:solidFill>
                <a:ea typeface="Calibri"/>
              </a:rPr>
              <a:t>قرآن</a:t>
            </a:r>
            <a:r>
              <a:rPr lang="fa-IR" dirty="0">
                <a:solidFill>
                  <a:schemeClr val="tx2"/>
                </a:solidFill>
                <a:ea typeface="Calibri"/>
                <a:cs typeface="Arial"/>
              </a:rPr>
              <a:t> </a:t>
            </a:r>
            <a:endParaRPr lang="fa-IR" dirty="0" smtClean="0">
              <a:solidFill>
                <a:schemeClr val="tx2"/>
              </a:solidFill>
              <a:ea typeface="Calibri"/>
              <a:cs typeface="Arial"/>
            </a:endParaRPr>
          </a:p>
          <a:p>
            <a:pPr marL="0" indent="0" algn="r">
              <a:buNone/>
            </a:pPr>
            <a:r>
              <a:rPr lang="fa-IR" dirty="0" smtClean="0">
                <a:ea typeface="Calibri"/>
              </a:rPr>
              <a:t>قرآن </a:t>
            </a:r>
            <a:r>
              <a:rPr lang="fa-IR" dirty="0">
                <a:ea typeface="Calibri"/>
              </a:rPr>
              <a:t>مرز زمان و مكان را درهم شكسته است؛ زيرا معجزات پيامبران پيشين و حتى ديگر </a:t>
            </a:r>
            <a:r>
              <a:rPr lang="fa-IR" dirty="0" smtClean="0">
                <a:ea typeface="Calibri"/>
              </a:rPr>
              <a:t>معجزات </a:t>
            </a:r>
            <a:r>
              <a:rPr lang="fa-IR" dirty="0">
                <a:ea typeface="Calibri"/>
              </a:rPr>
              <a:t>پيامبر روى نوار معينى از زمان، در نقطه مشخصى از مكان و در برابر عده خاصى صورت </a:t>
            </a:r>
            <a:r>
              <a:rPr lang="fa-IR" dirty="0" smtClean="0">
                <a:ea typeface="Calibri"/>
              </a:rPr>
              <a:t>گرفته </a:t>
            </a:r>
            <a:r>
              <a:rPr lang="fa-IR" dirty="0">
                <a:ea typeface="Calibri"/>
              </a:rPr>
              <a:t>است، سخن گفتن نوزاد </a:t>
            </a:r>
            <a:r>
              <a:rPr lang="fa-IR" dirty="0" smtClean="0">
                <a:ea typeface="Calibri"/>
              </a:rPr>
              <a:t>مريم(ع)  </a:t>
            </a:r>
            <a:r>
              <a:rPr lang="fa-IR" dirty="0">
                <a:ea typeface="Calibri"/>
              </a:rPr>
              <a:t>و زنده كردن مردگان و مانند آن توسط </a:t>
            </a:r>
            <a:r>
              <a:rPr lang="fa-IR" dirty="0" smtClean="0">
                <a:ea typeface="Calibri"/>
              </a:rPr>
              <a:t>مسيح(ع)به </a:t>
            </a:r>
            <a:r>
              <a:rPr lang="fa-IR" dirty="0">
                <a:ea typeface="Calibri"/>
              </a:rPr>
              <a:t>همين سان بوده و چنانكه مى دانيم، امورى كه رنگ زمان و مكان به خود </a:t>
            </a:r>
            <a:r>
              <a:rPr lang="fa-IR" dirty="0" smtClean="0">
                <a:ea typeface="Calibri"/>
              </a:rPr>
              <a:t>گرفته </a:t>
            </a:r>
            <a:r>
              <a:rPr lang="fa-IR" dirty="0">
                <a:ea typeface="Calibri"/>
              </a:rPr>
              <a:t>باشند، به همان نسبت كه از آنها دورتر شويم، كم رنگ تر جلوه مى كنند، و اين از </a:t>
            </a:r>
            <a:r>
              <a:rPr lang="fa-IR" dirty="0" smtClean="0">
                <a:ea typeface="Calibri"/>
              </a:rPr>
              <a:t>ويژگى هاى </a:t>
            </a:r>
            <a:r>
              <a:rPr lang="fa-IR" dirty="0">
                <a:ea typeface="Calibri"/>
              </a:rPr>
              <a:t>امور زمانى </a:t>
            </a:r>
            <a:r>
              <a:rPr lang="fa-IR" dirty="0" smtClean="0">
                <a:ea typeface="Calibri"/>
              </a:rPr>
              <a:t>است.</a:t>
            </a:r>
            <a:endParaRPr lang="en-US" dirty="0">
              <a:ea typeface="Calibri"/>
              <a:cs typeface="Arial"/>
            </a:endParaRPr>
          </a:p>
        </p:txBody>
      </p:sp>
    </p:spTree>
    <p:extLst>
      <p:ext uri="{BB962C8B-B14F-4D97-AF65-F5344CB8AC3E}">
        <p14:creationId xmlns:p14="http://schemas.microsoft.com/office/powerpoint/2010/main" val="226287393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686800" cy="5973763"/>
          </a:xfrm>
        </p:spPr>
        <p:txBody>
          <a:bodyPr>
            <a:normAutofit/>
          </a:bodyPr>
          <a:lstStyle/>
          <a:p>
            <a:pPr algn="r" rtl="1">
              <a:lnSpc>
                <a:spcPct val="115000"/>
              </a:lnSpc>
              <a:spcAft>
                <a:spcPts val="1000"/>
              </a:spcAft>
            </a:pPr>
            <a:r>
              <a:rPr lang="fa-IR" dirty="0">
                <a:ea typeface="Calibri"/>
              </a:rPr>
              <a:t>اما قرآن، به زمان و مكان بستگى ندارد و هم چنان به همان قيافه اى كه </a:t>
            </a:r>
            <a:r>
              <a:rPr lang="fa-IR" dirty="0" smtClean="0">
                <a:ea typeface="Calibri"/>
              </a:rPr>
              <a:t>1400 </a:t>
            </a:r>
            <a:r>
              <a:rPr lang="fa-IR" dirty="0">
                <a:ea typeface="Calibri"/>
              </a:rPr>
              <a:t>سال قبل در </a:t>
            </a:r>
            <a:r>
              <a:rPr lang="fa-IR" dirty="0" smtClean="0">
                <a:ea typeface="Calibri"/>
              </a:rPr>
              <a:t>محيط </a:t>
            </a:r>
            <a:r>
              <a:rPr lang="fa-IR" dirty="0">
                <a:ea typeface="Calibri"/>
              </a:rPr>
              <a:t>تاريك حجاز تجلى كرد، امروز نيز بر ما تجلى مى كند و بلكه گذشت زمان و پيشرفت علم </a:t>
            </a:r>
            <a:r>
              <a:rPr lang="fa-IR" dirty="0" smtClean="0">
                <a:ea typeface="Calibri"/>
              </a:rPr>
              <a:t>و </a:t>
            </a:r>
            <a:r>
              <a:rPr lang="fa-IR" dirty="0">
                <a:ea typeface="Calibri"/>
              </a:rPr>
              <a:t>دانش به ما امكاناتى داده كه بتوانيم بيش از پيشينيان از آن بهره مند شويم. پيداست هرچه </a:t>
            </a:r>
            <a:r>
              <a:rPr lang="fa-IR" dirty="0" smtClean="0">
                <a:ea typeface="Calibri"/>
              </a:rPr>
              <a:t>رنگ </a:t>
            </a:r>
            <a:r>
              <a:rPr lang="fa-IR" dirty="0">
                <a:ea typeface="Calibri"/>
              </a:rPr>
              <a:t>زمان و مكان به خود نگيرد، تا ابد و در سراسر جهان پيش خواهد رفت و بديهى است يك </a:t>
            </a:r>
            <a:r>
              <a:rPr lang="fa-IR" dirty="0" smtClean="0">
                <a:ea typeface="Calibri"/>
              </a:rPr>
              <a:t>دين </a:t>
            </a:r>
            <a:r>
              <a:rPr lang="fa-IR" dirty="0">
                <a:ea typeface="Calibri"/>
              </a:rPr>
              <a:t>جهانى و جاودانى بايد سند حقانيت جهانى و جاودانى هم در اختيار داشته باشد</a:t>
            </a:r>
            <a:r>
              <a:rPr lang="fa-IR" dirty="0" smtClean="0">
                <a:ea typeface="Calibri"/>
              </a:rPr>
              <a:t>.</a:t>
            </a:r>
            <a:r>
              <a:rPr lang="fa-IR" dirty="0">
                <a:ea typeface="Calibri"/>
              </a:rPr>
              <a:t> </a:t>
            </a:r>
            <a:endParaRPr lang="en-US" dirty="0">
              <a:ea typeface="Calibri"/>
              <a:cs typeface="Arial"/>
            </a:endParaRPr>
          </a:p>
          <a:p>
            <a:endParaRPr lang="fa-IR" dirty="0"/>
          </a:p>
        </p:txBody>
      </p:sp>
    </p:spTree>
    <p:extLst>
      <p:ext uri="{BB962C8B-B14F-4D97-AF65-F5344CB8AC3E}">
        <p14:creationId xmlns:p14="http://schemas.microsoft.com/office/powerpoint/2010/main" val="391049835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5897563"/>
          </a:xfrm>
        </p:spPr>
        <p:txBody>
          <a:bodyPr>
            <a:normAutofit fontScale="92500" lnSpcReduction="10000"/>
          </a:bodyPr>
          <a:lstStyle/>
          <a:p>
            <a:pPr marL="0" indent="0" algn="r" rtl="1">
              <a:lnSpc>
                <a:spcPct val="115000"/>
              </a:lnSpc>
              <a:spcAft>
                <a:spcPts val="1000"/>
              </a:spcAft>
              <a:buNone/>
            </a:pPr>
            <a:r>
              <a:rPr lang="fa-IR" dirty="0">
                <a:ea typeface="Calibri"/>
              </a:rPr>
              <a:t>3. </a:t>
            </a:r>
            <a:r>
              <a:rPr lang="fa-IR" dirty="0">
                <a:solidFill>
                  <a:schemeClr val="tx2"/>
                </a:solidFill>
                <a:ea typeface="Calibri"/>
              </a:rPr>
              <a:t>روحانى بودن قرآن </a:t>
            </a:r>
            <a:endParaRPr lang="en-US" dirty="0">
              <a:solidFill>
                <a:schemeClr val="tx2"/>
              </a:solidFill>
              <a:ea typeface="Calibri"/>
              <a:cs typeface="Arial"/>
            </a:endParaRPr>
          </a:p>
          <a:p>
            <a:pPr marL="0" indent="0" algn="r" rtl="1">
              <a:lnSpc>
                <a:spcPct val="115000"/>
              </a:lnSpc>
              <a:spcAft>
                <a:spcPts val="1000"/>
              </a:spcAft>
              <a:buNone/>
            </a:pPr>
            <a:r>
              <a:rPr lang="fa-IR" dirty="0">
                <a:ea typeface="Calibri"/>
              </a:rPr>
              <a:t>امور خارق العاده اى كه از پيامبران پيشين ـ به عنوان گواه صدق گفتارشان ـ ديده شده، معمولا </a:t>
            </a:r>
            <a:r>
              <a:rPr lang="fa-IR" dirty="0" smtClean="0">
                <a:ea typeface="Calibri"/>
              </a:rPr>
              <a:t>جنبه </a:t>
            </a:r>
            <a:r>
              <a:rPr lang="fa-IR" dirty="0">
                <a:ea typeface="Calibri"/>
              </a:rPr>
              <a:t>جسمانى دارند: شفاى بيماران علاج ناپذير، زنده كردن مردگان، سخن گفتن كودك </a:t>
            </a:r>
            <a:r>
              <a:rPr lang="fa-IR" dirty="0" smtClean="0">
                <a:ea typeface="Calibri"/>
              </a:rPr>
              <a:t>نوزاد</a:t>
            </a:r>
            <a:r>
              <a:rPr lang="fa-IR" dirty="0">
                <a:ea typeface="Calibri"/>
                <a:cs typeface="Arial"/>
              </a:rPr>
              <a:t> </a:t>
            </a:r>
            <a:r>
              <a:rPr lang="fa-IR" dirty="0" smtClean="0">
                <a:ea typeface="Calibri"/>
              </a:rPr>
              <a:t>در </a:t>
            </a:r>
            <a:r>
              <a:rPr lang="fa-IR" dirty="0">
                <a:ea typeface="Calibri"/>
              </a:rPr>
              <a:t>گاهواره و جز اينها همه جنبه جسمى دارند و چشم و گوش انسان را تسخير مى كنند، اما </a:t>
            </a:r>
            <a:r>
              <a:rPr lang="fa-IR" dirty="0" smtClean="0">
                <a:ea typeface="Calibri"/>
              </a:rPr>
              <a:t>الفاظ </a:t>
            </a:r>
            <a:r>
              <a:rPr lang="fa-IR" dirty="0">
                <a:ea typeface="Calibri"/>
              </a:rPr>
              <a:t>قرآن كه از همين حروف و كلمات معمولى تركيب يافته در اعماق دل و جان آدمى نفوذ </a:t>
            </a:r>
            <a:r>
              <a:rPr lang="fa-IR" dirty="0" smtClean="0">
                <a:ea typeface="Calibri"/>
              </a:rPr>
              <a:t>مى </a:t>
            </a:r>
            <a:r>
              <a:rPr lang="fa-IR" dirty="0">
                <a:ea typeface="Calibri"/>
              </a:rPr>
              <a:t>كند، روح او را مملو از اعجاب و تحسين مى سازد، افكار و عقول را در برابر خود به تعظيم </a:t>
            </a:r>
            <a:r>
              <a:rPr lang="fa-IR" dirty="0" smtClean="0">
                <a:ea typeface="Calibri"/>
              </a:rPr>
              <a:t>وامى </a:t>
            </a:r>
            <a:r>
              <a:rPr lang="fa-IR" dirty="0">
                <a:ea typeface="Calibri"/>
              </a:rPr>
              <a:t>دارند، معجزه اى است كه تنها با مغزها، انديشه ها و ارواح انسان ها سروكار دارد و برترى </a:t>
            </a:r>
            <a:r>
              <a:rPr lang="fa-IR" dirty="0" smtClean="0">
                <a:ea typeface="Calibri"/>
              </a:rPr>
              <a:t>چنين </a:t>
            </a:r>
            <a:r>
              <a:rPr lang="fa-IR" dirty="0">
                <a:ea typeface="Calibri"/>
              </a:rPr>
              <a:t>معجزه اى بر معجزات جسمانى نياز به توضيح ندارد.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86155499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6172200"/>
          </a:xfrm>
        </p:spPr>
        <p:txBody>
          <a:bodyPr>
            <a:normAutofit fontScale="77500" lnSpcReduction="20000"/>
          </a:bodyPr>
          <a:lstStyle/>
          <a:p>
            <a:pPr marL="0" indent="0" algn="r" rtl="1">
              <a:lnSpc>
                <a:spcPct val="115000"/>
              </a:lnSpc>
              <a:spcAft>
                <a:spcPts val="1000"/>
              </a:spcAft>
              <a:buNone/>
            </a:pPr>
            <a:r>
              <a:rPr lang="fa-IR" dirty="0">
                <a:ea typeface="Calibri"/>
              </a:rPr>
              <a:t>تفسير قرآن به معناى واقعى از زمان </a:t>
            </a:r>
            <a:r>
              <a:rPr lang="fa-IR" dirty="0" smtClean="0">
                <a:ea typeface="Calibri"/>
              </a:rPr>
              <a:t>پيامبر(ص) </a:t>
            </a:r>
            <a:r>
              <a:rPr lang="fa-IR" dirty="0">
                <a:ea typeface="Calibri"/>
              </a:rPr>
              <a:t>و به هنگام نزول نخستين </a:t>
            </a:r>
            <a:r>
              <a:rPr lang="fa-IR" dirty="0" smtClean="0">
                <a:ea typeface="Calibri"/>
              </a:rPr>
              <a:t>آيات </a:t>
            </a:r>
            <a:r>
              <a:rPr lang="fa-IR" dirty="0">
                <a:ea typeface="Calibri"/>
              </a:rPr>
              <a:t>بر قلب پاكش آغاز گشت، اما به صورت يك «علم مدون» از زمان </a:t>
            </a:r>
            <a:r>
              <a:rPr lang="fa-IR" dirty="0" smtClean="0">
                <a:ea typeface="Calibri"/>
              </a:rPr>
              <a:t>على(ع) شروع شد </a:t>
            </a:r>
            <a:r>
              <a:rPr lang="fa-IR" dirty="0">
                <a:ea typeface="Calibri"/>
              </a:rPr>
              <a:t>و بزرگان اين علم سلسله سندهاى خود را به او ـ كه باب مدينه علم </a:t>
            </a:r>
            <a:r>
              <a:rPr lang="fa-IR" dirty="0" smtClean="0">
                <a:ea typeface="Calibri"/>
              </a:rPr>
              <a:t>پيامبر(ص) </a:t>
            </a:r>
            <a:r>
              <a:rPr lang="fa-IR" dirty="0">
                <a:ea typeface="Calibri"/>
              </a:rPr>
              <a:t>بود ـ مى </a:t>
            </a:r>
            <a:r>
              <a:rPr lang="fa-IR" dirty="0" smtClean="0">
                <a:ea typeface="Calibri"/>
              </a:rPr>
              <a:t>رسانند.تا </a:t>
            </a:r>
            <a:r>
              <a:rPr lang="fa-IR" dirty="0">
                <a:ea typeface="Calibri"/>
              </a:rPr>
              <a:t>كنون تفاسير متنوع ادبى، فلسفى، اخلاقى، روايى، تاريخى و علمى به نگارش در آمده، و </a:t>
            </a:r>
            <a:r>
              <a:rPr lang="fa-IR" dirty="0" smtClean="0">
                <a:ea typeface="Calibri"/>
              </a:rPr>
              <a:t>هريك </a:t>
            </a:r>
            <a:r>
              <a:rPr lang="fa-IR" dirty="0">
                <a:ea typeface="Calibri"/>
              </a:rPr>
              <a:t>قرآن را از دريچه اى خاص كاويده اند. از اين باغ پرگل يكى به مناظر دل انگيز و شاعرانه </a:t>
            </a:r>
            <a:r>
              <a:rPr lang="fa-IR" dirty="0" smtClean="0">
                <a:ea typeface="Calibri"/>
              </a:rPr>
              <a:t>پرداخته</a:t>
            </a:r>
            <a:r>
              <a:rPr lang="fa-IR" dirty="0">
                <a:ea typeface="Calibri"/>
              </a:rPr>
              <a:t>، ديگرى مانند معلم علوم طبيعى به ساختمان برگ ها و گلبرگ ها و ريشه ها، سومى </a:t>
            </a:r>
            <a:r>
              <a:rPr lang="fa-IR" dirty="0" smtClean="0">
                <a:ea typeface="Calibri"/>
              </a:rPr>
              <a:t>به مواد غذايى قابل استفاده از آن، چهارمى به خواص دارويى، پنجمى به اسرار آفرينش اين </a:t>
            </a:r>
            <a:r>
              <a:rPr lang="fa-IR" dirty="0">
                <a:ea typeface="Calibri"/>
              </a:rPr>
              <a:t>همهشكوفه و گل هاى رنگارنگ، ششمى نيز در اين انديشه است كه از كدامين گل مى توان عطرى </a:t>
            </a:r>
            <a:r>
              <a:rPr lang="fa-IR" dirty="0" smtClean="0">
                <a:ea typeface="Calibri"/>
              </a:rPr>
              <a:t>بهتر </a:t>
            </a:r>
            <a:r>
              <a:rPr lang="fa-IR" dirty="0">
                <a:ea typeface="Calibri"/>
              </a:rPr>
              <a:t>تهيه كرد و هفتمى همچون زنبور عسل تنها در فكر مكيدن شهد گل و فراهم ساختن </a:t>
            </a:r>
            <a:r>
              <a:rPr lang="fa-IR" dirty="0" smtClean="0">
                <a:ea typeface="Calibri"/>
              </a:rPr>
              <a:t>«</a:t>
            </a:r>
            <a:r>
              <a:rPr lang="fa-IR" dirty="0">
                <a:ea typeface="Calibri"/>
              </a:rPr>
              <a:t>انگبين» است. خلاصه اينكه پويندگان راه تفسير هر كدام با آيينه مخصوصى كه به دست داشته </a:t>
            </a:r>
            <a:r>
              <a:rPr lang="fa-IR" dirty="0" smtClean="0">
                <a:ea typeface="Calibri"/>
              </a:rPr>
              <a:t>اند</a:t>
            </a:r>
            <a:r>
              <a:rPr lang="fa-IR" dirty="0">
                <a:ea typeface="Calibri"/>
              </a:rPr>
              <a:t>، جلوه اى از آن همه زيبايى و اسرار قرآن را باز تابانده </a:t>
            </a:r>
            <a:r>
              <a:rPr lang="fa-IR" dirty="0" smtClean="0">
                <a:ea typeface="Calibri"/>
              </a:rPr>
              <a:t>اند.</a:t>
            </a:r>
            <a:r>
              <a:rPr lang="fa-IR" dirty="0" smtClean="0">
                <a:ea typeface="Calibri"/>
                <a:cs typeface="Arial"/>
              </a:rPr>
              <a:t/>
            </a:r>
            <a:br>
              <a:rPr lang="fa-IR" dirty="0" smtClean="0">
                <a:ea typeface="Calibri"/>
                <a:cs typeface="Arial"/>
              </a:rPr>
            </a:br>
            <a:r>
              <a:rPr lang="fa-IR" dirty="0" smtClean="0">
                <a:ea typeface="Calibri"/>
              </a:rPr>
              <a:t>اما </a:t>
            </a:r>
            <a:r>
              <a:rPr lang="fa-IR" dirty="0">
                <a:ea typeface="Calibri"/>
              </a:rPr>
              <a:t>روشن است كه اينها همه در عين حال كه تفسير قرآن اند، تفسير قرآن نيستند، كه</a:t>
            </a:r>
            <a:endParaRPr lang="en-US" dirty="0">
              <a:ea typeface="Calibri"/>
              <a:cs typeface="Arial"/>
            </a:endParaRPr>
          </a:p>
          <a:p>
            <a:endParaRPr lang="fa-IR" dirty="0"/>
          </a:p>
          <a:p>
            <a:pPr algn="r" rtl="1">
              <a:lnSpc>
                <a:spcPct val="115000"/>
              </a:lnSpc>
              <a:spcAft>
                <a:spcPts val="1000"/>
              </a:spcAft>
            </a:pPr>
            <a:endParaRPr lang="en-US" dirty="0" smtClean="0">
              <a:ea typeface="Calibri"/>
              <a:cs typeface="Arial"/>
            </a:endParaRPr>
          </a:p>
          <a:p>
            <a:pPr algn="r" rtl="1">
              <a:lnSpc>
                <a:spcPct val="115000"/>
              </a:lnSpc>
              <a:spcAft>
                <a:spcPts val="1000"/>
              </a:spcAft>
            </a:pPr>
            <a:endParaRPr lang="en-US" dirty="0">
              <a:ea typeface="Calibri"/>
              <a:cs typeface="Arial"/>
            </a:endParaRPr>
          </a:p>
          <a:p>
            <a:endParaRPr lang="fa-IR" dirty="0"/>
          </a:p>
        </p:txBody>
      </p:sp>
    </p:spTree>
    <p:extLst>
      <p:ext uri="{BB962C8B-B14F-4D97-AF65-F5344CB8AC3E}">
        <p14:creationId xmlns:p14="http://schemas.microsoft.com/office/powerpoint/2010/main" val="15089412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05800" cy="5516563"/>
          </a:xfrm>
        </p:spPr>
        <p:txBody>
          <a:bodyPr>
            <a:normAutofit/>
          </a:bodyPr>
          <a:lstStyle/>
          <a:p>
            <a:pPr marL="0" indent="0" algn="r">
              <a:buNone/>
            </a:pPr>
            <a:r>
              <a:rPr lang="fa-IR" dirty="0">
                <a:solidFill>
                  <a:schemeClr val="tx2"/>
                </a:solidFill>
                <a:ea typeface="Calibri"/>
              </a:rPr>
              <a:t>4. دعوت به مبارزه طلبى</a:t>
            </a:r>
            <a:endParaRPr lang="en-US" dirty="0">
              <a:solidFill>
                <a:schemeClr val="tx2"/>
              </a:solidFill>
              <a:ea typeface="Calibri"/>
              <a:cs typeface="Arial"/>
            </a:endParaRPr>
          </a:p>
          <a:p>
            <a:pPr marL="0" indent="0" algn="r" rtl="1">
              <a:lnSpc>
                <a:spcPct val="115000"/>
              </a:lnSpc>
              <a:spcAft>
                <a:spcPts val="1000"/>
              </a:spcAft>
              <a:buNone/>
            </a:pPr>
            <a:r>
              <a:rPr lang="fa-IR" dirty="0">
                <a:ea typeface="Calibri"/>
              </a:rPr>
              <a:t>قرآن در سور </a:t>
            </a:r>
            <a:r>
              <a:rPr lang="fa-IR" dirty="0" smtClean="0">
                <a:ea typeface="Calibri"/>
              </a:rPr>
              <a:t>مختلف </a:t>
            </a:r>
            <a:r>
              <a:rPr lang="fa-IR" dirty="0">
                <a:ea typeface="Calibri"/>
              </a:rPr>
              <a:t>به همانندآورى دعوت نموده است. نكته درخور توجه آنكه اين آيات </a:t>
            </a:r>
            <a:r>
              <a:rPr lang="fa-IR" dirty="0" smtClean="0">
                <a:ea typeface="Calibri"/>
              </a:rPr>
              <a:t>منحصر </a:t>
            </a:r>
            <a:r>
              <a:rPr lang="fa-IR" dirty="0">
                <a:ea typeface="Calibri"/>
              </a:rPr>
              <a:t>به زمان و مكان خاصى نيست و تمام جهانيان و مراكز علمى دنيا را به سوى اين مبارزه </a:t>
            </a:r>
            <a:r>
              <a:rPr lang="fa-IR" dirty="0" smtClean="0">
                <a:ea typeface="Calibri"/>
              </a:rPr>
              <a:t>مى </a:t>
            </a:r>
            <a:r>
              <a:rPr lang="fa-IR" dirty="0">
                <a:ea typeface="Calibri"/>
              </a:rPr>
              <a:t>خواند و هيچ گونه استثنايى در آن وجود ندارد و هم اكنون نيز به تحدى خود ادامه مى دهد.</a:t>
            </a:r>
            <a:endParaRPr lang="en-US" dirty="0">
              <a:ea typeface="Calibri"/>
              <a:cs typeface="Arial"/>
            </a:endParaRPr>
          </a:p>
          <a:p>
            <a:pPr marL="0" indent="0" algn="r">
              <a:buNone/>
            </a:pPr>
            <a:endParaRPr lang="fa-IR" dirty="0"/>
          </a:p>
        </p:txBody>
      </p:sp>
    </p:spTree>
    <p:extLst>
      <p:ext uri="{BB962C8B-B14F-4D97-AF65-F5344CB8AC3E}">
        <p14:creationId xmlns:p14="http://schemas.microsoft.com/office/powerpoint/2010/main" val="206715150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lgn="r" rtl="1">
              <a:lnSpc>
                <a:spcPct val="115000"/>
              </a:lnSpc>
              <a:spcAft>
                <a:spcPts val="1000"/>
              </a:spcAft>
              <a:buFont typeface="Wingdings" pitchFamily="2" charset="2"/>
              <a:buChar char="v"/>
            </a:pPr>
            <a:r>
              <a:rPr lang="fa-IR" dirty="0">
                <a:solidFill>
                  <a:schemeClr val="tx2"/>
                </a:solidFill>
                <a:ea typeface="Calibri"/>
              </a:rPr>
              <a:t>5 . ديدگاه ديگران درباره قرآن </a:t>
            </a:r>
            <a:endParaRPr lang="en-US" dirty="0">
              <a:solidFill>
                <a:schemeClr val="tx2"/>
              </a:solidFill>
              <a:ea typeface="Calibri"/>
              <a:cs typeface="Arial"/>
            </a:endParaRPr>
          </a:p>
          <a:p>
            <a:pPr algn="r" rtl="1">
              <a:lnSpc>
                <a:spcPct val="115000"/>
              </a:lnSpc>
              <a:spcAft>
                <a:spcPts val="1000"/>
              </a:spcAft>
              <a:buFont typeface="Wingdings" pitchFamily="2" charset="2"/>
              <a:buChar char="v"/>
            </a:pPr>
            <a:r>
              <a:rPr lang="fa-IR" dirty="0">
                <a:ea typeface="Calibri"/>
              </a:rPr>
              <a:t>در اينجا لازم است چند جمله از گفته هاى بزرگان و حتى كسانى كه متهم به مبارزه با قرآن </a:t>
            </a:r>
            <a:r>
              <a:rPr lang="fa-IR" dirty="0" smtClean="0">
                <a:ea typeface="Calibri"/>
              </a:rPr>
              <a:t>هستند</a:t>
            </a:r>
            <a:r>
              <a:rPr lang="fa-IR" dirty="0">
                <a:ea typeface="Calibri"/>
              </a:rPr>
              <a:t>، درباره عظمت قرآن نقل نماييم:</a:t>
            </a:r>
            <a:endParaRPr lang="en-US" dirty="0">
              <a:ea typeface="Calibri"/>
              <a:cs typeface="Arial"/>
            </a:endParaRPr>
          </a:p>
          <a:p>
            <a:pPr algn="r" rtl="1">
              <a:lnSpc>
                <a:spcPct val="115000"/>
              </a:lnSpc>
              <a:spcAft>
                <a:spcPts val="1000"/>
              </a:spcAft>
              <a:buFont typeface="Wingdings" pitchFamily="2" charset="2"/>
              <a:buChar char="v"/>
            </a:pPr>
            <a:r>
              <a:rPr lang="fa-IR" dirty="0" smtClean="0">
                <a:ea typeface="Calibri"/>
              </a:rPr>
              <a:t>يك -  </a:t>
            </a:r>
            <a:r>
              <a:rPr lang="fa-IR" dirty="0">
                <a:ea typeface="Calibri"/>
              </a:rPr>
              <a:t>ابو العلاى معرى (متهم به مبارزه با قرآن) مى گويد: اين سخن در ميان همه مردم ـ </a:t>
            </a:r>
            <a:r>
              <a:rPr lang="fa-IR" dirty="0" smtClean="0">
                <a:ea typeface="Calibri"/>
              </a:rPr>
              <a:t>اعم </a:t>
            </a:r>
            <a:r>
              <a:rPr lang="fa-IR" dirty="0">
                <a:ea typeface="Calibri"/>
              </a:rPr>
              <a:t>از مسلمان و غيرمسلمان ـ مورد اتفاق است كه كتاب </a:t>
            </a:r>
            <a:r>
              <a:rPr lang="fa-IR" dirty="0" smtClean="0">
                <a:ea typeface="Calibri"/>
              </a:rPr>
              <a:t>محمد(ص)، </a:t>
            </a:r>
            <a:r>
              <a:rPr lang="fa-IR" dirty="0">
                <a:ea typeface="Calibri"/>
              </a:rPr>
              <a:t>عقل ها را </a:t>
            </a:r>
            <a:r>
              <a:rPr lang="fa-IR" dirty="0" smtClean="0">
                <a:ea typeface="Calibri"/>
              </a:rPr>
              <a:t>در </a:t>
            </a:r>
            <a:r>
              <a:rPr lang="fa-IR" dirty="0">
                <a:ea typeface="Calibri"/>
              </a:rPr>
              <a:t>برابر خود مغلوب ساخته و تاكنون كسى نتوانسته است مانند آن را بياورد. سبك اين كتاب </a:t>
            </a:r>
            <a:r>
              <a:rPr lang="fa-IR" dirty="0" smtClean="0">
                <a:ea typeface="Calibri"/>
              </a:rPr>
              <a:t>به </a:t>
            </a:r>
            <a:r>
              <a:rPr lang="fa-IR" dirty="0">
                <a:ea typeface="Calibri"/>
              </a:rPr>
              <a:t>هيچ يك از سبك هاى معمول ميان عرب ـ اعم از خطابه، رجز، شعر و سجع ـ شباهت ندارد. </a:t>
            </a:r>
            <a:r>
              <a:rPr lang="fa-IR" dirty="0" smtClean="0">
                <a:ea typeface="Calibri"/>
              </a:rPr>
              <a:t>امتياز </a:t>
            </a:r>
            <a:r>
              <a:rPr lang="fa-IR" dirty="0">
                <a:ea typeface="Calibri"/>
              </a:rPr>
              <a:t>و جاذبه اين كتاب به قدرى است كه اگر يك آيه از آن در ميان كلمات ديگران قرار گيرد، </a:t>
            </a:r>
            <a:r>
              <a:rPr lang="fa-IR" dirty="0" smtClean="0">
                <a:ea typeface="Calibri"/>
              </a:rPr>
              <a:t>همچون </a:t>
            </a:r>
            <a:r>
              <a:rPr lang="fa-IR" dirty="0">
                <a:ea typeface="Calibri"/>
              </a:rPr>
              <a:t>ستاره اى فروزان در شب تاريك مى </a:t>
            </a:r>
            <a:r>
              <a:rPr lang="fa-IR" dirty="0" smtClean="0">
                <a:ea typeface="Calibri"/>
              </a:rPr>
              <a:t>درخشد.</a:t>
            </a:r>
          </a:p>
          <a:p>
            <a:pPr algn="r" rtl="1">
              <a:lnSpc>
                <a:spcPct val="115000"/>
              </a:lnSpc>
              <a:spcAft>
                <a:spcPts val="1000"/>
              </a:spcAft>
              <a:buFont typeface="Wingdings" pitchFamily="2" charset="2"/>
              <a:buChar char="Ø"/>
            </a:pPr>
            <a:r>
              <a:rPr lang="fa-IR" dirty="0" smtClean="0">
                <a:ea typeface="Calibri"/>
              </a:rPr>
              <a:t>دو- </a:t>
            </a:r>
            <a:r>
              <a:rPr lang="fa-IR" dirty="0">
                <a:ea typeface="Calibri"/>
              </a:rPr>
              <a:t>جان ديون پورت، مؤلف كتاب عذر تقصير به پيشگاه محمد و قرآن مى نويسد: قرآن به </a:t>
            </a:r>
            <a:r>
              <a:rPr lang="fa-IR" dirty="0" smtClean="0">
                <a:ea typeface="Calibri"/>
              </a:rPr>
              <a:t>اندازه </a:t>
            </a:r>
            <a:r>
              <a:rPr lang="fa-IR" dirty="0">
                <a:ea typeface="Calibri"/>
              </a:rPr>
              <a:t>اى از نقايص مبرا و منزه است كه نيازمند كوچك ترين تصحيح و اصلاحى نيست و ممكن </a:t>
            </a:r>
            <a:r>
              <a:rPr lang="fa-IR" dirty="0" smtClean="0">
                <a:ea typeface="Calibri"/>
              </a:rPr>
              <a:t>است </a:t>
            </a:r>
            <a:r>
              <a:rPr lang="fa-IR" dirty="0">
                <a:ea typeface="Calibri"/>
              </a:rPr>
              <a:t>از اول تا به آخر آن خوانده شود بى آنكه انسان كم ترين ملالتى از آن احساس كند</a:t>
            </a:r>
            <a:r>
              <a:rPr lang="fa-IR" dirty="0" smtClean="0">
                <a:ea typeface="Calibri"/>
              </a:rPr>
              <a:t>.</a:t>
            </a:r>
            <a:br>
              <a:rPr lang="fa-IR" dirty="0" smtClean="0">
                <a:ea typeface="Calibri"/>
              </a:rPr>
            </a:br>
            <a:r>
              <a:rPr lang="fa-IR" dirty="0" smtClean="0">
                <a:ea typeface="Calibri"/>
              </a:rPr>
              <a:t/>
            </a:r>
            <a:br>
              <a:rPr lang="fa-IR" dirty="0" smtClean="0">
                <a:ea typeface="Calibri"/>
              </a:rPr>
            </a:br>
            <a:r>
              <a:rPr lang="en-US" dirty="0" smtClean="0">
                <a:ea typeface="Calibri"/>
              </a:rPr>
              <a:t>  &amp;</a:t>
            </a:r>
            <a:r>
              <a:rPr lang="en-US" dirty="0" smtClean="0">
                <a:latin typeface="Arial"/>
                <a:ea typeface="Calibri"/>
                <a:cs typeface="Arial"/>
              </a:rPr>
              <a:t> </a:t>
            </a:r>
            <a:r>
              <a:rPr lang="fa-IR" dirty="0" smtClean="0">
                <a:latin typeface="Arial"/>
                <a:ea typeface="Calibri"/>
              </a:rPr>
              <a:t>سه- ويل </a:t>
            </a:r>
            <a:r>
              <a:rPr lang="fa-IR" dirty="0">
                <a:latin typeface="Arial"/>
                <a:ea typeface="Calibri"/>
              </a:rPr>
              <a:t>دورانت، مورخ معروف مى گويد: قرآن در مسلمانان آن چنان عزت نفس و عدالت و </a:t>
            </a:r>
            <a:r>
              <a:rPr lang="fa-IR" dirty="0" smtClean="0">
                <a:ea typeface="Calibri"/>
              </a:rPr>
              <a:t>تقوايى </a:t>
            </a:r>
            <a:r>
              <a:rPr lang="fa-IR" dirty="0">
                <a:ea typeface="Calibri"/>
              </a:rPr>
              <a:t>به وجود آورده كه در هيچ يك از مناطق جهان شبيه و نظير نداشته است.</a:t>
            </a:r>
            <a:endParaRPr lang="en-US" dirty="0">
              <a:ea typeface="Calibri"/>
              <a:cs typeface="Arial"/>
            </a:endParaRPr>
          </a:p>
          <a:p>
            <a:pPr algn="r" rtl="1">
              <a:lnSpc>
                <a:spcPct val="115000"/>
              </a:lnSpc>
              <a:spcAft>
                <a:spcPts val="1000"/>
              </a:spcAft>
              <a:buFont typeface="Wingdings" pitchFamily="2" charset="2"/>
              <a:buChar char="v"/>
            </a:pPr>
            <a:r>
              <a:rPr lang="fa-IR" dirty="0">
                <a:ea typeface="Calibri"/>
              </a:rPr>
              <a:t> </a:t>
            </a:r>
            <a:r>
              <a:rPr lang="fa-IR" dirty="0" smtClean="0">
                <a:ea typeface="Calibri"/>
              </a:rPr>
              <a:t>چهار- </a:t>
            </a:r>
            <a:r>
              <a:rPr lang="fa-IR" dirty="0">
                <a:ea typeface="Calibri"/>
              </a:rPr>
              <a:t>ژول لابوم، انديشمند و نويسنده فرانسوى در كتاب تفصيل الآيات مى گويد: اين</a:t>
            </a:r>
            <a:endParaRPr lang="en-US" dirty="0">
              <a:ea typeface="Calibri"/>
              <a:cs typeface="Arial"/>
            </a:endParaRPr>
          </a:p>
          <a:p>
            <a:pPr>
              <a:buFont typeface="Wingdings" pitchFamily="2" charset="2"/>
              <a:buChar char="v"/>
            </a:pPr>
            <a:endParaRPr lang="fa-IR" dirty="0"/>
          </a:p>
          <a:p>
            <a:pPr algn="r" rtl="1">
              <a:lnSpc>
                <a:spcPct val="115000"/>
              </a:lnSpc>
              <a:spcAft>
                <a:spcPts val="1000"/>
              </a:spcAft>
              <a:buFont typeface="Wingdings" pitchFamily="2" charset="2"/>
              <a:buChar char="v"/>
            </a:pPr>
            <a:endParaRPr lang="en-US" dirty="0">
              <a:ea typeface="Calibri"/>
              <a:cs typeface="Arial"/>
            </a:endParaRPr>
          </a:p>
          <a:p>
            <a:pPr>
              <a:buFont typeface="Wingdings" pitchFamily="2" charset="2"/>
              <a:buChar char="v"/>
            </a:pPr>
            <a:endParaRPr lang="fa-IR" dirty="0"/>
          </a:p>
          <a:p>
            <a:pPr algn="r" rtl="1">
              <a:lnSpc>
                <a:spcPct val="115000"/>
              </a:lnSpc>
              <a:spcAft>
                <a:spcPts val="1000"/>
              </a:spcAft>
              <a:buFont typeface="Wingdings" pitchFamily="2" charset="2"/>
              <a:buChar char="v"/>
            </a:pPr>
            <a:endParaRPr lang="fa-IR" dirty="0"/>
          </a:p>
        </p:txBody>
      </p:sp>
    </p:spTree>
    <p:extLst>
      <p:ext uri="{BB962C8B-B14F-4D97-AF65-F5344CB8AC3E}">
        <p14:creationId xmlns:p14="http://schemas.microsoft.com/office/powerpoint/2010/main" val="230478633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a:bodyPr>
          <a:lstStyle/>
          <a:p>
            <a:pPr marL="0" indent="0" algn="r" rtl="1">
              <a:lnSpc>
                <a:spcPct val="115000"/>
              </a:lnSpc>
              <a:spcAft>
                <a:spcPts val="1000"/>
              </a:spcAft>
              <a:buNone/>
            </a:pPr>
            <a:r>
              <a:rPr lang="fa-IR" dirty="0">
                <a:ea typeface="Calibri"/>
              </a:rPr>
              <a:t>مسلمانان بودند كه دانش و علم را براى جهانيان به ارمغان آوردند. آنان علوم را از قرآنى كه درياى </a:t>
            </a:r>
            <a:r>
              <a:rPr lang="fa-IR" dirty="0" smtClean="0">
                <a:ea typeface="Calibri"/>
              </a:rPr>
              <a:t>دانش </a:t>
            </a:r>
            <a:r>
              <a:rPr lang="fa-IR" dirty="0">
                <a:ea typeface="Calibri"/>
              </a:rPr>
              <a:t>است، گرفتند و از آن نهرهايى براى بشريت در جهان جارى ساختند</a:t>
            </a:r>
            <a:r>
              <a:rPr lang="fa-IR" dirty="0" smtClean="0">
                <a:ea typeface="Calibri"/>
              </a:rPr>
              <a:t>. </a:t>
            </a:r>
            <a:r>
              <a:rPr lang="fa-IR" dirty="0">
                <a:ea typeface="Calibri"/>
              </a:rPr>
              <a:t>پنج. دينورت، مستشرقى ديگر مى نويسد: مى بايد اعتراف كنيم علوم طبيعى و فلكى و </a:t>
            </a:r>
            <a:r>
              <a:rPr lang="fa-IR" dirty="0" smtClean="0">
                <a:ea typeface="Calibri"/>
              </a:rPr>
              <a:t>فلسفه </a:t>
            </a:r>
            <a:r>
              <a:rPr lang="fa-IR" dirty="0">
                <a:ea typeface="Calibri"/>
              </a:rPr>
              <a:t>و رياضيات كه در اروپا رواج يافت، عموما از بركت تعليمات قرآنى است و ما مديون </a:t>
            </a:r>
            <a:r>
              <a:rPr lang="fa-IR" dirty="0" smtClean="0">
                <a:ea typeface="Calibri"/>
              </a:rPr>
              <a:t>مسلمانان </a:t>
            </a:r>
            <a:r>
              <a:rPr lang="fa-IR" dirty="0">
                <a:ea typeface="Calibri"/>
              </a:rPr>
              <a:t>هستيم بلكه اروپا از اين جهت، شهرى از اسلام 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19573975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rmAutofit/>
          </a:bodyPr>
          <a:lstStyle/>
          <a:p>
            <a:pPr marL="0" indent="0" algn="r" rtl="1">
              <a:lnSpc>
                <a:spcPct val="115000"/>
              </a:lnSpc>
              <a:spcAft>
                <a:spcPts val="1000"/>
              </a:spcAft>
              <a:buNone/>
            </a:pPr>
            <a:r>
              <a:rPr lang="fa-IR" dirty="0" smtClean="0">
                <a:ea typeface="Calibri"/>
              </a:rPr>
              <a:t>شش- دكتر </a:t>
            </a:r>
            <a:r>
              <a:rPr lang="fa-IR" dirty="0">
                <a:ea typeface="Calibri"/>
              </a:rPr>
              <a:t>لوراواكسيا واگليرى، استاد دانشگاه ناپل در كتاب پيشرفت سريع اسلام مى </a:t>
            </a:r>
            <a:r>
              <a:rPr lang="fa-IR" dirty="0" smtClean="0">
                <a:ea typeface="Calibri"/>
              </a:rPr>
              <a:t>نويسد</a:t>
            </a:r>
            <a:r>
              <a:rPr lang="fa-IR" dirty="0">
                <a:ea typeface="Calibri"/>
              </a:rPr>
              <a:t>: كتاب آسمانى اسلام نمونه اى از اعجاز است. قرآن كتابى است كه نمى توان از آن </a:t>
            </a:r>
            <a:r>
              <a:rPr lang="fa-IR" dirty="0" smtClean="0">
                <a:ea typeface="Calibri"/>
              </a:rPr>
              <a:t>تقليدكرد</a:t>
            </a:r>
            <a:r>
              <a:rPr lang="fa-IR" dirty="0">
                <a:ea typeface="Calibri"/>
              </a:rPr>
              <a:t>. نمونه سبك و اسلوب آن در ادبيات سابقه ندارد. تأثير اين سبك در روح انسان ناشى از </a:t>
            </a:r>
            <a:r>
              <a:rPr lang="fa-IR" dirty="0" smtClean="0">
                <a:ea typeface="Calibri"/>
              </a:rPr>
              <a:t>امتيازات </a:t>
            </a:r>
            <a:r>
              <a:rPr lang="fa-IR" dirty="0">
                <a:ea typeface="Calibri"/>
              </a:rPr>
              <a:t>و برترى هاى آن است. چگونه ممكن است اين كتاب اعجازآميز، </a:t>
            </a:r>
            <a:r>
              <a:rPr lang="fa-IR" dirty="0" smtClean="0">
                <a:ea typeface="Calibri"/>
              </a:rPr>
              <a:t>ساخته محمد(ص) </a:t>
            </a:r>
            <a:r>
              <a:rPr lang="fa-IR" dirty="0">
                <a:ea typeface="Calibri"/>
              </a:rPr>
              <a:t>باشد، درحالى كه او عربى درس ناخوانده بود. ما در اين كتاب گنجينه ها و ذخايرى از </a:t>
            </a:r>
            <a:r>
              <a:rPr lang="fa-IR" dirty="0" smtClean="0">
                <a:ea typeface="Calibri"/>
              </a:rPr>
              <a:t>علوم </a:t>
            </a:r>
            <a:r>
              <a:rPr lang="fa-IR" dirty="0">
                <a:ea typeface="Calibri"/>
              </a:rPr>
              <a:t>را مى بينيم كه فراتر از استعداد و </a:t>
            </a:r>
            <a:r>
              <a:rPr lang="fa-IR" dirty="0" smtClean="0">
                <a:ea typeface="Calibri"/>
              </a:rPr>
              <a:t>ظرف </a:t>
            </a:r>
            <a:r>
              <a:rPr lang="fa-IR" dirty="0">
                <a:ea typeface="Calibri"/>
              </a:rPr>
              <a:t>ظرفيت باهوش ترين افراد، بزرگ ترين فيلسوفان و قوى </a:t>
            </a:r>
            <a:r>
              <a:rPr lang="fa-IR" dirty="0" smtClean="0">
                <a:ea typeface="Calibri"/>
              </a:rPr>
              <a:t>ترين </a:t>
            </a:r>
            <a:r>
              <a:rPr lang="fa-IR" dirty="0">
                <a:ea typeface="Calibri"/>
              </a:rPr>
              <a:t>رجال سياست و قانون است. به دليل اين جهات است كه قرآن نمى تواند كار مردى تحصيل </a:t>
            </a:r>
            <a:r>
              <a:rPr lang="fa-IR" dirty="0" smtClean="0">
                <a:ea typeface="Calibri"/>
              </a:rPr>
              <a:t>كرده </a:t>
            </a:r>
            <a:r>
              <a:rPr lang="fa-IR" dirty="0">
                <a:ea typeface="Calibri"/>
              </a:rPr>
              <a:t>و دانشمند </a:t>
            </a:r>
            <a:r>
              <a:rPr lang="fa-IR" dirty="0" smtClean="0">
                <a:ea typeface="Calibri"/>
              </a:rPr>
              <a:t>باشد</a:t>
            </a:r>
            <a:r>
              <a:rPr lang="fa-IR" dirty="0">
                <a:ea typeface="Calibri"/>
              </a:rPr>
              <a:t>.</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93753954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ea typeface="Calibri"/>
                <a:cs typeface="Arial"/>
              </a:rPr>
              <a:t>همانند ناپذيری</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304800" y="914400"/>
            <a:ext cx="8382000" cy="5638800"/>
          </a:xfrm>
        </p:spPr>
        <p:txBody>
          <a:bodyPr>
            <a:normAutofit fontScale="62500" lnSpcReduction="20000"/>
          </a:bodyPr>
          <a:lstStyle/>
          <a:p>
            <a:pPr algn="r" rtl="1">
              <a:lnSpc>
                <a:spcPct val="115000"/>
              </a:lnSpc>
              <a:spcAft>
                <a:spcPts val="1000"/>
              </a:spcAft>
            </a:pPr>
            <a:r>
              <a:rPr lang="fa-IR" dirty="0">
                <a:ea typeface="Calibri"/>
              </a:rPr>
              <a:t>لبعض ظهيرا * و لقد صرفنا للناس فى هذا القرءان من كل مثل فأبى أكثر الناس إلا كفورا</a:t>
            </a:r>
            <a:r>
              <a:rPr lang="fa-IR" dirty="0" smtClean="0">
                <a:ea typeface="Calibri"/>
              </a:rPr>
              <a:t>.</a:t>
            </a:r>
            <a:br>
              <a:rPr lang="fa-IR" dirty="0" smtClean="0">
                <a:ea typeface="Calibri"/>
              </a:rPr>
            </a:br>
            <a:r>
              <a:rPr lang="fa-IR" dirty="0" smtClean="0">
                <a:ea typeface="Calibri"/>
              </a:rPr>
              <a:t> خداوند </a:t>
            </a:r>
            <a:r>
              <a:rPr lang="fa-IR" dirty="0">
                <a:ea typeface="Calibri"/>
              </a:rPr>
              <a:t>در اين آيات خطاب به </a:t>
            </a:r>
            <a:r>
              <a:rPr lang="fa-IR" dirty="0" smtClean="0">
                <a:ea typeface="Calibri"/>
              </a:rPr>
              <a:t>پيامبر(ص)مى </a:t>
            </a:r>
            <a:r>
              <a:rPr lang="fa-IR" dirty="0">
                <a:ea typeface="Calibri"/>
              </a:rPr>
              <a:t>گويد: </a:t>
            </a:r>
            <a:r>
              <a:rPr lang="fa-IR" b="1" dirty="0">
                <a:solidFill>
                  <a:srgbClr val="00B050"/>
                </a:solidFill>
                <a:ea typeface="Calibri"/>
              </a:rPr>
              <a:t>«به آنها (مشركان) بگو </a:t>
            </a:r>
            <a:r>
              <a:rPr lang="fa-IR" b="1" dirty="0" smtClean="0">
                <a:solidFill>
                  <a:srgbClr val="00B050"/>
                </a:solidFill>
                <a:ea typeface="Calibri"/>
              </a:rPr>
              <a:t>اگر </a:t>
            </a:r>
            <a:r>
              <a:rPr lang="fa-IR" b="1" dirty="0">
                <a:solidFill>
                  <a:srgbClr val="00B050"/>
                </a:solidFill>
                <a:ea typeface="Calibri"/>
              </a:rPr>
              <a:t>تمام انسان ها و پريان اجتماع و اتفاق كنند تا همانند اين قرآن را بياورند، قادر نخواهند بود، </a:t>
            </a:r>
            <a:r>
              <a:rPr lang="fa-IR" b="1" dirty="0" smtClean="0">
                <a:solidFill>
                  <a:srgbClr val="00B050"/>
                </a:solidFill>
                <a:ea typeface="Calibri"/>
              </a:rPr>
              <a:t>هرچند </a:t>
            </a:r>
            <a:r>
              <a:rPr lang="fa-IR" b="1" dirty="0">
                <a:solidFill>
                  <a:srgbClr val="00B050"/>
                </a:solidFill>
                <a:ea typeface="Calibri"/>
              </a:rPr>
              <a:t>يكديگر را كمك كنند: قل لئن </a:t>
            </a:r>
            <a:r>
              <a:rPr lang="fa-IR" b="1" dirty="0" smtClean="0">
                <a:solidFill>
                  <a:srgbClr val="00B050"/>
                </a:solidFill>
                <a:ea typeface="Calibri"/>
              </a:rPr>
              <a:t>اجتمع</a:t>
            </a:r>
            <a:r>
              <a:rPr lang="fa-IR" b="1" dirty="0">
                <a:solidFill>
                  <a:srgbClr val="00B050"/>
                </a:solidFill>
                <a:ea typeface="Calibri"/>
              </a:rPr>
              <a:t>د: قل لئن اجتمعت الإنس و الجن على أن يأتوا بمثل هذا القرءان </a:t>
            </a:r>
            <a:r>
              <a:rPr lang="fa-IR" b="1" dirty="0" smtClean="0">
                <a:solidFill>
                  <a:srgbClr val="00B050"/>
                </a:solidFill>
                <a:ea typeface="Calibri"/>
              </a:rPr>
              <a:t>لايأتون </a:t>
            </a:r>
            <a:r>
              <a:rPr lang="fa-IR" b="1" dirty="0">
                <a:solidFill>
                  <a:srgbClr val="00B050"/>
                </a:solidFill>
                <a:ea typeface="Calibri"/>
              </a:rPr>
              <a:t>بمثله و لو كان بعضهم لبعض ظهيرا.» </a:t>
            </a:r>
            <a:endParaRPr lang="en-US" b="1" dirty="0">
              <a:solidFill>
                <a:srgbClr val="00B050"/>
              </a:solidFill>
              <a:ea typeface="Calibri"/>
              <a:cs typeface="Arial"/>
            </a:endParaRPr>
          </a:p>
          <a:p>
            <a:pPr algn="r" rtl="1">
              <a:lnSpc>
                <a:spcPct val="115000"/>
              </a:lnSpc>
              <a:spcAft>
                <a:spcPts val="1000"/>
              </a:spcAft>
            </a:pPr>
            <a:r>
              <a:rPr lang="fa-IR" dirty="0">
                <a:ea typeface="Calibri"/>
              </a:rPr>
              <a:t> اين آيه با صراحت تمام، همه جهانيان را بى هيچ استثنا به مقابله با قرآن دعوت مى كند و </a:t>
            </a:r>
            <a:endParaRPr lang="en-US" dirty="0">
              <a:ea typeface="Calibri"/>
              <a:cs typeface="Arial"/>
            </a:endParaRPr>
          </a:p>
          <a:p>
            <a:pPr marL="0" indent="0" algn="r" rtl="1">
              <a:lnSpc>
                <a:spcPct val="115000"/>
              </a:lnSpc>
              <a:spcAft>
                <a:spcPts val="1000"/>
              </a:spcAft>
              <a:buNone/>
            </a:pPr>
            <a:r>
              <a:rPr lang="fa-IR" dirty="0">
                <a:ea typeface="Calibri"/>
              </a:rPr>
              <a:t>مى گويد: اگر فكر مى كنيد قرآن سخن خدا نيست و ساخته بشر است، شما نيز همانند آن را </a:t>
            </a:r>
            <a:endParaRPr lang="en-US" dirty="0">
              <a:ea typeface="Calibri"/>
              <a:cs typeface="Arial"/>
            </a:endParaRPr>
          </a:p>
          <a:p>
            <a:pPr marL="0" indent="0" algn="r" rtl="1">
              <a:lnSpc>
                <a:spcPct val="115000"/>
              </a:lnSpc>
              <a:spcAft>
                <a:spcPts val="1000"/>
              </a:spcAft>
              <a:buNone/>
            </a:pPr>
            <a:r>
              <a:rPr lang="fa-IR" dirty="0">
                <a:ea typeface="Calibri"/>
              </a:rPr>
              <a:t>بياوريد و هر گاه بعد از تلاش همگانى، خود را ناتوان يافتيد، اين بهترين دليل بر معجزه بودن </a:t>
            </a:r>
            <a:endParaRPr lang="en-US" dirty="0">
              <a:ea typeface="Calibri"/>
              <a:cs typeface="Arial"/>
            </a:endParaRPr>
          </a:p>
          <a:p>
            <a:pPr marL="0" indent="0" algn="r" rtl="1">
              <a:lnSpc>
                <a:spcPct val="115000"/>
              </a:lnSpc>
              <a:spcAft>
                <a:spcPts val="1000"/>
              </a:spcAft>
              <a:buNone/>
            </a:pPr>
            <a:r>
              <a:rPr lang="fa-IR" dirty="0">
                <a:ea typeface="Calibri"/>
              </a:rPr>
              <a:t>قرآن است.</a:t>
            </a:r>
            <a:endParaRPr lang="en-US" dirty="0">
              <a:ea typeface="Calibri"/>
              <a:cs typeface="Arial"/>
            </a:endParaRPr>
          </a:p>
          <a:p>
            <a:pPr algn="r" rtl="1">
              <a:lnSpc>
                <a:spcPct val="115000"/>
              </a:lnSpc>
              <a:spcAft>
                <a:spcPts val="1000"/>
              </a:spcAft>
            </a:pPr>
            <a:r>
              <a:rPr lang="fa-IR" dirty="0">
                <a:ea typeface="Calibri"/>
              </a:rPr>
              <a:t> اين دعوت به مقابله كه در اصطلاح علماى عقايد، «تحدى» ناميده مى شود، يكى از </a:t>
            </a:r>
            <a:r>
              <a:rPr lang="fa-IR" dirty="0" smtClean="0">
                <a:ea typeface="Calibri"/>
              </a:rPr>
              <a:t>اركان هر </a:t>
            </a:r>
            <a:r>
              <a:rPr lang="fa-IR" dirty="0">
                <a:ea typeface="Calibri"/>
              </a:rPr>
              <a:t>معجزه است. از اين رو هر جا چنين تعبيرى به ميان آمد، به روشنى دانسته مى شود كه آن </a:t>
            </a:r>
            <a:r>
              <a:rPr lang="fa-IR" dirty="0" smtClean="0">
                <a:ea typeface="Calibri"/>
              </a:rPr>
              <a:t>موضوع </a:t>
            </a:r>
            <a:r>
              <a:rPr lang="fa-IR" dirty="0">
                <a:ea typeface="Calibri"/>
              </a:rPr>
              <a:t>از معجزات است. در اين آيه چند نكته گفتنى است:</a:t>
            </a:r>
            <a:endParaRPr lang="en-US" dirty="0">
              <a:ea typeface="Calibri"/>
              <a:cs typeface="Arial"/>
            </a:endParaRPr>
          </a:p>
          <a:p>
            <a:endParaRPr lang="fa-IR" dirty="0" smtClean="0">
              <a:ea typeface="Calibri"/>
            </a:endParaRPr>
          </a:p>
          <a:p>
            <a:endParaRPr lang="en-US" dirty="0">
              <a:ea typeface="Calibri"/>
              <a:cs typeface="Arial"/>
            </a:endParaRPr>
          </a:p>
          <a:p>
            <a:endParaRPr lang="fa-IR" dirty="0"/>
          </a:p>
        </p:txBody>
      </p:sp>
    </p:spTree>
    <p:extLst>
      <p:ext uri="{BB962C8B-B14F-4D97-AF65-F5344CB8AC3E}">
        <p14:creationId xmlns:p14="http://schemas.microsoft.com/office/powerpoint/2010/main" val="338457188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fontScale="62500" lnSpcReduction="20000"/>
          </a:bodyPr>
          <a:lstStyle/>
          <a:p>
            <a:pPr algn="r" rtl="1">
              <a:lnSpc>
                <a:spcPct val="115000"/>
              </a:lnSpc>
              <a:spcAft>
                <a:spcPts val="1000"/>
              </a:spcAft>
            </a:pPr>
            <a:r>
              <a:rPr lang="fa-IR" dirty="0">
                <a:ea typeface="Calibri"/>
              </a:rPr>
              <a:t> 1. پيش از هر چيز، عمومى بودن دعوت به تحدى است كه همه انسان ها و موجودات عاقل </a:t>
            </a:r>
            <a:endParaRPr lang="en-US" dirty="0">
              <a:ea typeface="Calibri"/>
              <a:cs typeface="Arial"/>
            </a:endParaRPr>
          </a:p>
          <a:p>
            <a:pPr algn="r" rtl="1">
              <a:lnSpc>
                <a:spcPct val="115000"/>
              </a:lnSpc>
              <a:spcAft>
                <a:spcPts val="1000"/>
              </a:spcAft>
            </a:pPr>
            <a:r>
              <a:rPr lang="fa-IR" dirty="0">
                <a:ea typeface="Calibri"/>
              </a:rPr>
              <a:t>ديگر را فرامى گيرد.</a:t>
            </a:r>
            <a:endParaRPr lang="en-US" dirty="0">
              <a:ea typeface="Calibri"/>
              <a:cs typeface="Arial"/>
            </a:endParaRPr>
          </a:p>
          <a:p>
            <a:pPr algn="r" rtl="1">
              <a:lnSpc>
                <a:spcPct val="115000"/>
              </a:lnSpc>
              <a:spcAft>
                <a:spcPts val="1000"/>
              </a:spcAft>
            </a:pPr>
            <a:r>
              <a:rPr lang="fa-IR" dirty="0">
                <a:ea typeface="Calibri"/>
              </a:rPr>
              <a:t> 2. جاودانى بودن دعوت نيز نكته ديگر است؛ زيرا هيچ گونه قيدى از نظر زمان در آن نيست </a:t>
            </a:r>
            <a:endParaRPr lang="en-US" dirty="0">
              <a:ea typeface="Calibri"/>
              <a:cs typeface="Arial"/>
            </a:endParaRPr>
          </a:p>
          <a:p>
            <a:pPr algn="r" rtl="1">
              <a:lnSpc>
                <a:spcPct val="115000"/>
              </a:lnSpc>
              <a:spcAft>
                <a:spcPts val="1000"/>
              </a:spcAft>
            </a:pPr>
            <a:r>
              <a:rPr lang="fa-IR" dirty="0">
                <a:ea typeface="Calibri"/>
              </a:rPr>
              <a:t>و بدين ترتيب اين دعوت همان گونه كه در زمان </a:t>
            </a:r>
            <a:r>
              <a:rPr lang="fa-IR" dirty="0" smtClean="0">
                <a:ea typeface="Calibri"/>
              </a:rPr>
              <a:t>پيامبر(ص) </a:t>
            </a:r>
            <a:r>
              <a:rPr lang="fa-IR" dirty="0">
                <a:ea typeface="Calibri"/>
              </a:rPr>
              <a:t>بوده است، امروز و </a:t>
            </a:r>
            <a:endParaRPr lang="en-US" dirty="0">
              <a:ea typeface="Calibri"/>
              <a:cs typeface="Arial"/>
            </a:endParaRPr>
          </a:p>
          <a:p>
            <a:pPr algn="r" rtl="1">
              <a:lnSpc>
                <a:spcPct val="115000"/>
              </a:lnSpc>
              <a:spcAft>
                <a:spcPts val="1000"/>
              </a:spcAft>
            </a:pPr>
            <a:r>
              <a:rPr lang="fa-IR" dirty="0">
                <a:ea typeface="Calibri"/>
              </a:rPr>
              <a:t>فردا نيز خواهد </a:t>
            </a:r>
            <a:r>
              <a:rPr lang="fa-IR" dirty="0" smtClean="0">
                <a:ea typeface="Calibri"/>
              </a:rPr>
              <a:t>بود.</a:t>
            </a:r>
            <a:endParaRPr lang="en-US" dirty="0">
              <a:ea typeface="Calibri"/>
              <a:cs typeface="Arial"/>
            </a:endParaRPr>
          </a:p>
          <a:p>
            <a:pPr algn="r" rtl="1">
              <a:lnSpc>
                <a:spcPct val="115000"/>
              </a:lnSpc>
              <a:spcAft>
                <a:spcPts val="1000"/>
              </a:spcAft>
            </a:pPr>
            <a:r>
              <a:rPr lang="fa-IR" dirty="0" smtClean="0">
                <a:ea typeface="Calibri"/>
              </a:rPr>
              <a:t>3. تعبير </a:t>
            </a:r>
            <a:r>
              <a:rPr lang="fa-IR" dirty="0">
                <a:ea typeface="Calibri"/>
              </a:rPr>
              <a:t>به اجتماع نيز به مسئله همكارى، همفكرى و تعاون اشاره دارد كه بازده كار انسان </a:t>
            </a:r>
            <a:endParaRPr lang="en-US" dirty="0">
              <a:ea typeface="Calibri"/>
              <a:cs typeface="Arial"/>
            </a:endParaRPr>
          </a:p>
          <a:p>
            <a:pPr algn="r" rtl="1">
              <a:lnSpc>
                <a:spcPct val="115000"/>
              </a:lnSpc>
              <a:spcAft>
                <a:spcPts val="1000"/>
              </a:spcAft>
            </a:pPr>
            <a:r>
              <a:rPr lang="fa-IR" dirty="0">
                <a:ea typeface="Calibri"/>
              </a:rPr>
              <a:t>ها را صدها يا هزاران برابر مى كند.</a:t>
            </a:r>
            <a:endParaRPr lang="en-US" dirty="0">
              <a:ea typeface="Calibri"/>
              <a:cs typeface="Arial"/>
            </a:endParaRPr>
          </a:p>
          <a:p>
            <a:pPr algn="r" rtl="1">
              <a:lnSpc>
                <a:spcPct val="115000"/>
              </a:lnSpc>
              <a:spcAft>
                <a:spcPts val="1000"/>
              </a:spcAft>
            </a:pPr>
            <a:r>
              <a:rPr lang="fa-IR" dirty="0">
                <a:ea typeface="Calibri"/>
              </a:rPr>
              <a:t> 4. جمله «و لو كان بعضهم لبعض ظهيرا» (هر چند بعضى، بعض ديگر را يارى كنند) تأكيد </a:t>
            </a:r>
            <a:endParaRPr lang="en-US" dirty="0">
              <a:ea typeface="Calibri"/>
              <a:cs typeface="Arial"/>
            </a:endParaRPr>
          </a:p>
          <a:p>
            <a:pPr algn="r" rtl="1">
              <a:lnSpc>
                <a:spcPct val="115000"/>
              </a:lnSpc>
              <a:spcAft>
                <a:spcPts val="1000"/>
              </a:spcAft>
            </a:pPr>
            <a:r>
              <a:rPr lang="fa-IR" dirty="0">
                <a:ea typeface="Calibri"/>
              </a:rPr>
              <a:t>مجددى بر مسئله همفكرى و تعاون است و در ضمن اشاره اى است سربسته به اهميت و تأثير </a:t>
            </a:r>
            <a:endParaRPr lang="en-US" dirty="0">
              <a:ea typeface="Calibri"/>
              <a:cs typeface="Arial"/>
            </a:endParaRPr>
          </a:p>
          <a:p>
            <a:pPr algn="r" rtl="1">
              <a:lnSpc>
                <a:spcPct val="115000"/>
              </a:lnSpc>
              <a:spcAft>
                <a:spcPts val="1000"/>
              </a:spcAft>
            </a:pPr>
            <a:r>
              <a:rPr lang="fa-IR" dirty="0">
                <a:ea typeface="Calibri"/>
              </a:rPr>
              <a:t>اين كار در پيشبرد هدف ها.</a:t>
            </a:r>
            <a:endParaRPr lang="en-US" dirty="0">
              <a:ea typeface="Calibri"/>
              <a:cs typeface="Arial"/>
            </a:endParaRPr>
          </a:p>
          <a:p>
            <a:pPr algn="r" rtl="1">
              <a:lnSpc>
                <a:spcPct val="115000"/>
              </a:lnSpc>
              <a:spcAft>
                <a:spcPts val="1000"/>
              </a:spcAft>
            </a:pPr>
            <a:r>
              <a:rPr lang="fa-IR" dirty="0">
                <a:ea typeface="Calibri"/>
              </a:rPr>
              <a:t> 5 . تعبير «بمثل هذا القرءان» تعبير جامعى است كه شباهت و همانندى را در تمام زمينه </a:t>
            </a:r>
            <a:endParaRPr lang="en-US" dirty="0">
              <a:ea typeface="Calibri"/>
              <a:cs typeface="Arial"/>
            </a:endParaRPr>
          </a:p>
          <a:p>
            <a:pPr algn="r" rtl="1">
              <a:lnSpc>
                <a:spcPct val="115000"/>
              </a:lnSpc>
              <a:spcAft>
                <a:spcPts val="1000"/>
              </a:spcAft>
            </a:pPr>
            <a:r>
              <a:rPr lang="fa-IR" dirty="0">
                <a:ea typeface="Calibri"/>
              </a:rPr>
              <a:t>ها مى رساند؛ يعنى مانند آن از نظر فصاحت، محتوا، انسان سازى، بحث هاى علمى، قانون هاى</a:t>
            </a:r>
            <a:endParaRPr lang="en-US" dirty="0">
              <a:ea typeface="Calibri"/>
              <a:cs typeface="Arial"/>
            </a:endParaRPr>
          </a:p>
          <a:p>
            <a:pPr algn="r" rtl="1">
              <a:lnSpc>
                <a:spcPct val="115000"/>
              </a:lnSpc>
              <a:spcAft>
                <a:spcPts val="1000"/>
              </a:spcAft>
            </a:pPr>
            <a:r>
              <a:rPr lang="fa-IR" dirty="0">
                <a:ea typeface="Calibri"/>
              </a:rPr>
              <a:t>حيات بخش اجتماعى، تاريخ خالى از خرافات و پيشگويى هاى مربوط به آينده.</a:t>
            </a:r>
            <a:endParaRPr lang="en-US" dirty="0">
              <a:ea typeface="Calibri"/>
              <a:cs typeface="Arial"/>
            </a:endParaRPr>
          </a:p>
          <a:p>
            <a:endParaRPr lang="fa-IR" dirty="0"/>
          </a:p>
        </p:txBody>
      </p:sp>
    </p:spTree>
    <p:extLst>
      <p:ext uri="{BB962C8B-B14F-4D97-AF65-F5344CB8AC3E}">
        <p14:creationId xmlns:p14="http://schemas.microsoft.com/office/powerpoint/2010/main" val="328620360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9296400" cy="7239000"/>
          </a:xfrm>
        </p:spPr>
        <p:txBody>
          <a:bodyPr>
            <a:normAutofit fontScale="70000" lnSpcReduction="20000"/>
          </a:bodyPr>
          <a:lstStyle/>
          <a:p>
            <a:pPr marL="0" indent="0" algn="r" rtl="1">
              <a:lnSpc>
                <a:spcPct val="115000"/>
              </a:lnSpc>
              <a:spcAft>
                <a:spcPts val="1000"/>
              </a:spcAft>
              <a:buNone/>
            </a:pPr>
            <a:r>
              <a:rPr lang="fa-IR" dirty="0">
                <a:ea typeface="Calibri"/>
              </a:rPr>
              <a:t>6 . دعوت از همه انسان ها دليل بر اين است كه در مسئله اعجاز تنها جنبه الفاظ قرآن و فصاحت </a:t>
            </a:r>
            <a:endParaRPr lang="en-US" dirty="0">
              <a:ea typeface="Calibri"/>
              <a:cs typeface="Arial"/>
            </a:endParaRPr>
          </a:p>
          <a:p>
            <a:pPr marL="0" indent="0" algn="r" rtl="1">
              <a:lnSpc>
                <a:spcPct val="115000"/>
              </a:lnSpc>
              <a:spcAft>
                <a:spcPts val="1000"/>
              </a:spcAft>
              <a:buNone/>
            </a:pPr>
            <a:r>
              <a:rPr lang="fa-IR" dirty="0">
                <a:ea typeface="Calibri"/>
              </a:rPr>
              <a:t>و بلاغت آن مطرح نيست؛ چرا كه اگر چنين بود دعوت از ناآشنايان به زبان عربى بى فايده بود.</a:t>
            </a:r>
            <a:endParaRPr lang="en-US" dirty="0">
              <a:ea typeface="Calibri"/>
              <a:cs typeface="Arial"/>
            </a:endParaRPr>
          </a:p>
          <a:p>
            <a:pPr marL="0" indent="0" algn="r" rtl="1">
              <a:lnSpc>
                <a:spcPct val="115000"/>
              </a:lnSpc>
              <a:spcAft>
                <a:spcPts val="1000"/>
              </a:spcAft>
              <a:buNone/>
            </a:pPr>
            <a:r>
              <a:rPr lang="fa-IR" dirty="0">
                <a:ea typeface="Calibri"/>
              </a:rPr>
              <a:t> 7. معجزه گويا و رسا آن است كه آورنده آن، مخالفان را نه تنها دعوت به مقابله كند، بلكه </a:t>
            </a:r>
            <a:endParaRPr lang="en-US" dirty="0">
              <a:ea typeface="Calibri"/>
              <a:cs typeface="Arial"/>
            </a:endParaRPr>
          </a:p>
          <a:p>
            <a:pPr marL="0" indent="0" algn="r" rtl="1">
              <a:lnSpc>
                <a:spcPct val="115000"/>
              </a:lnSpc>
              <a:spcAft>
                <a:spcPts val="1000"/>
              </a:spcAft>
              <a:buNone/>
            </a:pPr>
            <a:r>
              <a:rPr lang="fa-IR" dirty="0">
                <a:ea typeface="Calibri"/>
              </a:rPr>
              <a:t>آنها را با وسايل مختلف به اين كار تحريك و تشويق نمايد تا آنچه در توان دارند، به كار گيرند</a:t>
            </a:r>
            <a:endParaRPr lang="en-US" dirty="0">
              <a:ea typeface="Calibri"/>
              <a:cs typeface="Arial"/>
            </a:endParaRPr>
          </a:p>
          <a:p>
            <a:pPr marL="0" indent="0" algn="r" rtl="1">
              <a:lnSpc>
                <a:spcPct val="115000"/>
              </a:lnSpc>
              <a:spcAft>
                <a:spcPts val="1000"/>
              </a:spcAft>
              <a:buNone/>
            </a:pPr>
            <a:r>
              <a:rPr lang="fa-IR" dirty="0">
                <a:ea typeface="Calibri"/>
              </a:rPr>
              <a:t> </a:t>
            </a:r>
            <a:r>
              <a:rPr lang="fa-IR" dirty="0" smtClean="0">
                <a:ea typeface="Calibri"/>
              </a:rPr>
              <a:t>و </a:t>
            </a:r>
            <a:r>
              <a:rPr lang="fa-IR" dirty="0">
                <a:ea typeface="Calibri"/>
              </a:rPr>
              <a:t>پس از آنكه عجز آنها آشكار شد، عمق و عظمت اعجاز روشن گردد. در آيه نخست اين موضوع </a:t>
            </a:r>
            <a:endParaRPr lang="en-US" dirty="0">
              <a:ea typeface="Calibri"/>
              <a:cs typeface="Arial"/>
            </a:endParaRPr>
          </a:p>
          <a:p>
            <a:pPr marL="0" indent="0" algn="r" rtl="1">
              <a:lnSpc>
                <a:spcPct val="115000"/>
              </a:lnSpc>
              <a:spcAft>
                <a:spcPts val="1000"/>
              </a:spcAft>
              <a:buNone/>
            </a:pPr>
            <a:r>
              <a:rPr lang="fa-IR" dirty="0">
                <a:ea typeface="Calibri"/>
              </a:rPr>
              <a:t>كاملا عملى شده؛ زيرا از يك سو پاى همه انسان ها را به ميان كشيده و با تصريح به ناتوانى آنها، </a:t>
            </a:r>
            <a:endParaRPr lang="en-US" dirty="0">
              <a:ea typeface="Calibri"/>
              <a:cs typeface="Arial"/>
            </a:endParaRPr>
          </a:p>
          <a:p>
            <a:pPr marL="0" indent="0" algn="r" rtl="1">
              <a:lnSpc>
                <a:spcPct val="115000"/>
              </a:lnSpc>
              <a:spcAft>
                <a:spcPts val="1000"/>
              </a:spcAft>
              <a:buNone/>
            </a:pPr>
            <a:r>
              <a:rPr lang="fa-IR" dirty="0">
                <a:ea typeface="Calibri"/>
              </a:rPr>
              <a:t>با عبارت </a:t>
            </a:r>
            <a:r>
              <a:rPr lang="fa-IR" dirty="0">
                <a:solidFill>
                  <a:srgbClr val="00B050"/>
                </a:solidFill>
                <a:ea typeface="Calibri"/>
              </a:rPr>
              <a:t>«لايأتون بمثله» </a:t>
            </a:r>
            <a:r>
              <a:rPr lang="fa-IR" dirty="0">
                <a:ea typeface="Calibri"/>
              </a:rPr>
              <a:t>آنها را برانگيخته و از سويى با جمله </a:t>
            </a:r>
            <a:r>
              <a:rPr lang="fa-IR" dirty="0">
                <a:solidFill>
                  <a:srgbClr val="00B050"/>
                </a:solidFill>
                <a:ea typeface="Calibri"/>
              </a:rPr>
              <a:t>«و لو كان بعضهم لبعض ظهيرا»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تحريك بيشترى نموده است.</a:t>
            </a:r>
            <a:endParaRPr lang="en-US" dirty="0">
              <a:ea typeface="Calibri"/>
              <a:cs typeface="Arial"/>
            </a:endParaRPr>
          </a:p>
          <a:p>
            <a:pPr marL="0" indent="0" algn="r" rtl="1">
              <a:lnSpc>
                <a:spcPct val="115000"/>
              </a:lnSpc>
              <a:spcAft>
                <a:spcPts val="1000"/>
              </a:spcAft>
              <a:buNone/>
            </a:pPr>
            <a:r>
              <a:rPr lang="fa-IR" dirty="0">
                <a:ea typeface="Calibri"/>
              </a:rPr>
              <a:t> آيه دوم بيانگر يكى از جنبه هاى اعجاز قرآن، يعنى جامعيت آن است و مى گويد: </a:t>
            </a:r>
            <a:r>
              <a:rPr lang="fa-IR" dirty="0">
                <a:solidFill>
                  <a:srgbClr val="00B050"/>
                </a:solidFill>
                <a:ea typeface="Calibri"/>
              </a:rPr>
              <a:t>«ما براى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مردم در اين قرآن از هر نمونه اى از انواع معارف بيان كرديم: و لقد صرفنا للناس فى هذا القرءان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من كل مثل.»</a:t>
            </a:r>
            <a:endParaRPr lang="en-US" dirty="0">
              <a:solidFill>
                <a:srgbClr val="00B050"/>
              </a:solidFill>
              <a:ea typeface="Calibri"/>
              <a:cs typeface="Arial"/>
            </a:endParaRPr>
          </a:p>
          <a:p>
            <a:pPr marL="0" indent="0">
              <a:buNone/>
            </a:pPr>
            <a:endParaRPr lang="fa-IR" dirty="0"/>
          </a:p>
        </p:txBody>
      </p:sp>
    </p:spTree>
    <p:extLst>
      <p:ext uri="{BB962C8B-B14F-4D97-AF65-F5344CB8AC3E}">
        <p14:creationId xmlns:p14="http://schemas.microsoft.com/office/powerpoint/2010/main" val="116493090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a:ea typeface="Calibri"/>
              </a:rPr>
              <a:t>اما با اين حال «</a:t>
            </a:r>
            <a:r>
              <a:rPr lang="fa-IR" dirty="0">
                <a:solidFill>
                  <a:srgbClr val="00B050"/>
                </a:solidFill>
                <a:ea typeface="Calibri"/>
              </a:rPr>
              <a:t>اكثر مردم نادان جز انكار حق، و ناديده گرفتن دلايل هدايت، عكس العملى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نشان ندادند: فأبى أكثر الناس إلا كفورا.»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 </a:t>
            </a:r>
            <a:r>
              <a:rPr lang="fa-IR" dirty="0">
                <a:solidFill>
                  <a:schemeClr val="accent1"/>
                </a:solidFill>
                <a:ea typeface="Calibri"/>
              </a:rPr>
              <a:t>«صرفنا» </a:t>
            </a:r>
            <a:r>
              <a:rPr lang="fa-IR" dirty="0">
                <a:ea typeface="Calibri"/>
              </a:rPr>
              <a:t>از ماده تصريف به معناى تغيير يا تبديل و از حالى به حالى درآوردن، آمده است. </a:t>
            </a:r>
            <a:endParaRPr lang="en-US" dirty="0">
              <a:ea typeface="Calibri"/>
              <a:cs typeface="Arial"/>
            </a:endParaRPr>
          </a:p>
          <a:p>
            <a:pPr marL="0" indent="0" algn="r" rtl="1">
              <a:lnSpc>
                <a:spcPct val="115000"/>
              </a:lnSpc>
              <a:spcAft>
                <a:spcPts val="1000"/>
              </a:spcAft>
              <a:buNone/>
            </a:pPr>
            <a:r>
              <a:rPr lang="fa-IR" dirty="0">
                <a:solidFill>
                  <a:schemeClr val="accent1"/>
                </a:solidFill>
                <a:ea typeface="Calibri"/>
              </a:rPr>
              <a:t>«كفور» </a:t>
            </a:r>
            <a:r>
              <a:rPr lang="fa-IR" dirty="0">
                <a:ea typeface="Calibri"/>
              </a:rPr>
              <a:t>نيز به معناى انكار حق است. </a:t>
            </a:r>
            <a:endParaRPr lang="en-US" dirty="0">
              <a:ea typeface="Calibri"/>
              <a:cs typeface="Arial"/>
            </a:endParaRPr>
          </a:p>
          <a:p>
            <a:pPr marL="0" indent="0" algn="r" rtl="1">
              <a:lnSpc>
                <a:spcPct val="115000"/>
              </a:lnSpc>
              <a:spcAft>
                <a:spcPts val="1000"/>
              </a:spcAft>
              <a:buNone/>
            </a:pPr>
            <a:r>
              <a:rPr lang="fa-IR" dirty="0">
                <a:ea typeface="Calibri"/>
              </a:rPr>
              <a:t> به راستى اين تنوع محتويات قرآن، آن هم از انسانى درس ناخوانده، عجيب است؛ چرا كه در </a:t>
            </a:r>
            <a:endParaRPr lang="en-US" dirty="0">
              <a:ea typeface="Calibri"/>
              <a:cs typeface="Arial"/>
            </a:endParaRPr>
          </a:p>
          <a:p>
            <a:pPr marL="0" indent="0" algn="r" rtl="1">
              <a:lnSpc>
                <a:spcPct val="115000"/>
              </a:lnSpc>
              <a:spcAft>
                <a:spcPts val="1000"/>
              </a:spcAft>
              <a:buNone/>
            </a:pPr>
            <a:r>
              <a:rPr lang="fa-IR" dirty="0">
                <a:ea typeface="Calibri"/>
              </a:rPr>
              <a:t>اين كتاب آسمانى، دلايل متين عقلى با ريزه كارى هاى خاص خود در زمينه عقايد آمده، و بيان</a:t>
            </a:r>
            <a:endParaRPr lang="en-US" dirty="0">
              <a:ea typeface="Calibri"/>
              <a:cs typeface="Arial"/>
            </a:endParaRPr>
          </a:p>
          <a:p>
            <a:pPr marL="0" indent="0" algn="r" rtl="1">
              <a:lnSpc>
                <a:spcPct val="115000"/>
              </a:lnSpc>
              <a:spcAft>
                <a:spcPts val="1000"/>
              </a:spcAft>
              <a:buNone/>
            </a:pPr>
            <a:r>
              <a:rPr lang="fa-IR" dirty="0">
                <a:ea typeface="Calibri"/>
              </a:rPr>
              <a:t>احكام متين و استوار براساس نيازمندى هاى بشر در همه زمينه ها و بحث هاى تاريخى قرآن نيز </a:t>
            </a:r>
            <a:endParaRPr lang="en-US" dirty="0">
              <a:ea typeface="Calibri"/>
              <a:cs typeface="Arial"/>
            </a:endParaRPr>
          </a:p>
          <a:p>
            <a:pPr marL="0" indent="0" algn="r" rtl="1">
              <a:lnSpc>
                <a:spcPct val="115000"/>
              </a:lnSpc>
              <a:spcAft>
                <a:spcPts val="1000"/>
              </a:spcAft>
              <a:buNone/>
            </a:pPr>
            <a:r>
              <a:rPr lang="fa-IR" dirty="0">
                <a:ea typeface="Calibri"/>
              </a:rPr>
              <a:t>در نوع خود بى نظير، هيجان انگيز، بيدارگر، تكان دهنده و خالى از هرگونه خرافه است. افزون </a:t>
            </a:r>
            <a:endParaRPr lang="en-US" dirty="0">
              <a:ea typeface="Calibri"/>
              <a:cs typeface="Arial"/>
            </a:endParaRPr>
          </a:p>
          <a:p>
            <a:pPr marL="0" indent="0" algn="r" rtl="1">
              <a:lnSpc>
                <a:spcPct val="115000"/>
              </a:lnSpc>
              <a:spcAft>
                <a:spcPts val="1000"/>
              </a:spcAft>
              <a:buNone/>
            </a:pPr>
            <a:r>
              <a:rPr lang="fa-IR" dirty="0">
                <a:ea typeface="Calibri"/>
              </a:rPr>
              <a:t>بر آن مباحث اخلاقى اش كه با دل هاى آماده همان كار را مى كند كه باران بهار با زمين هاى </a:t>
            </a:r>
            <a:endParaRPr lang="en-US" dirty="0">
              <a:ea typeface="Calibri"/>
              <a:cs typeface="Arial"/>
            </a:endParaRPr>
          </a:p>
          <a:p>
            <a:pPr marL="0" indent="0" algn="r" rtl="1">
              <a:lnSpc>
                <a:spcPct val="115000"/>
              </a:lnSpc>
              <a:spcAft>
                <a:spcPts val="1000"/>
              </a:spcAft>
              <a:buNone/>
            </a:pPr>
            <a:r>
              <a:rPr lang="fa-IR" dirty="0">
                <a:ea typeface="Calibri"/>
              </a:rPr>
              <a:t>مرده! مسايل علمى كه در قرآن مطرح شده، پرده از روى حقايقى برمى دارد كه دست كم در آن </a:t>
            </a:r>
            <a:endParaRPr lang="en-US" dirty="0">
              <a:ea typeface="Calibri"/>
              <a:cs typeface="Arial"/>
            </a:endParaRPr>
          </a:p>
          <a:p>
            <a:pPr marL="0" indent="0" algn="r" rtl="1">
              <a:lnSpc>
                <a:spcPct val="115000"/>
              </a:lnSpc>
              <a:spcAft>
                <a:spcPts val="1000"/>
              </a:spcAft>
              <a:buNone/>
            </a:pPr>
            <a:r>
              <a:rPr lang="fa-IR" dirty="0">
                <a:ea typeface="Calibri"/>
              </a:rPr>
              <a:t>زمان براى هيچ دانشمندى شناخته نشده بود و خلاصه سخن آنكه قرآن در هر وادى گام مى نهد، </a:t>
            </a:r>
            <a:endParaRPr lang="en-US" dirty="0">
              <a:ea typeface="Calibri"/>
              <a:cs typeface="Arial"/>
            </a:endParaRPr>
          </a:p>
          <a:p>
            <a:pPr marL="0" indent="0" algn="r" rtl="1">
              <a:lnSpc>
                <a:spcPct val="115000"/>
              </a:lnSpc>
              <a:spcAft>
                <a:spcPts val="1000"/>
              </a:spcAft>
              <a:buNone/>
            </a:pPr>
            <a:r>
              <a:rPr lang="fa-IR" dirty="0">
                <a:ea typeface="Calibri"/>
              </a:rPr>
              <a:t>عالى ترين نمونه را ارائه مى دهد.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13256426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5897563"/>
          </a:xfrm>
        </p:spPr>
        <p:txBody>
          <a:bodyPr>
            <a:normAutofit/>
          </a:bodyPr>
          <a:lstStyle/>
          <a:p>
            <a:pPr marL="0" indent="0" algn="r" rtl="1">
              <a:lnSpc>
                <a:spcPct val="115000"/>
              </a:lnSpc>
              <a:spcAft>
                <a:spcPts val="1000"/>
              </a:spcAft>
              <a:buNone/>
            </a:pPr>
            <a:r>
              <a:rPr lang="fa-IR" dirty="0">
                <a:ea typeface="Calibri"/>
              </a:rPr>
              <a:t>اگر فرض كنيم تمام دانشمندان امروز و متخصصان علوم مختلف جمع شوند تا دائرة المعارفى </a:t>
            </a:r>
            <a:r>
              <a:rPr lang="fa-IR" dirty="0" smtClean="0">
                <a:ea typeface="Calibri"/>
              </a:rPr>
              <a:t>را </a:t>
            </a:r>
            <a:r>
              <a:rPr lang="fa-IR" dirty="0">
                <a:ea typeface="Calibri"/>
              </a:rPr>
              <a:t>تنظيم كنند و آن را در قالب بهترين عبارات بريزند، ممكن است اين مجموعه براى امروز </a:t>
            </a:r>
            <a:r>
              <a:rPr lang="fa-IR" dirty="0" smtClean="0">
                <a:ea typeface="Calibri"/>
              </a:rPr>
              <a:t>جامعيت </a:t>
            </a:r>
            <a:r>
              <a:rPr lang="fa-IR" dirty="0">
                <a:ea typeface="Calibri"/>
              </a:rPr>
              <a:t>داشته باشد، اما براى پنجاه سال بعد نه تنها ناقص و نارسا است بلكه آثار كهنگى از آن </a:t>
            </a:r>
            <a:r>
              <a:rPr lang="fa-IR" dirty="0" smtClean="0">
                <a:ea typeface="Calibri"/>
              </a:rPr>
              <a:t>خواهد </a:t>
            </a:r>
            <a:r>
              <a:rPr lang="fa-IR" dirty="0">
                <a:ea typeface="Calibri"/>
              </a:rPr>
              <a:t>باريد. درحالى كه قرآن در هر عصر و زمانى كه خوانده مى شود ـ بهويژه در عصر ما ـ آن </a:t>
            </a:r>
            <a:r>
              <a:rPr lang="fa-IR" dirty="0" smtClean="0">
                <a:ea typeface="Calibri"/>
              </a:rPr>
              <a:t>چنان </a:t>
            </a:r>
            <a:r>
              <a:rPr lang="fa-IR" dirty="0">
                <a:ea typeface="Calibri"/>
              </a:rPr>
              <a:t>است كه گويى امروز و براى مردمان امروز نازل شده و هيچ اثرى از گذشت زمان در آن </a:t>
            </a:r>
            <a:r>
              <a:rPr lang="fa-IR" dirty="0" smtClean="0">
                <a:ea typeface="Calibri"/>
              </a:rPr>
              <a:t>ديده </a:t>
            </a:r>
            <a:r>
              <a:rPr lang="fa-IR" dirty="0">
                <a:ea typeface="Calibri"/>
              </a:rPr>
              <a:t>نمى شود</a:t>
            </a:r>
            <a:r>
              <a:rPr lang="fa-IR" dirty="0" smtClean="0">
                <a:ea typeface="Calibri"/>
              </a:rPr>
              <a:t>.</a:t>
            </a: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26843359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ctr" rtl="1">
              <a:lnSpc>
                <a:spcPct val="115000"/>
              </a:lnSpc>
              <a:spcAft>
                <a:spcPts val="1000"/>
              </a:spcAft>
              <a:buNone/>
            </a:pPr>
            <a:r>
              <a:rPr lang="fa-IR" dirty="0">
                <a:ea typeface="Calibri"/>
              </a:rPr>
              <a:t>حفظ قرآن از تحريف</a:t>
            </a:r>
            <a:endParaRPr lang="en-US" dirty="0">
              <a:ea typeface="Calibri"/>
              <a:cs typeface="Arial"/>
            </a:endParaRPr>
          </a:p>
          <a:p>
            <a:pPr marL="0" indent="0" algn="ctr" rtl="1">
              <a:lnSpc>
                <a:spcPct val="115000"/>
              </a:lnSpc>
              <a:spcAft>
                <a:spcPts val="1000"/>
              </a:spcAft>
              <a:buNone/>
            </a:pPr>
            <a:r>
              <a:rPr lang="fa-IR" dirty="0">
                <a:solidFill>
                  <a:srgbClr val="009900"/>
                </a:solidFill>
                <a:ea typeface="Calibri"/>
              </a:rPr>
              <a:t>إنا نحن نزلنا الذكر و إنا له لحافظون .</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به دنبال بهانه جويى هاى كفار و حتى استهزاى </a:t>
            </a:r>
            <a:r>
              <a:rPr lang="fa-IR" dirty="0" smtClean="0">
                <a:ea typeface="Calibri"/>
              </a:rPr>
              <a:t>پيامبر(ص) </a:t>
            </a:r>
            <a:r>
              <a:rPr lang="fa-IR" dirty="0">
                <a:ea typeface="Calibri"/>
              </a:rPr>
              <a:t>و قرآن كه در </a:t>
            </a:r>
            <a:endParaRPr lang="en-US" dirty="0">
              <a:ea typeface="Calibri"/>
              <a:cs typeface="Arial"/>
            </a:endParaRPr>
          </a:p>
          <a:p>
            <a:pPr marL="0" indent="0" algn="r" rtl="1">
              <a:lnSpc>
                <a:spcPct val="115000"/>
              </a:lnSpc>
              <a:spcAft>
                <a:spcPts val="1000"/>
              </a:spcAft>
              <a:buNone/>
            </a:pPr>
            <a:r>
              <a:rPr lang="fa-IR" dirty="0">
                <a:ea typeface="Calibri"/>
              </a:rPr>
              <a:t>آيات گذشته آمده بود، در آيه مورد بحث يك واقعيت بزرگ و پر اهميت را به عنوان دلدارى به </a:t>
            </a:r>
            <a:endParaRPr lang="en-US" dirty="0">
              <a:ea typeface="Calibri"/>
              <a:cs typeface="Arial"/>
            </a:endParaRPr>
          </a:p>
          <a:p>
            <a:pPr marL="0" indent="0" algn="r" rtl="1">
              <a:lnSpc>
                <a:spcPct val="115000"/>
              </a:lnSpc>
              <a:spcAft>
                <a:spcPts val="1000"/>
              </a:spcAft>
              <a:buNone/>
            </a:pPr>
            <a:r>
              <a:rPr lang="fa-IR" dirty="0">
                <a:ea typeface="Calibri"/>
              </a:rPr>
              <a:t>پيامبر از يك سو و اطمينان خاطر همه مؤمنان راستين از سوى ديگر بيان مى كند و آن اينكه: </a:t>
            </a:r>
            <a:endParaRPr lang="en-US" dirty="0">
              <a:ea typeface="Calibri"/>
              <a:cs typeface="Arial"/>
            </a:endParaRPr>
          </a:p>
          <a:p>
            <a:pPr marL="0" indent="0" algn="r" rtl="1">
              <a:lnSpc>
                <a:spcPct val="115000"/>
              </a:lnSpc>
              <a:spcAft>
                <a:spcPts val="1000"/>
              </a:spcAft>
              <a:buNone/>
            </a:pPr>
            <a:r>
              <a:rPr lang="fa-IR" dirty="0">
                <a:solidFill>
                  <a:srgbClr val="009900"/>
                </a:solidFill>
                <a:ea typeface="Calibri"/>
              </a:rPr>
              <a:t>«ما اين قرآن را كه مايه تذكر است نازل كرديم، و ما به طور قطع آن را حفظ خواهيم كرد: إنا </a:t>
            </a:r>
            <a:endParaRPr lang="en-US" dirty="0">
              <a:solidFill>
                <a:srgbClr val="009900"/>
              </a:solidFill>
              <a:ea typeface="Calibri"/>
              <a:cs typeface="Arial"/>
            </a:endParaRPr>
          </a:p>
          <a:p>
            <a:pPr marL="0" indent="0" algn="r" rtl="1">
              <a:lnSpc>
                <a:spcPct val="115000"/>
              </a:lnSpc>
              <a:spcAft>
                <a:spcPts val="1000"/>
              </a:spcAft>
              <a:buNone/>
            </a:pPr>
            <a:r>
              <a:rPr lang="fa-IR" dirty="0">
                <a:solidFill>
                  <a:srgbClr val="009900"/>
                </a:solidFill>
                <a:ea typeface="Calibri"/>
              </a:rPr>
              <a:t>نحن نزلنا الذكر و إنا له لحافظون .» </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 چنان نيست كه اين قرآن بدون پشتوانه باشد و آنها بتوانند نور آن را خاموش كنند؛ زيرا اين</a:t>
            </a:r>
            <a:endParaRPr lang="en-US" dirty="0">
              <a:ea typeface="Calibri"/>
              <a:cs typeface="Arial"/>
            </a:endParaRPr>
          </a:p>
          <a:p>
            <a:pPr marL="0" indent="0" algn="r" rtl="1">
              <a:lnSpc>
                <a:spcPct val="115000"/>
              </a:lnSpc>
              <a:spcAft>
                <a:spcPts val="1000"/>
              </a:spcAft>
              <a:buNone/>
            </a:pPr>
            <a:r>
              <a:rPr lang="fa-IR" dirty="0">
                <a:ea typeface="Calibri"/>
              </a:rPr>
              <a:t>چراغى است كه ايزد آن را برافروخته است، و اين آفتابى است كه غروب و افول نخواهد داشت.</a:t>
            </a:r>
            <a:endParaRPr lang="en-US" dirty="0">
              <a:ea typeface="Calibri"/>
              <a:cs typeface="Arial"/>
            </a:endParaRPr>
          </a:p>
          <a:p>
            <a:pPr marL="0" indent="0" algn="r" rtl="1">
              <a:lnSpc>
                <a:spcPct val="115000"/>
              </a:lnSpc>
              <a:spcAft>
                <a:spcPts val="1000"/>
              </a:spcAft>
              <a:buNone/>
            </a:pPr>
            <a:r>
              <a:rPr lang="fa-IR" dirty="0">
                <a:ea typeface="Calibri"/>
              </a:rPr>
              <a:t> اين گروه اندك و ناتوان كه سهل است، اگر همه جباران، زورمندان و سياستمداران ستمگر و </a:t>
            </a:r>
            <a:endParaRPr lang="en-US" dirty="0">
              <a:ea typeface="Calibri"/>
              <a:cs typeface="Arial"/>
            </a:endParaRPr>
          </a:p>
          <a:p>
            <a:pPr marL="0" indent="0" algn="r" rtl="1">
              <a:lnSpc>
                <a:spcPct val="115000"/>
              </a:lnSpc>
              <a:spcAft>
                <a:spcPts val="1000"/>
              </a:spcAft>
              <a:buNone/>
            </a:pPr>
            <a:r>
              <a:rPr lang="fa-IR" dirty="0">
                <a:ea typeface="Calibri"/>
              </a:rPr>
              <a:t>انديشمندان منحرف دست به دست هم دهند كه نورش را خاموش كنند، توانايى نخواهند داشت؛ </a:t>
            </a:r>
            <a:endParaRPr lang="en-US" dirty="0">
              <a:ea typeface="Calibri"/>
              <a:cs typeface="Arial"/>
            </a:endParaRPr>
          </a:p>
          <a:p>
            <a:pPr marL="0" indent="0" algn="r" rtl="1">
              <a:lnSpc>
                <a:spcPct val="115000"/>
              </a:lnSpc>
              <a:spcAft>
                <a:spcPts val="1000"/>
              </a:spcAft>
              <a:buNone/>
            </a:pPr>
            <a:r>
              <a:rPr lang="fa-IR" dirty="0">
                <a:ea typeface="Calibri"/>
              </a:rPr>
              <a:t>چرا كه خداوند حفظ و پاسدارى از آن را به عهده گرفته 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12839182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153400" cy="5516563"/>
          </a:xfrm>
        </p:spPr>
        <p:txBody>
          <a:bodyPr>
            <a:normAutofit fontScale="55000" lnSpcReduction="20000"/>
          </a:bodyPr>
          <a:lstStyle/>
          <a:p>
            <a:pPr marL="0" indent="0" algn="r" rtl="1">
              <a:lnSpc>
                <a:spcPct val="115000"/>
              </a:lnSpc>
              <a:spcAft>
                <a:spcPts val="1000"/>
              </a:spcAft>
              <a:buNone/>
            </a:pPr>
            <a:r>
              <a:rPr lang="fa-IR" dirty="0">
                <a:ea typeface="Calibri"/>
              </a:rPr>
              <a:t>هريك پرده از چهره اى از قرآن برمى دارد نه از همه چهره ها، و اگر همه را نيز يك جا جمع كنيم </a:t>
            </a:r>
            <a:endParaRPr lang="en-US" dirty="0">
              <a:ea typeface="Calibri"/>
              <a:cs typeface="Arial"/>
            </a:endParaRPr>
          </a:p>
          <a:p>
            <a:pPr marL="0" indent="0" algn="r" rtl="1">
              <a:lnSpc>
                <a:spcPct val="115000"/>
              </a:lnSpc>
              <a:spcAft>
                <a:spcPts val="1000"/>
              </a:spcAft>
              <a:buNone/>
            </a:pPr>
            <a:r>
              <a:rPr lang="fa-IR" dirty="0">
                <a:ea typeface="Calibri"/>
              </a:rPr>
              <a:t>باز پرده بردارى از چهره هايى از قرآن است نه از همه چهره هايش؛ زيرا كه قرآن كلام حق است و </a:t>
            </a:r>
            <a:endParaRPr lang="en-US" dirty="0">
              <a:ea typeface="Calibri"/>
              <a:cs typeface="Arial"/>
            </a:endParaRPr>
          </a:p>
          <a:p>
            <a:pPr marL="0" indent="0" algn="r" rtl="1">
              <a:lnSpc>
                <a:spcPct val="115000"/>
              </a:lnSpc>
              <a:spcAft>
                <a:spcPts val="1000"/>
              </a:spcAft>
              <a:buNone/>
            </a:pPr>
            <a:r>
              <a:rPr lang="fa-IR" dirty="0">
                <a:ea typeface="Calibri"/>
              </a:rPr>
              <a:t>تراوشى از علم بى انتهاى او، و كلامش رنگ علم او، و علمش رنگ ذات او دارد و همه نامتناهى اند.</a:t>
            </a:r>
            <a:endParaRPr lang="en-US" dirty="0">
              <a:ea typeface="Calibri"/>
              <a:cs typeface="Arial"/>
            </a:endParaRPr>
          </a:p>
          <a:p>
            <a:pPr marL="0" indent="0" algn="r" rtl="1">
              <a:lnSpc>
                <a:spcPct val="115000"/>
              </a:lnSpc>
              <a:spcAft>
                <a:spcPts val="1000"/>
              </a:spcAft>
              <a:buNone/>
            </a:pPr>
            <a:r>
              <a:rPr lang="fa-IR" dirty="0">
                <a:ea typeface="Calibri"/>
              </a:rPr>
              <a:t>بنابراين نبايد انتظار داشت انسان ها همه چهره هاى قرآن را ببينند كه نمى توان دريايى را </a:t>
            </a:r>
            <a:endParaRPr lang="en-US" dirty="0">
              <a:ea typeface="Calibri"/>
              <a:cs typeface="Arial"/>
            </a:endParaRPr>
          </a:p>
          <a:p>
            <a:pPr marL="0" indent="0" algn="r" rtl="1">
              <a:lnSpc>
                <a:spcPct val="115000"/>
              </a:lnSpc>
              <a:spcAft>
                <a:spcPts val="1000"/>
              </a:spcAft>
              <a:buNone/>
            </a:pPr>
            <a:r>
              <a:rPr lang="fa-IR" dirty="0" smtClean="0">
                <a:ea typeface="Calibri"/>
              </a:rPr>
              <a:t>در كوزه اى جاى داد! ولى اين را نمى توان و نبايد انكار كرد كه هر قدر ظرف انديشه ما بزرگ</a:t>
            </a:r>
            <a:r>
              <a:rPr lang="fa-IR" dirty="0">
                <a:ea typeface="Calibri"/>
              </a:rPr>
              <a:t>تر باشد، مقدار بيشترى از اين اقيانوس بيكران را در خود جاى خواهد داد. به همين روى بر همه </a:t>
            </a:r>
            <a:endParaRPr lang="en-US" dirty="0">
              <a:ea typeface="Calibri"/>
              <a:cs typeface="Arial"/>
            </a:endParaRPr>
          </a:p>
          <a:p>
            <a:pPr marL="0" indent="0" algn="r" rtl="1">
              <a:lnSpc>
                <a:spcPct val="115000"/>
              </a:lnSpc>
              <a:spcAft>
                <a:spcPts val="1000"/>
              </a:spcAft>
              <a:buNone/>
            </a:pPr>
            <a:r>
              <a:rPr lang="fa-IR" dirty="0">
                <a:ea typeface="Calibri"/>
              </a:rPr>
              <a:t>دانشمندان فرض است كه در هيچ عصر و زمانى از پاى ننشينند و براى كشف حقايق بيشترى از </a:t>
            </a:r>
            <a:endParaRPr lang="en-US" dirty="0">
              <a:ea typeface="Calibri"/>
              <a:cs typeface="Arial"/>
            </a:endParaRPr>
          </a:p>
          <a:p>
            <a:pPr marL="0" indent="0" algn="r" rtl="1">
              <a:lnSpc>
                <a:spcPct val="115000"/>
              </a:lnSpc>
              <a:spcAft>
                <a:spcPts val="1000"/>
              </a:spcAft>
              <a:buNone/>
            </a:pPr>
            <a:r>
              <a:rPr lang="fa-IR" dirty="0">
                <a:ea typeface="Calibri"/>
              </a:rPr>
              <a:t>قرآن مجيد به تلاش و كوشش پى گير و مخلصانه ادامه دهند. از سخنان پيشينيان ـ كه درود </a:t>
            </a:r>
            <a:endParaRPr lang="en-US" dirty="0">
              <a:ea typeface="Calibri"/>
              <a:cs typeface="Arial"/>
            </a:endParaRPr>
          </a:p>
          <a:p>
            <a:pPr marL="0" indent="0" algn="r" rtl="1">
              <a:lnSpc>
                <a:spcPct val="115000"/>
              </a:lnSpc>
              <a:spcAft>
                <a:spcPts val="1000"/>
              </a:spcAft>
              <a:buNone/>
            </a:pPr>
            <a:r>
              <a:rPr lang="fa-IR" dirty="0">
                <a:ea typeface="Calibri"/>
              </a:rPr>
              <a:t>خدا بر روان پاكشان باد ـ بهره گيرند، اما به آنها قناعت نكنند كه پيامبر </a:t>
            </a:r>
            <a:r>
              <a:rPr lang="fa-IR" dirty="0" smtClean="0">
                <a:ea typeface="Calibri"/>
              </a:rPr>
              <a:t>اكرم(ص) </a:t>
            </a:r>
            <a:endParaRPr lang="en-US" dirty="0">
              <a:ea typeface="Calibri"/>
              <a:cs typeface="Arial"/>
            </a:endParaRPr>
          </a:p>
          <a:p>
            <a:pPr marL="0" indent="0" algn="r" rtl="1">
              <a:lnSpc>
                <a:spcPct val="115000"/>
              </a:lnSpc>
              <a:spcAft>
                <a:spcPts val="1000"/>
              </a:spcAft>
              <a:buNone/>
            </a:pPr>
            <a:r>
              <a:rPr lang="fa-IR" dirty="0">
                <a:ea typeface="Calibri"/>
              </a:rPr>
              <a:t>فرمود: </a:t>
            </a:r>
            <a:r>
              <a:rPr lang="fa-IR" dirty="0">
                <a:solidFill>
                  <a:srgbClr val="FF0000"/>
                </a:solidFill>
                <a:ea typeface="Calibri"/>
              </a:rPr>
              <a:t>«لاتحصى عجائبه و لاتبلى غرائبه:1 شگفتى هاى قرآن هرگز تمام نمى شود و نوآورى هاى </a:t>
            </a:r>
            <a:endParaRPr lang="en-US" dirty="0">
              <a:solidFill>
                <a:srgbClr val="FF0000"/>
              </a:solidFill>
              <a:ea typeface="Calibri"/>
              <a:cs typeface="Arial"/>
            </a:endParaRPr>
          </a:p>
          <a:p>
            <a:pPr marL="0" indent="0" algn="r" rtl="1">
              <a:lnSpc>
                <a:spcPct val="115000"/>
              </a:lnSpc>
              <a:spcAft>
                <a:spcPts val="1000"/>
              </a:spcAft>
              <a:buNone/>
            </a:pPr>
            <a:r>
              <a:rPr lang="fa-IR" dirty="0">
                <a:solidFill>
                  <a:srgbClr val="FF0000"/>
                </a:solidFill>
                <a:ea typeface="Calibri"/>
              </a:rPr>
              <a:t>آن به كهنگى نمى گرايد.</a:t>
            </a:r>
            <a:endParaRPr lang="en-US" dirty="0">
              <a:solidFill>
                <a:srgbClr val="FF0000"/>
              </a:solidFill>
              <a:ea typeface="Calibri"/>
              <a:cs typeface="Arial"/>
            </a:endParaRPr>
          </a:p>
          <a:p>
            <a:pPr marL="0" indent="0" algn="r" rtl="1">
              <a:lnSpc>
                <a:spcPct val="115000"/>
              </a:lnSpc>
              <a:spcAft>
                <a:spcPts val="1000"/>
              </a:spcAft>
              <a:buNone/>
            </a:pPr>
            <a:endParaRPr lang="en-US" dirty="0" smtClean="0">
              <a:ea typeface="Calibri"/>
              <a:cs typeface="Arial"/>
            </a:endParaRPr>
          </a:p>
          <a:p>
            <a:pPr marL="0" indent="0">
              <a:buNone/>
            </a:pPr>
            <a:endParaRPr lang="fa-IR" dirty="0"/>
          </a:p>
        </p:txBody>
      </p:sp>
    </p:spTree>
    <p:extLst>
      <p:ext uri="{BB962C8B-B14F-4D97-AF65-F5344CB8AC3E}">
        <p14:creationId xmlns:p14="http://schemas.microsoft.com/office/powerpoint/2010/main" val="386633361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239000"/>
          </a:xfrm>
        </p:spPr>
        <p:txBody>
          <a:bodyPr>
            <a:normAutofit fontScale="70000" lnSpcReduction="20000"/>
          </a:bodyPr>
          <a:lstStyle/>
          <a:p>
            <a:pPr marL="0" indent="0" algn="r" rtl="1">
              <a:lnSpc>
                <a:spcPct val="115000"/>
              </a:lnSpc>
              <a:spcAft>
                <a:spcPts val="1000"/>
              </a:spcAft>
              <a:buNone/>
            </a:pPr>
            <a:r>
              <a:rPr lang="en-US" dirty="0">
                <a:latin typeface="Arial"/>
                <a:ea typeface="Calibri"/>
                <a:cs typeface="Arial"/>
              </a:rPr>
              <a:t> </a:t>
            </a:r>
            <a:r>
              <a:rPr lang="fa-IR" dirty="0">
                <a:latin typeface="Arial"/>
                <a:ea typeface="Calibri"/>
              </a:rPr>
              <a:t>خداوند طبق ظاهر اين آيه وعده داده كه آن را از هر نظر حفظ و پاسدارى كند: محافظت از </a:t>
            </a:r>
            <a:endParaRPr lang="en-US" dirty="0">
              <a:ea typeface="Calibri"/>
              <a:cs typeface="Arial"/>
            </a:endParaRPr>
          </a:p>
          <a:p>
            <a:pPr marL="0" indent="0" algn="r" rtl="1">
              <a:lnSpc>
                <a:spcPct val="115000"/>
              </a:lnSpc>
              <a:spcAft>
                <a:spcPts val="1000"/>
              </a:spcAft>
              <a:buNone/>
            </a:pPr>
            <a:r>
              <a:rPr lang="fa-IR" dirty="0">
                <a:ea typeface="Calibri"/>
              </a:rPr>
              <a:t>هرگونه تحريف، فنا و نابودى و محافظت از سفسطه هاى دشمنان وسوسه گر.</a:t>
            </a:r>
            <a:endParaRPr lang="en-US" dirty="0">
              <a:ea typeface="Calibri"/>
              <a:cs typeface="Arial"/>
            </a:endParaRPr>
          </a:p>
          <a:p>
            <a:pPr marL="0" indent="0" algn="ctr" rtl="1">
              <a:lnSpc>
                <a:spcPct val="115000"/>
              </a:lnSpc>
              <a:spcAft>
                <a:spcPts val="1000"/>
              </a:spcAft>
              <a:buNone/>
            </a:pPr>
            <a:r>
              <a:rPr lang="fa-IR" dirty="0">
                <a:solidFill>
                  <a:srgbClr val="7030A0"/>
                </a:solidFill>
                <a:ea typeface="Calibri"/>
              </a:rPr>
              <a:t>سند زنده ای بر اعجاز قرآن </a:t>
            </a:r>
            <a:endParaRPr lang="en-US" dirty="0">
              <a:solidFill>
                <a:srgbClr val="7030A0"/>
              </a:solidFill>
              <a:ea typeface="Calibri"/>
              <a:cs typeface="Arial"/>
            </a:endParaRPr>
          </a:p>
          <a:p>
            <a:pPr marL="0" indent="0" algn="r" rtl="1">
              <a:lnSpc>
                <a:spcPct val="115000"/>
              </a:lnSpc>
              <a:spcAft>
                <a:spcPts val="1000"/>
              </a:spcAft>
              <a:buNone/>
            </a:pPr>
            <a:r>
              <a:rPr lang="fa-IR" dirty="0">
                <a:solidFill>
                  <a:srgbClr val="00B050"/>
                </a:solidFill>
                <a:ea typeface="Calibri"/>
              </a:rPr>
              <a:t>أ فلا يتدبرون القرءان  و لو كان من عند غير الله لوجدوا فيه اختلافا كثيرا</a:t>
            </a:r>
            <a:r>
              <a:rPr lang="fa-IR" dirty="0" smtClean="0">
                <a:solidFill>
                  <a:srgbClr val="00B050"/>
                </a:solidFill>
                <a:ea typeface="Calibri"/>
              </a:rPr>
              <a:t>.</a:t>
            </a:r>
            <a:br>
              <a:rPr lang="fa-IR" dirty="0" smtClean="0">
                <a:solidFill>
                  <a:srgbClr val="00B050"/>
                </a:solidFill>
                <a:ea typeface="Calibri"/>
              </a:rPr>
            </a:br>
            <a:r>
              <a:rPr lang="fa-IR" dirty="0" smtClean="0">
                <a:solidFill>
                  <a:srgbClr val="00B050"/>
                </a:solidFill>
                <a:ea typeface="Calibri"/>
              </a:rPr>
              <a:t> </a:t>
            </a:r>
            <a:r>
              <a:rPr lang="fa-IR" dirty="0" smtClean="0">
                <a:ea typeface="Calibri"/>
              </a:rPr>
              <a:t>در </a:t>
            </a:r>
            <a:r>
              <a:rPr lang="fa-IR" dirty="0">
                <a:ea typeface="Calibri"/>
              </a:rPr>
              <a:t>اين آيه به منافقين و همه كسانى كه در حقانيت قرآن مجيد ترديد دارند چنين اشاره </a:t>
            </a:r>
            <a:r>
              <a:rPr lang="fa-IR" dirty="0" smtClean="0">
                <a:ea typeface="Calibri"/>
              </a:rPr>
              <a:t>مى </a:t>
            </a:r>
            <a:r>
              <a:rPr lang="fa-IR" dirty="0">
                <a:ea typeface="Calibri"/>
              </a:rPr>
              <a:t>كند: </a:t>
            </a:r>
            <a:r>
              <a:rPr lang="fa-IR" dirty="0">
                <a:solidFill>
                  <a:schemeClr val="tx2"/>
                </a:solidFill>
                <a:ea typeface="Calibri"/>
              </a:rPr>
              <a:t>«آيا آنها درباره وضع خاص اين قرآن نمى انديشند و نتايج آن را بررسى نمى كنند، اين </a:t>
            </a:r>
            <a:r>
              <a:rPr lang="fa-IR" dirty="0" smtClean="0">
                <a:solidFill>
                  <a:schemeClr val="tx2"/>
                </a:solidFill>
                <a:ea typeface="Calibri"/>
              </a:rPr>
              <a:t>قرآن </a:t>
            </a:r>
            <a:r>
              <a:rPr lang="fa-IR" dirty="0">
                <a:solidFill>
                  <a:schemeClr val="tx2"/>
                </a:solidFill>
                <a:ea typeface="Calibri"/>
              </a:rPr>
              <a:t>اگر از ناحيه غيرخدا نازل شده بود حتما تناقض ها و اختلاف هاى فراوانى در آن مى يافتند. </a:t>
            </a:r>
            <a:r>
              <a:rPr lang="fa-IR" dirty="0" smtClean="0">
                <a:solidFill>
                  <a:schemeClr val="tx2"/>
                </a:solidFill>
                <a:ea typeface="Calibri"/>
              </a:rPr>
              <a:t>اكنون </a:t>
            </a:r>
            <a:r>
              <a:rPr lang="fa-IR" dirty="0">
                <a:solidFill>
                  <a:schemeClr val="tx2"/>
                </a:solidFill>
                <a:ea typeface="Calibri"/>
              </a:rPr>
              <a:t>كه در آن هيچ گونه اختلاف و تناقضى نيست، بايد بدانند كه از سوى خداوند نازل </a:t>
            </a:r>
            <a:r>
              <a:rPr lang="fa-IR" dirty="0" smtClean="0">
                <a:solidFill>
                  <a:schemeClr val="tx2"/>
                </a:solidFill>
                <a:ea typeface="Calibri"/>
              </a:rPr>
              <a:t>شداست</a:t>
            </a:r>
            <a:r>
              <a:rPr lang="fa-IR" dirty="0">
                <a:solidFill>
                  <a:schemeClr val="tx2"/>
                </a:solidFill>
                <a:ea typeface="Calibri"/>
              </a:rPr>
              <a:t>: أ فلا يتدبرون القرءان </a:t>
            </a:r>
            <a:r>
              <a:rPr lang="fa-IR" dirty="0" smtClean="0">
                <a:solidFill>
                  <a:schemeClr val="tx2"/>
                </a:solidFill>
                <a:ea typeface="Calibri"/>
              </a:rPr>
              <a:t>و </a:t>
            </a:r>
            <a:r>
              <a:rPr lang="fa-IR" dirty="0">
                <a:solidFill>
                  <a:schemeClr val="tx2"/>
                </a:solidFill>
                <a:ea typeface="Calibri"/>
              </a:rPr>
              <a:t>لو كان من عند غير الله لوجدوا فيه اختلافا كثيرا.» </a:t>
            </a:r>
            <a:endParaRPr lang="en-US" dirty="0">
              <a:solidFill>
                <a:schemeClr val="tx2"/>
              </a:solidFill>
              <a:ea typeface="Calibri"/>
              <a:cs typeface="Arial"/>
            </a:endParaRPr>
          </a:p>
          <a:p>
            <a:pPr marL="0" indent="0" algn="r" rtl="1">
              <a:lnSpc>
                <a:spcPct val="115000"/>
              </a:lnSpc>
              <a:spcAft>
                <a:spcPts val="1000"/>
              </a:spcAft>
              <a:buNone/>
            </a:pPr>
            <a:r>
              <a:rPr lang="fa-IR" dirty="0">
                <a:solidFill>
                  <a:schemeClr val="accent1"/>
                </a:solidFill>
                <a:ea typeface="Calibri"/>
              </a:rPr>
              <a:t> </a:t>
            </a:r>
            <a:r>
              <a:rPr lang="fa-IR" u="sng" dirty="0">
                <a:solidFill>
                  <a:schemeClr val="accent1"/>
                </a:solidFill>
                <a:ea typeface="Calibri"/>
              </a:rPr>
              <a:t>«تدبر» </a:t>
            </a:r>
            <a:r>
              <a:rPr lang="fa-IR" u="sng" dirty="0">
                <a:ea typeface="Calibri"/>
              </a:rPr>
              <a:t>در اصل از ماده دبر (بر وزن ابر) به معناى پشت سر و عاقبت چيزى است</a:t>
            </a:r>
            <a:r>
              <a:rPr lang="fa-IR" dirty="0">
                <a:ea typeface="Calibri"/>
              </a:rPr>
              <a:t>، بنابراين </a:t>
            </a:r>
            <a:endParaRPr lang="en-US" dirty="0">
              <a:ea typeface="Calibri"/>
              <a:cs typeface="Arial"/>
            </a:endParaRPr>
          </a:p>
          <a:p>
            <a:pPr marL="0" indent="0" algn="r" rtl="1">
              <a:lnSpc>
                <a:spcPct val="115000"/>
              </a:lnSpc>
              <a:spcAft>
                <a:spcPts val="1000"/>
              </a:spcAft>
              <a:buNone/>
            </a:pPr>
            <a:r>
              <a:rPr lang="fa-IR" u="sng" dirty="0">
                <a:ea typeface="Calibri"/>
              </a:rPr>
              <a:t>تدبر يعنى بررسى نتايج و عواقب و پشت و روى چيزى است، و تفاوت آن با تفكر اين است كه </a:t>
            </a:r>
            <a:endParaRPr lang="en-US" u="sng" dirty="0">
              <a:ea typeface="Calibri"/>
              <a:cs typeface="Arial"/>
            </a:endParaRPr>
          </a:p>
          <a:p>
            <a:pPr marL="0" indent="0" algn="r" rtl="1">
              <a:lnSpc>
                <a:spcPct val="115000"/>
              </a:lnSpc>
              <a:spcAft>
                <a:spcPts val="1000"/>
              </a:spcAft>
              <a:buNone/>
            </a:pPr>
            <a:r>
              <a:rPr lang="fa-IR" u="sng" dirty="0">
                <a:ea typeface="Calibri"/>
              </a:rPr>
              <a:t>تفكر مربوط به بررسى علل و خصوصيات يك موجود است، اما تدبر مربوط به بررسى عواقب و </a:t>
            </a:r>
            <a:endParaRPr lang="en-US" u="sng" dirty="0">
              <a:ea typeface="Calibri"/>
              <a:cs typeface="Arial"/>
            </a:endParaRPr>
          </a:p>
          <a:p>
            <a:pPr marL="0" indent="0" algn="r" rtl="1">
              <a:lnSpc>
                <a:spcPct val="115000"/>
              </a:lnSpc>
              <a:spcAft>
                <a:spcPts val="1000"/>
              </a:spcAft>
              <a:buNone/>
            </a:pPr>
            <a:r>
              <a:rPr lang="fa-IR" u="sng" dirty="0">
                <a:ea typeface="Calibri"/>
              </a:rPr>
              <a:t>نتايج آن است، از آيه فوق چند مطلب برمى آيد:</a:t>
            </a:r>
            <a:endParaRPr lang="en-US" u="sng" dirty="0">
              <a:ea typeface="Calibri"/>
              <a:cs typeface="Arial"/>
            </a:endParaRPr>
          </a:p>
          <a:p>
            <a:pPr marL="0" indent="0">
              <a:buNone/>
            </a:pPr>
            <a:endParaRPr lang="fa-IR" dirty="0"/>
          </a:p>
        </p:txBody>
      </p:sp>
    </p:spTree>
    <p:extLst>
      <p:ext uri="{BB962C8B-B14F-4D97-AF65-F5344CB8AC3E}">
        <p14:creationId xmlns:p14="http://schemas.microsoft.com/office/powerpoint/2010/main" val="274634894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0"/>
            <a:ext cx="13563600" cy="7162800"/>
          </a:xfrm>
        </p:spPr>
        <p:txBody>
          <a:bodyPr>
            <a:normAutofit fontScale="47500" lnSpcReduction="20000"/>
          </a:bodyPr>
          <a:lstStyle/>
          <a:p>
            <a:pPr marL="0" indent="0" algn="r" rtl="1">
              <a:lnSpc>
                <a:spcPct val="115000"/>
              </a:lnSpc>
              <a:spcAft>
                <a:spcPts val="1000"/>
              </a:spcAft>
              <a:buNone/>
            </a:pPr>
            <a:r>
              <a:rPr lang="fa-IR" dirty="0">
                <a:ea typeface="Calibri"/>
              </a:rPr>
              <a:t>1. مردم موظف اند درباره اصول دين و مسائلى چون صدق دعوى </a:t>
            </a:r>
            <a:r>
              <a:rPr lang="fa-IR" dirty="0" smtClean="0">
                <a:ea typeface="Calibri"/>
              </a:rPr>
              <a:t>پيامبر(ص) </a:t>
            </a:r>
            <a:r>
              <a:rPr lang="fa-IR" dirty="0">
                <a:ea typeface="Calibri"/>
              </a:rPr>
              <a:t>و </a:t>
            </a:r>
            <a:endParaRPr lang="en-US" dirty="0">
              <a:ea typeface="Calibri"/>
              <a:cs typeface="Arial"/>
            </a:endParaRPr>
          </a:p>
          <a:p>
            <a:pPr marL="0" indent="0" algn="r" rtl="1">
              <a:lnSpc>
                <a:spcPct val="115000"/>
              </a:lnSpc>
              <a:spcAft>
                <a:spcPts val="1000"/>
              </a:spcAft>
              <a:buNone/>
            </a:pPr>
            <a:r>
              <a:rPr lang="fa-IR" dirty="0">
                <a:ea typeface="Calibri"/>
              </a:rPr>
              <a:t>حقانيت قرآن مطالعه و بررسى كنند و از تقليد و قضاوت هاى كوركورانه بپرهيزند.</a:t>
            </a:r>
            <a:endParaRPr lang="en-US" dirty="0">
              <a:ea typeface="Calibri"/>
              <a:cs typeface="Arial"/>
            </a:endParaRPr>
          </a:p>
          <a:p>
            <a:pPr marL="0" indent="0" algn="r" rtl="1">
              <a:lnSpc>
                <a:spcPct val="115000"/>
              </a:lnSpc>
              <a:spcAft>
                <a:spcPts val="1000"/>
              </a:spcAft>
              <a:buNone/>
            </a:pPr>
            <a:r>
              <a:rPr lang="fa-IR" dirty="0">
                <a:ea typeface="Calibri"/>
              </a:rPr>
              <a:t> 2. قرآن ـ بر خلاف آنچه برخى مى پندارند ـ براى همه قابل درك و فهم است؛ چرا كه اگر </a:t>
            </a:r>
            <a:endParaRPr lang="en-US" dirty="0">
              <a:ea typeface="Calibri"/>
              <a:cs typeface="Arial"/>
            </a:endParaRPr>
          </a:p>
          <a:p>
            <a:pPr marL="0" indent="0" algn="r" rtl="1">
              <a:lnSpc>
                <a:spcPct val="115000"/>
              </a:lnSpc>
              <a:spcAft>
                <a:spcPts val="1000"/>
              </a:spcAft>
              <a:buNone/>
            </a:pPr>
            <a:r>
              <a:rPr lang="fa-IR" dirty="0">
                <a:ea typeface="Calibri"/>
              </a:rPr>
              <a:t>چنين نبود، دستور به تدبر در آن داده نمى شد.</a:t>
            </a:r>
            <a:endParaRPr lang="en-US" dirty="0">
              <a:ea typeface="Calibri"/>
              <a:cs typeface="Arial"/>
            </a:endParaRPr>
          </a:p>
          <a:p>
            <a:pPr marL="0" indent="0" algn="r" rtl="1">
              <a:lnSpc>
                <a:spcPct val="115000"/>
              </a:lnSpc>
              <a:spcAft>
                <a:spcPts val="1000"/>
              </a:spcAft>
              <a:buNone/>
            </a:pPr>
            <a:r>
              <a:rPr lang="fa-IR" dirty="0">
                <a:ea typeface="Calibri"/>
              </a:rPr>
              <a:t> 3. يكى از دلايل حقانيت قرآن و اينكه از طرف خدا نازل شده اين است كه در سراسر آن تضاد </a:t>
            </a:r>
            <a:endParaRPr lang="en-US" dirty="0">
              <a:ea typeface="Calibri"/>
              <a:cs typeface="Arial"/>
            </a:endParaRPr>
          </a:p>
          <a:p>
            <a:pPr marL="0" indent="0" algn="r" rtl="1">
              <a:lnSpc>
                <a:spcPct val="115000"/>
              </a:lnSpc>
              <a:spcAft>
                <a:spcPts val="1000"/>
              </a:spcAft>
              <a:buNone/>
            </a:pPr>
            <a:r>
              <a:rPr lang="fa-IR" dirty="0">
                <a:ea typeface="Calibri"/>
              </a:rPr>
              <a:t>و اختلاف نيست براى روشن شدن اين حقيقت به توضيح زير توجه فرماييد.</a:t>
            </a:r>
            <a:endParaRPr lang="en-US" dirty="0">
              <a:ea typeface="Calibri"/>
              <a:cs typeface="Arial"/>
            </a:endParaRPr>
          </a:p>
          <a:p>
            <a:pPr marL="0" indent="0" algn="r" rtl="1">
              <a:lnSpc>
                <a:spcPct val="115000"/>
              </a:lnSpc>
              <a:spcAft>
                <a:spcPts val="1000"/>
              </a:spcAft>
              <a:buNone/>
            </a:pPr>
            <a:r>
              <a:rPr lang="fa-IR" dirty="0">
                <a:ea typeface="Calibri"/>
              </a:rPr>
              <a:t>روحيات هر انسانى همواره در تغيير است قانون تكامل در شرايط عادى در صورتى كه وضع </a:t>
            </a:r>
            <a:endParaRPr lang="en-US" dirty="0">
              <a:ea typeface="Calibri"/>
              <a:cs typeface="Arial"/>
            </a:endParaRPr>
          </a:p>
          <a:p>
            <a:pPr marL="0" indent="0" algn="r" rtl="1">
              <a:lnSpc>
                <a:spcPct val="115000"/>
              </a:lnSpc>
              <a:spcAft>
                <a:spcPts val="1000"/>
              </a:spcAft>
              <a:buNone/>
            </a:pPr>
            <a:r>
              <a:rPr lang="fa-IR" dirty="0">
                <a:ea typeface="Calibri"/>
              </a:rPr>
              <a:t>استثنايى به وجود نيايد انسان و روحيات افكار او را نيز در بر مى گيرد و دائما با گذشت روز و ماه </a:t>
            </a:r>
            <a:endParaRPr lang="en-US" dirty="0">
              <a:ea typeface="Calibri"/>
              <a:cs typeface="Arial"/>
            </a:endParaRPr>
          </a:p>
          <a:p>
            <a:pPr marL="0" indent="0" algn="r" rtl="1">
              <a:lnSpc>
                <a:spcPct val="115000"/>
              </a:lnSpc>
              <a:spcAft>
                <a:spcPts val="1000"/>
              </a:spcAft>
              <a:buNone/>
            </a:pPr>
            <a:r>
              <a:rPr lang="fa-IR" dirty="0">
                <a:ea typeface="Calibri"/>
              </a:rPr>
              <a:t>و سال، زبان، فكر و سخنان انسان ها دگرگون مى شود، اگر با دقت بنگريم، هرگز نوشته هاى يك </a:t>
            </a:r>
            <a:endParaRPr lang="en-US" dirty="0">
              <a:ea typeface="Calibri"/>
              <a:cs typeface="Arial"/>
            </a:endParaRPr>
          </a:p>
          <a:p>
            <a:pPr marL="0" indent="0" algn="r" rtl="1">
              <a:lnSpc>
                <a:spcPct val="115000"/>
              </a:lnSpc>
              <a:spcAft>
                <a:spcPts val="1000"/>
              </a:spcAft>
              <a:buNone/>
            </a:pPr>
            <a:r>
              <a:rPr lang="fa-IR" dirty="0">
                <a:ea typeface="Calibri"/>
              </a:rPr>
              <a:t>نويسنده يكسان نيست، بلكه آغاز و انجام يك كتاب نيز تفاوت دارد. به خصوص اگر كسى در كوران </a:t>
            </a:r>
            <a:endParaRPr lang="en-US" dirty="0">
              <a:ea typeface="Calibri"/>
              <a:cs typeface="Arial"/>
            </a:endParaRPr>
          </a:p>
          <a:p>
            <a:pPr marL="0" indent="0" algn="r" rtl="1">
              <a:lnSpc>
                <a:spcPct val="115000"/>
              </a:lnSpc>
              <a:spcAft>
                <a:spcPts val="1000"/>
              </a:spcAft>
              <a:buNone/>
            </a:pPr>
            <a:r>
              <a:rPr lang="fa-IR" dirty="0">
                <a:ea typeface="Calibri"/>
              </a:rPr>
              <a:t>حوادث بزرگ قرار گرفته باشد ـ حوادثى كه پايه يك انقلاب فكرى، اجتماعى و عقيدتى همه </a:t>
            </a:r>
            <a:r>
              <a:rPr lang="fa-IR" dirty="0" smtClean="0">
                <a:ea typeface="Calibri"/>
              </a:rPr>
              <a:t>جانبه</a:t>
            </a:r>
            <a:endParaRPr lang="en-US" dirty="0">
              <a:ea typeface="Calibri"/>
              <a:cs typeface="Arial"/>
            </a:endParaRPr>
          </a:p>
          <a:p>
            <a:pPr marL="0" indent="0" algn="r" rtl="1">
              <a:lnSpc>
                <a:spcPct val="115000"/>
              </a:lnSpc>
              <a:spcAft>
                <a:spcPts val="1000"/>
              </a:spcAft>
              <a:buNone/>
            </a:pPr>
            <a:r>
              <a:rPr lang="fa-IR" dirty="0">
                <a:ea typeface="Calibri"/>
              </a:rPr>
              <a:t>را پى ريزى كند ـ او هر قدر بخواهد سخنان خود را يكسان، يكنواخت و عطف به سابق تحويل دهد </a:t>
            </a:r>
            <a:endParaRPr lang="en-US" dirty="0">
              <a:ea typeface="Calibri"/>
              <a:cs typeface="Arial"/>
            </a:endParaRPr>
          </a:p>
          <a:p>
            <a:pPr marL="0" indent="0" algn="r" rtl="1">
              <a:lnSpc>
                <a:spcPct val="115000"/>
              </a:lnSpc>
              <a:spcAft>
                <a:spcPts val="1000"/>
              </a:spcAft>
              <a:buNone/>
            </a:pPr>
            <a:r>
              <a:rPr lang="fa-IR" dirty="0">
                <a:ea typeface="Calibri"/>
              </a:rPr>
              <a:t>قادر نخواهد بود، به خصوص اگر او درس نخوانده و پرورش يافته در محيطى كاملا عقب افتاده اى </a:t>
            </a:r>
            <a:endParaRPr lang="en-US" dirty="0">
              <a:ea typeface="Calibri"/>
              <a:cs typeface="Arial"/>
            </a:endParaRPr>
          </a:p>
          <a:p>
            <a:pPr marL="0" indent="0" algn="r" rtl="1">
              <a:lnSpc>
                <a:spcPct val="115000"/>
              </a:lnSpc>
              <a:spcAft>
                <a:spcPts val="1000"/>
              </a:spcAft>
              <a:buNone/>
            </a:pPr>
            <a:r>
              <a:rPr lang="fa-IR" dirty="0">
                <a:ea typeface="Calibri"/>
              </a:rPr>
              <a:t>باشد.</a:t>
            </a:r>
            <a:endParaRPr lang="en-US" dirty="0">
              <a:ea typeface="Calibri"/>
              <a:cs typeface="Arial"/>
            </a:endParaRPr>
          </a:p>
          <a:p>
            <a:pPr marL="0" indent="0" algn="r" rtl="1">
              <a:lnSpc>
                <a:spcPct val="115000"/>
              </a:lnSpc>
              <a:spcAft>
                <a:spcPts val="1000"/>
              </a:spcAft>
              <a:buNone/>
            </a:pPr>
            <a:r>
              <a:rPr lang="fa-IR" dirty="0">
                <a:ea typeface="Calibri"/>
              </a:rPr>
              <a:t> اما قرآن كه در مدت </a:t>
            </a:r>
            <a:r>
              <a:rPr lang="fa-IR" dirty="0" smtClean="0">
                <a:ea typeface="Calibri"/>
              </a:rPr>
              <a:t>23 </a:t>
            </a:r>
            <a:r>
              <a:rPr lang="fa-IR" dirty="0">
                <a:ea typeface="Calibri"/>
              </a:rPr>
              <a:t>سال براساس نيازمندى هاى تربيتى مردم و در شرايط كاملا مختلف </a:t>
            </a:r>
            <a:endParaRPr lang="en-US" dirty="0">
              <a:ea typeface="Calibri"/>
              <a:cs typeface="Arial"/>
            </a:endParaRPr>
          </a:p>
          <a:p>
            <a:pPr marL="0" indent="0" algn="r" rtl="1">
              <a:lnSpc>
                <a:spcPct val="115000"/>
              </a:lnSpc>
              <a:spcAft>
                <a:spcPts val="1000"/>
              </a:spcAft>
              <a:buNone/>
            </a:pPr>
            <a:r>
              <a:rPr lang="fa-IR" dirty="0">
                <a:ea typeface="Calibri"/>
              </a:rPr>
              <a:t>نازل شده، كتابى است درباره موضوعات گوناگون كه مانند كتاب هاى معمولى به بحث هاى </a:t>
            </a:r>
            <a:endParaRPr lang="en-US" dirty="0">
              <a:ea typeface="Calibri"/>
              <a:cs typeface="Arial"/>
            </a:endParaRPr>
          </a:p>
          <a:p>
            <a:pPr marL="0" indent="0" algn="r" rtl="1">
              <a:lnSpc>
                <a:spcPct val="115000"/>
              </a:lnSpc>
              <a:spcAft>
                <a:spcPts val="1000"/>
              </a:spcAft>
              <a:buNone/>
            </a:pPr>
            <a:r>
              <a:rPr lang="fa-IR" dirty="0">
                <a:ea typeface="Calibri"/>
              </a:rPr>
              <a:t>اجتماعى، سياسى، فلسفى، حقوقى و يا تاريخى نمى پردازد، بلكه گاه درباره توحيد و اسرار آفرينش،</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10441409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0437"/>
            <a:ext cx="8229600" cy="5821363"/>
          </a:xfrm>
        </p:spPr>
        <p:txBody>
          <a:bodyPr>
            <a:normAutofit fontScale="62500" lnSpcReduction="20000"/>
          </a:bodyPr>
          <a:lstStyle/>
          <a:p>
            <a:pPr marL="0" indent="0" algn="r" rtl="1">
              <a:lnSpc>
                <a:spcPct val="115000"/>
              </a:lnSpc>
              <a:spcAft>
                <a:spcPts val="1000"/>
              </a:spcAft>
              <a:buNone/>
            </a:pPr>
            <a:r>
              <a:rPr lang="fa-IR" dirty="0">
                <a:ea typeface="Calibri"/>
              </a:rPr>
              <a:t>احكام و قوانين و آداب و سنن، امت هاى پيشين و سرگذشت تكان دهنده آنان، و گاه نيز درباره </a:t>
            </a:r>
            <a:endParaRPr lang="en-US" dirty="0">
              <a:ea typeface="Calibri"/>
              <a:cs typeface="Arial"/>
            </a:endParaRPr>
          </a:p>
          <a:p>
            <a:pPr marL="0" indent="0" algn="r" rtl="1">
              <a:lnSpc>
                <a:spcPct val="115000"/>
              </a:lnSpc>
              <a:spcAft>
                <a:spcPts val="1000"/>
              </a:spcAft>
              <a:buNone/>
            </a:pPr>
            <a:r>
              <a:rPr lang="fa-IR" dirty="0">
                <a:ea typeface="Calibri"/>
              </a:rPr>
              <a:t>مواعظ، نصايح، عبادات و رابطه بندگان با خدا سخن مى گويد. به گفته دكتر گوستاولبون، قرآن </a:t>
            </a:r>
            <a:endParaRPr lang="en-US" dirty="0">
              <a:ea typeface="Calibri"/>
              <a:cs typeface="Arial"/>
            </a:endParaRPr>
          </a:p>
          <a:p>
            <a:pPr marL="0" indent="0" algn="r" rtl="1">
              <a:lnSpc>
                <a:spcPct val="115000"/>
              </a:lnSpc>
              <a:spcAft>
                <a:spcPts val="1000"/>
              </a:spcAft>
              <a:buNone/>
            </a:pPr>
            <a:r>
              <a:rPr lang="fa-IR" dirty="0">
                <a:ea typeface="Calibri"/>
              </a:rPr>
              <a:t>كتاب آسمانى مسلمانان تنها منحصر به تعاليم و دستورهاى مذهبى نيست، بلكه دستورهاى سياسى </a:t>
            </a:r>
            <a:endParaRPr lang="en-US" dirty="0">
              <a:ea typeface="Calibri"/>
              <a:cs typeface="Arial"/>
            </a:endParaRPr>
          </a:p>
          <a:p>
            <a:pPr marL="0" indent="0" algn="r" rtl="1">
              <a:lnSpc>
                <a:spcPct val="115000"/>
              </a:lnSpc>
              <a:spcAft>
                <a:spcPts val="1000"/>
              </a:spcAft>
              <a:buNone/>
            </a:pPr>
            <a:r>
              <a:rPr lang="fa-IR" dirty="0">
                <a:ea typeface="Calibri"/>
              </a:rPr>
              <a:t>و اجتماعى مسلمانان نيز در آن است.</a:t>
            </a:r>
            <a:endParaRPr lang="en-US" dirty="0">
              <a:ea typeface="Calibri"/>
              <a:cs typeface="Arial"/>
            </a:endParaRPr>
          </a:p>
          <a:p>
            <a:pPr marL="0" indent="0" algn="r" rtl="1">
              <a:lnSpc>
                <a:spcPct val="115000"/>
              </a:lnSpc>
              <a:spcAft>
                <a:spcPts val="1000"/>
              </a:spcAft>
              <a:buNone/>
            </a:pPr>
            <a:r>
              <a:rPr lang="fa-IR" dirty="0">
                <a:ea typeface="Calibri"/>
              </a:rPr>
              <a:t> چنين كتابى با اين مشخصات عادتا ممكن نيست خالى از تضاد، تناقض، مختلف گويى و نوسان</a:t>
            </a:r>
            <a:endParaRPr lang="en-US" dirty="0">
              <a:ea typeface="Calibri"/>
              <a:cs typeface="Arial"/>
            </a:endParaRPr>
          </a:p>
          <a:p>
            <a:pPr marL="0" indent="0" algn="r" rtl="1">
              <a:lnSpc>
                <a:spcPct val="115000"/>
              </a:lnSpc>
              <a:spcAft>
                <a:spcPts val="1000"/>
              </a:spcAft>
              <a:buNone/>
            </a:pPr>
            <a:r>
              <a:rPr lang="fa-IR" dirty="0">
                <a:ea typeface="Calibri"/>
              </a:rPr>
              <a:t>چنين كتابى با اين مشخصات عادتا ممكن نيست خالى از تضاد، تناقض، مختلف گويى و نوسان </a:t>
            </a:r>
            <a:endParaRPr lang="en-US" dirty="0">
              <a:ea typeface="Calibri"/>
              <a:cs typeface="Arial"/>
            </a:endParaRPr>
          </a:p>
          <a:p>
            <a:pPr marL="0" indent="0" algn="r" rtl="1">
              <a:lnSpc>
                <a:spcPct val="115000"/>
              </a:lnSpc>
              <a:spcAft>
                <a:spcPts val="1000"/>
              </a:spcAft>
              <a:buNone/>
            </a:pPr>
            <a:r>
              <a:rPr lang="fa-IR" dirty="0">
                <a:ea typeface="Calibri"/>
              </a:rPr>
              <a:t>هاى زياد باشد، اما هنگامى كه مى بينيم باتمام اين جهات همه آيات آن هماهنگ، خالى از هرگونه </a:t>
            </a:r>
            <a:endParaRPr lang="en-US" dirty="0">
              <a:ea typeface="Calibri"/>
              <a:cs typeface="Arial"/>
            </a:endParaRPr>
          </a:p>
          <a:p>
            <a:pPr marL="0" indent="0" algn="r" rtl="1">
              <a:lnSpc>
                <a:spcPct val="115000"/>
              </a:lnSpc>
              <a:spcAft>
                <a:spcPts val="1000"/>
              </a:spcAft>
              <a:buNone/>
            </a:pPr>
            <a:r>
              <a:rPr lang="fa-IR" dirty="0">
                <a:ea typeface="Calibri"/>
              </a:rPr>
              <a:t>تضاد، اختلاف و ناموزونى است، به خوبى مى توان حدس زد كه اين كتاب زاييده افكار انسان ها </a:t>
            </a:r>
            <a:endParaRPr lang="en-US" dirty="0">
              <a:ea typeface="Calibri"/>
              <a:cs typeface="Arial"/>
            </a:endParaRPr>
          </a:p>
          <a:p>
            <a:pPr marL="0" indent="0" algn="r" rtl="1">
              <a:lnSpc>
                <a:spcPct val="115000"/>
              </a:lnSpc>
              <a:spcAft>
                <a:spcPts val="1000"/>
              </a:spcAft>
              <a:buNone/>
            </a:pPr>
            <a:r>
              <a:rPr lang="fa-IR" dirty="0">
                <a:ea typeface="Calibri"/>
              </a:rPr>
              <a:t>نيست بلكه از ناحيه خداوند است. چنان كه خود قرآن اين حقيقت را در آيه فوق بيان كرده </a:t>
            </a:r>
            <a:r>
              <a:rPr lang="fa-IR" dirty="0" smtClean="0">
                <a:ea typeface="Calibri"/>
              </a:rPr>
              <a:t>است.</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410479422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chor="t">
            <a:normAutofit fontScale="90000"/>
          </a:bodyPr>
          <a:lstStyle/>
          <a:p>
            <a:r>
              <a:rPr lang="fa-IR" dirty="0">
                <a:solidFill>
                  <a:schemeClr val="bg1"/>
                </a:solidFill>
                <a:ea typeface="Calibri"/>
                <a:cs typeface="Arial"/>
              </a:rPr>
              <a:t>بخش دوم</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p:txBody>
          <a:bodyPr>
            <a:normAutofit fontScale="92500" lnSpcReduction="20000"/>
          </a:bodyPr>
          <a:lstStyle/>
          <a:p>
            <a:pPr marL="0" indent="0" algn="r" rtl="1">
              <a:lnSpc>
                <a:spcPct val="115000"/>
              </a:lnSpc>
              <a:spcAft>
                <a:spcPts val="1000"/>
              </a:spcAft>
              <a:buNone/>
            </a:pPr>
            <a:r>
              <a:rPr lang="fa-IR" dirty="0">
                <a:ea typeface="Calibri"/>
              </a:rPr>
              <a:t>آدمى به اقتضاى طبيعت خويش همواره خود را در معرض حوادث و بلاهاى ناخواسته و ناشناخته مى بيند و به </a:t>
            </a:r>
            <a:r>
              <a:rPr lang="fa-IR" dirty="0" smtClean="0">
                <a:ea typeface="Calibri"/>
              </a:rPr>
              <a:t>چاره </a:t>
            </a:r>
            <a:r>
              <a:rPr lang="fa-IR" dirty="0">
                <a:ea typeface="Calibri"/>
              </a:rPr>
              <a:t>جويى مى انديشد. ضرورت وجود پناهگاهى مطمئن و هميشگى در برابر حوادث و ناملايمات گوناگون، هماره </a:t>
            </a:r>
            <a:r>
              <a:rPr lang="fa-IR" dirty="0" smtClean="0">
                <a:ea typeface="Calibri"/>
              </a:rPr>
              <a:t>ذهن </a:t>
            </a:r>
            <a:r>
              <a:rPr lang="fa-IR" dirty="0">
                <a:ea typeface="Calibri"/>
              </a:rPr>
              <a:t>و جان آدمى را مشغول داشته، آرامش او را دستخوش تلخى و ناهنجارى </a:t>
            </a:r>
            <a:r>
              <a:rPr lang="fa-IR" dirty="0" smtClean="0">
                <a:ea typeface="Calibri"/>
              </a:rPr>
              <a:t>مى سازد</a:t>
            </a:r>
            <a:r>
              <a:rPr lang="fa-IR" dirty="0">
                <a:ea typeface="Calibri"/>
              </a:rPr>
              <a:t>. اين حقيقت، تمامى انسان </a:t>
            </a:r>
            <a:r>
              <a:rPr lang="fa-IR" dirty="0" smtClean="0">
                <a:ea typeface="Calibri"/>
              </a:rPr>
              <a:t>ها </a:t>
            </a:r>
            <a:r>
              <a:rPr lang="fa-IR" dirty="0">
                <a:ea typeface="Calibri"/>
              </a:rPr>
              <a:t>را به تكاپويى بى امان فرامى خواند. به يقين، روح دعا و اساس گرايش به تضرع در پيشگاه قادر بى همتا و غنى </a:t>
            </a:r>
            <a:r>
              <a:rPr lang="fa-IR" dirty="0" smtClean="0">
                <a:ea typeface="Calibri"/>
              </a:rPr>
              <a:t>مطلق</a:t>
            </a:r>
            <a:r>
              <a:rPr lang="fa-IR" dirty="0">
                <a:ea typeface="Calibri"/>
              </a:rPr>
              <a:t>، همين حقيقت انكارناپذير است.</a:t>
            </a:r>
            <a:endParaRPr lang="en-US" dirty="0">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91159547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91600" cy="6400800"/>
          </a:xfrm>
        </p:spPr>
        <p:txBody>
          <a:bodyPr>
            <a:normAutofit fontScale="70000" lnSpcReduction="20000"/>
          </a:bodyPr>
          <a:lstStyle/>
          <a:p>
            <a:pPr marL="0" indent="0" algn="ctr" rtl="1">
              <a:lnSpc>
                <a:spcPct val="115000"/>
              </a:lnSpc>
              <a:spcAft>
                <a:spcPts val="1000"/>
              </a:spcAft>
              <a:buNone/>
            </a:pPr>
            <a:r>
              <a:rPr lang="fa-IR" sz="4500" b="1" i="1" dirty="0">
                <a:solidFill>
                  <a:schemeClr val="accent4">
                    <a:lumMod val="75000"/>
                  </a:schemeClr>
                </a:solidFill>
                <a:ea typeface="Calibri"/>
              </a:rPr>
              <a:t>دعا وسيله ارتباط با خدا</a:t>
            </a:r>
            <a:endParaRPr lang="en-US" sz="4500" b="1" i="1" dirty="0">
              <a:solidFill>
                <a:schemeClr val="accent4">
                  <a:lumMod val="75000"/>
                </a:schemeClr>
              </a:solidFill>
              <a:ea typeface="Calibri"/>
              <a:cs typeface="Arial"/>
            </a:endParaRPr>
          </a:p>
          <a:p>
            <a:pPr marL="0" indent="0" algn="ctr" rtl="1">
              <a:lnSpc>
                <a:spcPct val="115000"/>
              </a:lnSpc>
              <a:spcAft>
                <a:spcPts val="1000"/>
              </a:spcAft>
              <a:buNone/>
            </a:pPr>
            <a:r>
              <a:rPr lang="fa-IR" sz="2600" i="1" dirty="0">
                <a:solidFill>
                  <a:srgbClr val="009900"/>
                </a:solidFill>
                <a:ea typeface="Calibri"/>
              </a:rPr>
              <a:t>و إذا سألك عبادى عنى فإنى قريب أجيب دعوة الداع إذا دعان </a:t>
            </a:r>
            <a:r>
              <a:rPr lang="fa-IR" sz="2600" i="1" dirty="0" smtClean="0">
                <a:solidFill>
                  <a:srgbClr val="009900"/>
                </a:solidFill>
                <a:ea typeface="Calibri"/>
              </a:rPr>
              <a:t>فليستجيبوا </a:t>
            </a:r>
            <a:r>
              <a:rPr lang="fa-IR" sz="2600" i="1" dirty="0">
                <a:solidFill>
                  <a:srgbClr val="009900"/>
                </a:solidFill>
                <a:ea typeface="Calibri"/>
              </a:rPr>
              <a:t>لى و ليؤمنوا بى لعلهم يرشدون </a:t>
            </a:r>
            <a:r>
              <a:rPr lang="fa-IR" sz="2600" i="1" dirty="0" smtClean="0">
                <a:solidFill>
                  <a:srgbClr val="009900"/>
                </a:solidFill>
                <a:ea typeface="Calibri"/>
              </a:rPr>
              <a:t>.</a:t>
            </a:r>
            <a:r>
              <a:rPr lang="fa-IR" dirty="0" smtClean="0">
                <a:ea typeface="Calibri"/>
              </a:rPr>
              <a:t/>
            </a:r>
            <a:br>
              <a:rPr lang="fa-IR" dirty="0" smtClean="0">
                <a:ea typeface="Calibri"/>
              </a:rPr>
            </a:br>
            <a:r>
              <a:rPr lang="fa-IR" dirty="0" smtClean="0">
                <a:ea typeface="Calibri"/>
              </a:rPr>
              <a:t> شخصى </a:t>
            </a:r>
            <a:r>
              <a:rPr lang="fa-IR" dirty="0">
                <a:ea typeface="Calibri"/>
              </a:rPr>
              <a:t>از </a:t>
            </a:r>
            <a:r>
              <a:rPr lang="fa-IR" dirty="0" smtClean="0">
                <a:ea typeface="Calibri"/>
              </a:rPr>
              <a:t>پيامبر(ص) </a:t>
            </a:r>
            <a:r>
              <a:rPr lang="fa-IR" dirty="0">
                <a:ea typeface="Calibri"/>
              </a:rPr>
              <a:t>پرسيد: آيا خداى ما نزديك است تا آهسته با او </a:t>
            </a:r>
            <a:r>
              <a:rPr lang="fa-IR" dirty="0" smtClean="0">
                <a:ea typeface="Calibri"/>
              </a:rPr>
              <a:t>مناجات </a:t>
            </a:r>
            <a:r>
              <a:rPr lang="fa-IR" dirty="0">
                <a:ea typeface="Calibri"/>
              </a:rPr>
              <a:t>كنيم يا دور است تا با صداى بلند او را بخوانيم؟ آيه فوق نازل شد و به آنها پاسخ داد كه </a:t>
            </a:r>
            <a:r>
              <a:rPr lang="fa-IR" dirty="0" smtClean="0">
                <a:ea typeface="Calibri"/>
              </a:rPr>
              <a:t>خدا </a:t>
            </a:r>
            <a:r>
              <a:rPr lang="fa-IR" dirty="0">
                <a:ea typeface="Calibri"/>
              </a:rPr>
              <a:t>به </a:t>
            </a:r>
            <a:r>
              <a:rPr lang="fa-IR" dirty="0" smtClean="0">
                <a:ea typeface="Calibri"/>
              </a:rPr>
              <a:t>بندگانش نزديك </a:t>
            </a:r>
            <a:r>
              <a:rPr lang="fa-IR" dirty="0">
                <a:ea typeface="Calibri"/>
              </a:rPr>
              <a:t>است.</a:t>
            </a:r>
            <a:endParaRPr lang="en-US" dirty="0">
              <a:ea typeface="Calibri"/>
              <a:cs typeface="Arial"/>
            </a:endParaRPr>
          </a:p>
          <a:p>
            <a:pPr marL="0" indent="0" algn="r" rtl="1">
              <a:lnSpc>
                <a:spcPct val="115000"/>
              </a:lnSpc>
              <a:spcAft>
                <a:spcPts val="1000"/>
              </a:spcAft>
              <a:buNone/>
            </a:pPr>
            <a:r>
              <a:rPr lang="fa-IR" dirty="0">
                <a:ea typeface="Calibri"/>
              </a:rPr>
              <a:t>اين آيه خطاب به پيامبر مى گويد: </a:t>
            </a:r>
            <a:r>
              <a:rPr lang="fa-IR" dirty="0">
                <a:solidFill>
                  <a:srgbClr val="00B050"/>
                </a:solidFill>
                <a:ea typeface="Calibri"/>
              </a:rPr>
              <a:t>«هنگامى كه بندگانم از تو درباره من سؤال كنند، بگو من</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نزديكم: و إذا سألك عبادى عنى فإنى قريب.» </a:t>
            </a:r>
            <a:r>
              <a:rPr lang="fa-IR" dirty="0">
                <a:ea typeface="Calibri"/>
              </a:rPr>
              <a:t>نزديك تر از آنچه تصور كنيد؛ نزديك تر از شما به </a:t>
            </a:r>
            <a:endParaRPr lang="en-US" dirty="0">
              <a:ea typeface="Calibri"/>
              <a:cs typeface="Arial"/>
            </a:endParaRPr>
          </a:p>
          <a:p>
            <a:pPr marL="0" indent="0" algn="r" rtl="1">
              <a:lnSpc>
                <a:spcPct val="115000"/>
              </a:lnSpc>
              <a:spcAft>
                <a:spcPts val="1000"/>
              </a:spcAft>
              <a:buNone/>
            </a:pPr>
            <a:r>
              <a:rPr lang="fa-IR" dirty="0">
                <a:ea typeface="Calibri"/>
              </a:rPr>
              <a:t>خودتان و </a:t>
            </a:r>
            <a:r>
              <a:rPr lang="fa-IR" dirty="0">
                <a:solidFill>
                  <a:srgbClr val="00B050"/>
                </a:solidFill>
                <a:ea typeface="Calibri"/>
              </a:rPr>
              <a:t>«نزديك تر از شريان گردن هايتان»؛ </a:t>
            </a:r>
            <a:r>
              <a:rPr lang="fa-IR" dirty="0">
                <a:ea typeface="Calibri"/>
              </a:rPr>
              <a:t>چنانكه در جاى ديگر مى خوانيم: </a:t>
            </a:r>
            <a:r>
              <a:rPr lang="fa-IR" dirty="0">
                <a:solidFill>
                  <a:srgbClr val="00B050"/>
                </a:solidFill>
                <a:ea typeface="Calibri"/>
              </a:rPr>
              <a:t>«و نحن أقرب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إليه من حبل </a:t>
            </a:r>
            <a:r>
              <a:rPr lang="fa-IR" dirty="0" smtClean="0">
                <a:solidFill>
                  <a:srgbClr val="00B050"/>
                </a:solidFill>
                <a:ea typeface="Calibri"/>
              </a:rPr>
              <a:t>الوريد».</a:t>
            </a:r>
            <a:r>
              <a:rPr lang="fa-IR" dirty="0">
                <a:ea typeface="Calibri"/>
              </a:rPr>
              <a:t> </a:t>
            </a:r>
            <a:r>
              <a:rPr lang="fa-IR" dirty="0" smtClean="0">
                <a:ea typeface="Calibri"/>
              </a:rPr>
              <a:t>سپس </a:t>
            </a:r>
            <a:r>
              <a:rPr lang="fa-IR" dirty="0">
                <a:ea typeface="Calibri"/>
              </a:rPr>
              <a:t>مى افزايد: </a:t>
            </a:r>
            <a:r>
              <a:rPr lang="fa-IR" dirty="0">
                <a:solidFill>
                  <a:srgbClr val="00B050"/>
                </a:solidFill>
                <a:ea typeface="Calibri"/>
              </a:rPr>
              <a:t>«من دعاى دعاكننده را به هنگامى كه مرا مى خواند،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اجابت مى كنم: أجيب دعوة الداع إذا دعان .»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بنابراين </a:t>
            </a:r>
            <a:r>
              <a:rPr lang="fa-IR" dirty="0">
                <a:solidFill>
                  <a:srgbClr val="00B050"/>
                </a:solidFill>
                <a:ea typeface="Calibri"/>
              </a:rPr>
              <a:t>«بايد بندگان من دعوت مرا بپذيرند و به من ايمان آورند: فليستجيبوا لى و ليؤمنوا بى.»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«باشد كه راه خود را بيابند و به مقصد رسند: لعلهم يرشدون .»</a:t>
            </a:r>
            <a:endParaRPr lang="en-US" dirty="0">
              <a:solidFill>
                <a:srgbClr val="00B050"/>
              </a:solidFill>
              <a:ea typeface="Calibri"/>
              <a:cs typeface="Arial"/>
            </a:endParaRPr>
          </a:p>
          <a:p>
            <a:pPr marL="0" indent="0">
              <a:buNone/>
            </a:pPr>
            <a:endParaRPr lang="fa-IR" dirty="0"/>
          </a:p>
        </p:txBody>
      </p:sp>
    </p:spTree>
    <p:extLst>
      <p:ext uri="{BB962C8B-B14F-4D97-AF65-F5344CB8AC3E}">
        <p14:creationId xmlns:p14="http://schemas.microsoft.com/office/powerpoint/2010/main" val="382671487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305800" cy="6126163"/>
          </a:xfrm>
        </p:spPr>
        <p:txBody>
          <a:bodyPr>
            <a:normAutofit/>
          </a:bodyPr>
          <a:lstStyle/>
          <a:p>
            <a:pPr marL="0" indent="0" algn="r" rtl="1">
              <a:lnSpc>
                <a:spcPct val="115000"/>
              </a:lnSpc>
              <a:spcAft>
                <a:spcPts val="1000"/>
              </a:spcAft>
              <a:buNone/>
            </a:pPr>
            <a:r>
              <a:rPr lang="fa-IR" dirty="0">
                <a:ea typeface="Calibri"/>
              </a:rPr>
              <a:t>جالب اينكه خداوند در اين آيه كوتاه هفت مرتبه به ذات پاك خود اشاره مى كند و هفت بار </a:t>
            </a:r>
            <a:r>
              <a:rPr lang="fa-IR" dirty="0" smtClean="0">
                <a:ea typeface="Calibri"/>
              </a:rPr>
              <a:t>به </a:t>
            </a:r>
            <a:r>
              <a:rPr lang="fa-IR" dirty="0">
                <a:ea typeface="Calibri"/>
              </a:rPr>
              <a:t>بندگان، و از اين راه نهايت پيوستگى، قرب و محبت خود به آنان را نشان داده است! عبدالله </a:t>
            </a:r>
            <a:r>
              <a:rPr lang="fa-IR" dirty="0" smtClean="0">
                <a:ea typeface="Calibri"/>
              </a:rPr>
              <a:t>بن </a:t>
            </a:r>
            <a:r>
              <a:rPr lang="fa-IR" dirty="0">
                <a:ea typeface="Calibri"/>
              </a:rPr>
              <a:t>سنان از قول امام </a:t>
            </a:r>
            <a:r>
              <a:rPr lang="fa-IR" dirty="0" smtClean="0">
                <a:ea typeface="Calibri"/>
              </a:rPr>
              <a:t>صادق(ع) </a:t>
            </a:r>
            <a:r>
              <a:rPr lang="fa-IR" dirty="0">
                <a:ea typeface="Calibri"/>
              </a:rPr>
              <a:t>مى گويد:</a:t>
            </a:r>
            <a:endParaRPr lang="en-US" dirty="0">
              <a:ea typeface="Calibri"/>
              <a:cs typeface="Arial"/>
            </a:endParaRPr>
          </a:p>
          <a:p>
            <a:pPr marL="0" indent="0" algn="r" rtl="1">
              <a:lnSpc>
                <a:spcPct val="115000"/>
              </a:lnSpc>
              <a:spcAft>
                <a:spcPts val="1000"/>
              </a:spcAft>
              <a:buNone/>
            </a:pPr>
            <a:r>
              <a:rPr lang="fa-IR" dirty="0">
                <a:solidFill>
                  <a:schemeClr val="tx2"/>
                </a:solidFill>
                <a:ea typeface="Calibri"/>
              </a:rPr>
              <a:t>زياد دعا كنيد؛ زيرا دعا كليد بخشش خداوند و وسيله رسيدن به هر حاجت است. </a:t>
            </a:r>
            <a:r>
              <a:rPr lang="fa-IR" dirty="0" smtClean="0">
                <a:solidFill>
                  <a:schemeClr val="tx2"/>
                </a:solidFill>
                <a:ea typeface="Calibri"/>
              </a:rPr>
              <a:t>نعمت </a:t>
            </a:r>
            <a:r>
              <a:rPr lang="fa-IR" dirty="0">
                <a:solidFill>
                  <a:schemeClr val="tx2"/>
                </a:solidFill>
                <a:ea typeface="Calibri"/>
              </a:rPr>
              <a:t>ها و رحمت هايى نزد پروردگار است كه جز با دعا نمى توان به آن رسيد و بدان </a:t>
            </a:r>
            <a:r>
              <a:rPr lang="fa-IR" dirty="0" smtClean="0">
                <a:solidFill>
                  <a:schemeClr val="tx2"/>
                </a:solidFill>
                <a:ea typeface="Calibri"/>
              </a:rPr>
              <a:t>هر </a:t>
            </a:r>
            <a:r>
              <a:rPr lang="fa-IR" dirty="0">
                <a:solidFill>
                  <a:schemeClr val="tx2"/>
                </a:solidFill>
                <a:ea typeface="Calibri"/>
              </a:rPr>
              <a:t>در را كه بكوبى، عاقبت گشوده خواهد </a:t>
            </a:r>
            <a:r>
              <a:rPr lang="fa-IR" dirty="0" smtClean="0">
                <a:solidFill>
                  <a:schemeClr val="tx2"/>
                </a:solidFill>
                <a:ea typeface="Calibri"/>
              </a:rPr>
              <a:t>شد.</a:t>
            </a:r>
            <a:endParaRPr lang="fa-IR" dirty="0">
              <a:solidFill>
                <a:schemeClr val="tx2"/>
              </a:solidFill>
            </a:endParaRPr>
          </a:p>
        </p:txBody>
      </p:sp>
    </p:spTree>
    <p:extLst>
      <p:ext uri="{BB962C8B-B14F-4D97-AF65-F5344CB8AC3E}">
        <p14:creationId xmlns:p14="http://schemas.microsoft.com/office/powerpoint/2010/main" val="334457596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نكته ها</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0" y="762000"/>
            <a:ext cx="9144000" cy="6553200"/>
          </a:xfrm>
        </p:spPr>
        <p:txBody>
          <a:bodyPr>
            <a:normAutofit fontScale="70000" lnSpcReduction="20000"/>
          </a:bodyPr>
          <a:lstStyle/>
          <a:p>
            <a:pPr marL="0" indent="0" algn="ctr" rtl="1">
              <a:lnSpc>
                <a:spcPct val="115000"/>
              </a:lnSpc>
              <a:spcAft>
                <a:spcPts val="1000"/>
              </a:spcAft>
              <a:buNone/>
            </a:pPr>
            <a:r>
              <a:rPr lang="fa-IR" dirty="0" smtClean="0">
                <a:solidFill>
                  <a:schemeClr val="tx2"/>
                </a:solidFill>
                <a:ea typeface="Calibri"/>
              </a:rPr>
              <a:t>1- فلسفه </a:t>
            </a:r>
            <a:r>
              <a:rPr lang="fa-IR" dirty="0">
                <a:solidFill>
                  <a:schemeClr val="tx2"/>
                </a:solidFill>
                <a:ea typeface="Calibri"/>
              </a:rPr>
              <a:t>دعا و نيايش </a:t>
            </a:r>
            <a:endParaRPr lang="en-US" dirty="0">
              <a:solidFill>
                <a:schemeClr val="tx2"/>
              </a:solidFill>
              <a:ea typeface="Calibri"/>
              <a:cs typeface="Arial"/>
            </a:endParaRPr>
          </a:p>
          <a:p>
            <a:pPr marL="0" indent="0" algn="r" rtl="1">
              <a:lnSpc>
                <a:spcPct val="115000"/>
              </a:lnSpc>
              <a:spcAft>
                <a:spcPts val="1000"/>
              </a:spcAft>
              <a:buNone/>
            </a:pPr>
            <a:r>
              <a:rPr lang="fa-IR" dirty="0">
                <a:ea typeface="Calibri"/>
              </a:rPr>
              <a:t>آنها كه حقيقت و روح دعا و آثار تربيتى و روانى آن را نشناخته اند، بر اين موضوع خرده </a:t>
            </a:r>
            <a:r>
              <a:rPr lang="fa-IR" dirty="0" smtClean="0">
                <a:ea typeface="Calibri"/>
              </a:rPr>
              <a:t>هاى </a:t>
            </a:r>
            <a:r>
              <a:rPr lang="fa-IR" dirty="0">
                <a:ea typeface="Calibri"/>
              </a:rPr>
              <a:t>گوناگونى مى گيرند: گاه مى گويند دعا عامل تخدير است؛ چرا كه مردم به جاى فعاليت و </a:t>
            </a:r>
            <a:r>
              <a:rPr lang="fa-IR" dirty="0" smtClean="0">
                <a:ea typeface="Calibri"/>
              </a:rPr>
              <a:t>استفاده </a:t>
            </a:r>
            <a:r>
              <a:rPr lang="fa-IR" dirty="0">
                <a:ea typeface="Calibri"/>
              </a:rPr>
              <a:t>از وسايل پيشرفت به سراغ دعا مى روند، برخى نيز مى گويند: اصولا آيا دعاكردن دخالت </a:t>
            </a:r>
            <a:r>
              <a:rPr lang="fa-IR" dirty="0" smtClean="0">
                <a:ea typeface="Calibri"/>
              </a:rPr>
              <a:t>در </a:t>
            </a:r>
            <a:r>
              <a:rPr lang="fa-IR" dirty="0">
                <a:ea typeface="Calibri"/>
              </a:rPr>
              <a:t>كار خدا نيست؟! خدا هرچه مصلحت بداند، انجام مى دهد، او به ما محبت دارد و مصالح ما را </a:t>
            </a:r>
            <a:r>
              <a:rPr lang="fa-IR" dirty="0" smtClean="0">
                <a:ea typeface="Calibri"/>
              </a:rPr>
              <a:t>بهتر </a:t>
            </a:r>
            <a:r>
              <a:rPr lang="fa-IR" dirty="0">
                <a:ea typeface="Calibri"/>
              </a:rPr>
              <a:t>از خود ما مى داند. بنابراين چرا ما هر ساعت مطابق دلخواه خود از او چيزى بخواهيم؟! </a:t>
            </a:r>
            <a:r>
              <a:rPr lang="fa-IR" dirty="0" smtClean="0">
                <a:ea typeface="Calibri"/>
              </a:rPr>
              <a:t>در</a:t>
            </a:r>
            <a:r>
              <a:rPr lang="fa-IR" dirty="0">
                <a:ea typeface="Calibri"/>
                <a:cs typeface="Arial"/>
              </a:rPr>
              <a:t>پ</a:t>
            </a:r>
            <a:r>
              <a:rPr lang="fa-IR" dirty="0" smtClean="0">
                <a:ea typeface="Calibri"/>
              </a:rPr>
              <a:t>اين </a:t>
            </a:r>
            <a:r>
              <a:rPr lang="fa-IR" dirty="0">
                <a:ea typeface="Calibri"/>
              </a:rPr>
              <a:t>ميان، پاره اى نيز مى پرسند آيا دعا با مقام رضا و تسليم در برابر اراده خداوند منافات </a:t>
            </a:r>
            <a:r>
              <a:rPr lang="fa-IR" dirty="0" smtClean="0">
                <a:ea typeface="Calibri"/>
              </a:rPr>
              <a:t>ندارد؟</a:t>
            </a:r>
            <a:r>
              <a:rPr lang="fa-IR" dirty="0">
                <a:ea typeface="Calibri"/>
                <a:cs typeface="Arial"/>
              </a:rPr>
              <a:t/>
            </a:r>
            <a:br>
              <a:rPr lang="fa-IR" dirty="0">
                <a:ea typeface="Calibri"/>
                <a:cs typeface="Arial"/>
              </a:rPr>
            </a:br>
            <a:r>
              <a:rPr lang="fa-IR" dirty="0" smtClean="0">
                <a:ea typeface="Calibri"/>
              </a:rPr>
              <a:t>آنها </a:t>
            </a:r>
            <a:r>
              <a:rPr lang="fa-IR" dirty="0">
                <a:ea typeface="Calibri"/>
              </a:rPr>
              <a:t>كه چنين ايرادهايى را مطرح مى كنند، از آثار روانى، اجتماعى، تربيتى و معنوى دعا و </a:t>
            </a:r>
            <a:r>
              <a:rPr lang="fa-IR" dirty="0" smtClean="0">
                <a:ea typeface="Calibri"/>
              </a:rPr>
              <a:t>نيايش </a:t>
            </a:r>
            <a:r>
              <a:rPr lang="fa-IR" dirty="0">
                <a:ea typeface="Calibri"/>
              </a:rPr>
              <a:t>غافل اند؛ زيرا انسان براى تقويت اراده و برطرف كردن ناراحتى ها به تكيه گاهى احتياج </a:t>
            </a:r>
            <a:r>
              <a:rPr lang="fa-IR" dirty="0" smtClean="0">
                <a:ea typeface="Calibri"/>
              </a:rPr>
              <a:t>دارد </a:t>
            </a:r>
            <a:r>
              <a:rPr lang="fa-IR" dirty="0">
                <a:ea typeface="Calibri"/>
              </a:rPr>
              <a:t>و اين دعاست كه چراغ اميد را در انسان روشن مى سازد. مردمى كه دعا و نيايش را </a:t>
            </a:r>
            <a:r>
              <a:rPr lang="fa-IR" dirty="0" smtClean="0">
                <a:ea typeface="Calibri"/>
              </a:rPr>
              <a:t>فراموش</a:t>
            </a:r>
            <a:r>
              <a:rPr lang="fa-IR" dirty="0">
                <a:ea typeface="Calibri"/>
                <a:cs typeface="Arial"/>
              </a:rPr>
              <a:t> </a:t>
            </a:r>
            <a:r>
              <a:rPr lang="fa-IR" dirty="0" smtClean="0">
                <a:ea typeface="Calibri"/>
              </a:rPr>
              <a:t>كنند</a:t>
            </a:r>
            <a:r>
              <a:rPr lang="fa-IR" dirty="0">
                <a:ea typeface="Calibri"/>
              </a:rPr>
              <a:t>، با واكنش هاى نامطلوب روانى و اجتماعى روبه رو خواهند </a:t>
            </a:r>
            <a:r>
              <a:rPr lang="fa-IR" dirty="0" smtClean="0">
                <a:ea typeface="Calibri"/>
              </a:rPr>
              <a:t>شد.</a:t>
            </a:r>
            <a:r>
              <a:rPr lang="fa-IR" dirty="0">
                <a:ea typeface="Calibri"/>
                <a:cs typeface="Arial"/>
              </a:rPr>
              <a:t> </a:t>
            </a:r>
            <a:r>
              <a:rPr lang="fa-IR" dirty="0" smtClean="0">
                <a:ea typeface="Calibri"/>
              </a:rPr>
              <a:t>به </a:t>
            </a:r>
            <a:r>
              <a:rPr lang="fa-IR" dirty="0">
                <a:ea typeface="Calibri"/>
              </a:rPr>
              <a:t>تعبير يكى از </a:t>
            </a:r>
            <a:r>
              <a:rPr lang="fa-IR" dirty="0" smtClean="0">
                <a:ea typeface="Calibri"/>
              </a:rPr>
              <a:t>روانشناسان:</a:t>
            </a:r>
            <a:r>
              <a:rPr lang="fa-IR" dirty="0" smtClean="0">
                <a:solidFill>
                  <a:schemeClr val="tx2"/>
                </a:solidFill>
                <a:ea typeface="Calibri"/>
              </a:rPr>
              <a:t>فقدان </a:t>
            </a:r>
            <a:r>
              <a:rPr lang="fa-IR" dirty="0">
                <a:solidFill>
                  <a:schemeClr val="tx2"/>
                </a:solidFill>
                <a:ea typeface="Calibri"/>
              </a:rPr>
              <a:t>نيايش در ميان ملتى برابر با سقوط آن ملت است. اجتماعى كه احتياج به </a:t>
            </a:r>
            <a:r>
              <a:rPr lang="fa-IR" dirty="0" smtClean="0">
                <a:solidFill>
                  <a:schemeClr val="tx2"/>
                </a:solidFill>
                <a:ea typeface="Calibri"/>
              </a:rPr>
              <a:t>نيايش </a:t>
            </a:r>
            <a:r>
              <a:rPr lang="fa-IR" dirty="0">
                <a:solidFill>
                  <a:schemeClr val="tx2"/>
                </a:solidFill>
                <a:ea typeface="Calibri"/>
              </a:rPr>
              <a:t>را در خود كشته است، معمولا از فساد و زوال مصون نخواهد </a:t>
            </a:r>
            <a:r>
              <a:rPr lang="fa-IR" dirty="0" smtClean="0">
                <a:solidFill>
                  <a:schemeClr val="tx2"/>
                </a:solidFill>
                <a:ea typeface="Calibri"/>
              </a:rPr>
              <a:t>بود.</a:t>
            </a:r>
            <a:br>
              <a:rPr lang="fa-IR" dirty="0" smtClean="0">
                <a:solidFill>
                  <a:schemeClr val="tx2"/>
                </a:solidFill>
                <a:ea typeface="Calibri"/>
              </a:rPr>
            </a:br>
            <a:r>
              <a:rPr lang="fa-IR" dirty="0" smtClean="0">
                <a:ea typeface="Calibri"/>
              </a:rPr>
              <a:t>البته </a:t>
            </a:r>
            <a:r>
              <a:rPr lang="fa-IR" dirty="0">
                <a:ea typeface="Calibri"/>
              </a:rPr>
              <a:t>دعا بدين معنا نيست كه از وسايل و علل طبيعى دست بشوييم و به جاى آن دست </a:t>
            </a:r>
            <a:r>
              <a:rPr lang="fa-IR" dirty="0" smtClean="0">
                <a:ea typeface="Calibri"/>
              </a:rPr>
              <a:t>به </a:t>
            </a:r>
            <a:r>
              <a:rPr lang="fa-IR" dirty="0">
                <a:ea typeface="Calibri"/>
              </a:rPr>
              <a:t>دعا برداريم، بلكه مقصود اين است كه بعد از به كار بستن نهايت كوشش در استفاده از همه </a:t>
            </a:r>
            <a:r>
              <a:rPr lang="fa-IR" dirty="0" smtClean="0">
                <a:ea typeface="Calibri"/>
              </a:rPr>
              <a:t>وسايل </a:t>
            </a:r>
            <a:r>
              <a:rPr lang="fa-IR" dirty="0">
                <a:ea typeface="Calibri"/>
              </a:rPr>
              <a:t>موجود، آنجا كه دست ما كوتاه شد و به بن بست رسيديم، به سراغ دعا برويم. بنابراين</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67354127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p:spPr>
        <p:txBody>
          <a:bodyPr>
            <a:normAutofit fontScale="77500" lnSpcReduction="20000"/>
          </a:bodyPr>
          <a:lstStyle/>
          <a:p>
            <a:pPr marL="0" indent="0" algn="r" rtl="1">
              <a:lnSpc>
                <a:spcPct val="115000"/>
              </a:lnSpc>
              <a:spcAft>
                <a:spcPts val="1000"/>
              </a:spcAft>
              <a:buNone/>
            </a:pPr>
            <a:r>
              <a:rPr lang="fa-IR" dirty="0">
                <a:ea typeface="Calibri"/>
              </a:rPr>
              <a:t>دعا، در برابر نارسايى ها و بن بست هاست، نه عاملى به جاى عوامل </a:t>
            </a:r>
            <a:r>
              <a:rPr lang="fa-IR" dirty="0" smtClean="0">
                <a:ea typeface="Calibri"/>
              </a:rPr>
              <a:t>طبيعى. نيايش </a:t>
            </a:r>
            <a:r>
              <a:rPr lang="fa-IR" dirty="0">
                <a:ea typeface="Calibri"/>
              </a:rPr>
              <a:t>در همين حال كه آرامش را پديد مى آورد، در فعاليت هاى مغزى انسان نوعى </a:t>
            </a:r>
            <a:r>
              <a:rPr lang="fa-IR" dirty="0" smtClean="0">
                <a:ea typeface="Calibri"/>
              </a:rPr>
              <a:t>شكفتگى </a:t>
            </a:r>
            <a:r>
              <a:rPr lang="fa-IR" dirty="0">
                <a:ea typeface="Calibri"/>
              </a:rPr>
              <a:t>و انبساط باطنى و گاه روح قهرمانى و دلاورى را تحريك مى كند، نيايش خصايل </a:t>
            </a:r>
            <a:r>
              <a:rPr lang="fa-IR" dirty="0" smtClean="0">
                <a:ea typeface="Calibri"/>
              </a:rPr>
              <a:t>خويش </a:t>
            </a:r>
            <a:r>
              <a:rPr lang="fa-IR" dirty="0">
                <a:ea typeface="Calibri"/>
              </a:rPr>
              <a:t>را با علامت هاى بسيار مشخص و منحصر به فرد نشان مى دهد. صفاى نگاه، متانت رفتار، </a:t>
            </a:r>
            <a:r>
              <a:rPr lang="fa-IR" dirty="0" smtClean="0">
                <a:ea typeface="Calibri"/>
              </a:rPr>
              <a:t>انبساط </a:t>
            </a:r>
            <a:r>
              <a:rPr lang="fa-IR" dirty="0">
                <a:ea typeface="Calibri"/>
              </a:rPr>
              <a:t>و شادى درونى، چهره پر از يقين، استعداد هدايت و نيز استقبال از حوادث، جملگى </a:t>
            </a:r>
            <a:r>
              <a:rPr lang="fa-IR" dirty="0" smtClean="0">
                <a:ea typeface="Calibri"/>
              </a:rPr>
              <a:t>ازوجود </a:t>
            </a:r>
            <a:r>
              <a:rPr lang="fa-IR" dirty="0">
                <a:ea typeface="Calibri"/>
              </a:rPr>
              <a:t>گنجينه اى پنهان در عمق روح ما حكايت مى كند. تحت اين قدرت حتى مردم كم استعداد </a:t>
            </a:r>
            <a:r>
              <a:rPr lang="fa-IR" dirty="0" smtClean="0">
                <a:ea typeface="Calibri"/>
              </a:rPr>
              <a:t>نيز </a:t>
            </a:r>
            <a:r>
              <a:rPr lang="fa-IR" dirty="0">
                <a:ea typeface="Calibri"/>
              </a:rPr>
              <a:t>مى توانند نيروى عقلى و اخلاقى خويش را بهتر به كار بندند و از آن بيشتر بهره گيرند، اما </a:t>
            </a:r>
            <a:r>
              <a:rPr lang="fa-IR" dirty="0" smtClean="0">
                <a:ea typeface="Calibri"/>
              </a:rPr>
              <a:t>متأسفانه </a:t>
            </a:r>
            <a:r>
              <a:rPr lang="fa-IR" dirty="0">
                <a:ea typeface="Calibri"/>
              </a:rPr>
              <a:t>در دنياى ما كسانى كه نيايش حقيقى را بشناسند، بسيار اندك </a:t>
            </a:r>
            <a:r>
              <a:rPr lang="fa-IR" dirty="0" smtClean="0">
                <a:ea typeface="Calibri"/>
              </a:rPr>
              <a:t>اند.از </a:t>
            </a:r>
            <a:r>
              <a:rPr lang="fa-IR" dirty="0">
                <a:ea typeface="Calibri"/>
              </a:rPr>
              <a:t>آنچه گفتيم، پاسخ اين ايراد كه دعا بر خلاف رضا و تسليم است نيز روشن مى شود؛ زيرا </a:t>
            </a:r>
            <a:r>
              <a:rPr lang="fa-IR" dirty="0" smtClean="0">
                <a:ea typeface="Calibri"/>
              </a:rPr>
              <a:t>دعا </a:t>
            </a:r>
            <a:r>
              <a:rPr lang="fa-IR" dirty="0">
                <a:ea typeface="Calibri"/>
              </a:rPr>
              <a:t>نوعى كسب قابليت براى به دست آوردن سهم زيادتر از فيض بى پايان پروردگار است. </a:t>
            </a:r>
            <a:r>
              <a:rPr lang="fa-IR" dirty="0" smtClean="0">
                <a:ea typeface="Calibri"/>
              </a:rPr>
              <a:t>به</a:t>
            </a:r>
            <a:r>
              <a:rPr lang="fa-IR" dirty="0">
                <a:ea typeface="Calibri"/>
                <a:cs typeface="Arial"/>
              </a:rPr>
              <a:t> </a:t>
            </a:r>
            <a:r>
              <a:rPr lang="fa-IR" dirty="0" smtClean="0">
                <a:ea typeface="Calibri"/>
              </a:rPr>
              <a:t>بيانى </a:t>
            </a:r>
            <a:r>
              <a:rPr lang="fa-IR" dirty="0">
                <a:ea typeface="Calibri"/>
              </a:rPr>
              <a:t>ديگر انسان بهوسيله دعا شايستگى بيشترى براى درك فيض خداوند پيدا مى يابد. بديهى </a:t>
            </a:r>
            <a:r>
              <a:rPr lang="fa-IR" dirty="0" smtClean="0">
                <a:ea typeface="Calibri"/>
              </a:rPr>
              <a:t>است </a:t>
            </a:r>
            <a:r>
              <a:rPr lang="fa-IR" dirty="0">
                <a:ea typeface="Calibri"/>
              </a:rPr>
              <a:t>كوشش براى تكامل و كسب شايستگى بيشتر، همان تسليم در برابر قوانين آفرينش است، </a:t>
            </a:r>
            <a:r>
              <a:rPr lang="fa-IR" dirty="0" smtClean="0">
                <a:ea typeface="Calibri"/>
              </a:rPr>
              <a:t>نه </a:t>
            </a:r>
            <a:r>
              <a:rPr lang="fa-IR" dirty="0">
                <a:ea typeface="Calibri"/>
              </a:rPr>
              <a:t>چيزى بر خلاف آن.</a:t>
            </a:r>
            <a:endParaRPr lang="en-US" dirty="0">
              <a:ea typeface="Calibri"/>
              <a:cs typeface="Arial"/>
            </a:endParaRPr>
          </a:p>
          <a:p>
            <a:pPr marL="0" indent="0" algn="r" rtl="1">
              <a:lnSpc>
                <a:spcPct val="115000"/>
              </a:lnSpc>
              <a:spcAft>
                <a:spcPts val="1000"/>
              </a:spcAft>
              <a:buNone/>
            </a:pPr>
            <a:r>
              <a:rPr lang="fa-IR" dirty="0">
                <a:ea typeface="Calibri"/>
              </a:rPr>
              <a:t>از اينها گذشته، </a:t>
            </a:r>
            <a:r>
              <a:rPr lang="fa-IR" dirty="0">
                <a:solidFill>
                  <a:schemeClr val="tx2"/>
                </a:solidFill>
                <a:ea typeface="Calibri"/>
              </a:rPr>
              <a:t>دعا نوعى عبادت و خضوع و بندگى است و انسان بهوسيله آن توجه تازه اى به </a:t>
            </a:r>
            <a:r>
              <a:rPr lang="fa-IR" dirty="0" smtClean="0">
                <a:solidFill>
                  <a:schemeClr val="tx2"/>
                </a:solidFill>
                <a:ea typeface="Calibri"/>
              </a:rPr>
              <a:t>ذات </a:t>
            </a:r>
            <a:r>
              <a:rPr lang="fa-IR" dirty="0">
                <a:solidFill>
                  <a:schemeClr val="tx2"/>
                </a:solidFill>
                <a:ea typeface="Calibri"/>
              </a:rPr>
              <a:t>خداوند مى يابد، و همان گونه كه همه عبادات اثر تربيتى دارد، دعا نيز داراى چنين اثرى است.</a:t>
            </a:r>
            <a:endParaRPr lang="en-US" dirty="0">
              <a:solidFill>
                <a:schemeClr val="tx2"/>
              </a:solidFill>
              <a:ea typeface="Calibri"/>
              <a:cs typeface="Arial"/>
            </a:endParaRPr>
          </a:p>
          <a:p>
            <a:pPr marL="0" indent="0">
              <a:buNone/>
            </a:pPr>
            <a:endParaRPr lang="fa-IR" dirty="0"/>
          </a:p>
        </p:txBody>
      </p:sp>
    </p:spTree>
    <p:extLst>
      <p:ext uri="{BB962C8B-B14F-4D97-AF65-F5344CB8AC3E}">
        <p14:creationId xmlns:p14="http://schemas.microsoft.com/office/powerpoint/2010/main" val="412393558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9067800" cy="6705600"/>
          </a:xfrm>
        </p:spPr>
        <p:txBody>
          <a:bodyPr>
            <a:normAutofit fontScale="70000" lnSpcReduction="20000"/>
          </a:bodyPr>
          <a:lstStyle/>
          <a:p>
            <a:pPr marL="0" indent="0" algn="r" rtl="1">
              <a:lnSpc>
                <a:spcPct val="115000"/>
              </a:lnSpc>
              <a:spcAft>
                <a:spcPts val="1000"/>
              </a:spcAft>
              <a:buNone/>
            </a:pPr>
            <a:r>
              <a:rPr lang="fa-IR" dirty="0">
                <a:ea typeface="Calibri"/>
              </a:rPr>
              <a:t>از سويى كسانى كه دعا را دخالت در كار خدا مى دانند و مى گويند خدا هرچه مصلحت </a:t>
            </a:r>
            <a:r>
              <a:rPr lang="fa-IR" dirty="0" smtClean="0">
                <a:ea typeface="Calibri"/>
              </a:rPr>
              <a:t>باشد</a:t>
            </a:r>
            <a:r>
              <a:rPr lang="fa-IR" dirty="0">
                <a:ea typeface="Calibri"/>
              </a:rPr>
              <a:t> </a:t>
            </a:r>
            <a:r>
              <a:rPr lang="fa-IR" dirty="0">
                <a:ea typeface="Calibri"/>
                <a:cs typeface="Arial"/>
              </a:rPr>
              <a:t/>
            </a:r>
            <a:br>
              <a:rPr lang="fa-IR" dirty="0">
                <a:ea typeface="Calibri"/>
                <a:cs typeface="Arial"/>
              </a:rPr>
            </a:br>
            <a:r>
              <a:rPr lang="fa-IR" dirty="0" smtClean="0">
                <a:ea typeface="Calibri"/>
              </a:rPr>
              <a:t>انجام </a:t>
            </a:r>
            <a:r>
              <a:rPr lang="fa-IR" dirty="0">
                <a:ea typeface="Calibri"/>
              </a:rPr>
              <a:t>مى دهد، توجه ندارند كه مواهب الهى برحسب استعدادها و لياقت ها تقسيم مى شود؛ بدين </a:t>
            </a:r>
            <a:r>
              <a:rPr lang="fa-IR" dirty="0">
                <a:ea typeface="Calibri"/>
                <a:cs typeface="Arial"/>
              </a:rPr>
              <a:t/>
            </a:r>
            <a:br>
              <a:rPr lang="fa-IR" dirty="0">
                <a:ea typeface="Calibri"/>
                <a:cs typeface="Arial"/>
              </a:rPr>
            </a:br>
            <a:r>
              <a:rPr lang="fa-IR" dirty="0" smtClean="0">
                <a:ea typeface="Calibri"/>
              </a:rPr>
              <a:t>بيان </a:t>
            </a:r>
            <a:r>
              <a:rPr lang="fa-IR" dirty="0">
                <a:ea typeface="Calibri"/>
              </a:rPr>
              <a:t>كه هر قدر استعداد و شايستگى بيشتر باشد، سهم بيشترى از آن مواهب نصيب انسان</a:t>
            </a:r>
            <a:endParaRPr lang="en-US" dirty="0">
              <a:ea typeface="Calibri"/>
              <a:cs typeface="Arial"/>
            </a:endParaRPr>
          </a:p>
          <a:p>
            <a:pPr marL="0" indent="0" algn="r" rtl="1">
              <a:lnSpc>
                <a:spcPct val="115000"/>
              </a:lnSpc>
              <a:spcAft>
                <a:spcPts val="1000"/>
              </a:spcAft>
              <a:buNone/>
            </a:pPr>
            <a:r>
              <a:rPr lang="fa-IR" dirty="0">
                <a:ea typeface="Calibri"/>
              </a:rPr>
              <a:t>مى گردد. از اين رو امام </a:t>
            </a:r>
            <a:r>
              <a:rPr lang="fa-IR" dirty="0" smtClean="0">
                <a:ea typeface="Calibri"/>
              </a:rPr>
              <a:t>صادق(ع) مى </a:t>
            </a:r>
            <a:r>
              <a:rPr lang="fa-IR" dirty="0">
                <a:ea typeface="Calibri"/>
              </a:rPr>
              <a:t>فرمايد:</a:t>
            </a:r>
            <a:endParaRPr lang="en-US" dirty="0">
              <a:ea typeface="Calibri"/>
              <a:cs typeface="Arial"/>
            </a:endParaRPr>
          </a:p>
          <a:p>
            <a:pPr marL="0" indent="0" algn="r" rtl="1">
              <a:lnSpc>
                <a:spcPct val="115000"/>
              </a:lnSpc>
              <a:spcAft>
                <a:spcPts val="1000"/>
              </a:spcAft>
              <a:buNone/>
            </a:pPr>
            <a:r>
              <a:rPr lang="fa-IR" dirty="0">
                <a:solidFill>
                  <a:srgbClr val="002060"/>
                </a:solidFill>
                <a:ea typeface="Calibri"/>
              </a:rPr>
              <a:t>إن عند الله عزوجل منزلة لاتنال إلا بمسألة</a:t>
            </a:r>
            <a:r>
              <a:rPr lang="fa-IR" dirty="0" smtClean="0">
                <a:solidFill>
                  <a:srgbClr val="002060"/>
                </a:solidFill>
                <a:ea typeface="Calibri"/>
              </a:rPr>
              <a:t>.</a:t>
            </a:r>
            <a:endParaRPr lang="en-US" dirty="0">
              <a:solidFill>
                <a:srgbClr val="002060"/>
              </a:solidFill>
              <a:ea typeface="Calibri"/>
              <a:cs typeface="Arial"/>
            </a:endParaRPr>
          </a:p>
          <a:p>
            <a:pPr marL="0" indent="0" algn="r" rtl="1">
              <a:lnSpc>
                <a:spcPct val="115000"/>
              </a:lnSpc>
              <a:spcAft>
                <a:spcPts val="1000"/>
              </a:spcAft>
              <a:buNone/>
            </a:pPr>
            <a:r>
              <a:rPr lang="fa-IR" dirty="0">
                <a:solidFill>
                  <a:srgbClr val="002060"/>
                </a:solidFill>
                <a:ea typeface="Calibri"/>
              </a:rPr>
              <a:t>در نزد خداوند مقاماتى است كه بدون دعا كسى به آن نمى رسد.</a:t>
            </a:r>
            <a:endParaRPr lang="en-US" dirty="0">
              <a:solidFill>
                <a:srgbClr val="002060"/>
              </a:solidFill>
              <a:ea typeface="Calibri"/>
              <a:cs typeface="Arial"/>
            </a:endParaRPr>
          </a:p>
          <a:p>
            <a:pPr marL="0" indent="0" algn="r" rtl="1">
              <a:lnSpc>
                <a:spcPct val="115000"/>
              </a:lnSpc>
              <a:spcAft>
                <a:spcPts val="1000"/>
              </a:spcAft>
              <a:buNone/>
            </a:pPr>
            <a:r>
              <a:rPr lang="fa-IR" dirty="0">
                <a:ea typeface="Calibri"/>
              </a:rPr>
              <a:t>دانشمندى مى گويد: هنگامى كه نيايش مى كنيم، خود را به قوه پايان ناپذيرى كه تمام </a:t>
            </a:r>
            <a:r>
              <a:rPr lang="fa-IR" dirty="0">
                <a:ea typeface="Calibri"/>
                <a:cs typeface="Arial"/>
              </a:rPr>
              <a:t/>
            </a:r>
            <a:br>
              <a:rPr lang="fa-IR" dirty="0">
                <a:ea typeface="Calibri"/>
                <a:cs typeface="Arial"/>
              </a:rPr>
            </a:br>
            <a:r>
              <a:rPr lang="fa-IR" dirty="0" smtClean="0">
                <a:ea typeface="Calibri"/>
              </a:rPr>
              <a:t>كاينات </a:t>
            </a:r>
            <a:r>
              <a:rPr lang="fa-IR" dirty="0">
                <a:ea typeface="Calibri"/>
              </a:rPr>
              <a:t>را به هم پيوند داده، متصل و مربوط مى سازيم. امروز جديدترين علم، </a:t>
            </a:r>
            <a:r>
              <a:rPr lang="fa-IR" dirty="0" smtClean="0">
                <a:ea typeface="Calibri"/>
              </a:rPr>
              <a:t>يعنى </a:t>
            </a:r>
            <a:r>
              <a:rPr lang="fa-IR" dirty="0">
                <a:ea typeface="Calibri"/>
              </a:rPr>
              <a:t>روان </a:t>
            </a:r>
            <a:r>
              <a:rPr lang="fa-IR" dirty="0" smtClean="0">
                <a:ea typeface="Calibri"/>
              </a:rPr>
              <a:t>پزشكى </a:t>
            </a:r>
            <a:r>
              <a:rPr lang="fa-IR" dirty="0">
                <a:ea typeface="Calibri"/>
                <a:cs typeface="Arial"/>
              </a:rPr>
              <a:t/>
            </a:r>
            <a:br>
              <a:rPr lang="fa-IR" dirty="0">
                <a:ea typeface="Calibri"/>
                <a:cs typeface="Arial"/>
              </a:rPr>
            </a:br>
            <a:r>
              <a:rPr lang="fa-IR" dirty="0" smtClean="0">
                <a:ea typeface="Calibri"/>
              </a:rPr>
              <a:t>همان </a:t>
            </a:r>
            <a:r>
              <a:rPr lang="fa-IR" dirty="0">
                <a:ea typeface="Calibri"/>
              </a:rPr>
              <a:t>چيزهايى را تعليم مى دهد كه پيامبران تعليم مى دادند. به علت اينكه پزشكان </a:t>
            </a:r>
            <a:r>
              <a:rPr lang="fa-IR" dirty="0" smtClean="0">
                <a:ea typeface="Calibri"/>
              </a:rPr>
              <a:t>روانى</a:t>
            </a:r>
            <a:r>
              <a:rPr lang="fa-IR" dirty="0">
                <a:ea typeface="Calibri"/>
                <a:cs typeface="Arial"/>
              </a:rPr>
              <a:t/>
            </a:r>
            <a:br>
              <a:rPr lang="fa-IR" dirty="0">
                <a:ea typeface="Calibri"/>
                <a:cs typeface="Arial"/>
              </a:rPr>
            </a:br>
            <a:r>
              <a:rPr lang="fa-IR" dirty="0" smtClean="0">
                <a:ea typeface="Calibri"/>
              </a:rPr>
              <a:t>دريافته </a:t>
            </a:r>
            <a:r>
              <a:rPr lang="fa-IR" dirty="0">
                <a:ea typeface="Calibri"/>
              </a:rPr>
              <a:t>اند كه دعا و نماز و داشتن ايمان محكم به دين، نگرانى و هيجان و ترس را كه موجب </a:t>
            </a:r>
            <a:r>
              <a:rPr lang="fa-IR" dirty="0" smtClean="0">
                <a:ea typeface="Calibri"/>
              </a:rPr>
              <a:t>بسيارى </a:t>
            </a:r>
            <a:r>
              <a:rPr lang="fa-IR" dirty="0">
                <a:ea typeface="Calibri"/>
              </a:rPr>
              <a:t>از ناراحتى هاى ماست، برطرف مى سازد.</a:t>
            </a:r>
            <a:endParaRPr lang="en-US" dirty="0">
              <a:ea typeface="Calibri"/>
              <a:cs typeface="Arial"/>
            </a:endParaRPr>
          </a:p>
          <a:p>
            <a:pPr marL="0" indent="0" algn="ctr" rtl="1">
              <a:lnSpc>
                <a:spcPct val="115000"/>
              </a:lnSpc>
              <a:spcAft>
                <a:spcPts val="1000"/>
              </a:spcAft>
              <a:buNone/>
            </a:pPr>
            <a:r>
              <a:rPr lang="fa-IR" dirty="0">
                <a:solidFill>
                  <a:srgbClr val="7030A0"/>
                </a:solidFill>
                <a:ea typeface="Calibri"/>
              </a:rPr>
              <a:t>2. مفهوم واقعى دعا </a:t>
            </a:r>
            <a:endParaRPr lang="en-US" dirty="0">
              <a:solidFill>
                <a:srgbClr val="7030A0"/>
              </a:solidFill>
              <a:ea typeface="Calibri"/>
              <a:cs typeface="Arial"/>
            </a:endParaRPr>
          </a:p>
          <a:p>
            <a:pPr marL="0" indent="0" algn="r" rtl="1">
              <a:lnSpc>
                <a:spcPct val="115000"/>
              </a:lnSpc>
              <a:spcAft>
                <a:spcPts val="1000"/>
              </a:spcAft>
              <a:buNone/>
            </a:pPr>
            <a:r>
              <a:rPr lang="fa-IR" dirty="0">
                <a:ea typeface="Calibri"/>
              </a:rPr>
              <a:t>دانستيم كه دعا درمورد نارسايى هاى قدرت ماست، نه درمورد توانايى و قدرت، و به عبارت </a:t>
            </a:r>
            <a:endParaRPr lang="en-US" dirty="0">
              <a:ea typeface="Calibri"/>
              <a:cs typeface="Arial"/>
            </a:endParaRPr>
          </a:p>
          <a:p>
            <a:pPr marL="0" indent="0" algn="r" rtl="1">
              <a:lnSpc>
                <a:spcPct val="115000"/>
              </a:lnSpc>
              <a:spcAft>
                <a:spcPts val="1000"/>
              </a:spcAft>
              <a:buNone/>
            </a:pPr>
            <a:r>
              <a:rPr lang="fa-IR" dirty="0">
                <a:ea typeface="Calibri"/>
              </a:rPr>
              <a:t>ديگر دعاى مستجاب دعايى است كه با توجه به مضمون </a:t>
            </a:r>
            <a:r>
              <a:rPr lang="fa-IR" dirty="0">
                <a:solidFill>
                  <a:srgbClr val="00B050"/>
                </a:solidFill>
                <a:ea typeface="Calibri"/>
              </a:rPr>
              <a:t>«أمن يجيب المضطر إذا دعاه و يكشف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السوء</a:t>
            </a:r>
            <a:r>
              <a:rPr lang="fa-IR" dirty="0" smtClean="0">
                <a:solidFill>
                  <a:srgbClr val="00B050"/>
                </a:solidFill>
                <a:ea typeface="Calibri"/>
              </a:rPr>
              <a:t>» </a:t>
            </a:r>
            <a:r>
              <a:rPr lang="fa-IR" dirty="0">
                <a:ea typeface="Calibri"/>
              </a:rPr>
              <a:t>به هنگام اضطرار و عقيم ماندن تمام تلاش ها انجام گيرد.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09198679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477000"/>
          </a:xfrm>
        </p:spPr>
        <p:txBody>
          <a:bodyPr>
            <a:normAutofit fontScale="77500" lnSpcReduction="20000"/>
          </a:bodyPr>
          <a:lstStyle/>
          <a:p>
            <a:pPr marL="0" indent="0" algn="r" rtl="1">
              <a:lnSpc>
                <a:spcPct val="115000"/>
              </a:lnSpc>
              <a:spcAft>
                <a:spcPts val="1000"/>
              </a:spcAft>
              <a:buNone/>
            </a:pPr>
            <a:r>
              <a:rPr lang="fa-IR" dirty="0">
                <a:ea typeface="Calibri"/>
              </a:rPr>
              <a:t>بر اين پايه، مفهوم </a:t>
            </a:r>
            <a:r>
              <a:rPr lang="fa-IR" dirty="0" smtClean="0">
                <a:ea typeface="Calibri"/>
              </a:rPr>
              <a:t>دعا</a:t>
            </a:r>
            <a:r>
              <a:rPr lang="fa-IR" dirty="0">
                <a:ea typeface="Calibri"/>
                <a:cs typeface="Arial"/>
              </a:rPr>
              <a:t> </a:t>
            </a:r>
            <a:r>
              <a:rPr lang="fa-IR" dirty="0" smtClean="0">
                <a:ea typeface="Calibri"/>
              </a:rPr>
              <a:t>درخواست </a:t>
            </a:r>
            <a:r>
              <a:rPr lang="fa-IR" dirty="0">
                <a:ea typeface="Calibri"/>
              </a:rPr>
              <a:t>فراهم شدن اسباب و عواملى است كه از دايره قدرت انسان بيرون باشد؛ آن هم از </a:t>
            </a:r>
            <a:r>
              <a:rPr lang="fa-IR" dirty="0" smtClean="0">
                <a:ea typeface="Calibri"/>
              </a:rPr>
              <a:t>كسى </a:t>
            </a:r>
            <a:r>
              <a:rPr lang="fa-IR" dirty="0">
                <a:ea typeface="Calibri"/>
              </a:rPr>
              <a:t>كه قدرتش بى پايان و هر امرى براى او آسان است. البته اين درخواست نبايد تنها از زبان </a:t>
            </a:r>
            <a:r>
              <a:rPr lang="fa-IR" dirty="0" smtClean="0">
                <a:ea typeface="Calibri"/>
              </a:rPr>
              <a:t>انسان </a:t>
            </a:r>
            <a:r>
              <a:rPr lang="fa-IR" dirty="0">
                <a:ea typeface="Calibri"/>
              </a:rPr>
              <a:t>صادر شود، بلكه بايد از تمام وجود او برخيزد، و زبان نماينده و ترجمان تمام ذرات وجود </a:t>
            </a:r>
            <a:r>
              <a:rPr lang="fa-IR" dirty="0" smtClean="0">
                <a:ea typeface="Calibri"/>
              </a:rPr>
              <a:t>انسان </a:t>
            </a:r>
            <a:r>
              <a:rPr lang="fa-IR" dirty="0">
                <a:ea typeface="Calibri"/>
              </a:rPr>
              <a:t>و اعضا و جوارح او </a:t>
            </a:r>
            <a:r>
              <a:rPr lang="fa-IR" dirty="0" smtClean="0">
                <a:ea typeface="Calibri"/>
              </a:rPr>
              <a:t>باشد.</a:t>
            </a:r>
            <a:r>
              <a:rPr lang="fa-IR" dirty="0">
                <a:ea typeface="Calibri"/>
                <a:cs typeface="Arial"/>
              </a:rPr>
              <a:t/>
            </a:r>
            <a:br>
              <a:rPr lang="fa-IR" dirty="0">
                <a:ea typeface="Calibri"/>
                <a:cs typeface="Arial"/>
              </a:rPr>
            </a:br>
            <a:r>
              <a:rPr lang="fa-IR" dirty="0" smtClean="0">
                <a:ea typeface="Calibri"/>
              </a:rPr>
              <a:t>بايد </a:t>
            </a:r>
            <a:r>
              <a:rPr lang="fa-IR" dirty="0">
                <a:ea typeface="Calibri"/>
              </a:rPr>
              <a:t>توجه داشت نوع ديگرى از دعا هست كه حتى در موارد قدرت و توانايى نيز انجام مى </a:t>
            </a:r>
            <a:r>
              <a:rPr lang="fa-IR" dirty="0" smtClean="0">
                <a:ea typeface="Calibri"/>
              </a:rPr>
              <a:t>گيرد </a:t>
            </a:r>
            <a:r>
              <a:rPr lang="fa-IR" dirty="0">
                <a:ea typeface="Calibri"/>
              </a:rPr>
              <a:t>و آن دعايى است كه نشان دهنده عدم استقلال قدرت ما در برابر قدرت پروردگار است؛</a:t>
            </a:r>
            <a:endParaRPr lang="en-US" dirty="0">
              <a:ea typeface="Calibri"/>
              <a:cs typeface="Arial"/>
            </a:endParaRPr>
          </a:p>
          <a:p>
            <a:pPr marL="0" indent="0" algn="r" rtl="1">
              <a:lnSpc>
                <a:spcPct val="115000"/>
              </a:lnSpc>
              <a:spcAft>
                <a:spcPts val="1000"/>
              </a:spcAft>
              <a:buNone/>
            </a:pPr>
            <a:r>
              <a:rPr lang="fa-IR" dirty="0">
                <a:ea typeface="Calibri"/>
              </a:rPr>
              <a:t>بدين معنا كه اسباب و عوامل طبيعى هرچه دارند، از ناحيه او و به فرمان اوست، اگر به دنبال دارو </a:t>
            </a:r>
            <a:r>
              <a:rPr lang="fa-IR" dirty="0" smtClean="0">
                <a:ea typeface="Calibri"/>
              </a:rPr>
              <a:t>مى </a:t>
            </a:r>
            <a:r>
              <a:rPr lang="fa-IR" dirty="0">
                <a:ea typeface="Calibri"/>
              </a:rPr>
              <a:t>رويم و از آن شفا مى طلبيم، از اين روست كه او به دارو اين اثر را بخشيده است.</a:t>
            </a:r>
            <a:endParaRPr lang="en-US" dirty="0">
              <a:ea typeface="Calibri"/>
              <a:cs typeface="Arial"/>
            </a:endParaRPr>
          </a:p>
          <a:p>
            <a:pPr marL="0" indent="0" algn="r" rtl="1">
              <a:lnSpc>
                <a:spcPct val="115000"/>
              </a:lnSpc>
              <a:spcAft>
                <a:spcPts val="1000"/>
              </a:spcAft>
              <a:buNone/>
            </a:pPr>
            <a:r>
              <a:rPr lang="fa-IR" dirty="0">
                <a:ea typeface="Calibri"/>
              </a:rPr>
              <a:t>كوتاه سخن اينكه، دعا نوعى خودآگاهى و بيدارى دل و انديشه و پيوند باطنى با مبدأ همه </a:t>
            </a:r>
            <a:r>
              <a:rPr lang="fa-IR" dirty="0">
                <a:ea typeface="Calibri"/>
                <a:cs typeface="Arial"/>
              </a:rPr>
              <a:t> </a:t>
            </a:r>
            <a:r>
              <a:rPr lang="fa-IR" dirty="0" smtClean="0">
                <a:ea typeface="Calibri"/>
              </a:rPr>
              <a:t>نيكى </a:t>
            </a:r>
            <a:r>
              <a:rPr lang="fa-IR" dirty="0">
                <a:ea typeface="Calibri"/>
              </a:rPr>
              <a:t>ها و خوبى هاست. از اين رو در سخنان حضرت </a:t>
            </a:r>
            <a:r>
              <a:rPr lang="fa-IR" dirty="0" smtClean="0">
                <a:ea typeface="Calibri"/>
              </a:rPr>
              <a:t>على(ع) </a:t>
            </a:r>
            <a:r>
              <a:rPr lang="fa-IR" dirty="0">
                <a:ea typeface="Calibri"/>
              </a:rPr>
              <a:t>مى خوانيم: </a:t>
            </a:r>
            <a:r>
              <a:rPr lang="fa-IR" dirty="0">
                <a:solidFill>
                  <a:srgbClr val="009900"/>
                </a:solidFill>
                <a:ea typeface="Calibri"/>
              </a:rPr>
              <a:t>«لايقبل الله </a:t>
            </a:r>
            <a:r>
              <a:rPr lang="fa-IR" dirty="0" smtClean="0">
                <a:solidFill>
                  <a:srgbClr val="009900"/>
                </a:solidFill>
                <a:ea typeface="Calibri"/>
              </a:rPr>
              <a:t>عزوجل </a:t>
            </a:r>
            <a:r>
              <a:rPr lang="fa-IR" dirty="0">
                <a:solidFill>
                  <a:srgbClr val="009900"/>
                </a:solidFill>
                <a:ea typeface="Calibri"/>
              </a:rPr>
              <a:t>دعاء قلب لاه: خداوند دعاى غافل دلان را مستجاب نمى كند</a:t>
            </a:r>
            <a:r>
              <a:rPr lang="fa-IR" dirty="0" smtClean="0">
                <a:solidFill>
                  <a:srgbClr val="009900"/>
                </a:solidFill>
                <a:ea typeface="Calibri"/>
              </a:rPr>
              <a:t>.))</a:t>
            </a:r>
            <a:endParaRPr lang="en-US" dirty="0">
              <a:solidFill>
                <a:srgbClr val="009900"/>
              </a:solidFill>
              <a:ea typeface="Calibri"/>
              <a:cs typeface="Arial"/>
            </a:endParaRPr>
          </a:p>
          <a:p>
            <a:pPr marL="0" indent="0">
              <a:buNone/>
            </a:pPr>
            <a:endParaRPr lang="fa-IR" dirty="0"/>
          </a:p>
        </p:txBody>
      </p:sp>
    </p:spTree>
    <p:extLst>
      <p:ext uri="{BB962C8B-B14F-4D97-AF65-F5344CB8AC3E}">
        <p14:creationId xmlns:p14="http://schemas.microsoft.com/office/powerpoint/2010/main" val="196138708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5745163"/>
          </a:xfrm>
        </p:spPr>
        <p:txBody>
          <a:bodyPr>
            <a:normAutofit fontScale="92500" lnSpcReduction="20000"/>
          </a:bodyPr>
          <a:lstStyle/>
          <a:p>
            <a:pPr marL="0" indent="0" algn="r" rtl="1">
              <a:lnSpc>
                <a:spcPct val="115000"/>
              </a:lnSpc>
              <a:spcAft>
                <a:spcPts val="1000"/>
              </a:spcAft>
              <a:buNone/>
            </a:pPr>
            <a:r>
              <a:rPr lang="fa-IR" dirty="0">
                <a:ea typeface="Calibri"/>
              </a:rPr>
              <a:t>خطرناك ترين روش در تفسير قرآن اين است كه به جاى شاگردى در مكتب قرآن، ژست </a:t>
            </a:r>
            <a:r>
              <a:rPr lang="fa-IR" dirty="0" smtClean="0">
                <a:ea typeface="Calibri"/>
              </a:rPr>
              <a:t>معلمى </a:t>
            </a:r>
            <a:r>
              <a:rPr lang="fa-IR" dirty="0">
                <a:ea typeface="Calibri"/>
              </a:rPr>
              <a:t>را در برابر اين كتاب بزرگ آسمانى به خود بگيريم؛ يعنى به جاى استفاده از قرآن بكوشيم </a:t>
            </a:r>
            <a:r>
              <a:rPr lang="fa-IR" dirty="0" smtClean="0">
                <a:ea typeface="Calibri"/>
              </a:rPr>
              <a:t>افكار </a:t>
            </a:r>
            <a:r>
              <a:rPr lang="fa-IR" dirty="0">
                <a:ea typeface="Calibri"/>
              </a:rPr>
              <a:t>خود را بر قرآن تحميل كنيم و پيش داورى هايى كه خاص و سليقه شخصى ماست، به نام قرآن و به شكل قرآن عرضه كنيم و درحقيقت قرآن براى </a:t>
            </a:r>
            <a:r>
              <a:rPr lang="fa-IR" dirty="0" smtClean="0">
                <a:ea typeface="Calibri"/>
              </a:rPr>
              <a:t>ما </a:t>
            </a:r>
            <a:r>
              <a:rPr lang="fa-IR" dirty="0">
                <a:ea typeface="Calibri"/>
              </a:rPr>
              <a:t>امام و پيشوا نباشد، بلكه وسيله اى براى به كرسى نشاندن گفته ها و موجه جلوه دادن افكار </a:t>
            </a:r>
            <a:r>
              <a:rPr lang="fa-IR" dirty="0" smtClean="0">
                <a:ea typeface="Calibri"/>
              </a:rPr>
              <a:t>و </a:t>
            </a:r>
            <a:r>
              <a:rPr lang="fa-IR" dirty="0">
                <a:ea typeface="Calibri"/>
              </a:rPr>
              <a:t>سليقه هاى شخصى ما باشد</a:t>
            </a:r>
            <a:r>
              <a:rPr lang="fa-IR" dirty="0" smtClean="0">
                <a:ea typeface="Calibri"/>
              </a:rPr>
              <a:t>. </a:t>
            </a:r>
            <a:r>
              <a:rPr lang="fa-IR" dirty="0">
                <a:ea typeface="Calibri"/>
              </a:rPr>
              <a:t>اين طرز تفسير قرآن يا صحيح تر تفسير افكار خود به قرآن گرچه در ميان جمعى رواج </a:t>
            </a:r>
            <a:r>
              <a:rPr lang="fa-IR" dirty="0" smtClean="0">
                <a:ea typeface="Calibri"/>
              </a:rPr>
              <a:t>يافته </a:t>
            </a:r>
            <a:r>
              <a:rPr lang="fa-IR" dirty="0">
                <a:ea typeface="Calibri"/>
              </a:rPr>
              <a:t>اما هر چه هست خطرناك است، و فاجعه، نتيجه آن به جاى هدايت يافتن به راه حق، پرت </a:t>
            </a:r>
            <a:r>
              <a:rPr lang="fa-IR" dirty="0" smtClean="0">
                <a:ea typeface="Calibri"/>
              </a:rPr>
              <a:t>شدن </a:t>
            </a:r>
            <a:r>
              <a:rPr lang="fa-IR" dirty="0">
                <a:ea typeface="Calibri"/>
              </a:rPr>
              <a:t>در بيراهه ها و راسخ تر شدن در اشتباهات است؛ چرا كه اين گونه بهره بردارى از </a:t>
            </a:r>
            <a:r>
              <a:rPr lang="fa-IR" dirty="0" smtClean="0">
                <a:ea typeface="Calibri"/>
              </a:rPr>
              <a:t>قرآن مولود </a:t>
            </a:r>
            <a:r>
              <a:rPr lang="fa-IR" dirty="0">
                <a:ea typeface="Calibri"/>
              </a:rPr>
              <a:t>محيط، تخصص علمى، مذهب</a:t>
            </a:r>
            <a:endParaRPr lang="fa-IR" dirty="0"/>
          </a:p>
        </p:txBody>
      </p:sp>
    </p:spTree>
    <p:extLst>
      <p:ext uri="{BB962C8B-B14F-4D97-AF65-F5344CB8AC3E}">
        <p14:creationId xmlns:p14="http://schemas.microsoft.com/office/powerpoint/2010/main" val="269623937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ea typeface="Calibri"/>
                <a:cs typeface="Arial"/>
              </a:rPr>
              <a:t>شرايط اجابت دعا</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0" y="838200"/>
            <a:ext cx="8915400" cy="6019800"/>
          </a:xfrm>
        </p:spPr>
        <p:txBody>
          <a:bodyPr>
            <a:normAutofit fontScale="70000" lnSpcReduction="20000"/>
          </a:bodyPr>
          <a:lstStyle/>
          <a:p>
            <a:pPr marL="0" indent="0" algn="r" rtl="1">
              <a:lnSpc>
                <a:spcPct val="115000"/>
              </a:lnSpc>
              <a:spcAft>
                <a:spcPts val="1000"/>
              </a:spcAft>
              <a:buNone/>
            </a:pPr>
            <a:r>
              <a:rPr lang="fa-IR" dirty="0" smtClean="0">
                <a:solidFill>
                  <a:srgbClr val="00B050"/>
                </a:solidFill>
                <a:ea typeface="Calibri"/>
              </a:rPr>
              <a:t>ادعوا ربكم تضرعا و خفية إنه لايحب المعتدين * و لاتفسدوا فى الارض بعد إصلاحها و </a:t>
            </a:r>
            <a:r>
              <a:rPr lang="fa-IR" dirty="0">
                <a:solidFill>
                  <a:srgbClr val="00B050"/>
                </a:solidFill>
                <a:ea typeface="Calibri"/>
              </a:rPr>
              <a:t>ادعوه خوفا و طمعا إن رحمت الله قريب من المحسنين </a:t>
            </a:r>
            <a:r>
              <a:rPr lang="fa-IR" dirty="0" smtClean="0">
                <a:ea typeface="Calibri"/>
              </a:rPr>
              <a:t>.</a:t>
            </a:r>
            <a:br>
              <a:rPr lang="fa-IR" dirty="0" smtClean="0">
                <a:ea typeface="Calibri"/>
              </a:rPr>
            </a:br>
            <a:r>
              <a:rPr lang="fa-IR" dirty="0" smtClean="0">
                <a:ea typeface="Calibri"/>
              </a:rPr>
              <a:t> توجه </a:t>
            </a:r>
            <a:r>
              <a:rPr lang="fa-IR" dirty="0">
                <a:ea typeface="Calibri"/>
              </a:rPr>
              <a:t>به كيفيت شرايط دعا، حقايق تازه اى را براى ما روشن و اثر سازنده آن را آشكار مى </a:t>
            </a:r>
            <a:r>
              <a:rPr lang="fa-IR" dirty="0" smtClean="0">
                <a:ea typeface="Calibri"/>
              </a:rPr>
              <a:t>سازد</a:t>
            </a:r>
            <a:r>
              <a:rPr lang="fa-IR" dirty="0">
                <a:ea typeface="Calibri"/>
              </a:rPr>
              <a:t>. در اين آيات خداوند دستور مى دهد دعا و نيايش ـ كه جان و روح عبادت است ـ بايد در </a:t>
            </a:r>
            <a:r>
              <a:rPr lang="fa-IR" dirty="0" smtClean="0">
                <a:ea typeface="Calibri"/>
              </a:rPr>
              <a:t>برابر </a:t>
            </a:r>
            <a:r>
              <a:rPr lang="fa-IR" dirty="0">
                <a:ea typeface="Calibri"/>
              </a:rPr>
              <a:t>خدا انجام گيرد. نخست مى گويد: </a:t>
            </a:r>
            <a:r>
              <a:rPr lang="fa-IR" dirty="0">
                <a:solidFill>
                  <a:srgbClr val="009900"/>
                </a:solidFill>
                <a:ea typeface="Calibri"/>
              </a:rPr>
              <a:t>«پروردگار خود را از روى تضرع و در پنهانى بخوانيد: </a:t>
            </a:r>
            <a:r>
              <a:rPr lang="fa-IR" dirty="0" smtClean="0">
                <a:solidFill>
                  <a:srgbClr val="009900"/>
                </a:solidFill>
                <a:ea typeface="Calibri"/>
              </a:rPr>
              <a:t>ادعوا </a:t>
            </a:r>
            <a:r>
              <a:rPr lang="fa-IR" dirty="0">
                <a:solidFill>
                  <a:srgbClr val="009900"/>
                </a:solidFill>
                <a:ea typeface="Calibri"/>
              </a:rPr>
              <a:t>ربكم تضرعا و خفية .»</a:t>
            </a:r>
            <a:endParaRPr lang="en-US" dirty="0">
              <a:solidFill>
                <a:srgbClr val="009900"/>
              </a:solidFill>
              <a:ea typeface="Calibri"/>
              <a:cs typeface="Arial"/>
            </a:endParaRPr>
          </a:p>
          <a:p>
            <a:pPr marL="0" indent="0" algn="r" rtl="1">
              <a:lnSpc>
                <a:spcPct val="115000"/>
              </a:lnSpc>
              <a:spcAft>
                <a:spcPts val="1000"/>
              </a:spcAft>
              <a:buNone/>
            </a:pPr>
            <a:r>
              <a:rPr lang="fa-IR" dirty="0">
                <a:solidFill>
                  <a:schemeClr val="accent1"/>
                </a:solidFill>
                <a:ea typeface="Calibri"/>
              </a:rPr>
              <a:t>«تضرع» </a:t>
            </a:r>
            <a:r>
              <a:rPr lang="fa-IR" dirty="0">
                <a:ea typeface="Calibri"/>
              </a:rPr>
              <a:t>در اصل برگرفته از ماده </a:t>
            </a:r>
            <a:r>
              <a:rPr lang="fa-IR" dirty="0">
                <a:solidFill>
                  <a:srgbClr val="00B050"/>
                </a:solidFill>
                <a:ea typeface="Calibri"/>
              </a:rPr>
              <a:t>«ضرع» </a:t>
            </a:r>
            <a:r>
              <a:rPr lang="fa-IR" dirty="0">
                <a:ea typeface="Calibri"/>
              </a:rPr>
              <a:t>(بر وزن فرع) به معناى </a:t>
            </a:r>
            <a:r>
              <a:rPr lang="fa-IR" dirty="0">
                <a:solidFill>
                  <a:srgbClr val="00B050"/>
                </a:solidFill>
                <a:ea typeface="Calibri"/>
              </a:rPr>
              <a:t>«پستان»</a:t>
            </a:r>
            <a:r>
              <a:rPr lang="fa-IR" dirty="0">
                <a:solidFill>
                  <a:schemeClr val="accent1"/>
                </a:solidFill>
                <a:ea typeface="Calibri"/>
              </a:rPr>
              <a:t> </a:t>
            </a:r>
            <a:r>
              <a:rPr lang="fa-IR" dirty="0">
                <a:ea typeface="Calibri"/>
              </a:rPr>
              <a:t>است. بنابراين </a:t>
            </a:r>
            <a:endParaRPr lang="en-US" dirty="0">
              <a:ea typeface="Calibri"/>
              <a:cs typeface="Arial"/>
            </a:endParaRPr>
          </a:p>
          <a:p>
            <a:pPr marL="0" indent="0" algn="r" rtl="1">
              <a:lnSpc>
                <a:spcPct val="115000"/>
              </a:lnSpc>
              <a:spcAft>
                <a:spcPts val="1000"/>
              </a:spcAft>
              <a:buNone/>
            </a:pPr>
            <a:r>
              <a:rPr lang="fa-IR" dirty="0">
                <a:ea typeface="Calibri"/>
              </a:rPr>
              <a:t>فعل تضرع به معناى دوشيدن شير از پستان مى باشد و چون به هنگام دوشيدن شير انگشت ها بر </a:t>
            </a:r>
            <a:endParaRPr lang="en-US" dirty="0">
              <a:ea typeface="Calibri"/>
              <a:cs typeface="Arial"/>
            </a:endParaRPr>
          </a:p>
          <a:p>
            <a:pPr marL="0" indent="0" algn="r" rtl="1">
              <a:lnSpc>
                <a:spcPct val="115000"/>
              </a:lnSpc>
              <a:spcAft>
                <a:spcPts val="1000"/>
              </a:spcAft>
              <a:buNone/>
            </a:pPr>
            <a:r>
              <a:rPr lang="fa-IR" dirty="0">
                <a:ea typeface="Calibri"/>
              </a:rPr>
              <a:t>نوك پستان در جهات مختلف حركت مى كنند، اين كلمه درمورد كسى كه با حركات مخصوص </a:t>
            </a:r>
            <a:endParaRPr lang="en-US" dirty="0">
              <a:ea typeface="Calibri"/>
              <a:cs typeface="Arial"/>
            </a:endParaRPr>
          </a:p>
          <a:p>
            <a:pPr marL="0" indent="0" algn="r" rtl="1">
              <a:lnSpc>
                <a:spcPct val="115000"/>
              </a:lnSpc>
              <a:spcAft>
                <a:spcPts val="1000"/>
              </a:spcAft>
              <a:buNone/>
            </a:pPr>
            <a:r>
              <a:rPr lang="fa-IR" dirty="0">
                <a:ea typeface="Calibri"/>
              </a:rPr>
              <a:t>خود اظهار خضوع و تواضع مى كند، به كار مى رود.</a:t>
            </a:r>
            <a:endParaRPr lang="en-US" dirty="0">
              <a:ea typeface="Calibri"/>
              <a:cs typeface="Arial"/>
            </a:endParaRPr>
          </a:p>
          <a:p>
            <a:pPr marL="0" indent="0" algn="r" rtl="1">
              <a:lnSpc>
                <a:spcPct val="115000"/>
              </a:lnSpc>
              <a:spcAft>
                <a:spcPts val="1000"/>
              </a:spcAft>
              <a:buNone/>
            </a:pPr>
            <a:r>
              <a:rPr lang="fa-IR" dirty="0">
                <a:ea typeface="Calibri"/>
              </a:rPr>
              <a:t>بنابراين اگر در آيه آمده خدا را از روى تضرع بخوانيد، يعنى با كمال خشوع و تواضع به سوى </a:t>
            </a:r>
            <a:endParaRPr lang="en-US" dirty="0">
              <a:ea typeface="Calibri"/>
              <a:cs typeface="Arial"/>
            </a:endParaRPr>
          </a:p>
          <a:p>
            <a:pPr marL="0" indent="0" algn="r" rtl="1">
              <a:lnSpc>
                <a:spcPct val="115000"/>
              </a:lnSpc>
              <a:spcAft>
                <a:spcPts val="1000"/>
              </a:spcAft>
              <a:buNone/>
            </a:pPr>
            <a:r>
              <a:rPr lang="fa-IR" dirty="0">
                <a:ea typeface="Calibri"/>
              </a:rPr>
              <a:t>او روى آوريد. درحقيقت دعاكننده نبايد تنها زبانش چيزى را بخواهد، بلكه بايد از بن جان دعا </a:t>
            </a:r>
            <a:endParaRPr lang="en-US" dirty="0">
              <a:ea typeface="Calibri"/>
              <a:cs typeface="Arial"/>
            </a:endParaRPr>
          </a:p>
          <a:p>
            <a:pPr marL="0" indent="0" algn="r" rtl="1">
              <a:lnSpc>
                <a:spcPct val="115000"/>
              </a:lnSpc>
              <a:spcAft>
                <a:spcPts val="1000"/>
              </a:spcAft>
              <a:buNone/>
            </a:pPr>
            <a:r>
              <a:rPr lang="fa-IR" dirty="0">
                <a:ea typeface="Calibri"/>
              </a:rPr>
              <a:t>كند.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95642626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7000" b="-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70000" lnSpcReduction="20000"/>
          </a:bodyPr>
          <a:lstStyle/>
          <a:p>
            <a:pPr marL="0" indent="0" algn="r" rtl="1">
              <a:lnSpc>
                <a:spcPct val="115000"/>
              </a:lnSpc>
              <a:spcAft>
                <a:spcPts val="1000"/>
              </a:spcAft>
              <a:buNone/>
            </a:pPr>
            <a:r>
              <a:rPr lang="fa-IR" dirty="0">
                <a:solidFill>
                  <a:srgbClr val="002060"/>
                </a:solidFill>
                <a:ea typeface="Calibri"/>
              </a:rPr>
              <a:t>اينكه </a:t>
            </a:r>
            <a:r>
              <a:rPr lang="fa-IR" dirty="0" smtClean="0">
                <a:solidFill>
                  <a:srgbClr val="002060"/>
                </a:solidFill>
                <a:ea typeface="Calibri"/>
              </a:rPr>
              <a:t>در </a:t>
            </a:r>
            <a:r>
              <a:rPr lang="fa-IR" dirty="0">
                <a:solidFill>
                  <a:srgbClr val="002060"/>
                </a:solidFill>
                <a:ea typeface="Calibri"/>
              </a:rPr>
              <a:t>آيه فوق دستور داده شده خدا را به طور </a:t>
            </a:r>
            <a:r>
              <a:rPr lang="fa-IR" b="1" dirty="0">
                <a:solidFill>
                  <a:srgbClr val="002060"/>
                </a:solidFill>
                <a:ea typeface="Calibri"/>
              </a:rPr>
              <a:t>«خفيه» </a:t>
            </a:r>
            <a:r>
              <a:rPr lang="fa-IR" dirty="0">
                <a:solidFill>
                  <a:srgbClr val="002060"/>
                </a:solidFill>
                <a:ea typeface="Calibri"/>
              </a:rPr>
              <a:t>و در پنهانى بخوانيد، براى اين </a:t>
            </a:r>
            <a:r>
              <a:rPr lang="fa-IR" dirty="0" smtClean="0">
                <a:solidFill>
                  <a:srgbClr val="002060"/>
                </a:solidFill>
                <a:ea typeface="Calibri"/>
              </a:rPr>
              <a:t>است </a:t>
            </a:r>
            <a:r>
              <a:rPr lang="fa-IR" dirty="0">
                <a:solidFill>
                  <a:srgbClr val="002060"/>
                </a:solidFill>
                <a:ea typeface="Calibri"/>
              </a:rPr>
              <a:t>كه از ريا دورتر و به اخلاص نزديك تر، و توأم با تمركز فكر و حضورقلب باشد. اين احتمال </a:t>
            </a:r>
            <a:r>
              <a:rPr lang="fa-IR" dirty="0" smtClean="0">
                <a:solidFill>
                  <a:srgbClr val="002060"/>
                </a:solidFill>
                <a:ea typeface="Calibri"/>
              </a:rPr>
              <a:t>نيز </a:t>
            </a:r>
            <a:r>
              <a:rPr lang="fa-IR" dirty="0">
                <a:solidFill>
                  <a:srgbClr val="002060"/>
                </a:solidFill>
                <a:ea typeface="Calibri"/>
              </a:rPr>
              <a:t>در آيه داده شده است كه منظور از </a:t>
            </a:r>
            <a:r>
              <a:rPr lang="fa-IR" b="1" dirty="0">
                <a:solidFill>
                  <a:srgbClr val="002060"/>
                </a:solidFill>
                <a:ea typeface="Calibri"/>
              </a:rPr>
              <a:t>«تضرع» </a:t>
            </a:r>
            <a:r>
              <a:rPr lang="fa-IR" dirty="0">
                <a:solidFill>
                  <a:srgbClr val="002060"/>
                </a:solidFill>
                <a:ea typeface="Calibri"/>
              </a:rPr>
              <a:t>دعاى آشكار و مراد از </a:t>
            </a:r>
            <a:r>
              <a:rPr lang="fa-IR" b="1" dirty="0">
                <a:solidFill>
                  <a:srgbClr val="002060"/>
                </a:solidFill>
                <a:ea typeface="Calibri"/>
              </a:rPr>
              <a:t>«خفيه» </a:t>
            </a:r>
            <a:r>
              <a:rPr lang="fa-IR" dirty="0">
                <a:solidFill>
                  <a:srgbClr val="002060"/>
                </a:solidFill>
                <a:ea typeface="Calibri"/>
              </a:rPr>
              <a:t>دعاى پنهانى </a:t>
            </a:r>
            <a:r>
              <a:rPr lang="fa-IR" dirty="0" smtClean="0">
                <a:solidFill>
                  <a:srgbClr val="002060"/>
                </a:solidFill>
                <a:ea typeface="Calibri"/>
              </a:rPr>
              <a:t>است</a:t>
            </a:r>
            <a:r>
              <a:rPr lang="fa-IR" dirty="0">
                <a:solidFill>
                  <a:srgbClr val="002060"/>
                </a:solidFill>
                <a:ea typeface="Calibri"/>
              </a:rPr>
              <a:t>؛ زيرا هر مقامى اقتضايى دارد و گاه بايد آشكارا و گاه نيز پنهانى دعا كرد.</a:t>
            </a:r>
            <a:endParaRPr lang="en-US" dirty="0">
              <a:solidFill>
                <a:srgbClr val="002060"/>
              </a:solidFill>
              <a:ea typeface="Calibri"/>
              <a:cs typeface="Arial"/>
            </a:endParaRPr>
          </a:p>
          <a:p>
            <a:pPr marL="0" indent="0" algn="r" rtl="1">
              <a:lnSpc>
                <a:spcPct val="115000"/>
              </a:lnSpc>
              <a:spcAft>
                <a:spcPts val="1000"/>
              </a:spcAft>
              <a:buNone/>
            </a:pPr>
            <a:r>
              <a:rPr lang="fa-IR" dirty="0">
                <a:solidFill>
                  <a:srgbClr val="002060"/>
                </a:solidFill>
                <a:ea typeface="Calibri"/>
              </a:rPr>
              <a:t>در پايان آيه مى فرمايد: </a:t>
            </a:r>
            <a:r>
              <a:rPr lang="fa-IR" b="1" dirty="0">
                <a:solidFill>
                  <a:srgbClr val="002060"/>
                </a:solidFill>
                <a:ea typeface="Calibri"/>
              </a:rPr>
              <a:t>«خداوند تجاوزكاران را دوست نمى دارد: إنه لايحب المعتدين .» </a:t>
            </a:r>
            <a:endParaRPr lang="en-US" b="1" dirty="0">
              <a:solidFill>
                <a:srgbClr val="002060"/>
              </a:solidFill>
              <a:ea typeface="Calibri"/>
              <a:cs typeface="Arial"/>
            </a:endParaRPr>
          </a:p>
          <a:p>
            <a:pPr marL="0" indent="0" algn="r" rtl="1">
              <a:lnSpc>
                <a:spcPct val="115000"/>
              </a:lnSpc>
              <a:spcAft>
                <a:spcPts val="1000"/>
              </a:spcAft>
              <a:buNone/>
            </a:pPr>
            <a:r>
              <a:rPr lang="fa-IR" dirty="0">
                <a:solidFill>
                  <a:srgbClr val="002060"/>
                </a:solidFill>
                <a:ea typeface="Calibri"/>
              </a:rPr>
              <a:t>اين جمله معناى وسيعى دارد كه هرگونه تجاوز ـ اعم از فرياد كشيدن، تظاهر و رياكارى</a:t>
            </a:r>
            <a:endParaRPr lang="en-US" dirty="0">
              <a:solidFill>
                <a:srgbClr val="002060"/>
              </a:solidFill>
              <a:ea typeface="Calibri"/>
              <a:cs typeface="Arial"/>
            </a:endParaRPr>
          </a:p>
          <a:p>
            <a:pPr marL="0" indent="0" algn="r" rtl="1">
              <a:lnSpc>
                <a:spcPct val="115000"/>
              </a:lnSpc>
              <a:spcAft>
                <a:spcPts val="1000"/>
              </a:spcAft>
              <a:buNone/>
            </a:pPr>
            <a:r>
              <a:rPr lang="fa-IR" dirty="0">
                <a:solidFill>
                  <a:srgbClr val="002060"/>
                </a:solidFill>
                <a:ea typeface="Calibri"/>
              </a:rPr>
              <a:t>توجه به غير خدا ـ را به هنگام دعا شامل مى شود. در آيه بعد به حكمى اشاره شده كه در واقع </a:t>
            </a:r>
            <a:endParaRPr lang="en-US" dirty="0">
              <a:solidFill>
                <a:srgbClr val="002060"/>
              </a:solidFill>
              <a:ea typeface="Calibri"/>
              <a:cs typeface="Arial"/>
            </a:endParaRPr>
          </a:p>
          <a:p>
            <a:pPr marL="0" indent="0" algn="r" rtl="1">
              <a:lnSpc>
                <a:spcPct val="115000"/>
              </a:lnSpc>
              <a:spcAft>
                <a:spcPts val="1000"/>
              </a:spcAft>
              <a:buNone/>
            </a:pPr>
            <a:r>
              <a:rPr lang="fa-IR" dirty="0">
                <a:solidFill>
                  <a:srgbClr val="002060"/>
                </a:solidFill>
                <a:ea typeface="Calibri"/>
              </a:rPr>
              <a:t>يكى از شرايط تأثير دعاست، مى فرمايد: </a:t>
            </a:r>
            <a:r>
              <a:rPr lang="fa-IR" b="1" dirty="0">
                <a:solidFill>
                  <a:srgbClr val="002060"/>
                </a:solidFill>
                <a:ea typeface="Calibri"/>
              </a:rPr>
              <a:t>«در روى زمين فساد مكنيد، بعد از آنكه اصلاح شده </a:t>
            </a:r>
            <a:endParaRPr lang="en-US" b="1" dirty="0">
              <a:solidFill>
                <a:srgbClr val="002060"/>
              </a:solidFill>
              <a:ea typeface="Calibri"/>
              <a:cs typeface="Arial"/>
            </a:endParaRPr>
          </a:p>
          <a:p>
            <a:pPr marL="0" indent="0" algn="r" rtl="1">
              <a:lnSpc>
                <a:spcPct val="115000"/>
              </a:lnSpc>
              <a:spcAft>
                <a:spcPts val="1000"/>
              </a:spcAft>
              <a:buNone/>
            </a:pPr>
            <a:r>
              <a:rPr lang="fa-IR" b="1" dirty="0">
                <a:solidFill>
                  <a:srgbClr val="002060"/>
                </a:solidFill>
                <a:ea typeface="Calibri"/>
              </a:rPr>
              <a:t>است: و لاتفسدوا فى الارض بعد إصلاحها.» </a:t>
            </a:r>
            <a:endParaRPr lang="en-US" b="1" dirty="0">
              <a:solidFill>
                <a:srgbClr val="002060"/>
              </a:solidFill>
              <a:ea typeface="Calibri"/>
              <a:cs typeface="Arial"/>
            </a:endParaRPr>
          </a:p>
          <a:p>
            <a:pPr marL="0" indent="0" algn="r" rtl="1">
              <a:lnSpc>
                <a:spcPct val="115000"/>
              </a:lnSpc>
              <a:spcAft>
                <a:spcPts val="1000"/>
              </a:spcAft>
              <a:buNone/>
            </a:pPr>
            <a:r>
              <a:rPr lang="fa-IR" dirty="0">
                <a:solidFill>
                  <a:srgbClr val="002060"/>
                </a:solidFill>
                <a:ea typeface="Calibri"/>
              </a:rPr>
              <a:t>بى گمان هنگامى دعا در پيشگاه خدا به اجابت نزديك خواهد بود كه شرايط لازم در آن</a:t>
            </a:r>
            <a:endParaRPr lang="en-US" dirty="0">
              <a:solidFill>
                <a:srgbClr val="002060"/>
              </a:solidFill>
              <a:ea typeface="Calibri"/>
              <a:cs typeface="Arial"/>
            </a:endParaRPr>
          </a:p>
          <a:p>
            <a:pPr marL="0" indent="0" algn="r" rtl="1">
              <a:lnSpc>
                <a:spcPct val="115000"/>
              </a:lnSpc>
              <a:spcAft>
                <a:spcPts val="1000"/>
              </a:spcAft>
              <a:buNone/>
            </a:pPr>
            <a:r>
              <a:rPr lang="fa-IR" dirty="0">
                <a:solidFill>
                  <a:srgbClr val="002060"/>
                </a:solidFill>
                <a:ea typeface="Calibri"/>
              </a:rPr>
              <a:t>رعايت شود</a:t>
            </a:r>
            <a:endParaRPr lang="en-US" dirty="0">
              <a:solidFill>
                <a:srgbClr val="002060"/>
              </a:solidFill>
              <a:ea typeface="Calibri"/>
              <a:cs typeface="Arial"/>
            </a:endParaRPr>
          </a:p>
          <a:p>
            <a:pPr marL="0" indent="0">
              <a:buNone/>
            </a:pPr>
            <a:endParaRPr lang="fa-IR" dirty="0">
              <a:solidFill>
                <a:srgbClr val="002060"/>
              </a:solidFill>
            </a:endParaRPr>
          </a:p>
        </p:txBody>
      </p:sp>
    </p:spTree>
    <p:extLst>
      <p:ext uri="{BB962C8B-B14F-4D97-AF65-F5344CB8AC3E}">
        <p14:creationId xmlns:p14="http://schemas.microsoft.com/office/powerpoint/2010/main" val="362530730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a:ea typeface="Calibri"/>
              </a:rPr>
              <a:t>از جمله اينكه با جنبه هاى سازنده و عملى در حدود توانايى و قدرت همراه باشد و </a:t>
            </a:r>
            <a:r>
              <a:rPr lang="fa-IR" dirty="0" smtClean="0">
                <a:ea typeface="Calibri"/>
              </a:rPr>
              <a:t>حقوق </a:t>
            </a:r>
            <a:r>
              <a:rPr lang="fa-IR" dirty="0">
                <a:ea typeface="Calibri"/>
              </a:rPr>
              <a:t>مردم رعايت گردد و حقيقت دعا نيز در سراسر وجود انسان سايه گسترد. بنابراين هيچ گاه </a:t>
            </a:r>
            <a:r>
              <a:rPr lang="fa-IR" dirty="0" smtClean="0">
                <a:ea typeface="Calibri"/>
              </a:rPr>
              <a:t>دعاى </a:t>
            </a:r>
            <a:r>
              <a:rPr lang="fa-IR" dirty="0">
                <a:ea typeface="Calibri"/>
              </a:rPr>
              <a:t>افراد مفسد و تبهكار به جايى نخواهد </a:t>
            </a:r>
            <a:r>
              <a:rPr lang="fa-IR" dirty="0" smtClean="0">
                <a:ea typeface="Calibri"/>
              </a:rPr>
              <a:t>رسيد.بار </a:t>
            </a:r>
            <a:r>
              <a:rPr lang="fa-IR" dirty="0">
                <a:ea typeface="Calibri"/>
              </a:rPr>
              <a:t>ديگر به مسئله دعا مى پردازد و يكى ديگر از شرايط آن را بازمى گويد: </a:t>
            </a:r>
            <a:r>
              <a:rPr lang="fa-IR" b="1" dirty="0">
                <a:solidFill>
                  <a:schemeClr val="accent1"/>
                </a:solidFill>
                <a:ea typeface="Calibri"/>
              </a:rPr>
              <a:t>«خدا را با ترس </a:t>
            </a:r>
            <a:r>
              <a:rPr lang="fa-IR" b="1" dirty="0" smtClean="0">
                <a:solidFill>
                  <a:schemeClr val="accent1"/>
                </a:solidFill>
                <a:ea typeface="Calibri"/>
              </a:rPr>
              <a:t>و </a:t>
            </a:r>
            <a:r>
              <a:rPr lang="fa-IR" b="1" dirty="0">
                <a:solidFill>
                  <a:schemeClr val="accent1"/>
                </a:solidFill>
                <a:ea typeface="Calibri"/>
              </a:rPr>
              <a:t>اميد بخوانيد: و ادعوه خوفا و طمعا.» </a:t>
            </a:r>
            <a:endParaRPr lang="en-US" b="1" dirty="0">
              <a:solidFill>
                <a:schemeClr val="accent1"/>
              </a:solidFill>
              <a:ea typeface="Calibri"/>
              <a:cs typeface="Arial"/>
            </a:endParaRPr>
          </a:p>
          <a:p>
            <a:pPr marL="0" indent="0" algn="r" rtl="1">
              <a:lnSpc>
                <a:spcPct val="115000"/>
              </a:lnSpc>
              <a:spcAft>
                <a:spcPts val="1000"/>
              </a:spcAft>
              <a:buNone/>
            </a:pPr>
            <a:r>
              <a:rPr lang="fa-IR" dirty="0">
                <a:ea typeface="Calibri"/>
              </a:rPr>
              <a:t>نه آن چنان از اعمال خود راضى باشيد كه گمان كنيد هيچ نقطه تاريكى در زندگى </a:t>
            </a:r>
            <a:r>
              <a:rPr lang="fa-IR" dirty="0" smtClean="0">
                <a:ea typeface="Calibri"/>
              </a:rPr>
              <a:t>شما</a:t>
            </a:r>
            <a:r>
              <a:rPr lang="fa-IR" dirty="0">
                <a:ea typeface="Calibri"/>
                <a:cs typeface="Arial"/>
              </a:rPr>
              <a:t> </a:t>
            </a:r>
            <a:r>
              <a:rPr lang="fa-IR" dirty="0" smtClean="0">
                <a:ea typeface="Calibri"/>
              </a:rPr>
              <a:t>نيست </a:t>
            </a:r>
            <a:r>
              <a:rPr lang="fa-IR" dirty="0">
                <a:ea typeface="Calibri"/>
              </a:rPr>
              <a:t>ـ  كه اين خود عامل عقب گرد و سقوط است ـ و نه چنان مأيوس باشيد كه خود را شايسته </a:t>
            </a:r>
            <a:r>
              <a:rPr lang="fa-IR" dirty="0" smtClean="0">
                <a:ea typeface="Calibri"/>
              </a:rPr>
              <a:t>عفو </a:t>
            </a:r>
            <a:r>
              <a:rPr lang="fa-IR" dirty="0">
                <a:ea typeface="Calibri"/>
              </a:rPr>
              <a:t>خدا و اجابت دعا ندانيد ـ كه اين نيز خاموش كننده همه تلاش هاست ـ بلكه با دو بال بيم </a:t>
            </a:r>
            <a:endParaRPr lang="en-US" dirty="0">
              <a:ea typeface="Calibri"/>
              <a:cs typeface="Arial"/>
            </a:endParaRPr>
          </a:p>
          <a:p>
            <a:pPr marL="0" indent="0" algn="r" rtl="1">
              <a:lnSpc>
                <a:spcPct val="115000"/>
              </a:lnSpc>
              <a:spcAft>
                <a:spcPts val="1000"/>
              </a:spcAft>
              <a:buNone/>
            </a:pPr>
            <a:r>
              <a:rPr lang="fa-IR" dirty="0">
                <a:ea typeface="Calibri"/>
              </a:rPr>
              <a:t>و اميد به سوى او پرواز كنيد: اميد به رحمتش و بيم از مسئوليت ها و لغزش </a:t>
            </a:r>
            <a:r>
              <a:rPr lang="fa-IR" dirty="0" smtClean="0">
                <a:ea typeface="Calibri"/>
              </a:rPr>
              <a:t>ها.در </a:t>
            </a:r>
            <a:r>
              <a:rPr lang="fa-IR" dirty="0">
                <a:ea typeface="Calibri"/>
              </a:rPr>
              <a:t>پايان آيه براى تأكيد بيشتر بر اسباب اميدوارى به رحمت خدا، مى گويد</a:t>
            </a:r>
            <a:r>
              <a:rPr lang="fa-IR" dirty="0">
                <a:solidFill>
                  <a:srgbClr val="002060"/>
                </a:solidFill>
                <a:ea typeface="Calibri"/>
              </a:rPr>
              <a:t>: </a:t>
            </a:r>
            <a:r>
              <a:rPr lang="fa-IR" b="1" dirty="0">
                <a:solidFill>
                  <a:srgbClr val="002060"/>
                </a:solidFill>
                <a:ea typeface="Calibri"/>
              </a:rPr>
              <a:t>«رحمت خدا </a:t>
            </a:r>
            <a:r>
              <a:rPr lang="fa-IR" b="1" dirty="0" smtClean="0">
                <a:solidFill>
                  <a:srgbClr val="002060"/>
                </a:solidFill>
                <a:ea typeface="Calibri"/>
              </a:rPr>
              <a:t>به </a:t>
            </a:r>
            <a:r>
              <a:rPr lang="fa-IR" b="1" dirty="0">
                <a:solidFill>
                  <a:srgbClr val="002060"/>
                </a:solidFill>
                <a:ea typeface="Calibri"/>
              </a:rPr>
              <a:t>نيكوكاران نزديك است: إن رحمت الله قريب من المحسنين .» </a:t>
            </a:r>
            <a:endParaRPr lang="en-US" b="1" dirty="0">
              <a:solidFill>
                <a:srgbClr val="002060"/>
              </a:solidFill>
              <a:ea typeface="Calibri"/>
              <a:cs typeface="Arial"/>
            </a:endParaRPr>
          </a:p>
          <a:p>
            <a:pPr marL="0" indent="0" algn="r" rtl="1">
              <a:lnSpc>
                <a:spcPct val="115000"/>
              </a:lnSpc>
              <a:spcAft>
                <a:spcPts val="1000"/>
              </a:spcAft>
              <a:buNone/>
            </a:pPr>
            <a:r>
              <a:rPr lang="fa-IR" dirty="0">
                <a:ea typeface="Calibri"/>
              </a:rPr>
              <a:t>ممكن است اين جمله يكى ديگر از شرايط اجابت دعا باشد؛ يعنى اگر مى خواهيد </a:t>
            </a:r>
            <a:r>
              <a:rPr lang="fa-IR" dirty="0" smtClean="0">
                <a:ea typeface="Calibri"/>
              </a:rPr>
              <a:t>دعاى</a:t>
            </a:r>
            <a:r>
              <a:rPr lang="fa-IR" dirty="0">
                <a:ea typeface="Calibri"/>
                <a:cs typeface="Arial"/>
              </a:rPr>
              <a:t> </a:t>
            </a:r>
            <a:r>
              <a:rPr lang="fa-IR" dirty="0" smtClean="0">
                <a:ea typeface="Calibri"/>
              </a:rPr>
              <a:t>شما </a:t>
            </a:r>
            <a:r>
              <a:rPr lang="fa-IR" dirty="0">
                <a:ea typeface="Calibri"/>
              </a:rPr>
              <a:t>تنها گردش زبان نباشد، بايد آن را با اعمال نيك خود همراه سازيد تا به كمك آن، رحمت </a:t>
            </a:r>
            <a:r>
              <a:rPr lang="fa-IR" dirty="0" smtClean="0">
                <a:ea typeface="Calibri"/>
              </a:rPr>
              <a:t>الهى </a:t>
            </a:r>
            <a:r>
              <a:rPr lang="fa-IR" dirty="0">
                <a:ea typeface="Calibri"/>
              </a:rPr>
              <a:t>شامل حالتان گردد و دعايتان به ثمر رسد. به اين ترتيب در اين دو آيه به پنج قسمت از </a:t>
            </a:r>
            <a:r>
              <a:rPr lang="fa-IR" dirty="0" smtClean="0">
                <a:ea typeface="Calibri"/>
              </a:rPr>
              <a:t>شرايط </a:t>
            </a:r>
            <a:r>
              <a:rPr lang="fa-IR" dirty="0">
                <a:ea typeface="Calibri"/>
              </a:rPr>
              <a:t>قبولى دعا اشاره شده است: از روى تضرع و در پنهانى بودن، از حد اعتدال تجاوز نكردن، </a:t>
            </a:r>
            <a:r>
              <a:rPr lang="fa-IR" dirty="0" smtClean="0">
                <a:ea typeface="Calibri"/>
              </a:rPr>
              <a:t>با </a:t>
            </a:r>
            <a:r>
              <a:rPr lang="fa-IR" dirty="0">
                <a:ea typeface="Calibri"/>
              </a:rPr>
              <a:t>توليد فساد و تبهكارى همراه نشدن، توأم و متوازن بودن با بيم و اميد و سرانجام همراه گشتن </a:t>
            </a:r>
            <a:r>
              <a:rPr lang="fa-IR" dirty="0" smtClean="0">
                <a:ea typeface="Calibri"/>
              </a:rPr>
              <a:t>با </a:t>
            </a:r>
            <a:r>
              <a:rPr lang="fa-IR" dirty="0">
                <a:ea typeface="Calibri"/>
              </a:rPr>
              <a:t>نيكوكارى. در روايات نيز شرايطى بر استجابت دعا آمده است؛ از جمله:</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91493080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a:ea typeface="Calibri"/>
              </a:rPr>
              <a:t>1. بايد پيش از هر چيز در پاكى قلب و روح </a:t>
            </a:r>
            <a:r>
              <a:rPr lang="fa-IR" dirty="0" smtClean="0">
                <a:ea typeface="Calibri"/>
              </a:rPr>
              <a:t>كوشيد </a:t>
            </a:r>
            <a:r>
              <a:rPr lang="fa-IR" dirty="0">
                <a:ea typeface="Calibri"/>
              </a:rPr>
              <a:t>و از گناه توبه كرد و خودسازى نمود و </a:t>
            </a:r>
            <a:endParaRPr lang="en-US" dirty="0">
              <a:ea typeface="Calibri"/>
              <a:cs typeface="Arial"/>
            </a:endParaRPr>
          </a:p>
          <a:p>
            <a:pPr marL="0" indent="0" algn="r" rtl="1">
              <a:lnSpc>
                <a:spcPct val="115000"/>
              </a:lnSpc>
              <a:spcAft>
                <a:spcPts val="1000"/>
              </a:spcAft>
              <a:buNone/>
            </a:pPr>
            <a:r>
              <a:rPr lang="fa-IR" dirty="0">
                <a:ea typeface="Calibri"/>
              </a:rPr>
              <a:t>از زندگى رهبران الهى نيز الهام گرفت. امام </a:t>
            </a:r>
            <a:r>
              <a:rPr lang="fa-IR" dirty="0" smtClean="0">
                <a:ea typeface="Calibri"/>
              </a:rPr>
              <a:t>صادق(ع) </a:t>
            </a:r>
            <a:r>
              <a:rPr lang="fa-IR" dirty="0">
                <a:ea typeface="Calibri"/>
              </a:rPr>
              <a:t>در اين باره مى فرمايد:</a:t>
            </a:r>
            <a:endParaRPr lang="en-US" dirty="0">
              <a:solidFill>
                <a:srgbClr val="002060"/>
              </a:solidFill>
              <a:ea typeface="Calibri"/>
              <a:cs typeface="Arial"/>
            </a:endParaRPr>
          </a:p>
          <a:p>
            <a:pPr marL="0" indent="0" algn="r" rtl="1">
              <a:lnSpc>
                <a:spcPct val="115000"/>
              </a:lnSpc>
              <a:spcAft>
                <a:spcPts val="1000"/>
              </a:spcAft>
              <a:buNone/>
            </a:pPr>
            <a:r>
              <a:rPr lang="fa-IR" dirty="0">
                <a:solidFill>
                  <a:srgbClr val="002060"/>
                </a:solidFill>
                <a:ea typeface="Calibri"/>
              </a:rPr>
              <a:t>مبادا هيچ يك از شما از خدا تقاضايى كند، مگر اينكه نخست حمد و ثناى او را به جا </a:t>
            </a:r>
            <a:r>
              <a:rPr lang="fa-IR" dirty="0" smtClean="0">
                <a:solidFill>
                  <a:srgbClr val="002060"/>
                </a:solidFill>
                <a:ea typeface="Calibri"/>
              </a:rPr>
              <a:t>آورد </a:t>
            </a:r>
            <a:r>
              <a:rPr lang="fa-IR" dirty="0">
                <a:solidFill>
                  <a:srgbClr val="002060"/>
                </a:solidFill>
                <a:ea typeface="Calibri"/>
              </a:rPr>
              <a:t>و درود بر پيامبر و آل او بفرستد. بعد به گناه خود نزد او اعتراف (و توبه) كند و </a:t>
            </a:r>
            <a:r>
              <a:rPr lang="fa-IR" dirty="0" smtClean="0">
                <a:solidFill>
                  <a:srgbClr val="002060"/>
                </a:solidFill>
                <a:ea typeface="Calibri"/>
              </a:rPr>
              <a:t>سپس </a:t>
            </a:r>
            <a:r>
              <a:rPr lang="fa-IR" dirty="0">
                <a:solidFill>
                  <a:srgbClr val="002060"/>
                </a:solidFill>
                <a:ea typeface="Calibri"/>
              </a:rPr>
              <a:t>دعا نمايد</a:t>
            </a:r>
            <a:r>
              <a:rPr lang="fa-IR" dirty="0" smtClean="0">
                <a:solidFill>
                  <a:srgbClr val="002060"/>
                </a:solidFill>
                <a:ea typeface="Calibri"/>
              </a:rPr>
              <a:t>.</a:t>
            </a:r>
            <a:br>
              <a:rPr lang="fa-IR" dirty="0" smtClean="0">
                <a:solidFill>
                  <a:srgbClr val="002060"/>
                </a:solidFill>
                <a:ea typeface="Calibri"/>
              </a:rPr>
            </a:br>
            <a:r>
              <a:rPr lang="fa-IR" dirty="0" smtClean="0">
                <a:solidFill>
                  <a:srgbClr val="002060"/>
                </a:solidFill>
                <a:ea typeface="Calibri"/>
              </a:rPr>
              <a:t/>
            </a:r>
            <a:br>
              <a:rPr lang="fa-IR" dirty="0" smtClean="0">
                <a:solidFill>
                  <a:srgbClr val="002060"/>
                </a:solidFill>
                <a:ea typeface="Calibri"/>
              </a:rPr>
            </a:br>
            <a:r>
              <a:rPr lang="fa-IR" dirty="0" smtClean="0">
                <a:ea typeface="Calibri"/>
              </a:rPr>
              <a:t> 2</a:t>
            </a:r>
            <a:r>
              <a:rPr lang="fa-IR" dirty="0">
                <a:ea typeface="Calibri"/>
              </a:rPr>
              <a:t>. زندگى خود را از اموال غصبى و ظلم و ستم پاك كند و غذايش نيز از حرام نباشد. از </a:t>
            </a:r>
            <a:r>
              <a:rPr lang="fa-IR" dirty="0" smtClean="0">
                <a:ea typeface="Calibri"/>
              </a:rPr>
              <a:t>پيامبر(ص)نقل </a:t>
            </a:r>
            <a:r>
              <a:rPr lang="fa-IR" dirty="0">
                <a:ea typeface="Calibri"/>
              </a:rPr>
              <a:t>شده:</a:t>
            </a:r>
            <a:endParaRPr lang="en-US" dirty="0">
              <a:solidFill>
                <a:srgbClr val="002060"/>
              </a:solidFill>
              <a:ea typeface="Calibri"/>
              <a:cs typeface="Arial"/>
            </a:endParaRPr>
          </a:p>
          <a:p>
            <a:pPr marL="0" indent="0" algn="r" rtl="1">
              <a:lnSpc>
                <a:spcPct val="115000"/>
              </a:lnSpc>
              <a:spcAft>
                <a:spcPts val="1000"/>
              </a:spcAft>
              <a:buNone/>
            </a:pPr>
            <a:r>
              <a:rPr lang="fa-IR" dirty="0">
                <a:solidFill>
                  <a:srgbClr val="002060"/>
                </a:solidFill>
                <a:ea typeface="Calibri"/>
              </a:rPr>
              <a:t>كسى كه دوست دارد دعايش مستجاب گردد بايد غذا و كسب خود را پاك </a:t>
            </a:r>
            <a:r>
              <a:rPr lang="fa-IR" dirty="0" smtClean="0">
                <a:solidFill>
                  <a:srgbClr val="002060"/>
                </a:solidFill>
                <a:ea typeface="Calibri"/>
              </a:rPr>
              <a:t>كند.</a:t>
            </a:r>
            <a:endParaRPr lang="en-US" dirty="0">
              <a:solidFill>
                <a:srgbClr val="002060"/>
              </a:solidFill>
              <a:ea typeface="Calibri"/>
              <a:cs typeface="Arial"/>
            </a:endParaRPr>
          </a:p>
          <a:p>
            <a:pPr marL="0" indent="0" algn="r" rtl="1">
              <a:lnSpc>
                <a:spcPct val="115000"/>
              </a:lnSpc>
              <a:spcAft>
                <a:spcPts val="1000"/>
              </a:spcAft>
              <a:buNone/>
            </a:pPr>
            <a:r>
              <a:rPr lang="fa-IR" dirty="0" smtClean="0">
                <a:ea typeface="Calibri"/>
              </a:rPr>
              <a:t>3</a:t>
            </a:r>
            <a:r>
              <a:rPr lang="fa-IR" dirty="0">
                <a:ea typeface="Calibri"/>
              </a:rPr>
              <a:t>. از مبارزه با فساد و دعوت به سوى حق خوددارى نكند؛ زيرا آنها كه امربه معروف و نهى </a:t>
            </a:r>
            <a:endParaRPr lang="en-US" dirty="0">
              <a:ea typeface="Calibri"/>
              <a:cs typeface="Arial"/>
            </a:endParaRPr>
          </a:p>
          <a:p>
            <a:pPr marL="0" indent="0" algn="r" rtl="1">
              <a:lnSpc>
                <a:spcPct val="115000"/>
              </a:lnSpc>
              <a:spcAft>
                <a:spcPts val="1000"/>
              </a:spcAft>
              <a:buNone/>
            </a:pPr>
            <a:r>
              <a:rPr lang="fa-IR" dirty="0">
                <a:ea typeface="Calibri"/>
              </a:rPr>
              <a:t>ازمنكر را ترك مى گويند، دعاى مستجابى ندارند؛ چنانكه از </a:t>
            </a:r>
            <a:r>
              <a:rPr lang="fa-IR" dirty="0" smtClean="0">
                <a:ea typeface="Calibri"/>
              </a:rPr>
              <a:t>پيامبراسلام(ص) نقل </a:t>
            </a:r>
            <a:endParaRPr lang="en-US" dirty="0">
              <a:ea typeface="Calibri"/>
              <a:cs typeface="Arial"/>
            </a:endParaRPr>
          </a:p>
          <a:p>
            <a:pPr marL="0" indent="0" algn="r" rtl="1">
              <a:lnSpc>
                <a:spcPct val="115000"/>
              </a:lnSpc>
              <a:spcAft>
                <a:spcPts val="1000"/>
              </a:spcAft>
              <a:buNone/>
            </a:pPr>
            <a:r>
              <a:rPr lang="fa-IR" dirty="0" smtClean="0">
                <a:ea typeface="Calibri"/>
              </a:rPr>
              <a:t>شده:</a:t>
            </a:r>
            <a:r>
              <a:rPr lang="fa-IR" dirty="0">
                <a:solidFill>
                  <a:srgbClr val="002060"/>
                </a:solidFill>
                <a:ea typeface="Calibri"/>
                <a:cs typeface="Arial"/>
              </a:rPr>
              <a:t/>
            </a:r>
            <a:br>
              <a:rPr lang="fa-IR" dirty="0">
                <a:solidFill>
                  <a:srgbClr val="002060"/>
                </a:solidFill>
                <a:ea typeface="Calibri"/>
                <a:cs typeface="Arial"/>
              </a:rPr>
            </a:br>
            <a:r>
              <a:rPr lang="fa-IR" dirty="0" smtClean="0">
                <a:solidFill>
                  <a:srgbClr val="002060"/>
                </a:solidFill>
                <a:ea typeface="Calibri"/>
                <a:cs typeface="Arial"/>
              </a:rPr>
              <a:t/>
            </a:r>
            <a:br>
              <a:rPr lang="fa-IR" dirty="0" smtClean="0">
                <a:solidFill>
                  <a:srgbClr val="002060"/>
                </a:solidFill>
                <a:ea typeface="Calibri"/>
                <a:cs typeface="Arial"/>
              </a:rPr>
            </a:br>
            <a:r>
              <a:rPr lang="fa-IR" dirty="0" smtClean="0">
                <a:solidFill>
                  <a:srgbClr val="002060"/>
                </a:solidFill>
                <a:ea typeface="Calibri"/>
              </a:rPr>
              <a:t>بايد </a:t>
            </a:r>
            <a:r>
              <a:rPr lang="fa-IR" dirty="0">
                <a:solidFill>
                  <a:srgbClr val="002060"/>
                </a:solidFill>
                <a:ea typeface="Calibri"/>
              </a:rPr>
              <a:t>امربه معروف و نهى ازمنكر كنيد و الا خداوند بدان را بر نيكان شما مسلط مى </a:t>
            </a:r>
            <a:r>
              <a:rPr lang="fa-IR" dirty="0" smtClean="0">
                <a:solidFill>
                  <a:srgbClr val="002060"/>
                </a:solidFill>
                <a:ea typeface="Calibri"/>
              </a:rPr>
              <a:t>كند </a:t>
            </a:r>
            <a:r>
              <a:rPr lang="fa-IR" dirty="0">
                <a:solidFill>
                  <a:srgbClr val="002060"/>
                </a:solidFill>
                <a:ea typeface="Calibri"/>
              </a:rPr>
              <a:t>و هر چه دعا كنند مستجاب نخواهد شد</a:t>
            </a:r>
            <a:r>
              <a:rPr lang="fa-IR" dirty="0" smtClean="0">
                <a:solidFill>
                  <a:srgbClr val="002060"/>
                </a:solidFill>
                <a:ea typeface="Calibri"/>
              </a:rPr>
              <a:t>!</a:t>
            </a:r>
            <a:endParaRPr lang="fa-IR" dirty="0">
              <a:solidFill>
                <a:srgbClr val="002060"/>
              </a:solidFill>
            </a:endParaRPr>
          </a:p>
        </p:txBody>
      </p:sp>
    </p:spTree>
    <p:extLst>
      <p:ext uri="{BB962C8B-B14F-4D97-AF65-F5344CB8AC3E}">
        <p14:creationId xmlns:p14="http://schemas.microsoft.com/office/powerpoint/2010/main" val="406491056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304800"/>
            <a:ext cx="9144000" cy="6019800"/>
          </a:xfrm>
        </p:spPr>
        <p:txBody>
          <a:bodyPr>
            <a:normAutofit fontScale="70000" lnSpcReduction="20000"/>
          </a:bodyPr>
          <a:lstStyle/>
          <a:p>
            <a:pPr marL="0" indent="0" algn="r" rtl="1">
              <a:lnSpc>
                <a:spcPct val="115000"/>
              </a:lnSpc>
              <a:spcAft>
                <a:spcPts val="1000"/>
              </a:spcAft>
              <a:buNone/>
            </a:pPr>
            <a:r>
              <a:rPr lang="fa-IR" dirty="0">
                <a:ea typeface="Calibri"/>
              </a:rPr>
              <a:t>درحقيقت ترك اين وظيفه بزرگ نظارت ملى، نابسامانى هايى در اجتماع به وجود مى آورد </a:t>
            </a:r>
            <a:r>
              <a:rPr lang="fa-IR" dirty="0" smtClean="0">
                <a:ea typeface="Calibri"/>
              </a:rPr>
              <a:t>كه </a:t>
            </a:r>
            <a:r>
              <a:rPr lang="fa-IR" dirty="0">
                <a:ea typeface="Calibri"/>
              </a:rPr>
              <a:t>نتيجه آن خالى ماندن صحنه اجتماع براى بدكاران است و دعا نيز براى برطرف شدن نتايج </a:t>
            </a:r>
            <a:r>
              <a:rPr lang="fa-IR" dirty="0" smtClean="0">
                <a:ea typeface="Calibri"/>
              </a:rPr>
              <a:t>آن </a:t>
            </a:r>
            <a:r>
              <a:rPr lang="fa-IR" dirty="0">
                <a:ea typeface="Calibri"/>
              </a:rPr>
              <a:t>اثرى نخواهد داشت؛ زيرا اين وضع، نتيجه قطعى اعمال خود انسان است.</a:t>
            </a:r>
            <a:endParaRPr lang="en-US" dirty="0">
              <a:ea typeface="Calibri"/>
              <a:cs typeface="Arial"/>
            </a:endParaRPr>
          </a:p>
          <a:p>
            <a:pPr marL="0" indent="0" algn="r" rtl="1">
              <a:lnSpc>
                <a:spcPct val="115000"/>
              </a:lnSpc>
              <a:spcAft>
                <a:spcPts val="1000"/>
              </a:spcAft>
              <a:buNone/>
            </a:pPr>
            <a:r>
              <a:rPr lang="fa-IR" dirty="0">
                <a:ea typeface="Calibri"/>
              </a:rPr>
              <a:t>4. عمل به پيمان هاى الهى (ايمان، عمل صالح، امانت دارى و درستكارى) نيز يكى ديگر از </a:t>
            </a:r>
            <a:r>
              <a:rPr lang="fa-IR" dirty="0" smtClean="0">
                <a:ea typeface="Calibri"/>
              </a:rPr>
              <a:t>شرايط </a:t>
            </a:r>
            <a:r>
              <a:rPr lang="fa-IR" dirty="0">
                <a:ea typeface="Calibri"/>
              </a:rPr>
              <a:t>استجابت دعاست؛ زيرا آن كس كه به عهد خويش در برابر پروردگارش وفا نكند، نبايد </a:t>
            </a:r>
            <a:r>
              <a:rPr lang="fa-IR" dirty="0" smtClean="0">
                <a:ea typeface="Calibri"/>
              </a:rPr>
              <a:t>انتظار </a:t>
            </a:r>
            <a:r>
              <a:rPr lang="fa-IR" dirty="0">
                <a:ea typeface="Calibri"/>
              </a:rPr>
              <a:t>داشته باشد كه دعايش از ناحيه پروردگار به اجابت رسد</a:t>
            </a:r>
            <a:r>
              <a:rPr lang="fa-IR" dirty="0" smtClean="0">
                <a:ea typeface="Calibri"/>
              </a:rPr>
              <a:t>.</a:t>
            </a:r>
            <a:br>
              <a:rPr lang="fa-IR" dirty="0" smtClean="0">
                <a:ea typeface="Calibri"/>
              </a:rPr>
            </a:br>
            <a:r>
              <a:rPr lang="fa-IR" dirty="0" smtClean="0">
                <a:ea typeface="Calibri"/>
              </a:rPr>
              <a:t/>
            </a:r>
            <a:br>
              <a:rPr lang="fa-IR" dirty="0" smtClean="0">
                <a:ea typeface="Calibri"/>
              </a:rPr>
            </a:br>
            <a:r>
              <a:rPr lang="fa-IR" dirty="0" smtClean="0">
                <a:ea typeface="Calibri"/>
              </a:rPr>
              <a:t> </a:t>
            </a:r>
            <a:r>
              <a:rPr lang="fa-IR" dirty="0">
                <a:ea typeface="Calibri"/>
              </a:rPr>
              <a:t>5 . </a:t>
            </a:r>
            <a:r>
              <a:rPr lang="fa-IR" dirty="0">
                <a:solidFill>
                  <a:srgbClr val="002060"/>
                </a:solidFill>
                <a:ea typeface="Calibri"/>
              </a:rPr>
              <a:t>توأم گشتن دعا با عمل، تلاش و كوشش. </a:t>
            </a:r>
            <a:r>
              <a:rPr lang="fa-IR" dirty="0">
                <a:ea typeface="Calibri"/>
              </a:rPr>
              <a:t>در كلمات قصار </a:t>
            </a:r>
            <a:r>
              <a:rPr lang="fa-IR" dirty="0" smtClean="0">
                <a:ea typeface="Calibri"/>
              </a:rPr>
              <a:t>اميرمؤمنان(ع)مى </a:t>
            </a:r>
            <a:r>
              <a:rPr lang="fa-IR" dirty="0">
                <a:ea typeface="Calibri"/>
              </a:rPr>
              <a:t>خوانيم: </a:t>
            </a:r>
            <a:r>
              <a:rPr lang="fa-IR" dirty="0" smtClean="0">
                <a:solidFill>
                  <a:srgbClr val="002060"/>
                </a:solidFill>
                <a:ea typeface="Calibri"/>
              </a:rPr>
              <a:t>الداعى </a:t>
            </a:r>
            <a:r>
              <a:rPr lang="fa-IR" dirty="0">
                <a:solidFill>
                  <a:srgbClr val="002060"/>
                </a:solidFill>
                <a:ea typeface="Calibri"/>
              </a:rPr>
              <a:t>بلا عمل كالرامى بلا وتر</a:t>
            </a:r>
            <a:r>
              <a:rPr lang="fa-IR" dirty="0" smtClean="0">
                <a:solidFill>
                  <a:srgbClr val="002060"/>
                </a:solidFill>
                <a:ea typeface="Calibri"/>
              </a:rPr>
              <a:t>:  </a:t>
            </a:r>
            <a:r>
              <a:rPr lang="fa-IR" dirty="0">
                <a:solidFill>
                  <a:srgbClr val="002060"/>
                </a:solidFill>
                <a:ea typeface="Calibri"/>
              </a:rPr>
              <a:t>دعاكننده بدون عمل و تلاش مانند تيرانداز بدون  </a:t>
            </a:r>
            <a:r>
              <a:rPr lang="fa-IR" dirty="0" smtClean="0">
                <a:solidFill>
                  <a:srgbClr val="002060"/>
                </a:solidFill>
                <a:ea typeface="Calibri"/>
              </a:rPr>
              <a:t>زه است</a:t>
            </a:r>
            <a:r>
              <a:rPr lang="fa-IR" dirty="0" smtClean="0">
                <a:solidFill>
                  <a:schemeClr val="accent1"/>
                </a:solidFill>
                <a:ea typeface="Calibri"/>
              </a:rPr>
              <a:t>.</a:t>
            </a:r>
            <a:r>
              <a:rPr lang="fa-IR" dirty="0" smtClean="0">
                <a:ea typeface="Calibri"/>
              </a:rPr>
              <a:t>با </a:t>
            </a:r>
            <a:r>
              <a:rPr lang="fa-IR" dirty="0">
                <a:ea typeface="Calibri"/>
              </a:rPr>
              <a:t>توجه به اينكه وتر (زه) عامل حركت و وسيله پيش راندن تير به سوى هدف است، نقش </a:t>
            </a:r>
            <a:r>
              <a:rPr lang="fa-IR" dirty="0" smtClean="0">
                <a:ea typeface="Calibri"/>
              </a:rPr>
              <a:t>عمل </a:t>
            </a:r>
            <a:r>
              <a:rPr lang="fa-IR" dirty="0">
                <a:ea typeface="Calibri"/>
              </a:rPr>
              <a:t>در تأثير دعا نيز روشن مى گردد.</a:t>
            </a:r>
            <a:endParaRPr lang="en-US" dirty="0">
              <a:ea typeface="Calibri"/>
              <a:cs typeface="Arial"/>
            </a:endParaRPr>
          </a:p>
          <a:p>
            <a:pPr marL="0" indent="0" algn="r" rtl="1">
              <a:lnSpc>
                <a:spcPct val="115000"/>
              </a:lnSpc>
              <a:spcAft>
                <a:spcPts val="1000"/>
              </a:spcAft>
              <a:buNone/>
            </a:pPr>
            <a:r>
              <a:rPr lang="fa-IR" dirty="0">
                <a:ea typeface="Calibri"/>
              </a:rPr>
              <a:t>اين شرايط پنج گانه بيانگر آن است كه دعا نه تنها نبايد جايگزين اسباب طبيعى و وسايل </a:t>
            </a:r>
            <a:r>
              <a:rPr lang="fa-IR" dirty="0" smtClean="0">
                <a:ea typeface="Calibri"/>
              </a:rPr>
              <a:t>عادى </a:t>
            </a:r>
            <a:r>
              <a:rPr lang="fa-IR" dirty="0">
                <a:ea typeface="Calibri"/>
              </a:rPr>
              <a:t>ـ براى وصول به هدف ـ باشد، بلكه براى اجابت آن بايد در برنامه هاى زندگى </a:t>
            </a:r>
            <a:r>
              <a:rPr lang="fa-IR" dirty="0" smtClean="0">
                <a:ea typeface="Calibri"/>
              </a:rPr>
              <a:t>دعا كنند.</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14639676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marL="0" indent="0" algn="r" rtl="1">
              <a:lnSpc>
                <a:spcPct val="115000"/>
              </a:lnSpc>
              <a:spcAft>
                <a:spcPts val="1000"/>
              </a:spcAft>
              <a:buNone/>
            </a:pPr>
            <a:endParaRPr lang="en-US" dirty="0">
              <a:ea typeface="Calibri"/>
              <a:cs typeface="Arial"/>
            </a:endParaRPr>
          </a:p>
          <a:p>
            <a:pPr marL="0" indent="0" algn="ctr" rtl="1">
              <a:lnSpc>
                <a:spcPct val="115000"/>
              </a:lnSpc>
              <a:spcAft>
                <a:spcPts val="1000"/>
              </a:spcAft>
              <a:buNone/>
            </a:pPr>
            <a:r>
              <a:rPr lang="fa-IR" dirty="0">
                <a:solidFill>
                  <a:schemeClr val="accent1"/>
                </a:solidFill>
                <a:ea typeface="Calibri"/>
              </a:rPr>
              <a:t>دعای مضطر </a:t>
            </a:r>
            <a:endParaRPr lang="en-US" dirty="0">
              <a:solidFill>
                <a:schemeClr val="accent1"/>
              </a:solidFill>
              <a:ea typeface="Calibri"/>
              <a:cs typeface="Arial"/>
            </a:endParaRPr>
          </a:p>
          <a:p>
            <a:pPr marL="0" indent="0" algn="ctr" rtl="1">
              <a:lnSpc>
                <a:spcPct val="115000"/>
              </a:lnSpc>
              <a:spcAft>
                <a:spcPts val="1000"/>
              </a:spcAft>
              <a:buNone/>
            </a:pPr>
            <a:r>
              <a:rPr lang="fa-IR" dirty="0">
                <a:solidFill>
                  <a:schemeClr val="accent1"/>
                </a:solidFill>
                <a:ea typeface="Calibri"/>
              </a:rPr>
              <a:t>أمن يجيب المضطر إذا دعاه و يكشف السوء </a:t>
            </a:r>
            <a:r>
              <a:rPr lang="fa-IR" dirty="0" smtClean="0">
                <a:solidFill>
                  <a:schemeClr val="accent1"/>
                </a:solidFill>
                <a:ea typeface="Calibri"/>
              </a:rPr>
              <a:t>. </a:t>
            </a:r>
            <a:br>
              <a:rPr lang="fa-IR" dirty="0" smtClean="0">
                <a:solidFill>
                  <a:schemeClr val="accent1"/>
                </a:solidFill>
                <a:ea typeface="Calibri"/>
              </a:rPr>
            </a:br>
            <a:r>
              <a:rPr lang="fa-IR" dirty="0" smtClean="0">
                <a:solidFill>
                  <a:schemeClr val="accent1"/>
                </a:solidFill>
                <a:ea typeface="Calibri"/>
              </a:rPr>
              <a:t/>
            </a:r>
            <a:br>
              <a:rPr lang="fa-IR" dirty="0" smtClean="0">
                <a:solidFill>
                  <a:schemeClr val="accent1"/>
                </a:solidFill>
                <a:ea typeface="Calibri"/>
              </a:rPr>
            </a:br>
            <a:r>
              <a:rPr lang="fa-IR" dirty="0" smtClean="0">
                <a:ea typeface="Calibri"/>
              </a:rPr>
              <a:t>اين </a:t>
            </a:r>
            <a:r>
              <a:rPr lang="fa-IR" dirty="0">
                <a:ea typeface="Calibri"/>
              </a:rPr>
              <a:t>آيه و آيات پيش از آن مجموعه اى است از بازپرسى و محاكمه معنوى بت پرستان.</a:t>
            </a:r>
            <a:endParaRPr lang="en-US" dirty="0">
              <a:ea typeface="Calibri"/>
              <a:cs typeface="Arial"/>
            </a:endParaRPr>
          </a:p>
          <a:p>
            <a:pPr marL="0" indent="0" algn="r" rtl="1">
              <a:lnSpc>
                <a:spcPct val="115000"/>
              </a:lnSpc>
              <a:spcAft>
                <a:spcPts val="1000"/>
              </a:spcAft>
              <a:buNone/>
            </a:pPr>
            <a:r>
              <a:rPr lang="fa-IR" dirty="0">
                <a:ea typeface="Calibri"/>
              </a:rPr>
              <a:t>در اين آيه كه سخن از حل مشكلات و شكستن بن بست ها و اجابت دعاهاست، مى گويد: آيا </a:t>
            </a:r>
            <a:r>
              <a:rPr lang="fa-IR" dirty="0" smtClean="0">
                <a:ea typeface="Calibri"/>
              </a:rPr>
              <a:t>معبودهاى </a:t>
            </a:r>
            <a:r>
              <a:rPr lang="fa-IR" dirty="0">
                <a:ea typeface="Calibri"/>
              </a:rPr>
              <a:t>بى ارزش شما بهترند، </a:t>
            </a:r>
            <a:r>
              <a:rPr lang="fa-IR" dirty="0">
                <a:solidFill>
                  <a:srgbClr val="00B050"/>
                </a:solidFill>
                <a:ea typeface="Calibri"/>
              </a:rPr>
              <a:t>«يا كسى كه دعاى مضطر و درمانده را به اجابت مى رساند و </a:t>
            </a:r>
            <a:r>
              <a:rPr lang="fa-IR" dirty="0" smtClean="0">
                <a:solidFill>
                  <a:srgbClr val="00B050"/>
                </a:solidFill>
                <a:ea typeface="Calibri"/>
              </a:rPr>
              <a:t>گرفتارى </a:t>
            </a:r>
            <a:r>
              <a:rPr lang="fa-IR" dirty="0">
                <a:solidFill>
                  <a:srgbClr val="00B050"/>
                </a:solidFill>
                <a:ea typeface="Calibri"/>
              </a:rPr>
              <a:t>و بلا را بر طرف مى كند؟: أمن يجيب المضطر إذا دعاه و يكشف السوء .»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در آن هنگام كه تمام درهاى عالم اسباب به روى آدمى بسته مى شود و از هر نظر درمانده </a:t>
            </a:r>
            <a:r>
              <a:rPr lang="fa-IR" dirty="0" smtClean="0">
                <a:ea typeface="Calibri"/>
              </a:rPr>
              <a:t>و </a:t>
            </a:r>
            <a:r>
              <a:rPr lang="fa-IR" dirty="0">
                <a:ea typeface="Calibri"/>
              </a:rPr>
              <a:t>مضطر مى گردد، تنها كسى كه مى تواند گره مشكلات را بگشايد و نور اميد در دل ها بتاباند، تنها ذات پاك اوست.</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47898818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fontScale="62500" lnSpcReduction="20000"/>
          </a:bodyPr>
          <a:lstStyle/>
          <a:p>
            <a:pPr marL="0" indent="0" algn="r" rtl="1">
              <a:lnSpc>
                <a:spcPct val="115000"/>
              </a:lnSpc>
              <a:spcAft>
                <a:spcPts val="1000"/>
              </a:spcAft>
              <a:buNone/>
            </a:pPr>
            <a:r>
              <a:rPr lang="fa-IR" sz="4500" b="1" i="1" dirty="0" smtClean="0">
                <a:solidFill>
                  <a:schemeClr val="tx2"/>
                </a:solidFill>
                <a:ea typeface="Calibri"/>
              </a:rPr>
              <a:t>مضطر </a:t>
            </a:r>
            <a:r>
              <a:rPr lang="fa-IR" sz="4500" b="1" i="1" dirty="0">
                <a:solidFill>
                  <a:schemeClr val="tx2"/>
                </a:solidFill>
                <a:ea typeface="Calibri"/>
              </a:rPr>
              <a:t>كيست؟</a:t>
            </a:r>
            <a:endParaRPr lang="en-US" sz="4500" b="1" i="1" dirty="0">
              <a:solidFill>
                <a:schemeClr val="tx2"/>
              </a:solidFill>
              <a:ea typeface="Calibri"/>
              <a:cs typeface="Arial"/>
            </a:endParaRPr>
          </a:p>
          <a:p>
            <a:pPr marL="0" indent="0" algn="r" rtl="1">
              <a:lnSpc>
                <a:spcPct val="115000"/>
              </a:lnSpc>
              <a:spcAft>
                <a:spcPts val="1000"/>
              </a:spcAft>
              <a:buNone/>
            </a:pPr>
            <a:r>
              <a:rPr lang="fa-IR" dirty="0">
                <a:ea typeface="Calibri"/>
              </a:rPr>
              <a:t>گرچه خداوند دعاى همه را ـ هرگاه شرايطش فراهم باشد ـ اجابت مى كند، در اين آيه بهويژه بر </a:t>
            </a:r>
            <a:r>
              <a:rPr lang="fa-IR" dirty="0" smtClean="0">
                <a:ea typeface="Calibri"/>
              </a:rPr>
              <a:t>عنوان </a:t>
            </a:r>
            <a:r>
              <a:rPr lang="fa-IR" dirty="0">
                <a:ea typeface="Calibri"/>
              </a:rPr>
              <a:t>مضطر تكيه شده؛ زيرا يكى از شرايط اجابت دعا آن است كه انسان چشم از عالم اسباب به </a:t>
            </a:r>
            <a:r>
              <a:rPr lang="fa-IR" dirty="0">
                <a:ea typeface="Calibri"/>
                <a:cs typeface="Arial"/>
              </a:rPr>
              <a:t>پ</a:t>
            </a:r>
            <a:r>
              <a:rPr lang="fa-IR" dirty="0" smtClean="0">
                <a:ea typeface="Calibri"/>
              </a:rPr>
              <a:t>كلى </a:t>
            </a:r>
            <a:r>
              <a:rPr lang="fa-IR" dirty="0">
                <a:ea typeface="Calibri"/>
              </a:rPr>
              <a:t>برگيرد و تمام قلب و روحش را در اختيار خدا قرار دهد و همه چيز را از آن او دانسته، حل </a:t>
            </a:r>
            <a:r>
              <a:rPr lang="fa-IR" dirty="0" smtClean="0">
                <a:ea typeface="Calibri"/>
              </a:rPr>
              <a:t>هر </a:t>
            </a:r>
            <a:r>
              <a:rPr lang="fa-IR" dirty="0">
                <a:ea typeface="Calibri"/>
              </a:rPr>
              <a:t>مشكلى را به دست او ببيند. اين درك در حال اضطرار به آدمى دست مى دهد.</a:t>
            </a:r>
            <a:endParaRPr lang="en-US" dirty="0">
              <a:ea typeface="Calibri"/>
              <a:cs typeface="Arial"/>
            </a:endParaRPr>
          </a:p>
          <a:p>
            <a:pPr marL="0" indent="0" algn="r" rtl="1">
              <a:lnSpc>
                <a:spcPct val="115000"/>
              </a:lnSpc>
              <a:spcAft>
                <a:spcPts val="1000"/>
              </a:spcAft>
              <a:buNone/>
            </a:pPr>
            <a:r>
              <a:rPr lang="fa-IR" dirty="0">
                <a:ea typeface="Calibri"/>
              </a:rPr>
              <a:t>درست است كه عالم، عالم اسباب است و مؤمن نهايت كوشش خود را در اين زمينه به </a:t>
            </a:r>
            <a:r>
              <a:rPr lang="fa-IR" dirty="0" smtClean="0">
                <a:ea typeface="Calibri"/>
              </a:rPr>
              <a:t>كارمى </a:t>
            </a:r>
            <a:r>
              <a:rPr lang="fa-IR" dirty="0">
                <a:ea typeface="Calibri"/>
              </a:rPr>
              <a:t>گيرد اما هرگز در جهان اسباب گم نمى شود، بلكه همه را از بركت ذات پاك او مى بيند. او </a:t>
            </a:r>
            <a:r>
              <a:rPr lang="fa-IR" dirty="0" smtClean="0">
                <a:ea typeface="Calibri"/>
              </a:rPr>
              <a:t>ديده </a:t>
            </a:r>
            <a:r>
              <a:rPr lang="fa-IR" dirty="0">
                <a:ea typeface="Calibri"/>
              </a:rPr>
              <a:t>اى نافذ دارد و در پشت حجاب اسباب، ذات مسبب الأسباب را مى بيند و همه چيز را از او </a:t>
            </a:r>
            <a:r>
              <a:rPr lang="fa-IR" dirty="0" smtClean="0">
                <a:ea typeface="Calibri"/>
              </a:rPr>
              <a:t>مى </a:t>
            </a:r>
            <a:r>
              <a:rPr lang="fa-IR" dirty="0">
                <a:ea typeface="Calibri"/>
              </a:rPr>
              <a:t>خواهد. آرى، اگر انسان به اين مرحله برسد، مهم ترين شرط اجابت دعا را فراهم ساخته است.</a:t>
            </a:r>
            <a:endParaRPr lang="en-US" dirty="0">
              <a:ea typeface="Calibri"/>
              <a:cs typeface="Arial"/>
            </a:endParaRPr>
          </a:p>
          <a:p>
            <a:pPr marL="0" indent="0" algn="r" rtl="1">
              <a:lnSpc>
                <a:spcPct val="115000"/>
              </a:lnSpc>
              <a:spcAft>
                <a:spcPts val="1000"/>
              </a:spcAft>
              <a:buNone/>
            </a:pPr>
            <a:r>
              <a:rPr lang="fa-IR" sz="4400" b="1" dirty="0">
                <a:ea typeface="Calibri"/>
              </a:rPr>
              <a:t>كيفيت دعا</a:t>
            </a:r>
            <a:endParaRPr lang="en-US" sz="4400" b="1" dirty="0">
              <a:ea typeface="Calibri"/>
              <a:cs typeface="Arial"/>
            </a:endParaRPr>
          </a:p>
          <a:p>
            <a:pPr marL="0" indent="0" algn="r" rtl="1">
              <a:lnSpc>
                <a:spcPct val="115000"/>
              </a:lnSpc>
              <a:spcAft>
                <a:spcPts val="1000"/>
              </a:spcAft>
              <a:buNone/>
            </a:pPr>
            <a:r>
              <a:rPr lang="fa-IR" b="1" i="1" dirty="0">
                <a:solidFill>
                  <a:srgbClr val="009900"/>
                </a:solidFill>
                <a:ea typeface="Calibri"/>
              </a:rPr>
              <a:t>فإذا قضيتم مناسككم فاذكروا الله كذكركم آباءكم أو أشد ذكرا فمن الناس من يقول ربنا </a:t>
            </a:r>
            <a:r>
              <a:rPr lang="fa-IR" b="1" i="1" dirty="0" smtClean="0">
                <a:solidFill>
                  <a:srgbClr val="009900"/>
                </a:solidFill>
                <a:ea typeface="Calibri"/>
              </a:rPr>
              <a:t>آتنا</a:t>
            </a:r>
            <a:r>
              <a:rPr lang="fa-IR" b="1" i="1" dirty="0">
                <a:solidFill>
                  <a:srgbClr val="009900"/>
                </a:solidFill>
                <a:ea typeface="Calibri"/>
                <a:cs typeface="Arial"/>
              </a:rPr>
              <a:t> </a:t>
            </a:r>
            <a:r>
              <a:rPr lang="fa-IR" b="1" i="1" dirty="0" smtClean="0">
                <a:solidFill>
                  <a:srgbClr val="009900"/>
                </a:solidFill>
                <a:ea typeface="Calibri"/>
              </a:rPr>
              <a:t>فى </a:t>
            </a:r>
            <a:r>
              <a:rPr lang="fa-IR" b="1" i="1" dirty="0">
                <a:solidFill>
                  <a:srgbClr val="009900"/>
                </a:solidFill>
                <a:ea typeface="Calibri"/>
              </a:rPr>
              <a:t>الدنيا و ما له فى الآخرة من خلاق * و منهم من يقول ربنا آتنا فى الدنيا حسنة و فى الآخرة </a:t>
            </a:r>
            <a:r>
              <a:rPr lang="fa-IR" b="1" i="1" dirty="0" smtClean="0">
                <a:solidFill>
                  <a:srgbClr val="009900"/>
                </a:solidFill>
                <a:ea typeface="Calibri"/>
              </a:rPr>
              <a:t>حسنة </a:t>
            </a:r>
            <a:r>
              <a:rPr lang="fa-IR" b="1" i="1" dirty="0">
                <a:solidFill>
                  <a:srgbClr val="009900"/>
                </a:solidFill>
                <a:ea typeface="Calibri"/>
              </a:rPr>
              <a:t>و قنا عذاب النار * أولئك لهم نصيب مما كسبوا و الله سريع الحساب </a:t>
            </a:r>
            <a:r>
              <a:rPr lang="fa-IR" b="1" i="1" dirty="0" smtClean="0">
                <a:solidFill>
                  <a:srgbClr val="009900"/>
                </a:solidFill>
                <a:ea typeface="Calibri"/>
              </a:rPr>
              <a:t>.</a:t>
            </a:r>
            <a:endParaRPr lang="en-US" b="1" i="1" dirty="0">
              <a:solidFill>
                <a:srgbClr val="009900"/>
              </a:solidFill>
              <a:ea typeface="Calibri"/>
              <a:cs typeface="Arial"/>
            </a:endParaRPr>
          </a:p>
          <a:p>
            <a:pPr marL="0" indent="0" algn="r" rtl="1">
              <a:lnSpc>
                <a:spcPct val="115000"/>
              </a:lnSpc>
              <a:spcAft>
                <a:spcPts val="1000"/>
              </a:spcAft>
              <a:buNone/>
            </a:pPr>
            <a:r>
              <a:rPr lang="fa-IR" dirty="0">
                <a:ea typeface="Calibri"/>
              </a:rPr>
              <a:t>در حديثى از امام </a:t>
            </a:r>
            <a:r>
              <a:rPr lang="fa-IR" dirty="0" smtClean="0">
                <a:ea typeface="Calibri"/>
              </a:rPr>
              <a:t>باقر(ع) </a:t>
            </a:r>
            <a:r>
              <a:rPr lang="fa-IR" dirty="0">
                <a:ea typeface="Calibri"/>
              </a:rPr>
              <a:t>آمده است: در ايام جاهليت هنگامى كه از مراسم حج </a:t>
            </a:r>
            <a:r>
              <a:rPr lang="fa-IR" dirty="0" smtClean="0">
                <a:ea typeface="Calibri"/>
              </a:rPr>
              <a:t>فارغ </a:t>
            </a:r>
            <a:r>
              <a:rPr lang="fa-IR" dirty="0">
                <a:ea typeface="Calibri"/>
              </a:rPr>
              <a:t>مى شدند، در آنجا اجتماع مى كردند و افتخارات نياكان خود را برشمرده، از ايام گذشته آنها </a:t>
            </a:r>
            <a:r>
              <a:rPr lang="fa-IR" dirty="0" smtClean="0">
                <a:ea typeface="Calibri"/>
              </a:rPr>
              <a:t>و </a:t>
            </a:r>
            <a:r>
              <a:rPr lang="fa-IR" dirty="0">
                <a:ea typeface="Calibri"/>
              </a:rPr>
              <a:t>بخشش فراوانشان ياد مى كردند، (و افتخارات موهومى براى خود برمى شمردند). آيات فوق نازل شد و به آنها دستور داد به جاى اين كار نادرست، ذكر خدا گويند و با همان شور و سوز و </a:t>
            </a:r>
            <a:r>
              <a:rPr lang="fa-IR" dirty="0" smtClean="0">
                <a:ea typeface="Calibri"/>
              </a:rPr>
              <a:t>بلكه </a:t>
            </a:r>
            <a:r>
              <a:rPr lang="fa-IR" dirty="0">
                <a:ea typeface="Calibri"/>
              </a:rPr>
              <a:t>بيشتر، از نعمت هاى بى دريغ خداوند و مواهب او ياد كنند.</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lgn="r" rtl="1">
              <a:lnSpc>
                <a:spcPct val="115000"/>
              </a:lnSpc>
              <a:spcAft>
                <a:spcPts val="1000"/>
              </a:spcAft>
              <a:buNone/>
            </a:pPr>
            <a:endParaRPr lang="en-US" dirty="0">
              <a:ea typeface="Calibri"/>
              <a:cs typeface="Arial"/>
            </a:endParaRPr>
          </a:p>
        </p:txBody>
      </p:sp>
    </p:spTree>
    <p:extLst>
      <p:ext uri="{BB962C8B-B14F-4D97-AF65-F5344CB8AC3E}">
        <p14:creationId xmlns:p14="http://schemas.microsoft.com/office/powerpoint/2010/main" val="279490261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r" rtl="1">
              <a:lnSpc>
                <a:spcPct val="115000"/>
              </a:lnSpc>
              <a:spcAft>
                <a:spcPts val="1000"/>
              </a:spcAft>
              <a:buNone/>
            </a:pPr>
            <a:r>
              <a:rPr lang="fa-IR" dirty="0" smtClean="0">
                <a:ea typeface="Calibri"/>
              </a:rPr>
              <a:t>گرچه </a:t>
            </a:r>
            <a:r>
              <a:rPr lang="fa-IR" dirty="0">
                <a:ea typeface="Calibri"/>
              </a:rPr>
              <a:t>اعراب جاهليت مراسم حج را با واسطه هاى متعددى از ابراهيم </a:t>
            </a:r>
            <a:r>
              <a:rPr lang="fa-IR" dirty="0" smtClean="0">
                <a:ea typeface="Calibri"/>
              </a:rPr>
              <a:t>خليل(ع) </a:t>
            </a:r>
            <a:endParaRPr lang="en-US" dirty="0">
              <a:ea typeface="Calibri"/>
              <a:cs typeface="Arial"/>
            </a:endParaRPr>
          </a:p>
          <a:p>
            <a:pPr marL="0" indent="0" algn="r" rtl="1">
              <a:lnSpc>
                <a:spcPct val="115000"/>
              </a:lnSpc>
              <a:spcAft>
                <a:spcPts val="1000"/>
              </a:spcAft>
              <a:buNone/>
            </a:pPr>
            <a:r>
              <a:rPr lang="fa-IR" dirty="0">
                <a:ea typeface="Calibri"/>
              </a:rPr>
              <a:t>گرفته بودند، آن چنان با خرافات آميخته شده بود كه اين عبادت بزرگ و انسان ساز را ـ كه نقطه </a:t>
            </a:r>
            <a:endParaRPr lang="en-US" dirty="0">
              <a:ea typeface="Calibri"/>
              <a:cs typeface="Arial"/>
            </a:endParaRPr>
          </a:p>
          <a:p>
            <a:pPr marL="0" indent="0" algn="r" rtl="1">
              <a:lnSpc>
                <a:spcPct val="115000"/>
              </a:lnSpc>
              <a:spcAft>
                <a:spcPts val="1000"/>
              </a:spcAft>
              <a:buNone/>
            </a:pPr>
            <a:r>
              <a:rPr lang="fa-IR" dirty="0">
                <a:ea typeface="Calibri"/>
              </a:rPr>
              <a:t>عطفى در زندگى زائران خانه خدا و موجب تولد دوباره آنهاست ـ از صورت اصلى و فلسفه هاى </a:t>
            </a:r>
            <a:endParaRPr lang="en-US" dirty="0">
              <a:ea typeface="Calibri"/>
              <a:cs typeface="Arial"/>
            </a:endParaRPr>
          </a:p>
          <a:p>
            <a:pPr marL="0" indent="0" algn="r" rtl="1">
              <a:lnSpc>
                <a:spcPct val="115000"/>
              </a:lnSpc>
              <a:spcAft>
                <a:spcPts val="1000"/>
              </a:spcAft>
              <a:buNone/>
            </a:pPr>
            <a:r>
              <a:rPr lang="fa-IR" dirty="0">
                <a:ea typeface="Calibri"/>
              </a:rPr>
              <a:t>تربيتى خارج و بهوسيله اى براى تفرقه و نفاق تبديل ساخته بود.</a:t>
            </a:r>
            <a:endParaRPr lang="en-US" dirty="0">
              <a:ea typeface="Calibri"/>
              <a:cs typeface="Arial"/>
            </a:endParaRPr>
          </a:p>
          <a:p>
            <a:pPr marL="0" indent="0" algn="r" rtl="1">
              <a:lnSpc>
                <a:spcPct val="115000"/>
              </a:lnSpc>
              <a:spcAft>
                <a:spcPts val="1000"/>
              </a:spcAft>
              <a:buNone/>
            </a:pPr>
            <a:r>
              <a:rPr lang="fa-IR" dirty="0">
                <a:ea typeface="Calibri"/>
              </a:rPr>
              <a:t>در نخستين آيه، مى فرمايد: </a:t>
            </a:r>
            <a:r>
              <a:rPr lang="fa-IR" dirty="0">
                <a:solidFill>
                  <a:srgbClr val="009900"/>
                </a:solidFill>
                <a:ea typeface="Calibri"/>
              </a:rPr>
              <a:t>«هنگامى كه مناسك (حج) خود را انجام داديد، ذكر خدا گوييد؛ </a:t>
            </a:r>
            <a:endParaRPr lang="en-US" dirty="0">
              <a:solidFill>
                <a:srgbClr val="009900"/>
              </a:solidFill>
              <a:ea typeface="Calibri"/>
              <a:cs typeface="Arial"/>
            </a:endParaRPr>
          </a:p>
          <a:p>
            <a:pPr marL="0" indent="0" algn="r" rtl="1">
              <a:lnSpc>
                <a:spcPct val="115000"/>
              </a:lnSpc>
              <a:spcAft>
                <a:spcPts val="1000"/>
              </a:spcAft>
              <a:buNone/>
            </a:pPr>
            <a:r>
              <a:rPr lang="fa-IR" dirty="0">
                <a:solidFill>
                  <a:srgbClr val="009900"/>
                </a:solidFill>
                <a:ea typeface="Calibri"/>
              </a:rPr>
              <a:t>همان گونه كه پدران و نياكانتان را ياد مى كرديد؛ بلكه از آن بيشتر: فإذا قضيتم مناسككم فاذكروا </a:t>
            </a:r>
            <a:endParaRPr lang="en-US" dirty="0">
              <a:solidFill>
                <a:srgbClr val="009900"/>
              </a:solidFill>
              <a:ea typeface="Calibri"/>
              <a:cs typeface="Arial"/>
            </a:endParaRPr>
          </a:p>
          <a:p>
            <a:pPr marL="0" indent="0" algn="r" rtl="1">
              <a:lnSpc>
                <a:spcPct val="115000"/>
              </a:lnSpc>
              <a:spcAft>
                <a:spcPts val="1000"/>
              </a:spcAft>
              <a:buNone/>
            </a:pPr>
            <a:r>
              <a:rPr lang="fa-IR" dirty="0">
                <a:solidFill>
                  <a:srgbClr val="009900"/>
                </a:solidFill>
                <a:ea typeface="Calibri"/>
              </a:rPr>
              <a:t>الله كذكركم آباءكم أو أشد ذكرا.» </a:t>
            </a:r>
            <a:endParaRPr lang="en-US" dirty="0">
              <a:solidFill>
                <a:srgbClr val="009900"/>
              </a:solidFill>
              <a:ea typeface="Calibri"/>
              <a:cs typeface="Arial"/>
            </a:endParaRPr>
          </a:p>
          <a:p>
            <a:pPr marL="0" indent="0" algn="r" rtl="1">
              <a:lnSpc>
                <a:spcPct val="115000"/>
              </a:lnSpc>
              <a:spcAft>
                <a:spcPts val="1000"/>
              </a:spcAft>
              <a:buNone/>
            </a:pPr>
            <a:r>
              <a:rPr lang="fa-IR" dirty="0">
                <a:solidFill>
                  <a:schemeClr val="tx2"/>
                </a:solidFill>
                <a:ea typeface="Calibri"/>
              </a:rPr>
              <a:t>عظمت و بزرگى در پرتو ارتباط با خداست، نه مباهات كردن به ارتباط موهوم با نياكان. </a:t>
            </a:r>
            <a:endParaRPr lang="en-US" dirty="0">
              <a:solidFill>
                <a:schemeClr val="tx2"/>
              </a:solidFill>
              <a:ea typeface="Calibri"/>
              <a:cs typeface="Arial"/>
            </a:endParaRPr>
          </a:p>
          <a:p>
            <a:pPr marL="0" indent="0" algn="r" rtl="1">
              <a:lnSpc>
                <a:spcPct val="115000"/>
              </a:lnSpc>
              <a:spcAft>
                <a:spcPts val="1000"/>
              </a:spcAft>
              <a:buNone/>
            </a:pPr>
            <a:r>
              <a:rPr lang="fa-IR" dirty="0">
                <a:ea typeface="Calibri"/>
              </a:rPr>
              <a:t>منظور از اين تعبير اين نيست كه هم نياكان را ذكر كنيد و هم خدا را، بلكه اشاره اى است به اين </a:t>
            </a:r>
            <a:endParaRPr lang="en-US" dirty="0">
              <a:ea typeface="Calibri"/>
              <a:cs typeface="Arial"/>
            </a:endParaRPr>
          </a:p>
          <a:p>
            <a:pPr marL="0" indent="0" algn="r" rtl="1">
              <a:lnSpc>
                <a:spcPct val="115000"/>
              </a:lnSpc>
              <a:spcAft>
                <a:spcPts val="1000"/>
              </a:spcAft>
              <a:buNone/>
            </a:pPr>
            <a:r>
              <a:rPr lang="fa-IR" dirty="0">
                <a:ea typeface="Calibri"/>
              </a:rPr>
              <a:t>واقعيت كه اگر آنها به دليل پاره اى از مواهب شايسته يادآورى هستند، چرا به سراغ </a:t>
            </a:r>
            <a:r>
              <a:rPr lang="fa-IR" dirty="0" smtClean="0">
                <a:ea typeface="Calibri"/>
              </a:rPr>
              <a:t>خدا</a:t>
            </a:r>
            <a:r>
              <a:rPr lang="fa-IR" dirty="0">
                <a:ea typeface="Calibri"/>
              </a:rPr>
              <a:t>نمى </a:t>
            </a:r>
            <a:endParaRPr lang="en-US" dirty="0">
              <a:ea typeface="Calibri"/>
              <a:cs typeface="Arial"/>
            </a:endParaRPr>
          </a:p>
          <a:p>
            <a:pPr marL="0" indent="0" algn="r" rtl="1">
              <a:lnSpc>
                <a:spcPct val="115000"/>
              </a:lnSpc>
              <a:spcAft>
                <a:spcPts val="1000"/>
              </a:spcAft>
              <a:buNone/>
            </a:pPr>
            <a:r>
              <a:rPr lang="fa-IR" dirty="0">
                <a:ea typeface="Calibri"/>
              </a:rPr>
              <a:t>رويد كه تمام عالم هستى و تمام نعمت هاى جهان از ناحيه اوست.</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6374413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15400" cy="6705600"/>
          </a:xfrm>
        </p:spPr>
        <p:txBody>
          <a:bodyPr>
            <a:normAutofit fontScale="92500"/>
          </a:bodyPr>
          <a:lstStyle/>
          <a:p>
            <a:pPr marL="0" indent="0" algn="r" rtl="1">
              <a:lnSpc>
                <a:spcPct val="115000"/>
              </a:lnSpc>
              <a:spcAft>
                <a:spcPts val="1000"/>
              </a:spcAft>
              <a:buNone/>
            </a:pPr>
            <a:r>
              <a:rPr lang="fa-IR" dirty="0">
                <a:ea typeface="Calibri"/>
              </a:rPr>
              <a:t>در اينكه منظور از ذكر خدا در اينجا چيست، مفسران بسيار سخن گفته اند، اما ظاهرا تمام </a:t>
            </a:r>
            <a:r>
              <a:rPr lang="fa-IR" dirty="0" smtClean="0">
                <a:ea typeface="Calibri"/>
              </a:rPr>
              <a:t>اذكار </a:t>
            </a:r>
            <a:r>
              <a:rPr lang="fa-IR" dirty="0">
                <a:ea typeface="Calibri"/>
              </a:rPr>
              <a:t>الهى را بعد از مراسم شامل مى شود. در واقع بايد خدا را بر تمام نعمت هايش بهويژه نعمت </a:t>
            </a:r>
            <a:r>
              <a:rPr lang="fa-IR" dirty="0" smtClean="0">
                <a:ea typeface="Calibri"/>
              </a:rPr>
              <a:t>ايمان </a:t>
            </a:r>
            <a:r>
              <a:rPr lang="fa-IR" dirty="0">
                <a:ea typeface="Calibri"/>
              </a:rPr>
              <a:t>و هدايت به حج شكر گويند و آثار تربيتى آن را با ياد الهى تكامل بخشند.</a:t>
            </a:r>
            <a:endParaRPr lang="en-US" dirty="0">
              <a:ea typeface="Calibri"/>
              <a:cs typeface="Arial"/>
            </a:endParaRPr>
          </a:p>
          <a:p>
            <a:pPr marL="0" indent="0" algn="r" rtl="1">
              <a:lnSpc>
                <a:spcPct val="115000"/>
              </a:lnSpc>
              <a:spcAft>
                <a:spcPts val="1000"/>
              </a:spcAft>
              <a:buNone/>
            </a:pPr>
            <a:r>
              <a:rPr lang="fa-IR" dirty="0">
                <a:ea typeface="Calibri"/>
              </a:rPr>
              <a:t>در اينجا قرآن مردم را به دو گروه تقسيم مى كند: </a:t>
            </a:r>
            <a:r>
              <a:rPr lang="fa-IR" dirty="0">
                <a:solidFill>
                  <a:schemeClr val="tx2"/>
                </a:solidFill>
                <a:ea typeface="Calibri"/>
              </a:rPr>
              <a:t>«گروهى از مردم مى گويند: خداوندا، </a:t>
            </a:r>
            <a:r>
              <a:rPr lang="fa-IR" dirty="0" smtClean="0">
                <a:solidFill>
                  <a:schemeClr val="tx2"/>
                </a:solidFill>
                <a:ea typeface="Calibri"/>
              </a:rPr>
              <a:t>دردنيا </a:t>
            </a:r>
            <a:r>
              <a:rPr lang="fa-IR" dirty="0">
                <a:solidFill>
                  <a:schemeClr val="tx2"/>
                </a:solidFill>
                <a:ea typeface="Calibri"/>
              </a:rPr>
              <a:t>به ما (نيكى) عطا فرما، ولى در آخرت بهره اى ندارند: فمن الناس من يقول ربنا آتنا فى الدنيا </a:t>
            </a:r>
            <a:r>
              <a:rPr lang="fa-IR" dirty="0" smtClean="0">
                <a:solidFill>
                  <a:schemeClr val="tx2"/>
                </a:solidFill>
                <a:ea typeface="Calibri"/>
              </a:rPr>
              <a:t>و </a:t>
            </a:r>
            <a:r>
              <a:rPr lang="fa-IR" dirty="0">
                <a:solidFill>
                  <a:schemeClr val="tx2"/>
                </a:solidFill>
                <a:ea typeface="Calibri"/>
              </a:rPr>
              <a:t>ما له فى الآخرة من خلاق</a:t>
            </a:r>
            <a:r>
              <a:rPr lang="fa-IR" dirty="0" smtClean="0">
                <a:solidFill>
                  <a:schemeClr val="tx2"/>
                </a:solidFill>
                <a:ea typeface="Calibri"/>
              </a:rPr>
              <a:t>.»</a:t>
            </a:r>
            <a:endParaRPr lang="en-US" dirty="0">
              <a:ea typeface="Calibri"/>
              <a:cs typeface="Arial"/>
            </a:endParaRPr>
          </a:p>
          <a:p>
            <a:pPr marL="0" indent="0" algn="r" rtl="1">
              <a:lnSpc>
                <a:spcPct val="115000"/>
              </a:lnSpc>
              <a:spcAft>
                <a:spcPts val="1000"/>
              </a:spcAft>
              <a:buNone/>
            </a:pPr>
            <a:r>
              <a:rPr lang="fa-IR" dirty="0">
                <a:solidFill>
                  <a:schemeClr val="accent3">
                    <a:lumMod val="50000"/>
                  </a:schemeClr>
                </a:solidFill>
                <a:ea typeface="Calibri"/>
              </a:rPr>
              <a:t>«و گروهى مى گويند: پروردگارا به ما در دنيا (نيكى) عطا كن و در آخرت (نيكى) مرحمت </a:t>
            </a:r>
            <a:r>
              <a:rPr lang="fa-IR" dirty="0" smtClean="0">
                <a:solidFill>
                  <a:schemeClr val="accent3">
                    <a:lumMod val="50000"/>
                  </a:schemeClr>
                </a:solidFill>
                <a:ea typeface="Calibri"/>
              </a:rPr>
              <a:t>فرما </a:t>
            </a:r>
            <a:r>
              <a:rPr lang="fa-IR" dirty="0">
                <a:solidFill>
                  <a:schemeClr val="accent3">
                    <a:lumMod val="50000"/>
                  </a:schemeClr>
                </a:solidFill>
                <a:ea typeface="Calibri"/>
              </a:rPr>
              <a:t>و ما را از عذاب آتش نگاهدار: و منهم من يقول ربنا آتنا فى الدنيا حسنة و فى الآخرة حسنة </a:t>
            </a:r>
            <a:r>
              <a:rPr lang="fa-IR" dirty="0" smtClean="0">
                <a:solidFill>
                  <a:schemeClr val="accent3">
                    <a:lumMod val="50000"/>
                  </a:schemeClr>
                </a:solidFill>
                <a:ea typeface="Calibri"/>
              </a:rPr>
              <a:t>و </a:t>
            </a:r>
            <a:r>
              <a:rPr lang="fa-IR" dirty="0">
                <a:solidFill>
                  <a:schemeClr val="accent3">
                    <a:lumMod val="50000"/>
                  </a:schemeClr>
                </a:solidFill>
                <a:ea typeface="Calibri"/>
              </a:rPr>
              <a:t>قنا عذاب النار .» </a:t>
            </a:r>
            <a:endParaRPr lang="en-US" dirty="0">
              <a:solidFill>
                <a:schemeClr val="accent3">
                  <a:lumMod val="50000"/>
                </a:schemeClr>
              </a:solidFill>
              <a:ea typeface="Calibri"/>
              <a:cs typeface="Arial"/>
            </a:endParaRPr>
          </a:p>
          <a:p>
            <a:pPr marL="0" indent="0">
              <a:buNone/>
            </a:pPr>
            <a:endParaRPr lang="fa-IR" dirty="0"/>
          </a:p>
        </p:txBody>
      </p:sp>
    </p:spTree>
    <p:extLst>
      <p:ext uri="{BB962C8B-B14F-4D97-AF65-F5344CB8AC3E}">
        <p14:creationId xmlns:p14="http://schemas.microsoft.com/office/powerpoint/2010/main" val="164405605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7162800"/>
          </a:xfrm>
        </p:spPr>
        <p:txBody>
          <a:bodyPr>
            <a:normAutofit fontScale="70000" lnSpcReduction="20000"/>
          </a:bodyPr>
          <a:lstStyle/>
          <a:p>
            <a:pPr marL="0" indent="0" algn="r" rtl="1">
              <a:lnSpc>
                <a:spcPct val="115000"/>
              </a:lnSpc>
              <a:spcAft>
                <a:spcPts val="1000"/>
              </a:spcAft>
              <a:buNone/>
            </a:pPr>
            <a:r>
              <a:rPr lang="fa-IR" dirty="0">
                <a:ea typeface="Calibri"/>
              </a:rPr>
              <a:t>درحقيقت اين بخش از آيات به خواسته هاى مردم و اهداف آنها در اين عبادت بزرگ اشاره </a:t>
            </a:r>
            <a:endParaRPr lang="en-US" dirty="0">
              <a:ea typeface="Calibri"/>
              <a:cs typeface="Arial"/>
            </a:endParaRPr>
          </a:p>
          <a:p>
            <a:pPr marL="0" indent="0" algn="r" rtl="1">
              <a:lnSpc>
                <a:spcPct val="115000"/>
              </a:lnSpc>
              <a:spcAft>
                <a:spcPts val="1000"/>
              </a:spcAft>
              <a:buNone/>
            </a:pPr>
            <a:r>
              <a:rPr lang="fa-IR" dirty="0">
                <a:ea typeface="Calibri"/>
              </a:rPr>
              <a:t>دارد. برخى جز به مواهب مادى دنيا نظر ندارند و از خدا چيزى غير از آن نمى خواهند. بديهى </a:t>
            </a:r>
            <a:endParaRPr lang="en-US" dirty="0">
              <a:ea typeface="Calibri"/>
              <a:cs typeface="Arial"/>
            </a:endParaRPr>
          </a:p>
          <a:p>
            <a:pPr marL="0" indent="0" algn="r" rtl="1">
              <a:lnSpc>
                <a:spcPct val="115000"/>
              </a:lnSpc>
              <a:spcAft>
                <a:spcPts val="1000"/>
              </a:spcAft>
              <a:buNone/>
            </a:pPr>
            <a:r>
              <a:rPr lang="fa-IR" dirty="0">
                <a:ea typeface="Calibri"/>
              </a:rPr>
              <a:t>است اينان در آخرت از همه چيز بى بهره اند. اما گروهى، هم مواهب مادى دنيا را مى خواهند</a:t>
            </a:r>
            <a:endParaRPr lang="en-US" dirty="0">
              <a:ea typeface="Calibri"/>
              <a:cs typeface="Arial"/>
            </a:endParaRPr>
          </a:p>
          <a:p>
            <a:pPr marL="0" indent="0" algn="r" rtl="1">
              <a:lnSpc>
                <a:spcPct val="115000"/>
              </a:lnSpc>
              <a:spcAft>
                <a:spcPts val="1000"/>
              </a:spcAft>
              <a:buNone/>
            </a:pPr>
            <a:r>
              <a:rPr lang="fa-IR" dirty="0">
                <a:ea typeface="Calibri"/>
              </a:rPr>
              <a:t>و هم مواهب معنوى را و بلكه زندگى دنيا را نيز به عنوان مقدمه تكامل معنوى مى طلبند و اين </a:t>
            </a:r>
            <a:endParaRPr lang="en-US" dirty="0">
              <a:ea typeface="Calibri"/>
              <a:cs typeface="Arial"/>
            </a:endParaRPr>
          </a:p>
          <a:p>
            <a:pPr marL="0" indent="0" algn="r" rtl="1">
              <a:lnSpc>
                <a:spcPct val="115000"/>
              </a:lnSpc>
              <a:spcAft>
                <a:spcPts val="1000"/>
              </a:spcAft>
              <a:buNone/>
            </a:pPr>
            <a:r>
              <a:rPr lang="fa-IR" dirty="0">
                <a:ea typeface="Calibri"/>
              </a:rPr>
              <a:t>است منطق اسلام كه هم به جسم و ماده نظر دارد و هم به جان و معنا. اسلام دنيا را زمينه ساز </a:t>
            </a:r>
            <a:endParaRPr lang="en-US" dirty="0">
              <a:ea typeface="Calibri"/>
              <a:cs typeface="Arial"/>
            </a:endParaRPr>
          </a:p>
          <a:p>
            <a:pPr marL="0" indent="0" algn="r" rtl="1">
              <a:lnSpc>
                <a:spcPct val="115000"/>
              </a:lnSpc>
              <a:spcAft>
                <a:spcPts val="1000"/>
              </a:spcAft>
              <a:buNone/>
            </a:pPr>
            <a:r>
              <a:rPr lang="fa-IR" dirty="0">
                <a:ea typeface="Calibri"/>
              </a:rPr>
              <a:t>معنويت مى شمرد و هرگز با انسان هاى تك بعدى موافق نيست؛ آنانى كه در ماديات </a:t>
            </a:r>
            <a:r>
              <a:rPr lang="fa-IR" dirty="0" smtClean="0">
                <a:ea typeface="Calibri"/>
              </a:rPr>
              <a:t>غوطه ورند </a:t>
            </a:r>
            <a:endParaRPr lang="en-US" dirty="0">
              <a:ea typeface="Calibri"/>
              <a:cs typeface="Arial"/>
            </a:endParaRPr>
          </a:p>
          <a:p>
            <a:pPr marL="0" indent="0" algn="r" rtl="1">
              <a:lnSpc>
                <a:spcPct val="115000"/>
              </a:lnSpc>
              <a:spcAft>
                <a:spcPts val="1000"/>
              </a:spcAft>
              <a:buNone/>
            </a:pPr>
            <a:r>
              <a:rPr lang="fa-IR" dirty="0">
                <a:ea typeface="Calibri"/>
              </a:rPr>
              <a:t>و براى آن اصالت قائل اند، يا كسانى كه به كلى از زندگانى دنيا بيگانه اند.</a:t>
            </a:r>
            <a:endParaRPr lang="en-US" dirty="0">
              <a:ea typeface="Calibri"/>
              <a:cs typeface="Arial"/>
            </a:endParaRPr>
          </a:p>
          <a:p>
            <a:pPr marL="0" indent="0" algn="r" rtl="1">
              <a:lnSpc>
                <a:spcPct val="115000"/>
              </a:lnSpc>
              <a:spcAft>
                <a:spcPts val="1000"/>
              </a:spcAft>
              <a:buNone/>
            </a:pPr>
            <a:r>
              <a:rPr lang="fa-IR" dirty="0">
                <a:ea typeface="Calibri"/>
              </a:rPr>
              <a:t>در اينكه منظور از </a:t>
            </a:r>
            <a:r>
              <a:rPr lang="fa-IR" dirty="0">
                <a:solidFill>
                  <a:schemeClr val="tx2"/>
                </a:solidFill>
                <a:ea typeface="Calibri"/>
              </a:rPr>
              <a:t>«حسنة» </a:t>
            </a:r>
            <a:r>
              <a:rPr lang="fa-IR" dirty="0">
                <a:ea typeface="Calibri"/>
              </a:rPr>
              <a:t>در اين آيه چيست، تفسيرهاى مختلفى را ذكر كرده اند. در </a:t>
            </a:r>
            <a:r>
              <a:rPr lang="fa-IR" dirty="0" smtClean="0">
                <a:ea typeface="Calibri"/>
              </a:rPr>
              <a:t>روايتى </a:t>
            </a:r>
            <a:r>
              <a:rPr lang="fa-IR" dirty="0">
                <a:ea typeface="Calibri"/>
              </a:rPr>
              <a:t>از امام </a:t>
            </a:r>
            <a:r>
              <a:rPr lang="fa-IR" dirty="0" smtClean="0">
                <a:ea typeface="Calibri"/>
              </a:rPr>
              <a:t>صادق(ع) </a:t>
            </a:r>
            <a:r>
              <a:rPr lang="fa-IR" dirty="0">
                <a:ea typeface="Calibri"/>
              </a:rPr>
              <a:t>به معناى </a:t>
            </a:r>
            <a:r>
              <a:rPr lang="fa-IR" dirty="0">
                <a:solidFill>
                  <a:schemeClr val="tx2"/>
                </a:solidFill>
                <a:ea typeface="Calibri"/>
              </a:rPr>
              <a:t>وسعت رزق، حسن خلق در دنيا، خشنودى خدا و </a:t>
            </a:r>
            <a:r>
              <a:rPr lang="fa-IR" dirty="0" smtClean="0">
                <a:solidFill>
                  <a:schemeClr val="tx2"/>
                </a:solidFill>
                <a:ea typeface="Calibri"/>
              </a:rPr>
              <a:t>بهشت </a:t>
            </a:r>
            <a:r>
              <a:rPr lang="fa-IR" dirty="0">
                <a:solidFill>
                  <a:schemeClr val="tx2"/>
                </a:solidFill>
                <a:ea typeface="Calibri"/>
              </a:rPr>
              <a:t>در آخرت </a:t>
            </a:r>
            <a:r>
              <a:rPr lang="fa-IR" dirty="0">
                <a:ea typeface="Calibri"/>
              </a:rPr>
              <a:t>تفسير شده</a:t>
            </a:r>
            <a:r>
              <a:rPr lang="fa-IR" dirty="0" smtClean="0">
                <a:ea typeface="Calibri"/>
              </a:rPr>
              <a:t>، </a:t>
            </a:r>
            <a:r>
              <a:rPr lang="fa-IR" dirty="0">
                <a:ea typeface="Calibri"/>
              </a:rPr>
              <a:t>برخى از مفسران نيز آن را به معناى </a:t>
            </a:r>
            <a:r>
              <a:rPr lang="fa-IR" dirty="0">
                <a:solidFill>
                  <a:schemeClr val="tx2"/>
                </a:solidFill>
                <a:ea typeface="Calibri"/>
              </a:rPr>
              <a:t>علم و عبادت در دنيا و بهشت </a:t>
            </a:r>
            <a:r>
              <a:rPr lang="fa-IR" dirty="0" smtClean="0">
                <a:solidFill>
                  <a:schemeClr val="tx2"/>
                </a:solidFill>
                <a:ea typeface="Calibri"/>
              </a:rPr>
              <a:t>در </a:t>
            </a:r>
            <a:r>
              <a:rPr lang="fa-IR" dirty="0">
                <a:solidFill>
                  <a:schemeClr val="tx2"/>
                </a:solidFill>
                <a:ea typeface="Calibri"/>
              </a:rPr>
              <a:t>آخرت، يا مال در دنيا و بهشت در آخرت و يا همسر خوب و صالح در دنيا و بهشت در آخرت </a:t>
            </a:r>
            <a:r>
              <a:rPr lang="fa-IR" dirty="0" smtClean="0">
                <a:ea typeface="Calibri"/>
              </a:rPr>
              <a:t>دانسته </a:t>
            </a:r>
            <a:r>
              <a:rPr lang="fa-IR" dirty="0">
                <a:ea typeface="Calibri"/>
              </a:rPr>
              <a:t>اند. در حديثى نيز از </a:t>
            </a:r>
            <a:r>
              <a:rPr lang="fa-IR" dirty="0" smtClean="0">
                <a:ea typeface="Calibri"/>
              </a:rPr>
              <a:t>پيامبر(ص)آمده </a:t>
            </a:r>
            <a:r>
              <a:rPr lang="fa-IR" dirty="0">
                <a:ea typeface="Calibri"/>
              </a:rPr>
              <a:t>است:</a:t>
            </a:r>
            <a:br>
              <a:rPr lang="fa-IR" dirty="0">
                <a:ea typeface="Calibri"/>
              </a:rPr>
            </a:br>
            <a:r>
              <a:rPr lang="fa-IR" dirty="0">
                <a:solidFill>
                  <a:schemeClr val="tx2"/>
                </a:solidFill>
                <a:ea typeface="Calibri"/>
              </a:rPr>
              <a:t>كسى كه خدا به او قلبى شاكر، زبانى مشغول به ذكر حق، و همسرى باايمان ـ كه او </a:t>
            </a:r>
            <a:r>
              <a:rPr lang="fa-IR" dirty="0" smtClean="0">
                <a:solidFill>
                  <a:schemeClr val="tx2"/>
                </a:solidFill>
                <a:ea typeface="Calibri"/>
              </a:rPr>
              <a:t>را </a:t>
            </a:r>
            <a:r>
              <a:rPr lang="fa-IR" dirty="0">
                <a:solidFill>
                  <a:schemeClr val="tx2"/>
                </a:solidFill>
                <a:ea typeface="Calibri"/>
              </a:rPr>
              <a:t>در امور دنيا و آخرت يارى كند ـ ببخشد، نيكى دنيا و آخرت را به او داده است</a:t>
            </a:r>
            <a:endParaRPr lang="en-US" dirty="0">
              <a:solidFill>
                <a:schemeClr val="tx2"/>
              </a:solidFill>
              <a:ea typeface="Calibri"/>
              <a:cs typeface="Arial"/>
            </a:endParaRPr>
          </a:p>
          <a:p>
            <a:pPr marL="0" indent="0">
              <a:buNone/>
            </a:pPr>
            <a:endParaRPr lang="fa-IR" dirty="0"/>
          </a:p>
        </p:txBody>
      </p:sp>
    </p:spTree>
    <p:extLst>
      <p:ext uri="{BB962C8B-B14F-4D97-AF65-F5344CB8AC3E}">
        <p14:creationId xmlns:p14="http://schemas.microsoft.com/office/powerpoint/2010/main" val="87143860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5897563"/>
          </a:xfrm>
        </p:spPr>
        <p:txBody>
          <a:bodyPr>
            <a:normAutofit fontScale="70000" lnSpcReduction="20000"/>
          </a:bodyPr>
          <a:lstStyle/>
          <a:p>
            <a:pPr marL="0" indent="0" algn="r" rtl="1">
              <a:lnSpc>
                <a:spcPct val="115000"/>
              </a:lnSpc>
              <a:spcAft>
                <a:spcPts val="1000"/>
              </a:spcAft>
              <a:buNone/>
            </a:pPr>
            <a:r>
              <a:rPr lang="fa-IR" dirty="0">
                <a:ea typeface="Calibri"/>
              </a:rPr>
              <a:t>خاص و سليقه شخصى ماست، به نام قرآن و به شكل قرآن عرضه كنيم و درحقيقت قرآن براى </a:t>
            </a:r>
            <a:endParaRPr lang="en-US" dirty="0">
              <a:ea typeface="Calibri"/>
              <a:cs typeface="Arial"/>
            </a:endParaRPr>
          </a:p>
          <a:p>
            <a:pPr marL="0" indent="0" algn="r" rtl="1">
              <a:lnSpc>
                <a:spcPct val="115000"/>
              </a:lnSpc>
              <a:spcAft>
                <a:spcPts val="1000"/>
              </a:spcAft>
              <a:buNone/>
            </a:pPr>
            <a:r>
              <a:rPr lang="fa-IR" dirty="0">
                <a:ea typeface="Calibri"/>
              </a:rPr>
              <a:t>ما امام و پيشوا نباشد، بلكه وسيله اى براى به كرسى نشاندن گفته ها و موجه جلوه دادن افكار </a:t>
            </a:r>
            <a:endParaRPr lang="en-US" dirty="0">
              <a:ea typeface="Calibri"/>
              <a:cs typeface="Arial"/>
            </a:endParaRPr>
          </a:p>
          <a:p>
            <a:pPr marL="0" indent="0" algn="r" rtl="1">
              <a:lnSpc>
                <a:spcPct val="115000"/>
              </a:lnSpc>
              <a:spcAft>
                <a:spcPts val="1000"/>
              </a:spcAft>
              <a:buNone/>
            </a:pPr>
            <a:r>
              <a:rPr lang="fa-IR" dirty="0">
                <a:ea typeface="Calibri"/>
              </a:rPr>
              <a:t>و سليقه هاى شخصى ما باشد</a:t>
            </a:r>
            <a:r>
              <a:rPr lang="fa-IR" dirty="0" smtClean="0">
                <a:ea typeface="Calibri"/>
              </a:rPr>
              <a:t>. </a:t>
            </a:r>
            <a:r>
              <a:rPr lang="fa-IR" dirty="0">
                <a:ea typeface="Calibri"/>
              </a:rPr>
              <a:t>اين طرز تفسير قرآن يا صحيح تر تفسير افكار خود به قرآن گرچه در ميان جمعى رواج </a:t>
            </a:r>
            <a:r>
              <a:rPr lang="fa-IR" dirty="0" smtClean="0">
                <a:ea typeface="Calibri"/>
              </a:rPr>
              <a:t>يافته </a:t>
            </a:r>
            <a:r>
              <a:rPr lang="fa-IR" dirty="0">
                <a:ea typeface="Calibri"/>
              </a:rPr>
              <a:t>اما هر چه هست خطرناك است، و فاجعه، نتيجه آن به جاى هدايت يافتن به راه حق، پرت </a:t>
            </a:r>
            <a:r>
              <a:rPr lang="fa-IR" dirty="0" smtClean="0">
                <a:ea typeface="Calibri"/>
              </a:rPr>
              <a:t>شدن در بيراهه ها و راسخ تر شدن در اشتباهات است؛ چرا كه اين گونه بهره بردارى از قرآن تفسير </a:t>
            </a:r>
            <a:r>
              <a:rPr lang="fa-IR" dirty="0">
                <a:ea typeface="Calibri"/>
              </a:rPr>
              <a:t>نيست، تحميل است؛ به داورى طلبيدن نيست، داورى كردن است؛ هدايت نيست، ضلالت </a:t>
            </a:r>
            <a:r>
              <a:rPr lang="fa-IR" dirty="0" smtClean="0">
                <a:ea typeface="Calibri"/>
              </a:rPr>
              <a:t>است </a:t>
            </a:r>
            <a:r>
              <a:rPr lang="fa-IR" dirty="0">
                <a:ea typeface="Calibri"/>
              </a:rPr>
              <a:t>و سرانجام دگرگون ساختن همه چيز و «تفسير به رأى» </a:t>
            </a:r>
            <a:r>
              <a:rPr lang="fa-IR" dirty="0" smtClean="0">
                <a:ea typeface="Calibri"/>
              </a:rPr>
              <a:t>است.محكم </a:t>
            </a:r>
            <a:r>
              <a:rPr lang="fa-IR" dirty="0">
                <a:ea typeface="Calibri"/>
              </a:rPr>
              <a:t>و </a:t>
            </a:r>
            <a:r>
              <a:rPr lang="fa-IR" dirty="0" smtClean="0">
                <a:ea typeface="Calibri"/>
              </a:rPr>
              <a:t>متشابه</a:t>
            </a:r>
            <a:r>
              <a:rPr lang="fa-IR" dirty="0" smtClean="0">
                <a:ea typeface="Calibri"/>
                <a:cs typeface="Arial"/>
              </a:rPr>
              <a:t> </a:t>
            </a:r>
            <a:r>
              <a:rPr lang="fa-IR" dirty="0" smtClean="0">
                <a:ea typeface="Calibri"/>
              </a:rPr>
              <a:t>قرآن </a:t>
            </a:r>
            <a:r>
              <a:rPr lang="fa-IR" dirty="0">
                <a:ea typeface="Calibri"/>
              </a:rPr>
              <a:t>كريم در سوره آل عمران به آيات محكم و متشابه اشاره مى كند و مى فرمايد:</a:t>
            </a:r>
            <a:endParaRPr lang="en-US" dirty="0">
              <a:ea typeface="Calibri"/>
              <a:cs typeface="Arial"/>
            </a:endParaRPr>
          </a:p>
          <a:p>
            <a:pPr marL="0" indent="0" algn="r" rtl="1">
              <a:lnSpc>
                <a:spcPct val="115000"/>
              </a:lnSpc>
              <a:spcAft>
                <a:spcPts val="1000"/>
              </a:spcAft>
              <a:buNone/>
            </a:pPr>
            <a:r>
              <a:rPr lang="fa-IR" dirty="0">
                <a:solidFill>
                  <a:srgbClr val="009900"/>
                </a:solidFill>
                <a:ea typeface="Calibri"/>
              </a:rPr>
              <a:t>هو الذى  أنزل عليك الكتاب منه آيات محكمات هن أم الكتاب و أخر متشابهات </a:t>
            </a:r>
            <a:r>
              <a:rPr lang="fa-IR" dirty="0" smtClean="0">
                <a:ea typeface="Calibri"/>
              </a:rPr>
              <a:t>.</a:t>
            </a:r>
          </a:p>
          <a:p>
            <a:pPr marL="0" indent="0" algn="r" rtl="1">
              <a:lnSpc>
                <a:spcPct val="115000"/>
              </a:lnSpc>
              <a:spcAft>
                <a:spcPts val="1000"/>
              </a:spcAft>
              <a:buNone/>
            </a:pPr>
            <a:r>
              <a:rPr lang="fa-IR" dirty="0" smtClean="0">
                <a:ea typeface="Calibri"/>
              </a:rPr>
              <a:t> واژه </a:t>
            </a:r>
            <a:r>
              <a:rPr lang="fa-IR" dirty="0">
                <a:ea typeface="Calibri"/>
              </a:rPr>
              <a:t>«محكم» در اصل از «احكام» به معناى ممنوع ساختن گرفته شده و به همين دليل </a:t>
            </a:r>
            <a:r>
              <a:rPr lang="fa-IR" dirty="0" smtClean="0">
                <a:ea typeface="Calibri"/>
              </a:rPr>
              <a:t>به</a:t>
            </a:r>
            <a:r>
              <a:rPr lang="fa-IR" dirty="0">
                <a:ea typeface="Calibri"/>
              </a:rPr>
              <a:t>موجودات پايدار و استوار، محكم مى گويند؛ زيرا عوامل انحرافى را مى زدايند و همچنين سخنان </a:t>
            </a:r>
            <a:r>
              <a:rPr lang="fa-IR" dirty="0" smtClean="0">
                <a:ea typeface="Calibri"/>
              </a:rPr>
              <a:t>روشن </a:t>
            </a:r>
            <a:r>
              <a:rPr lang="fa-IR" dirty="0">
                <a:ea typeface="Calibri"/>
              </a:rPr>
              <a:t>و قاطع را كه هرگونه احتمال خلاف را از خود دور مى سازند محكم ناميده اند.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44640750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705600"/>
          </a:xfrm>
        </p:spPr>
        <p:txBody>
          <a:bodyPr>
            <a:normAutofit fontScale="70000" lnSpcReduction="20000"/>
          </a:bodyPr>
          <a:lstStyle/>
          <a:p>
            <a:pPr marL="0" indent="0" algn="r" rtl="1">
              <a:lnSpc>
                <a:spcPct val="115000"/>
              </a:lnSpc>
              <a:spcAft>
                <a:spcPts val="1000"/>
              </a:spcAft>
              <a:buNone/>
            </a:pPr>
            <a:r>
              <a:rPr lang="fa-IR" dirty="0" smtClean="0">
                <a:ea typeface="Calibri"/>
              </a:rPr>
              <a:t>. بديهى </a:t>
            </a:r>
            <a:r>
              <a:rPr lang="fa-IR" dirty="0">
                <a:ea typeface="Calibri"/>
              </a:rPr>
              <a:t>است حسنه به معناى هرگونه خير و خوبى است و مفهومى گسترده دارد كه تمام </a:t>
            </a:r>
            <a:endParaRPr lang="en-US" dirty="0">
              <a:ea typeface="Calibri"/>
              <a:cs typeface="Arial"/>
            </a:endParaRPr>
          </a:p>
          <a:p>
            <a:pPr marL="0" indent="0" algn="r" rtl="1">
              <a:lnSpc>
                <a:spcPct val="115000"/>
              </a:lnSpc>
              <a:spcAft>
                <a:spcPts val="1000"/>
              </a:spcAft>
              <a:buNone/>
            </a:pPr>
            <a:r>
              <a:rPr lang="fa-IR" dirty="0">
                <a:ea typeface="Calibri"/>
              </a:rPr>
              <a:t>مواهب مادى و معنوى را شامل مى شود. بنابراين آنچه در روايات يا گفته هاى مفسران آمده، </a:t>
            </a:r>
            <a:endParaRPr lang="en-US" dirty="0">
              <a:ea typeface="Calibri"/>
              <a:cs typeface="Arial"/>
            </a:endParaRPr>
          </a:p>
          <a:p>
            <a:pPr marL="0" indent="0" algn="r" rtl="1">
              <a:lnSpc>
                <a:spcPct val="115000"/>
              </a:lnSpc>
              <a:spcAft>
                <a:spcPts val="1000"/>
              </a:spcAft>
              <a:buNone/>
            </a:pPr>
            <a:r>
              <a:rPr lang="fa-IR" dirty="0">
                <a:ea typeface="Calibri"/>
              </a:rPr>
              <a:t>بيان مصداق هاى روشن آن است، و مفهوم آيه را محدود نمى كند. به گفته بعضى از مفسران</a:t>
            </a:r>
            <a:endParaRPr lang="en-US" dirty="0">
              <a:ea typeface="Calibri"/>
              <a:cs typeface="Arial"/>
            </a:endParaRPr>
          </a:p>
          <a:p>
            <a:pPr marL="0" indent="0" algn="r" rtl="1">
              <a:lnSpc>
                <a:spcPct val="115000"/>
              </a:lnSpc>
              <a:spcAft>
                <a:spcPts val="1000"/>
              </a:spcAft>
              <a:buNone/>
            </a:pPr>
            <a:r>
              <a:rPr lang="fa-IR" dirty="0">
                <a:ea typeface="Calibri"/>
              </a:rPr>
              <a:t>افراد باايمان اصل حسنه را از خدا مى خواهند، بى آنكه نوعى از آن را انتخاب كنند و همه را به </a:t>
            </a:r>
            <a:r>
              <a:rPr lang="fa-IR" dirty="0" smtClean="0">
                <a:ea typeface="Calibri"/>
              </a:rPr>
              <a:t>مشيت </a:t>
            </a:r>
            <a:r>
              <a:rPr lang="fa-IR" dirty="0">
                <a:ea typeface="Calibri"/>
              </a:rPr>
              <a:t>و اراده و انعام الهى وامى نهند.</a:t>
            </a:r>
            <a:endParaRPr lang="en-US" dirty="0">
              <a:ea typeface="Calibri"/>
              <a:cs typeface="Arial"/>
            </a:endParaRPr>
          </a:p>
          <a:p>
            <a:pPr marL="0" indent="0" algn="r" rtl="1">
              <a:lnSpc>
                <a:spcPct val="115000"/>
              </a:lnSpc>
              <a:spcAft>
                <a:spcPts val="1000"/>
              </a:spcAft>
              <a:buNone/>
            </a:pPr>
            <a:r>
              <a:rPr lang="fa-IR" dirty="0">
                <a:ea typeface="Calibri"/>
              </a:rPr>
              <a:t>آخرين آيه به گروه دوم اشاره دارد و مى فرمايد: «آنها نصيب و بهره اى از كسب خود دارند</a:t>
            </a:r>
            <a:endParaRPr lang="en-US" dirty="0">
              <a:ea typeface="Calibri"/>
              <a:cs typeface="Arial"/>
            </a:endParaRPr>
          </a:p>
          <a:p>
            <a:pPr marL="0" indent="0" algn="r" rtl="1">
              <a:lnSpc>
                <a:spcPct val="115000"/>
              </a:lnSpc>
              <a:spcAft>
                <a:spcPts val="1000"/>
              </a:spcAft>
              <a:buNone/>
            </a:pPr>
            <a:r>
              <a:rPr lang="fa-IR" dirty="0">
                <a:ea typeface="Calibri"/>
              </a:rPr>
              <a:t>و خداوند سريع الحساب است: أولئك لهم نصيب مما كسبوا و الله سريع الحساب .» </a:t>
            </a:r>
            <a:endParaRPr lang="en-US" dirty="0">
              <a:ea typeface="Calibri"/>
              <a:cs typeface="Arial"/>
            </a:endParaRPr>
          </a:p>
          <a:p>
            <a:pPr marL="0" indent="0" algn="r" rtl="1">
              <a:lnSpc>
                <a:spcPct val="115000"/>
              </a:lnSpc>
              <a:spcAft>
                <a:spcPts val="1000"/>
              </a:spcAft>
              <a:buNone/>
            </a:pPr>
            <a:r>
              <a:rPr lang="fa-IR" dirty="0">
                <a:ea typeface="Calibri"/>
              </a:rPr>
              <a:t>درحقيقت اين آيه نقطه مقابل جمله اى است كه در آيات پيش درباره گروه اول آمده است: </a:t>
            </a:r>
            <a:endParaRPr lang="en-US" dirty="0">
              <a:ea typeface="Calibri"/>
              <a:cs typeface="Arial"/>
            </a:endParaRPr>
          </a:p>
          <a:p>
            <a:pPr marL="0" indent="0" algn="r" rtl="1">
              <a:lnSpc>
                <a:spcPct val="115000"/>
              </a:lnSpc>
              <a:spcAft>
                <a:spcPts val="1000"/>
              </a:spcAft>
              <a:buNone/>
            </a:pPr>
            <a:r>
              <a:rPr lang="fa-IR" dirty="0">
                <a:ea typeface="Calibri"/>
              </a:rPr>
              <a:t>«</a:t>
            </a:r>
            <a:r>
              <a:rPr lang="fa-IR" dirty="0">
                <a:solidFill>
                  <a:srgbClr val="00B050"/>
                </a:solidFill>
                <a:ea typeface="Calibri"/>
              </a:rPr>
              <a:t>و ما له فى الآخرة من خلاق</a:t>
            </a:r>
            <a:r>
              <a:rPr lang="fa-IR" dirty="0">
                <a:ea typeface="Calibri"/>
              </a:rPr>
              <a:t>: آنها نصيبى در آخرت ندارند.» </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02039985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85000" lnSpcReduction="10000"/>
          </a:bodyPr>
          <a:lstStyle/>
          <a:p>
            <a:pPr marL="0" indent="0" algn="r" rtl="1">
              <a:lnSpc>
                <a:spcPct val="115000"/>
              </a:lnSpc>
              <a:spcAft>
                <a:spcPts val="1000"/>
              </a:spcAft>
              <a:buNone/>
            </a:pPr>
            <a:r>
              <a:rPr lang="fa-IR" dirty="0">
                <a:ea typeface="Calibri"/>
              </a:rPr>
              <a:t>تعبير «نصيب» گرچه به صورت نكره آمده، قراين گواهى مى دهد كه نكره در اينجا براى </a:t>
            </a:r>
            <a:endParaRPr lang="en-US" dirty="0">
              <a:ea typeface="Calibri"/>
              <a:cs typeface="Arial"/>
            </a:endParaRPr>
          </a:p>
          <a:p>
            <a:pPr marL="0" indent="0" algn="r" rtl="1">
              <a:lnSpc>
                <a:spcPct val="115000"/>
              </a:lnSpc>
              <a:spcAft>
                <a:spcPts val="1000"/>
              </a:spcAft>
              <a:buNone/>
            </a:pPr>
            <a:r>
              <a:rPr lang="fa-IR" dirty="0">
                <a:ea typeface="Calibri"/>
              </a:rPr>
              <a:t>بيان عظمت است و تعبير «مما كسبوا» (به خاطر آنچه انجام دادند) نيز اشاره به كمى اين نصيب </a:t>
            </a:r>
            <a:endParaRPr lang="en-US" dirty="0">
              <a:ea typeface="Calibri"/>
              <a:cs typeface="Arial"/>
            </a:endParaRPr>
          </a:p>
          <a:p>
            <a:pPr marL="0" indent="0" algn="r" rtl="1">
              <a:lnSpc>
                <a:spcPct val="115000"/>
              </a:lnSpc>
              <a:spcAft>
                <a:spcPts val="1000"/>
              </a:spcAft>
              <a:buNone/>
            </a:pPr>
            <a:r>
              <a:rPr lang="fa-IR" dirty="0">
                <a:ea typeface="Calibri"/>
              </a:rPr>
              <a:t>و بهره نيست؛ زيرا ممكن است «من» در «مما» ابتداييه باشد، نه تبعيضى.</a:t>
            </a:r>
            <a:endParaRPr lang="en-US" dirty="0">
              <a:ea typeface="Calibri"/>
              <a:cs typeface="Arial"/>
            </a:endParaRPr>
          </a:p>
          <a:p>
            <a:pPr marL="0" indent="0" algn="r" rtl="1">
              <a:lnSpc>
                <a:spcPct val="115000"/>
              </a:lnSpc>
              <a:spcAft>
                <a:spcPts val="1000"/>
              </a:spcAft>
              <a:buNone/>
            </a:pPr>
            <a:r>
              <a:rPr lang="fa-IR" dirty="0">
                <a:ea typeface="Calibri"/>
              </a:rPr>
              <a:t>تعبير «كسب» در جمله «مما كسبوا» به گفته بسيارى از مفسران به معناى همين دعايى </a:t>
            </a:r>
            <a:r>
              <a:rPr lang="fa-IR" dirty="0" smtClean="0">
                <a:ea typeface="Calibri"/>
              </a:rPr>
              <a:t>است </a:t>
            </a:r>
            <a:r>
              <a:rPr lang="fa-IR" dirty="0">
                <a:ea typeface="Calibri"/>
              </a:rPr>
              <a:t>كه درباره خير دنيا و آخرت مى كند، و انتخاب اين تعبير ممكن است اشاره به نكته لطيفى </a:t>
            </a:r>
            <a:r>
              <a:rPr lang="fa-IR" dirty="0" smtClean="0">
                <a:ea typeface="Calibri"/>
              </a:rPr>
              <a:t>باشد </a:t>
            </a:r>
            <a:r>
              <a:rPr lang="fa-IR" dirty="0">
                <a:ea typeface="Calibri"/>
              </a:rPr>
              <a:t>كه دعا كردن خود يكى از بهترين عبادات و اعمال است.</a:t>
            </a:r>
            <a:endParaRPr lang="en-US" dirty="0">
              <a:ea typeface="Calibri"/>
              <a:cs typeface="Arial"/>
            </a:endParaRPr>
          </a:p>
          <a:p>
            <a:pPr marL="0" indent="0" algn="r" rtl="1">
              <a:lnSpc>
                <a:spcPct val="115000"/>
              </a:lnSpc>
              <a:spcAft>
                <a:spcPts val="1000"/>
              </a:spcAft>
              <a:buNone/>
            </a:pPr>
            <a:r>
              <a:rPr lang="fa-IR" dirty="0">
                <a:ea typeface="Calibri"/>
              </a:rPr>
              <a:t>از بررسى ده ها آيه كه ماده كسب و مشتقاتش در آن به كار رفته، به خوبى بر مى آيد كه </a:t>
            </a:r>
            <a:r>
              <a:rPr lang="fa-IR" dirty="0" smtClean="0">
                <a:ea typeface="Calibri"/>
              </a:rPr>
              <a:t>اين </a:t>
            </a:r>
            <a:r>
              <a:rPr lang="fa-IR" dirty="0">
                <a:ea typeface="Calibri"/>
              </a:rPr>
              <a:t>واژه در غير كارهاى جسمى (اعمال روحى و قلبى) نيز به كار مى رود؛ چنانكه در سوره بقره </a:t>
            </a:r>
            <a:r>
              <a:rPr lang="fa-IR" dirty="0" smtClean="0">
                <a:ea typeface="Calibri"/>
              </a:rPr>
              <a:t>مى خوانيم:</a:t>
            </a:r>
            <a:r>
              <a:rPr lang="fa-IR" dirty="0" smtClean="0">
                <a:solidFill>
                  <a:srgbClr val="00B050"/>
                </a:solidFill>
                <a:ea typeface="Calibri"/>
              </a:rPr>
              <a:t>و </a:t>
            </a:r>
            <a:r>
              <a:rPr lang="fa-IR" dirty="0">
                <a:solidFill>
                  <a:srgbClr val="00B050"/>
                </a:solidFill>
                <a:ea typeface="Calibri"/>
              </a:rPr>
              <a:t>لكن يؤاخذكم بما كسبت </a:t>
            </a:r>
            <a:r>
              <a:rPr lang="fa-IR" dirty="0" smtClean="0">
                <a:solidFill>
                  <a:srgbClr val="00B050"/>
                </a:solidFill>
                <a:ea typeface="Calibri"/>
              </a:rPr>
              <a:t>قلوبكم</a:t>
            </a:r>
            <a:r>
              <a:rPr lang="fa-IR" dirty="0" smtClean="0">
                <a:ea typeface="Calibri"/>
              </a:rPr>
              <a:t>.</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05886117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629400"/>
          </a:xfrm>
        </p:spPr>
        <p:txBody>
          <a:bodyPr>
            <a:normAutofit fontScale="62500" lnSpcReduction="20000"/>
          </a:bodyPr>
          <a:lstStyle/>
          <a:p>
            <a:pPr marL="0" indent="0" algn="r" rtl="1">
              <a:lnSpc>
                <a:spcPct val="115000"/>
              </a:lnSpc>
              <a:spcAft>
                <a:spcPts val="1000"/>
              </a:spcAft>
              <a:buNone/>
            </a:pPr>
            <a:r>
              <a:rPr lang="fa-IR" dirty="0">
                <a:ea typeface="Calibri"/>
              </a:rPr>
              <a:t>ولى خداوند به آنچه قلب هاى شما كسب كرده است، شما را مؤاخذه مى كند.</a:t>
            </a:r>
            <a:endParaRPr lang="en-US" dirty="0">
              <a:ea typeface="Calibri"/>
              <a:cs typeface="Arial"/>
            </a:endParaRPr>
          </a:p>
          <a:p>
            <a:pPr marL="0" indent="0" algn="r" rtl="1">
              <a:lnSpc>
                <a:spcPct val="115000"/>
              </a:lnSpc>
              <a:spcAft>
                <a:spcPts val="1000"/>
              </a:spcAft>
              <a:buNone/>
            </a:pPr>
            <a:r>
              <a:rPr lang="fa-IR" dirty="0">
                <a:ea typeface="Calibri"/>
              </a:rPr>
              <a:t>بنابراين جاى تعجب نيست كه دعا نوعى كسب و اكتساب باشد؛ بهويژه آنكه دعاى حقيقى </a:t>
            </a:r>
            <a:endParaRPr lang="en-US" dirty="0">
              <a:ea typeface="Calibri"/>
              <a:cs typeface="Arial"/>
            </a:endParaRPr>
          </a:p>
          <a:p>
            <a:pPr marL="0" indent="0" algn="r" rtl="1">
              <a:lnSpc>
                <a:spcPct val="115000"/>
              </a:lnSpc>
              <a:spcAft>
                <a:spcPts val="1000"/>
              </a:spcAft>
              <a:buNone/>
            </a:pPr>
            <a:r>
              <a:rPr lang="fa-IR" dirty="0">
                <a:ea typeface="Calibri"/>
              </a:rPr>
              <a:t>تنها با زبان نيست، بلكه با قلب و با تمام وجود انسان است.</a:t>
            </a:r>
            <a:endParaRPr lang="en-US" dirty="0">
              <a:ea typeface="Calibri"/>
              <a:cs typeface="Arial"/>
            </a:endParaRPr>
          </a:p>
          <a:p>
            <a:pPr marL="0" indent="0" algn="r" rtl="1">
              <a:lnSpc>
                <a:spcPct val="115000"/>
              </a:lnSpc>
              <a:spcAft>
                <a:spcPts val="1000"/>
              </a:spcAft>
              <a:buNone/>
            </a:pPr>
            <a:r>
              <a:rPr lang="fa-IR" dirty="0">
                <a:ea typeface="Calibri"/>
              </a:rPr>
              <a:t>جمله </a:t>
            </a:r>
            <a:r>
              <a:rPr lang="fa-IR" dirty="0">
                <a:solidFill>
                  <a:srgbClr val="00B050"/>
                </a:solidFill>
                <a:ea typeface="Calibri"/>
              </a:rPr>
              <a:t>«و الله سريع الحساب»</a:t>
            </a:r>
            <a:r>
              <a:rPr lang="fa-IR" dirty="0">
                <a:ea typeface="Calibri"/>
              </a:rPr>
              <a:t> كه در آخرين آيه آمده، به اين اشاره دارد كه هم خداوند با </a:t>
            </a:r>
            <a:endParaRPr lang="en-US" dirty="0">
              <a:ea typeface="Calibri"/>
              <a:cs typeface="Arial"/>
            </a:endParaRPr>
          </a:p>
          <a:p>
            <a:pPr marL="0" indent="0" algn="r" rtl="1">
              <a:lnSpc>
                <a:spcPct val="115000"/>
              </a:lnSpc>
              <a:spcAft>
                <a:spcPts val="1000"/>
              </a:spcAft>
              <a:buNone/>
            </a:pPr>
            <a:r>
              <a:rPr lang="fa-IR" dirty="0">
                <a:ea typeface="Calibri"/>
              </a:rPr>
              <a:t>سرعت به حساب بندگان مى رسد و هم پاداش ها و كيفرهايى را كه وعده داده، به زودى به آنها </a:t>
            </a:r>
            <a:endParaRPr lang="en-US" dirty="0">
              <a:ea typeface="Calibri"/>
              <a:cs typeface="Arial"/>
            </a:endParaRPr>
          </a:p>
          <a:p>
            <a:pPr marL="0" indent="0" algn="r" rtl="1">
              <a:lnSpc>
                <a:spcPct val="115000"/>
              </a:lnSpc>
              <a:spcAft>
                <a:spcPts val="1000"/>
              </a:spcAft>
              <a:buNone/>
            </a:pPr>
            <a:r>
              <a:rPr lang="fa-IR" dirty="0">
                <a:ea typeface="Calibri"/>
              </a:rPr>
              <a:t>مى دهد. در حديثى مى خوانيم: </a:t>
            </a:r>
            <a:endParaRPr lang="en-US" dirty="0">
              <a:ea typeface="Calibri"/>
              <a:cs typeface="Arial"/>
            </a:endParaRPr>
          </a:p>
          <a:p>
            <a:pPr marL="0" indent="0" algn="r" rtl="1">
              <a:lnSpc>
                <a:spcPct val="115000"/>
              </a:lnSpc>
              <a:spcAft>
                <a:spcPts val="1000"/>
              </a:spcAft>
              <a:buNone/>
            </a:pPr>
            <a:r>
              <a:rPr lang="fa-IR" dirty="0" smtClean="0">
                <a:solidFill>
                  <a:srgbClr val="00B050"/>
                </a:solidFill>
                <a:ea typeface="Calibri"/>
              </a:rPr>
              <a:t>ان الله تعالى يحاسب الخلائق كلهم فى مقدار لمح البصر</a:t>
            </a:r>
            <a:r>
              <a:rPr lang="fa-IR" dirty="0" smtClean="0">
                <a:ea typeface="Calibri"/>
              </a:rPr>
              <a:t>.</a:t>
            </a:r>
            <a:endParaRPr lang="en-US" dirty="0">
              <a:ea typeface="Calibri"/>
              <a:cs typeface="Arial"/>
            </a:endParaRPr>
          </a:p>
          <a:p>
            <a:pPr marL="0" indent="0" algn="r" rtl="1">
              <a:lnSpc>
                <a:spcPct val="115000"/>
              </a:lnSpc>
              <a:spcAft>
                <a:spcPts val="1000"/>
              </a:spcAft>
              <a:buNone/>
            </a:pPr>
            <a:r>
              <a:rPr lang="fa-IR" dirty="0">
                <a:solidFill>
                  <a:srgbClr val="002060"/>
                </a:solidFill>
                <a:ea typeface="Calibri"/>
              </a:rPr>
              <a:t>خداوند حساب تمام خلايق را در يك چشم برهم زدن رسيدگى مى كند</a:t>
            </a:r>
            <a:r>
              <a:rPr lang="fa-IR" dirty="0">
                <a:ea typeface="Calibri"/>
              </a:rPr>
              <a:t>.</a:t>
            </a:r>
            <a:endParaRPr lang="en-US" dirty="0">
              <a:ea typeface="Calibri"/>
              <a:cs typeface="Arial"/>
            </a:endParaRPr>
          </a:p>
          <a:p>
            <a:pPr marL="0" indent="0" algn="r" rtl="1">
              <a:lnSpc>
                <a:spcPct val="115000"/>
              </a:lnSpc>
              <a:spcAft>
                <a:spcPts val="1000"/>
              </a:spcAft>
              <a:buNone/>
            </a:pPr>
            <a:r>
              <a:rPr lang="fa-IR" dirty="0">
                <a:ea typeface="Calibri"/>
              </a:rPr>
              <a:t>اين بدان علت است كه علم خداوند همانند مخلوقات نيست كه محدوديت آن سبب شود </a:t>
            </a:r>
            <a:endParaRPr lang="en-US" dirty="0">
              <a:ea typeface="Calibri"/>
              <a:cs typeface="Arial"/>
            </a:endParaRPr>
          </a:p>
          <a:p>
            <a:pPr marL="0" indent="0" algn="r" rtl="1">
              <a:lnSpc>
                <a:spcPct val="115000"/>
              </a:lnSpc>
              <a:spcAft>
                <a:spcPts val="1000"/>
              </a:spcAft>
              <a:buNone/>
            </a:pPr>
            <a:r>
              <a:rPr lang="fa-IR" dirty="0">
                <a:ea typeface="Calibri"/>
              </a:rPr>
              <a:t>مطلبى او را از مطلبى ديگر غافل سازد؛ ضمن اينكه محاسبه پروردگار زمانى لازم ندارد؛ زيرا </a:t>
            </a:r>
            <a:endParaRPr lang="en-US" dirty="0">
              <a:ea typeface="Calibri"/>
              <a:cs typeface="Arial"/>
            </a:endParaRPr>
          </a:p>
          <a:p>
            <a:pPr marL="0" indent="0" algn="r" rtl="1">
              <a:lnSpc>
                <a:spcPct val="115000"/>
              </a:lnSpc>
              <a:spcAft>
                <a:spcPts val="1000"/>
              </a:spcAft>
              <a:buNone/>
            </a:pPr>
            <a:r>
              <a:rPr lang="fa-IR" dirty="0">
                <a:ea typeface="Calibri"/>
              </a:rPr>
              <a:t>اعمال ما بر جسم و جان ما و بلكه بر موجودات پيرامون ما و اشياى ديگر تأثير مى نهد، و از اين</a:t>
            </a:r>
            <a:endParaRPr lang="en-US" dirty="0">
              <a:ea typeface="Calibri"/>
              <a:cs typeface="Arial"/>
            </a:endParaRPr>
          </a:p>
          <a:p>
            <a:pPr marL="0" indent="0" algn="r" rtl="1">
              <a:lnSpc>
                <a:spcPct val="115000"/>
              </a:lnSpc>
              <a:spcAft>
                <a:spcPts val="1000"/>
              </a:spcAft>
              <a:buNone/>
            </a:pPr>
            <a:r>
              <a:rPr lang="fa-IR" dirty="0">
                <a:ea typeface="Calibri"/>
              </a:rPr>
              <a:t> نظر مى توان وجود انسان را به انواع اتومبيل هايى مانند كرد كه با داشتن دستگاه كيلومترشمار، </a:t>
            </a:r>
            <a:endParaRPr lang="en-US" dirty="0">
              <a:ea typeface="Calibri"/>
              <a:cs typeface="Arial"/>
            </a:endParaRPr>
          </a:p>
          <a:p>
            <a:pPr marL="0" indent="0" algn="r" rtl="1">
              <a:lnSpc>
                <a:spcPct val="115000"/>
              </a:lnSpc>
              <a:spcAft>
                <a:spcPts val="1000"/>
              </a:spcAft>
              <a:buNone/>
            </a:pPr>
            <a:r>
              <a:rPr lang="fa-IR" dirty="0">
                <a:ea typeface="Calibri"/>
              </a:rPr>
              <a:t>هميشه ميزان كاركرد خود را در هر لحظه به طور روشن و مشخص نشان مى دهد و ديگر نيازى </a:t>
            </a:r>
            <a:endParaRPr lang="en-US" dirty="0">
              <a:ea typeface="Calibri"/>
              <a:cs typeface="Arial"/>
            </a:endParaRPr>
          </a:p>
          <a:p>
            <a:pPr marL="0" indent="0" algn="r" rtl="1">
              <a:lnSpc>
                <a:spcPct val="115000"/>
              </a:lnSpc>
              <a:spcAft>
                <a:spcPts val="1000"/>
              </a:spcAft>
              <a:buNone/>
            </a:pPr>
            <a:r>
              <a:rPr lang="fa-IR" dirty="0">
                <a:ea typeface="Calibri"/>
              </a:rPr>
              <a:t>به اندازه گيرى مسافت هايى كه اتومبيل در طول عمرش پيموده است نمى باشد</a:t>
            </a:r>
            <a:r>
              <a:rPr lang="fa-IR" dirty="0" smtClean="0">
                <a:ea typeface="Calibri"/>
              </a:rPr>
              <a:t>.</a:t>
            </a:r>
            <a:endParaRPr lang="en-US" dirty="0">
              <a:ea typeface="Calibri"/>
              <a:cs typeface="Arial"/>
            </a:endParaRPr>
          </a:p>
        </p:txBody>
      </p:sp>
    </p:spTree>
    <p:extLst>
      <p:ext uri="{BB962C8B-B14F-4D97-AF65-F5344CB8AC3E}">
        <p14:creationId xmlns:p14="http://schemas.microsoft.com/office/powerpoint/2010/main" val="42014500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ctr" rtl="1">
              <a:lnSpc>
                <a:spcPct val="115000"/>
              </a:lnSpc>
              <a:spcAft>
                <a:spcPts val="1000"/>
              </a:spcAft>
              <a:buNone/>
            </a:pPr>
            <a:r>
              <a:rPr lang="fa-IR" sz="3800" dirty="0">
                <a:solidFill>
                  <a:srgbClr val="00B050"/>
                </a:solidFill>
                <a:latin typeface="Andalus" pitchFamily="18" charset="-78"/>
                <a:ea typeface="Calibri"/>
                <a:cs typeface="Andalus" pitchFamily="18" charset="-78"/>
              </a:rPr>
              <a:t>كميت دعا</a:t>
            </a:r>
            <a:br>
              <a:rPr lang="fa-IR" sz="3800" dirty="0">
                <a:solidFill>
                  <a:srgbClr val="00B050"/>
                </a:solidFill>
                <a:latin typeface="Andalus" pitchFamily="18" charset="-78"/>
                <a:ea typeface="Calibri"/>
                <a:cs typeface="Andalus" pitchFamily="18" charset="-78"/>
              </a:rPr>
            </a:br>
            <a:r>
              <a:rPr lang="fa-IR" sz="3800" dirty="0">
                <a:solidFill>
                  <a:srgbClr val="00B050"/>
                </a:solidFill>
                <a:latin typeface="Andalus" pitchFamily="18" charset="-78"/>
                <a:ea typeface="Calibri"/>
                <a:cs typeface="Andalus" pitchFamily="18" charset="-78"/>
              </a:rPr>
              <a:t>قل ما يعبؤا بكم ربى لولا دعاؤكم فقد كذبتم فسوف يكون لزاما.</a:t>
            </a:r>
            <a:endParaRPr lang="en-US" sz="3800" dirty="0">
              <a:solidFill>
                <a:srgbClr val="00B050"/>
              </a:solidFill>
              <a:latin typeface="Andalus" pitchFamily="18" charset="-78"/>
              <a:ea typeface="Calibri"/>
              <a:cs typeface="Andalus" pitchFamily="18" charset="-78"/>
            </a:endParaRPr>
          </a:p>
          <a:p>
            <a:pPr marL="0" indent="0" algn="r" rtl="1">
              <a:lnSpc>
                <a:spcPct val="115000"/>
              </a:lnSpc>
              <a:spcAft>
                <a:spcPts val="1000"/>
              </a:spcAft>
              <a:buNone/>
            </a:pPr>
            <a:r>
              <a:rPr lang="fa-IR" dirty="0" smtClean="0">
                <a:ea typeface="Calibri"/>
              </a:rPr>
              <a:t/>
            </a:r>
            <a:br>
              <a:rPr lang="fa-IR" dirty="0" smtClean="0">
                <a:ea typeface="Calibri"/>
              </a:rPr>
            </a:br>
            <a:r>
              <a:rPr lang="fa-IR" dirty="0" smtClean="0">
                <a:ea typeface="Calibri"/>
              </a:rPr>
              <a:t>اين </a:t>
            </a:r>
            <a:r>
              <a:rPr lang="fa-IR" dirty="0">
                <a:ea typeface="Calibri"/>
              </a:rPr>
              <a:t>آيه كه آخرين آيه سوره فرقان است، هم نتيجه اى است براى تمام سوره، و هم براى </a:t>
            </a:r>
            <a:endParaRPr lang="en-US" dirty="0">
              <a:ea typeface="Calibri"/>
              <a:cs typeface="Arial"/>
            </a:endParaRPr>
          </a:p>
          <a:p>
            <a:pPr marL="0" indent="0" algn="r" rtl="1">
              <a:lnSpc>
                <a:spcPct val="115000"/>
              </a:lnSpc>
              <a:spcAft>
                <a:spcPts val="1000"/>
              </a:spcAft>
              <a:buNone/>
            </a:pPr>
            <a:r>
              <a:rPr lang="fa-IR" dirty="0">
                <a:ea typeface="Calibri"/>
              </a:rPr>
              <a:t>بحث هايى كه در زمينه اوصاف عبادالرحمن در آيات پيش از آن آمده است، خداوند خطاب به </a:t>
            </a:r>
            <a:endParaRPr lang="en-US" dirty="0">
              <a:ea typeface="Calibri"/>
              <a:cs typeface="Arial"/>
            </a:endParaRPr>
          </a:p>
          <a:p>
            <a:pPr marL="0" indent="0" algn="r" rtl="1">
              <a:lnSpc>
                <a:spcPct val="115000"/>
              </a:lnSpc>
              <a:spcAft>
                <a:spcPts val="1000"/>
              </a:spcAft>
              <a:buNone/>
            </a:pPr>
            <a:r>
              <a:rPr lang="fa-IR" dirty="0">
                <a:ea typeface="Calibri"/>
              </a:rPr>
              <a:t>پيامبر(صلى الله عليه وآله)مى گويد: </a:t>
            </a:r>
            <a:r>
              <a:rPr lang="fa-IR" dirty="0">
                <a:solidFill>
                  <a:srgbClr val="00B050"/>
                </a:solidFill>
                <a:ea typeface="Calibri"/>
              </a:rPr>
              <a:t>«بگو پروردگار من براى شما ارج و وزنى قائل نيست، اگر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دعاى شما نباشد: قل ما يعبؤا بكم ربى لولا دعاؤكم.»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«يعبؤ» از ماده عبأ (بر وزن عبد) به معناى سنگينى است. بنابراين جمله «لا يعبأ»، يعنى </a:t>
            </a:r>
            <a:endParaRPr lang="en-US" dirty="0">
              <a:ea typeface="Calibri"/>
              <a:cs typeface="Arial"/>
            </a:endParaRPr>
          </a:p>
          <a:p>
            <a:pPr marL="0" indent="0" algn="r" rtl="1">
              <a:lnSpc>
                <a:spcPct val="115000"/>
              </a:lnSpc>
              <a:spcAft>
                <a:spcPts val="1000"/>
              </a:spcAft>
              <a:buNone/>
            </a:pPr>
            <a:r>
              <a:rPr lang="fa-IR" dirty="0">
                <a:ea typeface="Calibri"/>
              </a:rPr>
              <a:t>وزنى قائل نيست، يا به تعبير ديگر اعتنايى نمى كند.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4373587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304800"/>
            <a:ext cx="8534400" cy="5973763"/>
          </a:xfrm>
        </p:spPr>
        <p:txBody>
          <a:bodyPr>
            <a:normAutofit lnSpcReduction="10000"/>
          </a:bodyPr>
          <a:lstStyle/>
          <a:p>
            <a:pPr marL="0" indent="0" algn="r" rtl="1">
              <a:lnSpc>
                <a:spcPct val="115000"/>
              </a:lnSpc>
              <a:spcAft>
                <a:spcPts val="1000"/>
              </a:spcAft>
              <a:buNone/>
            </a:pPr>
            <a:r>
              <a:rPr lang="fa-IR" dirty="0">
                <a:ea typeface="Calibri"/>
              </a:rPr>
              <a:t>سپس مى افزايد: </a:t>
            </a:r>
            <a:r>
              <a:rPr lang="fa-IR" dirty="0">
                <a:solidFill>
                  <a:srgbClr val="00B050"/>
                </a:solidFill>
                <a:ea typeface="Calibri"/>
              </a:rPr>
              <a:t>«شما آيات پروردگار و پيامبران خدا را تكذيب كرديد، و اين تكذيب دامان </a:t>
            </a:r>
            <a:r>
              <a:rPr lang="fa-IR" dirty="0" smtClean="0">
                <a:solidFill>
                  <a:srgbClr val="00B050"/>
                </a:solidFill>
                <a:ea typeface="Calibri"/>
              </a:rPr>
              <a:t>شما </a:t>
            </a:r>
            <a:r>
              <a:rPr lang="fa-IR" dirty="0">
                <a:solidFill>
                  <a:srgbClr val="00B050"/>
                </a:solidFill>
                <a:ea typeface="Calibri"/>
              </a:rPr>
              <a:t>را خواهد گرفت و از شما جدا نخواهد شد: فقد كذبتم </a:t>
            </a:r>
            <a:r>
              <a:rPr lang="fa-IR" dirty="0" smtClean="0">
                <a:solidFill>
                  <a:srgbClr val="00B050"/>
                </a:solidFill>
                <a:ea typeface="Calibri"/>
              </a:rPr>
              <a:t>فسوف </a:t>
            </a:r>
            <a:r>
              <a:rPr lang="fa-IR" dirty="0">
                <a:solidFill>
                  <a:srgbClr val="00B050"/>
                </a:solidFill>
                <a:ea typeface="Calibri"/>
              </a:rPr>
              <a:t>يكون لزاما</a:t>
            </a:r>
            <a:r>
              <a:rPr lang="fa-IR" dirty="0" smtClean="0">
                <a:solidFill>
                  <a:srgbClr val="00B050"/>
                </a:solidFill>
                <a:ea typeface="Calibri"/>
              </a:rPr>
              <a:t>.»</a:t>
            </a:r>
          </a:p>
          <a:p>
            <a:pPr marL="0" indent="0" algn="r" rtl="1">
              <a:lnSpc>
                <a:spcPct val="115000"/>
              </a:lnSpc>
              <a:spcAft>
                <a:spcPts val="1000"/>
              </a:spcAft>
              <a:buNone/>
            </a:pPr>
            <a:r>
              <a:rPr lang="fa-IR" dirty="0">
                <a:ea typeface="Calibri"/>
              </a:rPr>
              <a:t>ممكن است تصور شود ميان آغاز و پايان آيه تضادى وجود دارد و يا دست كم ارتباط و </a:t>
            </a:r>
            <a:r>
              <a:rPr lang="fa-IR" dirty="0" smtClean="0">
                <a:ea typeface="Calibri"/>
              </a:rPr>
              <a:t>انسجام </a:t>
            </a:r>
            <a:r>
              <a:rPr lang="fa-IR" dirty="0">
                <a:ea typeface="Calibri"/>
              </a:rPr>
              <a:t>لازم ديده نمى شود، اما با كمى دقت روشن مى شود منظور اصلى اين است كه شما در </a:t>
            </a:r>
            <a:r>
              <a:rPr lang="fa-IR" dirty="0" smtClean="0">
                <a:ea typeface="Calibri"/>
              </a:rPr>
              <a:t>گذشته </a:t>
            </a:r>
            <a:r>
              <a:rPr lang="fa-IR" dirty="0">
                <a:ea typeface="Calibri"/>
              </a:rPr>
              <a:t>آيات خدا و پيامبران او را تكذيب كرديد، از اين رو اگر به سوى خدا نياييد و راه ايمان و </a:t>
            </a:r>
            <a:r>
              <a:rPr lang="fa-IR" dirty="0" smtClean="0">
                <a:ea typeface="Calibri"/>
              </a:rPr>
              <a:t>بندگى </a:t>
            </a:r>
            <a:r>
              <a:rPr lang="fa-IR" dirty="0">
                <a:ea typeface="Calibri"/>
              </a:rPr>
              <a:t>او را پيش نگيريد، هيچ ارزش و مقامى نزد او نخواهيد داشت و كيفرهاى تكذيبتان قطعا </a:t>
            </a:r>
            <a:r>
              <a:rPr lang="fa-IR" dirty="0" smtClean="0">
                <a:ea typeface="Calibri"/>
              </a:rPr>
              <a:t>دامانتان </a:t>
            </a:r>
            <a:r>
              <a:rPr lang="fa-IR" dirty="0">
                <a:ea typeface="Calibri"/>
              </a:rPr>
              <a:t>را خواهد گرفت.</a:t>
            </a:r>
            <a:endParaRPr lang="en-US" dirty="0">
              <a:ea typeface="Calibri"/>
              <a:cs typeface="Arial"/>
            </a:endParaRPr>
          </a:p>
          <a:p>
            <a:pPr marL="0" indent="0" algn="r" rtl="1">
              <a:buNone/>
            </a:pPr>
            <a:endParaRPr lang="fa-IR" dirty="0"/>
          </a:p>
        </p:txBody>
      </p:sp>
    </p:spTree>
    <p:extLst>
      <p:ext uri="{BB962C8B-B14F-4D97-AF65-F5344CB8AC3E}">
        <p14:creationId xmlns:p14="http://schemas.microsoft.com/office/powerpoint/2010/main" val="95362008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5516563"/>
          </a:xfrm>
        </p:spPr>
        <p:txBody>
          <a:bodyPr>
            <a:normAutofit fontScale="77500" lnSpcReduction="20000"/>
          </a:bodyPr>
          <a:lstStyle/>
          <a:p>
            <a:pPr marL="0" indent="0" algn="ctr" rtl="1">
              <a:lnSpc>
                <a:spcPct val="115000"/>
              </a:lnSpc>
              <a:spcAft>
                <a:spcPts val="1000"/>
              </a:spcAft>
              <a:buNone/>
            </a:pPr>
            <a:r>
              <a:rPr lang="fa-IR" dirty="0">
                <a:ea typeface="Calibri"/>
              </a:rPr>
              <a:t>از جمله شواهد روشنى كه اين تفسير را تأييد مى كند، حديثى از امام باقر(عليه السلام) </a:t>
            </a:r>
            <a:r>
              <a:rPr lang="fa-IR" dirty="0" smtClean="0">
                <a:ea typeface="Calibri"/>
              </a:rPr>
              <a:t>است</a:t>
            </a:r>
            <a:r>
              <a:rPr lang="fa-IR" dirty="0">
                <a:ea typeface="Calibri"/>
              </a:rPr>
              <a:t>. از </a:t>
            </a:r>
            <a:r>
              <a:rPr lang="fa-IR" dirty="0" smtClean="0">
                <a:ea typeface="Calibri"/>
              </a:rPr>
              <a:t>آن </a:t>
            </a:r>
            <a:r>
              <a:rPr lang="fa-IR" dirty="0">
                <a:ea typeface="Calibri"/>
              </a:rPr>
              <a:t>حضرت پرسيدند: </a:t>
            </a:r>
            <a:r>
              <a:rPr lang="fa-IR" dirty="0">
                <a:solidFill>
                  <a:srgbClr val="009900"/>
                </a:solidFill>
                <a:ea typeface="Calibri"/>
              </a:rPr>
              <a:t>«كثرة القرائة أفضل أو كثرة الدعاء: آيا بسيار تلاوت قرآن كردن </a:t>
            </a:r>
            <a:r>
              <a:rPr lang="fa-IR" dirty="0" smtClean="0">
                <a:solidFill>
                  <a:srgbClr val="009900"/>
                </a:solidFill>
                <a:ea typeface="Calibri"/>
              </a:rPr>
              <a:t>افضل </a:t>
            </a:r>
            <a:r>
              <a:rPr lang="fa-IR" dirty="0">
                <a:solidFill>
                  <a:srgbClr val="009900"/>
                </a:solidFill>
                <a:ea typeface="Calibri"/>
              </a:rPr>
              <a:t>است، يا بسيار دعا نمودن؟» </a:t>
            </a:r>
            <a:r>
              <a:rPr lang="fa-IR" dirty="0">
                <a:ea typeface="Calibri"/>
              </a:rPr>
              <a:t>امام در پاسخ فرمود: </a:t>
            </a:r>
            <a:r>
              <a:rPr lang="fa-IR" dirty="0">
                <a:solidFill>
                  <a:srgbClr val="009900"/>
                </a:solidFill>
                <a:ea typeface="Calibri"/>
              </a:rPr>
              <a:t>«بسيار دعاكردن افضل است»</a:t>
            </a:r>
            <a:r>
              <a:rPr lang="fa-IR" dirty="0">
                <a:ea typeface="Calibri"/>
              </a:rPr>
              <a:t> و سپس </a:t>
            </a:r>
            <a:r>
              <a:rPr lang="fa-IR" dirty="0" smtClean="0">
                <a:ea typeface="Calibri"/>
              </a:rPr>
              <a:t>آيه </a:t>
            </a:r>
            <a:r>
              <a:rPr lang="fa-IR" dirty="0">
                <a:ea typeface="Calibri"/>
              </a:rPr>
              <a:t>فوق را تلاوت </a:t>
            </a:r>
            <a:r>
              <a:rPr lang="fa-IR" dirty="0" smtClean="0">
                <a:ea typeface="Calibri"/>
              </a:rPr>
              <a:t>فرمود</a:t>
            </a:r>
            <a:r>
              <a:rPr lang="fa-IR" dirty="0">
                <a:ea typeface="Calibri"/>
              </a:rPr>
              <a:t>.</a:t>
            </a:r>
            <a:br>
              <a:rPr lang="fa-IR" dirty="0">
                <a:ea typeface="Calibri"/>
              </a:rPr>
            </a:br>
            <a:r>
              <a:rPr lang="fa-IR" dirty="0" smtClean="0">
                <a:ea typeface="Calibri"/>
              </a:rPr>
              <a:t/>
            </a:r>
            <a:br>
              <a:rPr lang="fa-IR" dirty="0" smtClean="0">
                <a:ea typeface="Calibri"/>
              </a:rPr>
            </a:br>
            <a:r>
              <a:rPr lang="fa-IR" b="1" dirty="0" smtClean="0">
                <a:solidFill>
                  <a:srgbClr val="00B0F0"/>
                </a:solidFill>
                <a:ea typeface="Calibri"/>
              </a:rPr>
              <a:t>نماز</a:t>
            </a:r>
            <a:endParaRPr lang="en-US" b="1" dirty="0">
              <a:solidFill>
                <a:srgbClr val="00B0F0"/>
              </a:solidFill>
              <a:ea typeface="Calibri"/>
              <a:cs typeface="Arial"/>
            </a:endParaRPr>
          </a:p>
          <a:p>
            <a:pPr marL="0" indent="0" algn="r" rtl="1">
              <a:lnSpc>
                <a:spcPct val="115000"/>
              </a:lnSpc>
              <a:spcAft>
                <a:spcPts val="1000"/>
              </a:spcAft>
              <a:buNone/>
            </a:pPr>
            <a:r>
              <a:rPr lang="fa-IR" dirty="0">
                <a:ea typeface="Calibri"/>
              </a:rPr>
              <a:t>يكى از اصولى كه قرآن كريم پس از ايمان به غيب مطرح ساخته، به پاداشتن نماز است. </a:t>
            </a:r>
            <a:r>
              <a:rPr lang="fa-IR" dirty="0" smtClean="0">
                <a:ea typeface="Calibri"/>
              </a:rPr>
              <a:t>انسان </a:t>
            </a:r>
            <a:r>
              <a:rPr lang="fa-IR" dirty="0">
                <a:ea typeface="Calibri"/>
              </a:rPr>
              <a:t>با اقامه نماز، </a:t>
            </a:r>
            <a:r>
              <a:rPr lang="fa-IR" dirty="0" smtClean="0">
                <a:ea typeface="Calibri"/>
              </a:rPr>
              <a:t>زيباترين </a:t>
            </a:r>
            <a:r>
              <a:rPr lang="fa-IR" dirty="0">
                <a:ea typeface="Calibri"/>
              </a:rPr>
              <a:t>شكل پرستش و عبادت را به نمايش مى گذارد. قرآن كريم هنگامى كه از نماز سخن به ميان مى </a:t>
            </a:r>
            <a:r>
              <a:rPr lang="fa-IR" dirty="0" smtClean="0">
                <a:ea typeface="Calibri"/>
              </a:rPr>
              <a:t>آورد</a:t>
            </a:r>
            <a:r>
              <a:rPr lang="fa-IR" dirty="0">
                <a:ea typeface="Calibri"/>
              </a:rPr>
              <a:t>، مى فرمايد: </a:t>
            </a:r>
            <a:r>
              <a:rPr lang="fa-IR" dirty="0">
                <a:solidFill>
                  <a:srgbClr val="009900"/>
                </a:solidFill>
                <a:ea typeface="Calibri"/>
              </a:rPr>
              <a:t>«أقم الصلوة لذكرى»</a:t>
            </a:r>
            <a:r>
              <a:rPr lang="fa-IR" dirty="0">
                <a:ea typeface="Calibri"/>
              </a:rPr>
              <a:t>؛ نماز بخوانيد تا ياد مرا زنده كنيد و من در ياد شما بهواسطه نماز ظهور </a:t>
            </a:r>
            <a:r>
              <a:rPr lang="fa-IR" dirty="0" smtClean="0">
                <a:ea typeface="Calibri"/>
              </a:rPr>
              <a:t>يابم</a:t>
            </a:r>
            <a:r>
              <a:rPr lang="fa-IR" dirty="0">
                <a:ea typeface="Calibri"/>
              </a:rPr>
              <a:t>. چنين نمازى روحى تازه به كالبد انسان مى دمد و آرامش و اطمينان سراپاى وجود او را فرامى گيرد كه </a:t>
            </a:r>
            <a:r>
              <a:rPr lang="fa-IR" dirty="0" smtClean="0">
                <a:solidFill>
                  <a:srgbClr val="009900"/>
                </a:solidFill>
                <a:ea typeface="Calibri"/>
              </a:rPr>
              <a:t>«</a:t>
            </a:r>
            <a:r>
              <a:rPr lang="fa-IR" dirty="0">
                <a:solidFill>
                  <a:srgbClr val="009900"/>
                </a:solidFill>
                <a:ea typeface="Calibri"/>
              </a:rPr>
              <a:t>ألا بذكر الله تطمئن القلوب</a:t>
            </a:r>
            <a:r>
              <a:rPr lang="fa-IR" dirty="0" smtClean="0">
                <a:solidFill>
                  <a:srgbClr val="009900"/>
                </a:solidFill>
                <a:ea typeface="Calibri"/>
              </a:rPr>
              <a:t>.))</a:t>
            </a:r>
            <a:endParaRPr lang="en-US" dirty="0">
              <a:solidFill>
                <a:srgbClr val="009900"/>
              </a:solidFill>
              <a:ea typeface="Calibri"/>
              <a:cs typeface="Arial"/>
            </a:endParaRPr>
          </a:p>
          <a:p>
            <a:pPr marL="0" indent="0" algn="r" rtl="1">
              <a:lnSpc>
                <a:spcPct val="115000"/>
              </a:lnSpc>
              <a:spcAft>
                <a:spcPts val="1000"/>
              </a:spcAft>
              <a:buNone/>
            </a:pPr>
            <a:endParaRPr lang="fa-IR" dirty="0"/>
          </a:p>
        </p:txBody>
      </p:sp>
    </p:spTree>
    <p:extLst>
      <p:ext uri="{BB962C8B-B14F-4D97-AF65-F5344CB8AC3E}">
        <p14:creationId xmlns:p14="http://schemas.microsoft.com/office/powerpoint/2010/main" val="377475748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solidFill>
                  <a:schemeClr val="tx2">
                    <a:lumMod val="60000"/>
                    <a:lumOff val="40000"/>
                  </a:schemeClr>
                </a:solidFill>
                <a:ea typeface="Calibri"/>
                <a:cs typeface="Arial"/>
              </a:rPr>
              <a:t>اهميت فريضه نماز</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a:xfrm>
            <a:off x="152400" y="990600"/>
            <a:ext cx="8839200" cy="6172200"/>
          </a:xfrm>
        </p:spPr>
        <p:txBody>
          <a:bodyPr>
            <a:normAutofit fontScale="70000" lnSpcReduction="20000"/>
          </a:bodyPr>
          <a:lstStyle/>
          <a:p>
            <a:pPr marL="0" indent="0" algn="r" rtl="1">
              <a:lnSpc>
                <a:spcPct val="115000"/>
              </a:lnSpc>
              <a:spcAft>
                <a:spcPts val="1000"/>
              </a:spcAft>
              <a:buNone/>
            </a:pPr>
            <a:r>
              <a:rPr lang="fa-IR" dirty="0">
                <a:solidFill>
                  <a:srgbClr val="00B050"/>
                </a:solidFill>
                <a:ea typeface="Calibri"/>
              </a:rPr>
              <a:t>فإذا قضيتم الصلوة فاذكروا الله قياما و قعودا و على جنوبكم فإذا اطمأننتم فأقيموا الصلوة </a:t>
            </a:r>
            <a:r>
              <a:rPr lang="fa-IR" dirty="0" smtClean="0">
                <a:solidFill>
                  <a:srgbClr val="00B050"/>
                </a:solidFill>
                <a:ea typeface="Calibri"/>
              </a:rPr>
              <a:t>إن </a:t>
            </a:r>
            <a:r>
              <a:rPr lang="fa-IR" dirty="0">
                <a:solidFill>
                  <a:srgbClr val="00B050"/>
                </a:solidFill>
                <a:ea typeface="Calibri"/>
              </a:rPr>
              <a:t>الصلوة كانت على المؤمنين كتابا موقوتا</a:t>
            </a:r>
            <a:r>
              <a:rPr lang="fa-IR" dirty="0" smtClean="0">
                <a:solidFill>
                  <a:srgbClr val="00B050"/>
                </a:solidFill>
                <a:ea typeface="Calibri"/>
              </a:rPr>
              <a:t>.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به دنبال دستور نماز </a:t>
            </a:r>
            <a:r>
              <a:rPr lang="fa-IR" dirty="0" smtClean="0">
                <a:ea typeface="Calibri"/>
              </a:rPr>
              <a:t>خوف </a:t>
            </a:r>
            <a:r>
              <a:rPr lang="fa-IR" dirty="0">
                <a:ea typeface="Calibri"/>
              </a:rPr>
              <a:t>و لزوم به پاداشتن نماز حتى در حال جنگ در آيه </a:t>
            </a:r>
            <a:r>
              <a:rPr lang="fa-IR" dirty="0" smtClean="0">
                <a:ea typeface="Calibri"/>
              </a:rPr>
              <a:t>102 سوره</a:t>
            </a:r>
            <a:r>
              <a:rPr lang="fa-IR" dirty="0">
                <a:ea typeface="Calibri"/>
                <a:cs typeface="Arial"/>
              </a:rPr>
              <a:t> </a:t>
            </a:r>
            <a:r>
              <a:rPr lang="fa-IR" dirty="0" smtClean="0">
                <a:ea typeface="Calibri"/>
              </a:rPr>
              <a:t>نساء</a:t>
            </a:r>
            <a:r>
              <a:rPr lang="fa-IR" dirty="0">
                <a:ea typeface="Calibri"/>
              </a:rPr>
              <a:t>، اين آيه مى فرمايد: </a:t>
            </a:r>
            <a:r>
              <a:rPr lang="fa-IR" dirty="0">
                <a:solidFill>
                  <a:schemeClr val="tx2">
                    <a:lumMod val="60000"/>
                    <a:lumOff val="40000"/>
                  </a:schemeClr>
                </a:solidFill>
                <a:ea typeface="Calibri"/>
              </a:rPr>
              <a:t>«پس از اتمام نماز، ياد خدا را فراموش نكنيد و در حال ايستادن و </a:t>
            </a:r>
            <a:r>
              <a:rPr lang="fa-IR" dirty="0" smtClean="0">
                <a:solidFill>
                  <a:schemeClr val="tx2">
                    <a:lumMod val="60000"/>
                    <a:lumOff val="40000"/>
                  </a:schemeClr>
                </a:solidFill>
                <a:ea typeface="Calibri"/>
              </a:rPr>
              <a:t>نشستن </a:t>
            </a:r>
            <a:r>
              <a:rPr lang="fa-IR" dirty="0">
                <a:solidFill>
                  <a:schemeClr val="tx2">
                    <a:lumMod val="60000"/>
                    <a:lumOff val="40000"/>
                  </a:schemeClr>
                </a:solidFill>
                <a:ea typeface="Calibri"/>
              </a:rPr>
              <a:t>و زمانى كه بر پهلو خوابيده ايد، به ياد خدا باشيد و از او كمك بجوييد: فإذا قضيتم الصلوة </a:t>
            </a:r>
            <a:r>
              <a:rPr lang="fa-IR" dirty="0" smtClean="0">
                <a:solidFill>
                  <a:schemeClr val="tx2">
                    <a:lumMod val="60000"/>
                    <a:lumOff val="40000"/>
                  </a:schemeClr>
                </a:solidFill>
                <a:ea typeface="Calibri"/>
              </a:rPr>
              <a:t>فاذكروا </a:t>
            </a:r>
            <a:r>
              <a:rPr lang="fa-IR" dirty="0">
                <a:solidFill>
                  <a:schemeClr val="tx2">
                    <a:lumMod val="60000"/>
                    <a:lumOff val="40000"/>
                  </a:schemeClr>
                </a:solidFill>
                <a:ea typeface="Calibri"/>
              </a:rPr>
              <a:t>الله قياما و قعودا و على جنوبكم .» </a:t>
            </a:r>
            <a:r>
              <a:rPr lang="fa-IR" dirty="0">
                <a:ea typeface="Calibri"/>
              </a:rPr>
              <a:t>منظور از ياد خدا در حال قيام و قعود و بر پهلو خوابيدن، ممكن است همان حالات استراحت </a:t>
            </a:r>
            <a:r>
              <a:rPr lang="fa-IR" dirty="0" smtClean="0">
                <a:ea typeface="Calibri"/>
              </a:rPr>
              <a:t>در </a:t>
            </a:r>
            <a:r>
              <a:rPr lang="fa-IR" dirty="0">
                <a:ea typeface="Calibri"/>
              </a:rPr>
              <a:t>فاصله هايى باشد كه در ميدان جنگ واقع مى شود و يا به معناى حالات مختلف </a:t>
            </a:r>
            <a:r>
              <a:rPr lang="fa-IR" dirty="0" smtClean="0">
                <a:ea typeface="Calibri"/>
              </a:rPr>
              <a:t>جنگى كه </a:t>
            </a:r>
            <a:r>
              <a:rPr lang="fa-IR" dirty="0">
                <a:ea typeface="Calibri"/>
              </a:rPr>
              <a:t>سربازان گاهى در حال ايستادن و زمانى نشستن و گاه به پهلو خوابيدن، سلاح هاى مختلف </a:t>
            </a:r>
            <a:r>
              <a:rPr lang="fa-IR" dirty="0" smtClean="0">
                <a:ea typeface="Calibri"/>
              </a:rPr>
              <a:t>جنگى </a:t>
            </a:r>
            <a:r>
              <a:rPr lang="fa-IR" dirty="0">
                <a:ea typeface="Calibri"/>
              </a:rPr>
              <a:t>از جمله وسيله تيراندازى را به كار مى </a:t>
            </a:r>
            <a:r>
              <a:rPr lang="fa-IR" dirty="0" smtClean="0">
                <a:ea typeface="Calibri"/>
              </a:rPr>
              <a:t>برند.</a:t>
            </a:r>
            <a:r>
              <a:rPr lang="fa-IR" dirty="0">
                <a:ea typeface="Calibri"/>
                <a:cs typeface="Arial"/>
              </a:rPr>
              <a:t> </a:t>
            </a:r>
            <a:r>
              <a:rPr lang="fa-IR" dirty="0" smtClean="0">
                <a:ea typeface="Calibri"/>
              </a:rPr>
              <a:t>اين </a:t>
            </a:r>
            <a:r>
              <a:rPr lang="fa-IR" dirty="0">
                <a:ea typeface="Calibri"/>
              </a:rPr>
              <a:t>آيه درحقيقت به يك دستور مهم اسلامى اشارت دارد كه معناى نماز خواندن در اوقات </a:t>
            </a:r>
            <a:r>
              <a:rPr lang="fa-IR" dirty="0" smtClean="0">
                <a:ea typeface="Calibri"/>
              </a:rPr>
              <a:t>معين</a:t>
            </a:r>
            <a:r>
              <a:rPr lang="fa-IR" dirty="0">
                <a:ea typeface="Calibri"/>
              </a:rPr>
              <a:t>، اين نيست كه انسان در ساير حالات از خدا غافل بماند، بلكه نماز دستورى انضباطى است </a:t>
            </a:r>
            <a:r>
              <a:rPr lang="fa-IR" dirty="0" smtClean="0">
                <a:ea typeface="Calibri"/>
              </a:rPr>
              <a:t>كه </a:t>
            </a:r>
            <a:r>
              <a:rPr lang="fa-IR" dirty="0">
                <a:ea typeface="Calibri"/>
              </a:rPr>
              <a:t>روح توجه به پروردگار را در انسان زنده مى كند و بدين ترتيب مى تواند در فواصل نمازها </a:t>
            </a:r>
            <a:r>
              <a:rPr lang="fa-IR" dirty="0" smtClean="0">
                <a:ea typeface="Calibri"/>
              </a:rPr>
              <a:t>خدا</a:t>
            </a:r>
            <a:r>
              <a:rPr lang="fa-IR" dirty="0">
                <a:ea typeface="Calibri"/>
                <a:cs typeface="Arial"/>
              </a:rPr>
              <a:t> </a:t>
            </a:r>
            <a:r>
              <a:rPr lang="fa-IR" dirty="0" smtClean="0">
                <a:ea typeface="Calibri"/>
              </a:rPr>
              <a:t>را </a:t>
            </a:r>
            <a:r>
              <a:rPr lang="fa-IR" dirty="0">
                <a:ea typeface="Calibri"/>
              </a:rPr>
              <a:t>به خاطر داشته باشد، خواه در ميدان جنگ باشد و خواه در غير ميدان </a:t>
            </a:r>
            <a:r>
              <a:rPr lang="fa-IR" dirty="0" smtClean="0">
                <a:ea typeface="Calibri"/>
              </a:rPr>
              <a:t>جنگ.</a:t>
            </a:r>
            <a:r>
              <a:rPr lang="fa-IR" dirty="0">
                <a:ea typeface="Calibri"/>
                <a:cs typeface="Arial"/>
              </a:rPr>
              <a:t> </a:t>
            </a:r>
            <a:r>
              <a:rPr lang="fa-IR" dirty="0" smtClean="0">
                <a:ea typeface="Calibri"/>
              </a:rPr>
              <a:t>آيه </a:t>
            </a:r>
            <a:r>
              <a:rPr lang="fa-IR" dirty="0">
                <a:ea typeface="Calibri"/>
              </a:rPr>
              <a:t>فوق در روايات متعددى به كيفيت نماز گزاردن بيماران تفسير شده كه اگر بتوانند، </a:t>
            </a:r>
            <a:r>
              <a:rPr lang="fa-IR" dirty="0" smtClean="0">
                <a:ea typeface="Calibri"/>
              </a:rPr>
              <a:t>ايستاده </a:t>
            </a:r>
            <a:r>
              <a:rPr lang="fa-IR" dirty="0">
                <a:ea typeface="Calibri"/>
              </a:rPr>
              <a:t>و اگر نتوانند، نشسته و اگر باز هم نتوانند به پهلو بخوابند و نماز را به جا آورند. اين تفسير </a:t>
            </a:r>
            <a:r>
              <a:rPr lang="fa-IR" dirty="0" smtClean="0">
                <a:ea typeface="Calibri"/>
              </a:rPr>
              <a:t>درحقيقت </a:t>
            </a:r>
            <a:r>
              <a:rPr lang="fa-IR" dirty="0">
                <a:ea typeface="Calibri"/>
              </a:rPr>
              <a:t>نوعى تعميم و توسعه در معناى آيه است، گرچه آيه مخصوص به اين مورد نيست.</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95653919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r" rtl="1">
              <a:lnSpc>
                <a:spcPct val="115000"/>
              </a:lnSpc>
              <a:spcAft>
                <a:spcPts val="1000"/>
              </a:spcAft>
            </a:pPr>
            <a:r>
              <a:rPr lang="fa-IR" dirty="0">
                <a:ea typeface="Calibri"/>
              </a:rPr>
              <a:t>سپس قرآن مى گويد: </a:t>
            </a:r>
            <a:r>
              <a:rPr lang="fa-IR" dirty="0">
                <a:solidFill>
                  <a:schemeClr val="tx2">
                    <a:lumMod val="60000"/>
                    <a:lumOff val="40000"/>
                  </a:schemeClr>
                </a:solidFill>
                <a:ea typeface="Calibri"/>
              </a:rPr>
              <a:t>دستور نماز خوف، دستورى استثنايى است و «به مجرد اينكه حالت</a:t>
            </a:r>
            <a:endParaRPr lang="en-US" dirty="0">
              <a:solidFill>
                <a:schemeClr val="tx2">
                  <a:lumMod val="60000"/>
                  <a:lumOff val="40000"/>
                </a:schemeClr>
              </a:solidFill>
              <a:ea typeface="Calibri"/>
              <a:cs typeface="Arial"/>
            </a:endParaRPr>
          </a:p>
          <a:p>
            <a:pPr algn="r" rtl="1">
              <a:lnSpc>
                <a:spcPct val="115000"/>
              </a:lnSpc>
              <a:spcAft>
                <a:spcPts val="1000"/>
              </a:spcAft>
            </a:pPr>
            <a:r>
              <a:rPr lang="fa-IR" dirty="0">
                <a:solidFill>
                  <a:schemeClr val="tx2">
                    <a:lumMod val="60000"/>
                    <a:lumOff val="40000"/>
                  </a:schemeClr>
                </a:solidFill>
                <a:ea typeface="Calibri"/>
              </a:rPr>
              <a:t>خوف زايل گشت، بايد نماز را به همان طرز عادى انجام دهيد: فإذا اطمأننتم فأقيموا الصلوة.» </a:t>
            </a:r>
            <a:r>
              <a:rPr lang="fa-IR" dirty="0">
                <a:ea typeface="Calibri"/>
              </a:rPr>
              <a:t>در </a:t>
            </a:r>
            <a:r>
              <a:rPr lang="fa-IR" dirty="0" smtClean="0">
                <a:ea typeface="Calibri"/>
              </a:rPr>
              <a:t>پايان </a:t>
            </a:r>
            <a:r>
              <a:rPr lang="fa-IR" dirty="0">
                <a:ea typeface="Calibri"/>
              </a:rPr>
              <a:t>نيز سر اين همه سفارش و دقت درباره نماز را چنين بيان مى دارد: </a:t>
            </a:r>
            <a:r>
              <a:rPr lang="fa-IR" dirty="0">
                <a:solidFill>
                  <a:schemeClr val="tx2">
                    <a:lumMod val="60000"/>
                    <a:lumOff val="40000"/>
                  </a:schemeClr>
                </a:solidFill>
                <a:ea typeface="Calibri"/>
              </a:rPr>
              <a:t>«زيرا نماز وظيفه اى </a:t>
            </a:r>
            <a:r>
              <a:rPr lang="fa-IR" dirty="0" smtClean="0">
                <a:solidFill>
                  <a:schemeClr val="tx2">
                    <a:lumMod val="60000"/>
                    <a:lumOff val="40000"/>
                  </a:schemeClr>
                </a:solidFill>
                <a:ea typeface="Calibri"/>
              </a:rPr>
              <a:t>ثابت </a:t>
            </a:r>
            <a:r>
              <a:rPr lang="fa-IR" dirty="0">
                <a:solidFill>
                  <a:schemeClr val="tx2">
                    <a:lumMod val="60000"/>
                    <a:lumOff val="40000"/>
                  </a:schemeClr>
                </a:solidFill>
                <a:ea typeface="Calibri"/>
              </a:rPr>
              <a:t>براى مؤمنان است: إن الصلوة كانت على المؤمنين كتابا موقوتا.» </a:t>
            </a:r>
            <a:endParaRPr lang="en-US" dirty="0">
              <a:solidFill>
                <a:schemeClr val="tx2">
                  <a:lumMod val="60000"/>
                  <a:lumOff val="40000"/>
                </a:schemeClr>
              </a:solidFill>
              <a:ea typeface="Calibri"/>
              <a:cs typeface="Arial"/>
            </a:endParaRPr>
          </a:p>
          <a:p>
            <a:pPr algn="r" rtl="1">
              <a:lnSpc>
                <a:spcPct val="115000"/>
              </a:lnSpc>
              <a:spcAft>
                <a:spcPts val="1000"/>
              </a:spcAft>
            </a:pPr>
            <a:r>
              <a:rPr lang="fa-IR" dirty="0">
                <a:ea typeface="Calibri"/>
              </a:rPr>
              <a:t>كلمه </a:t>
            </a:r>
            <a:r>
              <a:rPr lang="fa-IR" dirty="0">
                <a:solidFill>
                  <a:schemeClr val="accent2">
                    <a:lumMod val="75000"/>
                  </a:schemeClr>
                </a:solidFill>
                <a:ea typeface="Calibri"/>
              </a:rPr>
              <a:t>«موقوت»</a:t>
            </a:r>
            <a:r>
              <a:rPr lang="fa-IR" dirty="0">
                <a:ea typeface="Calibri"/>
              </a:rPr>
              <a:t> از ماده </a:t>
            </a:r>
            <a:r>
              <a:rPr lang="fa-IR" dirty="0">
                <a:solidFill>
                  <a:schemeClr val="accent2">
                    <a:lumMod val="75000"/>
                  </a:schemeClr>
                </a:solidFill>
                <a:ea typeface="Calibri"/>
              </a:rPr>
              <a:t>«وقت» </a:t>
            </a:r>
            <a:r>
              <a:rPr lang="fa-IR" dirty="0">
                <a:ea typeface="Calibri"/>
              </a:rPr>
              <a:t>است. بنابراين معناى آيه چنين است كه اگر ملاحظه مى </a:t>
            </a:r>
            <a:r>
              <a:rPr lang="fa-IR" dirty="0" smtClean="0">
                <a:ea typeface="Calibri"/>
              </a:rPr>
              <a:t>كنيد </a:t>
            </a:r>
            <a:r>
              <a:rPr lang="fa-IR" dirty="0">
                <a:solidFill>
                  <a:schemeClr val="accent2">
                    <a:lumMod val="75000"/>
                  </a:schemeClr>
                </a:solidFill>
                <a:ea typeface="Calibri"/>
              </a:rPr>
              <a:t>مسلمانان حتى بايد اين وظيفه اسلامى را در ميدان جنگ انجام دهند، از آن روست كه نماز </a:t>
            </a:r>
            <a:r>
              <a:rPr lang="fa-IR" dirty="0" smtClean="0">
                <a:solidFill>
                  <a:schemeClr val="accent2">
                    <a:lumMod val="75000"/>
                  </a:schemeClr>
                </a:solidFill>
                <a:ea typeface="Calibri"/>
              </a:rPr>
              <a:t>اوقات </a:t>
            </a:r>
            <a:r>
              <a:rPr lang="fa-IR" dirty="0">
                <a:solidFill>
                  <a:schemeClr val="accent2">
                    <a:lumMod val="75000"/>
                  </a:schemeClr>
                </a:solidFill>
                <a:ea typeface="Calibri"/>
              </a:rPr>
              <a:t>معينى دارد كه نمى توان از آنها تخلف كرد.</a:t>
            </a:r>
            <a:endParaRPr lang="en-US" dirty="0">
              <a:solidFill>
                <a:schemeClr val="accent2">
                  <a:lumMod val="75000"/>
                </a:schemeClr>
              </a:solidFill>
              <a:ea typeface="Calibri"/>
              <a:cs typeface="Arial"/>
            </a:endParaRPr>
          </a:p>
          <a:p>
            <a:endParaRPr lang="fa-IR" dirty="0"/>
          </a:p>
        </p:txBody>
      </p:sp>
    </p:spTree>
    <p:extLst>
      <p:ext uri="{BB962C8B-B14F-4D97-AF65-F5344CB8AC3E}">
        <p14:creationId xmlns:p14="http://schemas.microsoft.com/office/powerpoint/2010/main" val="204095385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solidFill>
                  <a:schemeClr val="accent6">
                    <a:lumMod val="75000"/>
                  </a:schemeClr>
                </a:solidFill>
                <a:ea typeface="Calibri"/>
                <a:cs typeface="Arial"/>
              </a:rPr>
              <a:t>فلسفه و اسرار نماز</a:t>
            </a:r>
            <a:r>
              <a:rPr lang="en-US" dirty="0">
                <a:ea typeface="Calibri"/>
                <a:cs typeface="Arial"/>
              </a:rPr>
              <a:t/>
            </a:r>
            <a:br>
              <a:rPr lang="en-US" dirty="0">
                <a:ea typeface="Calibri"/>
                <a:cs typeface="Arial"/>
              </a:rPr>
            </a:br>
            <a:endParaRPr lang="fa-IR" dirty="0"/>
          </a:p>
        </p:txBody>
      </p:sp>
      <p:sp>
        <p:nvSpPr>
          <p:cNvPr id="3" name="Content Placeholder 2"/>
          <p:cNvSpPr>
            <a:spLocks noGrp="1"/>
          </p:cNvSpPr>
          <p:nvPr>
            <p:ph idx="1"/>
          </p:nvPr>
        </p:nvSpPr>
        <p:spPr/>
        <p:txBody>
          <a:bodyPr>
            <a:normAutofit fontScale="62500" lnSpcReduction="20000"/>
          </a:bodyPr>
          <a:lstStyle/>
          <a:p>
            <a:pPr marL="0" indent="0" algn="r" rtl="1">
              <a:lnSpc>
                <a:spcPct val="115000"/>
              </a:lnSpc>
              <a:spcAft>
                <a:spcPts val="1000"/>
              </a:spcAft>
              <a:buNone/>
            </a:pPr>
            <a:r>
              <a:rPr lang="fa-IR" dirty="0">
                <a:ea typeface="Calibri"/>
              </a:rPr>
              <a:t>1</a:t>
            </a:r>
            <a:r>
              <a:rPr lang="fa-IR" dirty="0">
                <a:solidFill>
                  <a:schemeClr val="tx2">
                    <a:lumMod val="60000"/>
                    <a:lumOff val="40000"/>
                  </a:schemeClr>
                </a:solidFill>
                <a:ea typeface="Calibri"/>
              </a:rPr>
              <a:t>. بازدارندگى از زشتى ها و بدی ها </a:t>
            </a:r>
            <a:endParaRPr lang="en-US" dirty="0">
              <a:solidFill>
                <a:schemeClr val="tx2">
                  <a:lumMod val="60000"/>
                  <a:lumOff val="40000"/>
                </a:schemeClr>
              </a:solidFill>
              <a:ea typeface="Calibri"/>
              <a:cs typeface="Arial"/>
            </a:endParaRPr>
          </a:p>
          <a:p>
            <a:pPr marL="0" indent="0" algn="r" rtl="1">
              <a:lnSpc>
                <a:spcPct val="115000"/>
              </a:lnSpc>
              <a:spcAft>
                <a:spcPts val="1000"/>
              </a:spcAft>
              <a:buNone/>
            </a:pPr>
            <a:r>
              <a:rPr lang="fa-IR" dirty="0">
                <a:solidFill>
                  <a:srgbClr val="009900"/>
                </a:solidFill>
                <a:ea typeface="Calibri"/>
              </a:rPr>
              <a:t>و أقم الصلوة إن الصلوة تنهى عن الفحشاء و المنكر و لذكر الله أكبر و الله يعلم ما تصنعون </a:t>
            </a:r>
            <a:r>
              <a:rPr lang="fa-IR" dirty="0" smtClean="0">
                <a:solidFill>
                  <a:srgbClr val="009900"/>
                </a:solidFill>
                <a:ea typeface="Calibri"/>
              </a:rPr>
              <a:t>.</a:t>
            </a:r>
            <a:br>
              <a:rPr lang="fa-IR" dirty="0" smtClean="0">
                <a:solidFill>
                  <a:srgbClr val="009900"/>
                </a:solidFill>
                <a:ea typeface="Calibri"/>
              </a:rPr>
            </a:br>
            <a:r>
              <a:rPr lang="fa-IR" dirty="0" smtClean="0">
                <a:solidFill>
                  <a:srgbClr val="009900"/>
                </a:solidFill>
                <a:ea typeface="Calibri"/>
              </a:rPr>
              <a:t> </a:t>
            </a:r>
            <a:r>
              <a:rPr lang="fa-IR" dirty="0" smtClean="0">
                <a:ea typeface="Calibri"/>
              </a:rPr>
              <a:t>از </a:t>
            </a:r>
            <a:r>
              <a:rPr lang="fa-IR" dirty="0">
                <a:ea typeface="Calibri"/>
              </a:rPr>
              <a:t>آنجاكه نماز انسان را به ياد نيرومندترين عامل بازدارنده، يعنى اعتقاد به مبدأ و معاد مى </a:t>
            </a:r>
            <a:r>
              <a:rPr lang="fa-IR" dirty="0" smtClean="0">
                <a:ea typeface="Calibri"/>
              </a:rPr>
              <a:t>اندازد</a:t>
            </a:r>
            <a:r>
              <a:rPr lang="fa-IR" dirty="0">
                <a:ea typeface="Calibri"/>
              </a:rPr>
              <a:t>، داراى اثر بازدارندگى از فحشا و منكر است.</a:t>
            </a:r>
            <a:endParaRPr lang="en-US" dirty="0">
              <a:ea typeface="Calibri"/>
              <a:cs typeface="Arial"/>
            </a:endParaRPr>
          </a:p>
          <a:p>
            <a:pPr marL="0" indent="0" algn="r" rtl="1">
              <a:lnSpc>
                <a:spcPct val="115000"/>
              </a:lnSpc>
              <a:spcAft>
                <a:spcPts val="1000"/>
              </a:spcAft>
              <a:buNone/>
            </a:pPr>
            <a:r>
              <a:rPr lang="fa-IR" dirty="0">
                <a:ea typeface="Calibri"/>
              </a:rPr>
              <a:t>انسانى كه به نماز مى ايستد، تكبير مى گويد، خدا را از همه چيز برتر و بالاتر مى شمرد و</a:t>
            </a:r>
            <a:endParaRPr lang="en-US" dirty="0">
              <a:ea typeface="Calibri"/>
              <a:cs typeface="Arial"/>
            </a:endParaRPr>
          </a:p>
          <a:p>
            <a:pPr marL="0" indent="0" algn="r" rtl="1">
              <a:lnSpc>
                <a:spcPct val="115000"/>
              </a:lnSpc>
              <a:spcAft>
                <a:spcPts val="1000"/>
              </a:spcAft>
              <a:buNone/>
            </a:pPr>
            <a:r>
              <a:rPr lang="fa-IR" dirty="0">
                <a:ea typeface="Calibri"/>
              </a:rPr>
              <a:t>به ياد نعمت هاى او مى افتد، حمد و سپاس خدا را مى گويد و او را به رحمانيت و رحيميت مى </a:t>
            </a:r>
            <a:endParaRPr lang="en-US" dirty="0">
              <a:ea typeface="Calibri"/>
              <a:cs typeface="Arial"/>
            </a:endParaRPr>
          </a:p>
          <a:p>
            <a:pPr marL="0" indent="0" algn="r" rtl="1">
              <a:lnSpc>
                <a:spcPct val="115000"/>
              </a:lnSpc>
              <a:spcAft>
                <a:spcPts val="1000"/>
              </a:spcAft>
              <a:buNone/>
            </a:pPr>
            <a:r>
              <a:rPr lang="fa-IR" dirty="0">
                <a:ea typeface="Calibri"/>
              </a:rPr>
              <a:t>ستايد، به ياد روز جزا مى افتد، به بندگى خدا اعتراف كرده، از او يارى مى جويد و راه مستقيم را </a:t>
            </a:r>
            <a:endParaRPr lang="en-US" dirty="0">
              <a:ea typeface="Calibri"/>
              <a:cs typeface="Arial"/>
            </a:endParaRPr>
          </a:p>
          <a:p>
            <a:pPr marL="0" indent="0" algn="r" rtl="1">
              <a:lnSpc>
                <a:spcPct val="115000"/>
              </a:lnSpc>
              <a:spcAft>
                <a:spcPts val="1000"/>
              </a:spcAft>
              <a:buNone/>
            </a:pPr>
            <a:r>
              <a:rPr lang="fa-IR" dirty="0">
                <a:ea typeface="Calibri"/>
              </a:rPr>
              <a:t>از او مى طلبد، و از راه مغضوبان و گمراهان به خدا پناه مى برد (مضمون سوره حمد). بى شك </a:t>
            </a:r>
            <a:endParaRPr lang="en-US" dirty="0">
              <a:ea typeface="Calibri"/>
              <a:cs typeface="Arial"/>
            </a:endParaRPr>
          </a:p>
          <a:p>
            <a:pPr marL="0" indent="0" algn="r" rtl="1">
              <a:lnSpc>
                <a:spcPct val="115000"/>
              </a:lnSpc>
              <a:spcAft>
                <a:spcPts val="1000"/>
              </a:spcAft>
              <a:buNone/>
            </a:pPr>
            <a:r>
              <a:rPr lang="fa-IR" dirty="0">
                <a:ea typeface="Calibri"/>
              </a:rPr>
              <a:t>در قلب و روح چنين انسانى جنبشى به سوى حق، حركتى به سوى پاكى و جهشى به سوى تقوا </a:t>
            </a:r>
            <a:endParaRPr lang="en-US" dirty="0">
              <a:ea typeface="Calibri"/>
              <a:cs typeface="Arial"/>
            </a:endParaRPr>
          </a:p>
          <a:p>
            <a:pPr marL="0" indent="0" algn="r" rtl="1">
              <a:lnSpc>
                <a:spcPct val="115000"/>
              </a:lnSpc>
              <a:spcAft>
                <a:spcPts val="1000"/>
              </a:spcAft>
              <a:buNone/>
            </a:pPr>
            <a:r>
              <a:rPr lang="fa-IR" dirty="0">
                <a:ea typeface="Calibri"/>
              </a:rPr>
              <a:t>ايجاد مى شود. نمازگزار براى خدا ركوع مى كند و در پيشگاه او پيشانى اش را بر خاك مى نهد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54216461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marL="0" indent="0" algn="r" rtl="1">
              <a:lnSpc>
                <a:spcPct val="115000"/>
              </a:lnSpc>
              <a:spcAft>
                <a:spcPts val="1000"/>
              </a:spcAft>
              <a:buNone/>
            </a:pPr>
            <a:r>
              <a:rPr lang="fa-IR" dirty="0">
                <a:ea typeface="Calibri"/>
              </a:rPr>
              <a:t>نمازگزار براى خدا ركوع مى كند و در پيشگاه او پيشانى اش را بر خاك مى </a:t>
            </a:r>
            <a:r>
              <a:rPr lang="fa-IR" dirty="0" smtClean="0">
                <a:ea typeface="Calibri"/>
              </a:rPr>
              <a:t>نهدو </a:t>
            </a:r>
            <a:r>
              <a:rPr lang="fa-IR" dirty="0">
                <a:ea typeface="Calibri"/>
              </a:rPr>
              <a:t>غرق در عظمت او مى شود و خودخواهى ها و خود برتربينى ها را فراموش مى كند (ركوع و </a:t>
            </a:r>
            <a:r>
              <a:rPr lang="fa-IR" dirty="0" smtClean="0">
                <a:ea typeface="Calibri"/>
              </a:rPr>
              <a:t>سجود</a:t>
            </a:r>
            <a:r>
              <a:rPr lang="fa-IR" dirty="0">
                <a:ea typeface="Calibri"/>
              </a:rPr>
              <a:t>) و سرانجام به يگانگى او شهادت داده، به رسالت </a:t>
            </a:r>
            <a:r>
              <a:rPr lang="fa-IR" dirty="0" smtClean="0">
                <a:ea typeface="Calibri"/>
              </a:rPr>
              <a:t>پيامبر(ص)گواهى </a:t>
            </a:r>
            <a:r>
              <a:rPr lang="fa-IR" dirty="0">
                <a:ea typeface="Calibri"/>
              </a:rPr>
              <a:t>مى </a:t>
            </a:r>
            <a:r>
              <a:rPr lang="fa-IR" dirty="0" smtClean="0">
                <a:ea typeface="Calibri"/>
              </a:rPr>
              <a:t>دهد </a:t>
            </a:r>
            <a:r>
              <a:rPr lang="fa-IR" dirty="0">
                <a:ea typeface="Calibri"/>
              </a:rPr>
              <a:t>و بر پيامبرش درود مى فرستد و دست به درگاه خداى برمى دارد كه در زمره بندگان صالح </a:t>
            </a:r>
            <a:r>
              <a:rPr lang="fa-IR" dirty="0" smtClean="0">
                <a:ea typeface="Calibri"/>
              </a:rPr>
              <a:t>او </a:t>
            </a:r>
            <a:r>
              <a:rPr lang="fa-IR" dirty="0">
                <a:ea typeface="Calibri"/>
              </a:rPr>
              <a:t>قرار گيرد (تشهد و سلام).</a:t>
            </a:r>
            <a:endParaRPr lang="en-US" dirty="0">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r>
              <a:rPr lang="fa-IR" dirty="0">
                <a:ea typeface="Calibri"/>
              </a:rPr>
              <a:t>همه اين امور موجى از معنويت را در او ايجاد مى كند؛ موجى كه سدى نيرومند در برابر گناه </a:t>
            </a:r>
            <a:r>
              <a:rPr lang="fa-IR" dirty="0" smtClean="0">
                <a:ea typeface="Calibri"/>
              </a:rPr>
              <a:t>است</a:t>
            </a:r>
            <a:r>
              <a:rPr lang="fa-IR" dirty="0">
                <a:ea typeface="Calibri"/>
              </a:rPr>
              <a:t>. اين عمل چند بار در شبانه روز تكرار مى گردد: </a:t>
            </a:r>
            <a:r>
              <a:rPr lang="fa-IR" dirty="0">
                <a:solidFill>
                  <a:srgbClr val="0070C0"/>
                </a:solidFill>
                <a:ea typeface="Calibri"/>
              </a:rPr>
              <a:t>هنگامى كه صبح از خواب برمى خيزد، در </a:t>
            </a:r>
            <a:r>
              <a:rPr lang="fa-IR" dirty="0" smtClean="0">
                <a:solidFill>
                  <a:srgbClr val="0070C0"/>
                </a:solidFill>
                <a:ea typeface="Calibri"/>
              </a:rPr>
              <a:t>ياد </a:t>
            </a:r>
            <a:r>
              <a:rPr lang="fa-IR" dirty="0">
                <a:solidFill>
                  <a:srgbClr val="0070C0"/>
                </a:solidFill>
                <a:ea typeface="Calibri"/>
              </a:rPr>
              <a:t>او غرق مى شود. </a:t>
            </a:r>
            <a:r>
              <a:rPr lang="fa-IR" dirty="0">
                <a:ea typeface="Calibri"/>
              </a:rPr>
              <a:t>در ميانه روز، آن هنگام كه غرق زندگى مادى شده، ناگهان صداى تكبير </a:t>
            </a:r>
            <a:r>
              <a:rPr lang="fa-IR" dirty="0" smtClean="0">
                <a:ea typeface="Calibri"/>
              </a:rPr>
              <a:t>مؤذن </a:t>
            </a:r>
            <a:r>
              <a:rPr lang="fa-IR" dirty="0">
                <a:ea typeface="Calibri"/>
              </a:rPr>
              <a:t>را مى شنود، به درگاه او مى شتابد و حتى در پايان روز و آغاز شب پيش از آنكه به بستر </a:t>
            </a:r>
            <a:r>
              <a:rPr lang="fa-IR" dirty="0" smtClean="0">
                <a:ea typeface="Calibri"/>
              </a:rPr>
              <a:t>استراحت </a:t>
            </a:r>
            <a:r>
              <a:rPr lang="fa-IR" dirty="0">
                <a:ea typeface="Calibri"/>
              </a:rPr>
              <a:t>رود، با او راز و نياز مى كند. از اين گذشته، به هنگامى كه آماده مقدمات نماز مى </a:t>
            </a:r>
            <a:r>
              <a:rPr lang="fa-IR" dirty="0" smtClean="0">
                <a:ea typeface="Calibri"/>
              </a:rPr>
              <a:t>شودخود </a:t>
            </a:r>
            <a:r>
              <a:rPr lang="fa-IR" dirty="0">
                <a:ea typeface="Calibri"/>
              </a:rPr>
              <a:t>را شستوشو مى دهد و پاك مى كند و حرام و غصب را از خود دور ساخته، به بارگاه دوست </a:t>
            </a:r>
            <a:r>
              <a:rPr lang="fa-IR" dirty="0" smtClean="0">
                <a:ea typeface="Calibri"/>
              </a:rPr>
              <a:t>مى </a:t>
            </a:r>
            <a:r>
              <a:rPr lang="fa-IR" dirty="0">
                <a:ea typeface="Calibri"/>
              </a:rPr>
              <a:t>رود. همه اين امور تأثيرى بازدارنده در برابر فحشا و منكرات دارد. البته هر نماز به همان اندازه </a:t>
            </a:r>
            <a:r>
              <a:rPr lang="fa-IR" dirty="0" smtClean="0">
                <a:ea typeface="Calibri"/>
              </a:rPr>
              <a:t>كه </a:t>
            </a:r>
            <a:r>
              <a:rPr lang="fa-IR" dirty="0">
                <a:ea typeface="Calibri"/>
              </a:rPr>
              <a:t>از شرايط كمال و روح عبادت برخوردار است از فحشا و منكر بازمى دارد كه گاه بازداشتنى </a:t>
            </a:r>
            <a:r>
              <a:rPr lang="fa-IR" dirty="0" smtClean="0">
                <a:ea typeface="Calibri"/>
              </a:rPr>
              <a:t>كلى </a:t>
            </a:r>
            <a:r>
              <a:rPr lang="fa-IR" dirty="0">
                <a:ea typeface="Calibri"/>
              </a:rPr>
              <a:t>و جامع است و گاه جزئى و محدود.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13393795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10000"/>
          </a:bodyPr>
          <a:lstStyle/>
          <a:p>
            <a:pPr algn="r" rtl="1">
              <a:lnSpc>
                <a:spcPct val="115000"/>
              </a:lnSpc>
              <a:spcAft>
                <a:spcPts val="1000"/>
              </a:spcAft>
            </a:pPr>
            <a:r>
              <a:rPr lang="fa-IR" dirty="0">
                <a:ea typeface="Calibri"/>
              </a:rPr>
              <a:t>بنابراين مراد از </a:t>
            </a:r>
            <a:r>
              <a:rPr lang="fa-IR" dirty="0">
                <a:solidFill>
                  <a:srgbClr val="FF0000"/>
                </a:solidFill>
                <a:ea typeface="Calibri"/>
              </a:rPr>
              <a:t>«محكمات» </a:t>
            </a:r>
            <a:r>
              <a:rPr lang="fa-IR" dirty="0">
                <a:ea typeface="Calibri"/>
              </a:rPr>
              <a:t>آياتى است كه مفهوم آن به قدرى روشن است كه جاى گفتگو </a:t>
            </a:r>
            <a:r>
              <a:rPr lang="fa-IR" dirty="0" smtClean="0">
                <a:ea typeface="Calibri"/>
              </a:rPr>
              <a:t>و </a:t>
            </a:r>
            <a:r>
              <a:rPr lang="fa-IR" dirty="0">
                <a:ea typeface="Calibri"/>
              </a:rPr>
              <a:t>بحث در آن نيست؛ آياتى همچون </a:t>
            </a:r>
            <a:r>
              <a:rPr lang="fa-IR" dirty="0">
                <a:solidFill>
                  <a:srgbClr val="009900"/>
                </a:solidFill>
                <a:ea typeface="Calibri"/>
              </a:rPr>
              <a:t>«قل هو الله أحد</a:t>
            </a:r>
            <a:r>
              <a:rPr lang="fa-IR" dirty="0" smtClean="0">
                <a:solidFill>
                  <a:srgbClr val="009900"/>
                </a:solidFill>
                <a:ea typeface="Calibri"/>
              </a:rPr>
              <a:t>: </a:t>
            </a:r>
            <a:r>
              <a:rPr lang="fa-IR" dirty="0">
                <a:solidFill>
                  <a:srgbClr val="009900"/>
                </a:solidFill>
                <a:ea typeface="Calibri"/>
              </a:rPr>
              <a:t>بگو او است خداى يگانه.»؛ «ليس كمثله </a:t>
            </a:r>
            <a:r>
              <a:rPr lang="fa-IR" dirty="0" smtClean="0">
                <a:solidFill>
                  <a:srgbClr val="009900"/>
                </a:solidFill>
                <a:ea typeface="Calibri"/>
              </a:rPr>
              <a:t>شىء: </a:t>
            </a:r>
            <a:r>
              <a:rPr lang="fa-IR" dirty="0">
                <a:solidFill>
                  <a:srgbClr val="009900"/>
                </a:solidFill>
                <a:ea typeface="Calibri"/>
              </a:rPr>
              <a:t>هيچ چيز همانند او نيست.»؛ «الله خالق كل شىء</a:t>
            </a:r>
            <a:r>
              <a:rPr lang="fa-IR" dirty="0" smtClean="0">
                <a:solidFill>
                  <a:srgbClr val="009900"/>
                </a:solidFill>
                <a:ea typeface="Calibri"/>
              </a:rPr>
              <a:t>: </a:t>
            </a:r>
            <a:r>
              <a:rPr lang="fa-IR" dirty="0">
                <a:solidFill>
                  <a:srgbClr val="009900"/>
                </a:solidFill>
                <a:ea typeface="Calibri"/>
              </a:rPr>
              <a:t>خداوند آفريننده و آفريدگار همه </a:t>
            </a:r>
            <a:r>
              <a:rPr lang="fa-IR" dirty="0" smtClean="0">
                <a:solidFill>
                  <a:srgbClr val="009900"/>
                </a:solidFill>
                <a:ea typeface="Calibri"/>
              </a:rPr>
              <a:t>چيز</a:t>
            </a:r>
            <a:r>
              <a:rPr lang="fa-IR" dirty="0">
                <a:solidFill>
                  <a:srgbClr val="009900"/>
                </a:solidFill>
                <a:ea typeface="Calibri"/>
              </a:rPr>
              <a:t>است.»؛ «للذكر مثل حظ الانثيين</a:t>
            </a:r>
            <a:r>
              <a:rPr lang="fa-IR" dirty="0" smtClean="0">
                <a:solidFill>
                  <a:srgbClr val="009900"/>
                </a:solidFill>
                <a:ea typeface="Calibri"/>
              </a:rPr>
              <a:t>: </a:t>
            </a:r>
            <a:r>
              <a:rPr lang="fa-IR" dirty="0">
                <a:solidFill>
                  <a:srgbClr val="009900"/>
                </a:solidFill>
                <a:ea typeface="Calibri"/>
              </a:rPr>
              <a:t>سهم ارث پسر معادل سهم دو دختر است.»</a:t>
            </a:r>
            <a:r>
              <a:rPr lang="fa-IR" dirty="0">
                <a:ea typeface="Calibri"/>
              </a:rPr>
              <a:t> و هزاران آيه مانند </a:t>
            </a:r>
            <a:r>
              <a:rPr lang="fa-IR" dirty="0" smtClean="0">
                <a:ea typeface="Calibri"/>
              </a:rPr>
              <a:t>آنها </a:t>
            </a:r>
            <a:r>
              <a:rPr lang="fa-IR" dirty="0">
                <a:ea typeface="Calibri"/>
              </a:rPr>
              <a:t>درباره عقايد، احكام، مواعظ و تاريخ، همه از محكمات مى باشند. اين آيات (محكمات) در قرآن </a:t>
            </a:r>
            <a:r>
              <a:rPr lang="fa-IR" dirty="0" smtClean="0">
                <a:solidFill>
                  <a:srgbClr val="0070C0"/>
                </a:solidFill>
                <a:ea typeface="Calibri"/>
              </a:rPr>
              <a:t>«</a:t>
            </a:r>
            <a:r>
              <a:rPr lang="fa-IR" dirty="0">
                <a:solidFill>
                  <a:srgbClr val="0070C0"/>
                </a:solidFill>
                <a:ea typeface="Calibri"/>
              </a:rPr>
              <a:t>ام الكتاب»</a:t>
            </a:r>
            <a:r>
              <a:rPr lang="fa-IR" dirty="0">
                <a:ea typeface="Calibri"/>
              </a:rPr>
              <a:t> ناميده شده؛ بدين معنا كه اصل، مرجع، مفسر و توضيح دهنده آيات ديگر است</a:t>
            </a:r>
            <a:endParaRPr lang="en-US" dirty="0">
              <a:ea typeface="Calibri"/>
              <a:cs typeface="Arial"/>
            </a:endParaRPr>
          </a:p>
          <a:p>
            <a:endParaRPr lang="fa-IR" dirty="0"/>
          </a:p>
        </p:txBody>
      </p:sp>
    </p:spTree>
    <p:extLst>
      <p:ext uri="{BB962C8B-B14F-4D97-AF65-F5344CB8AC3E}">
        <p14:creationId xmlns:p14="http://schemas.microsoft.com/office/powerpoint/2010/main" val="147506063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8991600" cy="6858000"/>
          </a:xfrm>
        </p:spPr>
        <p:txBody>
          <a:bodyPr>
            <a:normAutofit fontScale="70000" lnSpcReduction="20000"/>
          </a:bodyPr>
          <a:lstStyle/>
          <a:p>
            <a:pPr marL="0" indent="0" algn="r" rtl="1">
              <a:lnSpc>
                <a:spcPct val="115000"/>
              </a:lnSpc>
              <a:spcAft>
                <a:spcPts val="1000"/>
              </a:spcAft>
              <a:buNone/>
            </a:pPr>
            <a:r>
              <a:rPr lang="fa-IR" dirty="0">
                <a:ea typeface="Calibri"/>
              </a:rPr>
              <a:t>ممكن نيست كسى نماز بخواند و هيچ گونه اثرى در او نبخشد، هرچند نمازش ظاهرى و يا</a:t>
            </a:r>
            <a:endParaRPr lang="en-US" dirty="0">
              <a:ea typeface="Calibri"/>
              <a:cs typeface="Arial"/>
            </a:endParaRPr>
          </a:p>
          <a:p>
            <a:pPr marL="0" indent="0" algn="r" rtl="1">
              <a:lnSpc>
                <a:spcPct val="115000"/>
              </a:lnSpc>
              <a:spcAft>
                <a:spcPts val="1000"/>
              </a:spcAft>
              <a:buNone/>
            </a:pPr>
            <a:r>
              <a:rPr lang="fa-IR" dirty="0">
                <a:ea typeface="Calibri"/>
              </a:rPr>
              <a:t>فردى آلوده به گناه باشد. البته اين گونه نماز تأثيرش اندك است و اگر همان نماز را نمى خواندند، </a:t>
            </a:r>
            <a:endParaRPr lang="en-US" dirty="0">
              <a:ea typeface="Calibri"/>
              <a:cs typeface="Arial"/>
            </a:endParaRPr>
          </a:p>
          <a:p>
            <a:pPr marL="0" indent="0" algn="r" rtl="1">
              <a:lnSpc>
                <a:spcPct val="115000"/>
              </a:lnSpc>
              <a:spcAft>
                <a:spcPts val="1000"/>
              </a:spcAft>
              <a:buNone/>
            </a:pPr>
            <a:r>
              <a:rPr lang="fa-IR" dirty="0">
                <a:ea typeface="Calibri"/>
              </a:rPr>
              <a:t>از اين هم آلوده تر بودند. به بيان ديگر، نهى از فحشا و منكر سلسله مراتب بسيار دارد و هر نماز </a:t>
            </a:r>
            <a:endParaRPr lang="en-US" dirty="0">
              <a:ea typeface="Calibri"/>
              <a:cs typeface="Arial"/>
            </a:endParaRPr>
          </a:p>
          <a:p>
            <a:pPr marL="0" indent="0" algn="r" rtl="1">
              <a:lnSpc>
                <a:spcPct val="115000"/>
              </a:lnSpc>
              <a:spcAft>
                <a:spcPts val="1000"/>
              </a:spcAft>
              <a:buNone/>
            </a:pPr>
            <a:r>
              <a:rPr lang="fa-IR" dirty="0">
                <a:ea typeface="Calibri"/>
              </a:rPr>
              <a:t>به نسبت رعايت شرايط، داراى برخى از اين درجات است. اين اثر نماز به قدرى اهميت دارد كه </a:t>
            </a:r>
            <a:endParaRPr lang="en-US" dirty="0">
              <a:ea typeface="Calibri"/>
              <a:cs typeface="Arial"/>
            </a:endParaRPr>
          </a:p>
          <a:p>
            <a:pPr marL="0" indent="0" algn="r" rtl="1">
              <a:lnSpc>
                <a:spcPct val="115000"/>
              </a:lnSpc>
              <a:spcAft>
                <a:spcPts val="1000"/>
              </a:spcAft>
              <a:buNone/>
            </a:pPr>
            <a:r>
              <a:rPr lang="fa-IR" dirty="0">
                <a:ea typeface="Calibri"/>
              </a:rPr>
              <a:t>در برخى روايات از آن به عنوان معيار سنجش نماز مقبول و غيرمقبول ياد شده؛ چنانكه امام </a:t>
            </a:r>
            <a:endParaRPr lang="en-US" dirty="0">
              <a:ea typeface="Calibri"/>
              <a:cs typeface="Arial"/>
            </a:endParaRPr>
          </a:p>
          <a:p>
            <a:pPr marL="0" indent="0" algn="r" rtl="1">
              <a:lnSpc>
                <a:spcPct val="115000"/>
              </a:lnSpc>
              <a:spcAft>
                <a:spcPts val="1000"/>
              </a:spcAft>
              <a:buNone/>
            </a:pPr>
            <a:r>
              <a:rPr lang="fa-IR" dirty="0" smtClean="0">
                <a:ea typeface="Calibri"/>
              </a:rPr>
              <a:t>صادق(ع) </a:t>
            </a:r>
            <a:r>
              <a:rPr lang="fa-IR" dirty="0">
                <a:ea typeface="Calibri"/>
              </a:rPr>
              <a:t>مى فرمايد:</a:t>
            </a:r>
            <a:endParaRPr lang="en-US" dirty="0">
              <a:ea typeface="Calibri"/>
              <a:cs typeface="Arial"/>
            </a:endParaRPr>
          </a:p>
          <a:p>
            <a:pPr marL="0" indent="0" algn="r" rtl="1">
              <a:lnSpc>
                <a:spcPct val="115000"/>
              </a:lnSpc>
              <a:spcAft>
                <a:spcPts val="1000"/>
              </a:spcAft>
              <a:buNone/>
            </a:pPr>
            <a:r>
              <a:rPr lang="fa-IR" dirty="0">
                <a:solidFill>
                  <a:srgbClr val="009900"/>
                </a:solidFill>
                <a:ea typeface="Calibri"/>
              </a:rPr>
              <a:t>كسى كه دوست دارد ببيند آيا نمازش مقبول درگاه الهى شده يا نه، بايد ببيند آيا اين </a:t>
            </a:r>
            <a:endParaRPr lang="en-US" dirty="0" smtClean="0">
              <a:solidFill>
                <a:srgbClr val="009900"/>
              </a:solidFill>
              <a:ea typeface="Calibri"/>
              <a:cs typeface="Arial"/>
            </a:endParaRPr>
          </a:p>
          <a:p>
            <a:pPr marL="0" indent="0" algn="r" rtl="1">
              <a:lnSpc>
                <a:spcPct val="115000"/>
              </a:lnSpc>
              <a:spcAft>
                <a:spcPts val="1000"/>
              </a:spcAft>
              <a:buNone/>
            </a:pPr>
            <a:r>
              <a:rPr lang="fa-IR" dirty="0" smtClean="0">
                <a:solidFill>
                  <a:srgbClr val="009900"/>
                </a:solidFill>
                <a:ea typeface="Calibri"/>
              </a:rPr>
              <a:t>نماز او را از زشتى ها و منكرات بازداشته يا نه. به همان مقدار كه بازداشته، نمازش </a:t>
            </a:r>
            <a:endParaRPr lang="en-US" dirty="0" smtClean="0">
              <a:solidFill>
                <a:srgbClr val="009900"/>
              </a:solidFill>
              <a:ea typeface="Calibri"/>
              <a:cs typeface="Arial"/>
            </a:endParaRPr>
          </a:p>
          <a:p>
            <a:pPr marL="0" indent="0" algn="r" rtl="1">
              <a:lnSpc>
                <a:spcPct val="115000"/>
              </a:lnSpc>
              <a:spcAft>
                <a:spcPts val="1000"/>
              </a:spcAft>
              <a:buNone/>
            </a:pPr>
            <a:r>
              <a:rPr lang="fa-IR" dirty="0" smtClean="0">
                <a:solidFill>
                  <a:srgbClr val="009900"/>
                </a:solidFill>
                <a:ea typeface="Calibri"/>
              </a:rPr>
              <a:t>قبول است.</a:t>
            </a:r>
            <a:endParaRPr lang="en-US" dirty="0" smtClean="0">
              <a:solidFill>
                <a:srgbClr val="009900"/>
              </a:solidFill>
              <a:ea typeface="Calibri"/>
              <a:cs typeface="Arial"/>
            </a:endParaRPr>
          </a:p>
          <a:p>
            <a:pPr marL="0" indent="0">
              <a:buNone/>
            </a:pPr>
            <a:endParaRPr lang="fa-IR" dirty="0"/>
          </a:p>
        </p:txBody>
      </p:sp>
    </p:spTree>
    <p:extLst>
      <p:ext uri="{BB962C8B-B14F-4D97-AF65-F5344CB8AC3E}">
        <p14:creationId xmlns:p14="http://schemas.microsoft.com/office/powerpoint/2010/main" val="138401020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fontScale="70000" lnSpcReduction="20000"/>
          </a:bodyPr>
          <a:lstStyle/>
          <a:p>
            <a:pPr marL="0" indent="0" algn="r" rtl="1">
              <a:lnSpc>
                <a:spcPct val="115000"/>
              </a:lnSpc>
              <a:spcAft>
                <a:spcPts val="1000"/>
              </a:spcAft>
              <a:buNone/>
            </a:pPr>
            <a:r>
              <a:rPr lang="fa-IR" dirty="0">
                <a:ea typeface="Calibri"/>
              </a:rPr>
              <a:t>2</a:t>
            </a:r>
            <a:r>
              <a:rPr lang="fa-IR" dirty="0">
                <a:solidFill>
                  <a:schemeClr val="accent6">
                    <a:lumMod val="75000"/>
                  </a:schemeClr>
                </a:solidFill>
                <a:ea typeface="Calibri"/>
              </a:rPr>
              <a:t>. ياد خدا </a:t>
            </a:r>
            <a:endParaRPr lang="en-US" dirty="0">
              <a:solidFill>
                <a:schemeClr val="accent6">
                  <a:lumMod val="75000"/>
                </a:schemeClr>
              </a:solidFill>
              <a:ea typeface="Calibri"/>
              <a:cs typeface="Arial"/>
            </a:endParaRPr>
          </a:p>
          <a:p>
            <a:pPr marL="0" indent="0" algn="r" rtl="1">
              <a:lnSpc>
                <a:spcPct val="115000"/>
              </a:lnSpc>
              <a:spcAft>
                <a:spcPts val="1000"/>
              </a:spcAft>
              <a:buNone/>
            </a:pPr>
            <a:r>
              <a:rPr lang="fa-IR" dirty="0">
                <a:ea typeface="Calibri"/>
              </a:rPr>
              <a:t>در ادامه آيه آمده است: </a:t>
            </a:r>
            <a:r>
              <a:rPr lang="fa-IR" dirty="0">
                <a:solidFill>
                  <a:srgbClr val="009900"/>
                </a:solidFill>
                <a:ea typeface="Calibri"/>
              </a:rPr>
              <a:t>«ذكر خدا برتر و بالاتر از بازدارى از فحشا و منكر است: و لذكر الله </a:t>
            </a:r>
            <a:endParaRPr lang="en-US" dirty="0">
              <a:solidFill>
                <a:srgbClr val="009900"/>
              </a:solidFill>
              <a:ea typeface="Calibri"/>
              <a:cs typeface="Arial"/>
            </a:endParaRPr>
          </a:p>
          <a:p>
            <a:pPr marL="0" indent="0" algn="r" rtl="1">
              <a:lnSpc>
                <a:spcPct val="115000"/>
              </a:lnSpc>
              <a:spcAft>
                <a:spcPts val="1000"/>
              </a:spcAft>
              <a:buNone/>
            </a:pPr>
            <a:r>
              <a:rPr lang="fa-IR" dirty="0">
                <a:solidFill>
                  <a:srgbClr val="009900"/>
                </a:solidFill>
                <a:ea typeface="Calibri"/>
              </a:rPr>
              <a:t>أكبر.»</a:t>
            </a:r>
            <a:endParaRPr lang="en-US" dirty="0">
              <a:solidFill>
                <a:srgbClr val="009900"/>
              </a:solidFill>
              <a:ea typeface="Calibri"/>
              <a:cs typeface="Arial"/>
            </a:endParaRPr>
          </a:p>
          <a:p>
            <a:pPr marL="0" indent="0" algn="r" rtl="1">
              <a:lnSpc>
                <a:spcPct val="115000"/>
              </a:lnSpc>
              <a:spcAft>
                <a:spcPts val="1000"/>
              </a:spcAft>
              <a:buNone/>
            </a:pPr>
            <a:r>
              <a:rPr lang="fa-IR" dirty="0">
                <a:ea typeface="Calibri"/>
              </a:rPr>
              <a:t>ظاهر اين جمله بيانگر فلسفه مهم ترى براى نماز است كه همان ياد خداست؛ يادى كه</a:t>
            </a:r>
            <a:endParaRPr lang="en-US" dirty="0">
              <a:ea typeface="Calibri"/>
              <a:cs typeface="Arial"/>
            </a:endParaRPr>
          </a:p>
          <a:p>
            <a:pPr marL="0" indent="0" algn="r" rtl="1">
              <a:lnSpc>
                <a:spcPct val="115000"/>
              </a:lnSpc>
              <a:spcAft>
                <a:spcPts val="1000"/>
              </a:spcAft>
              <a:buNone/>
            </a:pPr>
            <a:r>
              <a:rPr lang="fa-IR" dirty="0">
                <a:ea typeface="Calibri"/>
              </a:rPr>
              <a:t>ريشه و مايه اصلى هر خير و سعادت و حتى عامل اصلى نهى از فحشا و منكر است. در واقع </a:t>
            </a:r>
            <a:endParaRPr lang="en-US" dirty="0">
              <a:ea typeface="Calibri"/>
              <a:cs typeface="Arial"/>
            </a:endParaRPr>
          </a:p>
          <a:p>
            <a:pPr marL="0" indent="0" algn="r" rtl="1">
              <a:lnSpc>
                <a:spcPct val="115000"/>
              </a:lnSpc>
              <a:spcAft>
                <a:spcPts val="1000"/>
              </a:spcAft>
              <a:buNone/>
            </a:pPr>
            <a:r>
              <a:rPr lang="fa-IR" dirty="0">
                <a:ea typeface="Calibri"/>
              </a:rPr>
              <a:t>برترى آن از اين روست كه علت و ريشه است. ياد خدا مايه حيات قلوب و آرامش دل هاست و </a:t>
            </a:r>
            <a:endParaRPr lang="en-US" dirty="0">
              <a:ea typeface="Calibri"/>
              <a:cs typeface="Arial"/>
            </a:endParaRPr>
          </a:p>
          <a:p>
            <a:pPr marL="0" indent="0" algn="r" rtl="1">
              <a:lnSpc>
                <a:spcPct val="115000"/>
              </a:lnSpc>
              <a:spcAft>
                <a:spcPts val="1000"/>
              </a:spcAft>
              <a:buNone/>
            </a:pPr>
            <a:r>
              <a:rPr lang="fa-IR" dirty="0">
                <a:ea typeface="Calibri"/>
              </a:rPr>
              <a:t>هيچ چيز هم سنگ آن نيست: </a:t>
            </a:r>
            <a:r>
              <a:rPr lang="fa-IR" dirty="0">
                <a:solidFill>
                  <a:srgbClr val="FF0000"/>
                </a:solidFill>
                <a:ea typeface="Calibri"/>
              </a:rPr>
              <a:t>«ألا بذكر الله تطمئن القلوب: آگاه باشيد! ياد خدا مايه اطمينان </a:t>
            </a:r>
            <a:r>
              <a:rPr lang="fa-IR" dirty="0" smtClean="0">
                <a:solidFill>
                  <a:srgbClr val="FF0000"/>
                </a:solidFill>
                <a:ea typeface="Calibri"/>
              </a:rPr>
              <a:t>دل </a:t>
            </a:r>
            <a:r>
              <a:rPr lang="fa-IR" dirty="0">
                <a:solidFill>
                  <a:srgbClr val="FF0000"/>
                </a:solidFill>
                <a:ea typeface="Calibri"/>
              </a:rPr>
              <a:t>هاست</a:t>
            </a:r>
            <a:r>
              <a:rPr lang="fa-IR" dirty="0" smtClean="0">
                <a:solidFill>
                  <a:srgbClr val="FF0000"/>
                </a:solidFill>
                <a:ea typeface="Calibri"/>
              </a:rPr>
              <a:t>.»</a:t>
            </a:r>
            <a:r>
              <a:rPr lang="fa-IR" dirty="0" smtClean="0">
                <a:ea typeface="Calibri"/>
              </a:rPr>
              <a:t> </a:t>
            </a:r>
            <a:r>
              <a:rPr lang="fa-IR" dirty="0">
                <a:ea typeface="Calibri"/>
              </a:rPr>
              <a:t>روح همه عبادات ـ چه نماز و چه غير آن ـ ذكر خداست، اقوال، افعال، مقدمات و </a:t>
            </a:r>
            <a:r>
              <a:rPr lang="fa-IR" dirty="0" smtClean="0">
                <a:ea typeface="Calibri"/>
              </a:rPr>
              <a:t>تعقيبات </a:t>
            </a:r>
            <a:r>
              <a:rPr lang="fa-IR" dirty="0">
                <a:ea typeface="Calibri"/>
              </a:rPr>
              <a:t>نماز، همه در واقع، ياد خدا را در دل انسان زنده مى كند. در سوره طه نيز خطاب </a:t>
            </a:r>
            <a:r>
              <a:rPr lang="fa-IR" dirty="0" smtClean="0">
                <a:ea typeface="Calibri"/>
              </a:rPr>
              <a:t>به</a:t>
            </a:r>
            <a:r>
              <a:rPr lang="fa-IR" dirty="0">
                <a:ea typeface="Calibri"/>
                <a:cs typeface="Arial"/>
              </a:rPr>
              <a:t> </a:t>
            </a:r>
            <a:r>
              <a:rPr lang="fa-IR" dirty="0" smtClean="0">
                <a:ea typeface="Calibri"/>
              </a:rPr>
              <a:t>موسى(ع) </a:t>
            </a:r>
            <a:r>
              <a:rPr lang="fa-IR" dirty="0">
                <a:ea typeface="Calibri"/>
              </a:rPr>
              <a:t>به اين فلسفه اساسى نماز اشاره شده: «</a:t>
            </a:r>
            <a:r>
              <a:rPr lang="fa-IR" dirty="0">
                <a:solidFill>
                  <a:srgbClr val="FF0000"/>
                </a:solidFill>
                <a:ea typeface="Calibri"/>
              </a:rPr>
              <a:t>أقم الصلوة </a:t>
            </a:r>
            <a:r>
              <a:rPr lang="fa-IR" dirty="0" smtClean="0">
                <a:solidFill>
                  <a:srgbClr val="FF0000"/>
                </a:solidFill>
                <a:ea typeface="Calibri"/>
              </a:rPr>
              <a:t>لذكرى: </a:t>
            </a:r>
            <a:r>
              <a:rPr lang="fa-IR" dirty="0">
                <a:solidFill>
                  <a:srgbClr val="FF0000"/>
                </a:solidFill>
                <a:ea typeface="Calibri"/>
              </a:rPr>
              <a:t>نماز را برپا دار </a:t>
            </a:r>
            <a:r>
              <a:rPr lang="fa-IR" dirty="0" smtClean="0">
                <a:solidFill>
                  <a:srgbClr val="FF0000"/>
                </a:solidFill>
                <a:ea typeface="Calibri"/>
              </a:rPr>
              <a:t>تا </a:t>
            </a:r>
            <a:r>
              <a:rPr lang="fa-IR" dirty="0">
                <a:solidFill>
                  <a:srgbClr val="FF0000"/>
                </a:solidFill>
                <a:ea typeface="Calibri"/>
              </a:rPr>
              <a:t>به ياد من باشى.»</a:t>
            </a:r>
            <a:endParaRPr lang="en-US" dirty="0">
              <a:solidFill>
                <a:srgbClr val="FF0000"/>
              </a:solidFill>
              <a:ea typeface="Calibri"/>
              <a:cs typeface="Arial"/>
            </a:endParaRPr>
          </a:p>
          <a:p>
            <a:pPr marL="0" indent="0">
              <a:buNone/>
            </a:pPr>
            <a:endParaRPr lang="fa-IR" dirty="0"/>
          </a:p>
        </p:txBody>
      </p:sp>
    </p:spTree>
    <p:extLst>
      <p:ext uri="{BB962C8B-B14F-4D97-AF65-F5344CB8AC3E}">
        <p14:creationId xmlns:p14="http://schemas.microsoft.com/office/powerpoint/2010/main" val="192466159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629400"/>
          </a:xfrm>
        </p:spPr>
        <p:txBody>
          <a:bodyPr>
            <a:normAutofit fontScale="62500" lnSpcReduction="20000"/>
          </a:bodyPr>
          <a:lstStyle/>
          <a:p>
            <a:pPr algn="r" rtl="1">
              <a:lnSpc>
                <a:spcPct val="115000"/>
              </a:lnSpc>
              <a:spcAft>
                <a:spcPts val="1000"/>
              </a:spcAft>
            </a:pPr>
            <a:r>
              <a:rPr lang="fa-IR" dirty="0">
                <a:ea typeface="Calibri"/>
              </a:rPr>
              <a:t>از آنجاكه نيات انسان ها و ميزان حضورقلب آنها در نماز و ساير عبادات بسيار متفاوت است، </a:t>
            </a:r>
            <a:endParaRPr lang="en-US" dirty="0">
              <a:ea typeface="Calibri"/>
              <a:cs typeface="Arial"/>
            </a:endParaRPr>
          </a:p>
          <a:p>
            <a:pPr algn="r" rtl="1">
              <a:lnSpc>
                <a:spcPct val="115000"/>
              </a:lnSpc>
              <a:spcAft>
                <a:spcPts val="1000"/>
              </a:spcAft>
            </a:pPr>
            <a:r>
              <a:rPr lang="fa-IR" dirty="0">
                <a:ea typeface="Calibri"/>
              </a:rPr>
              <a:t>در پايان آيه مى فرمايد: </a:t>
            </a:r>
            <a:r>
              <a:rPr lang="fa-IR" dirty="0">
                <a:solidFill>
                  <a:srgbClr val="00B0F0"/>
                </a:solidFill>
                <a:ea typeface="Calibri"/>
              </a:rPr>
              <a:t>«و خدا مى داند چه كارهايى را انجام مى دهيد: و الله يعلم </a:t>
            </a:r>
            <a:r>
              <a:rPr lang="fa-IR" dirty="0" smtClean="0">
                <a:solidFill>
                  <a:srgbClr val="00B0F0"/>
                </a:solidFill>
                <a:ea typeface="Calibri"/>
              </a:rPr>
              <a:t>ما تصنعون</a:t>
            </a:r>
            <a:r>
              <a:rPr lang="fa-IR" dirty="0">
                <a:solidFill>
                  <a:srgbClr val="00B0F0"/>
                </a:solidFill>
                <a:ea typeface="Calibri"/>
              </a:rPr>
              <a:t>.» </a:t>
            </a:r>
            <a:endParaRPr lang="en-US" dirty="0">
              <a:solidFill>
                <a:srgbClr val="00B0F0"/>
              </a:solidFill>
              <a:ea typeface="Calibri"/>
              <a:cs typeface="Arial"/>
            </a:endParaRPr>
          </a:p>
          <a:p>
            <a:pPr algn="r" rtl="1">
              <a:lnSpc>
                <a:spcPct val="115000"/>
              </a:lnSpc>
              <a:spcAft>
                <a:spcPts val="1000"/>
              </a:spcAft>
            </a:pPr>
            <a:r>
              <a:rPr lang="fa-IR" dirty="0">
                <a:ea typeface="Calibri"/>
              </a:rPr>
              <a:t>3. خشوع و رستگاری </a:t>
            </a:r>
            <a:endParaRPr lang="en-US" dirty="0">
              <a:ea typeface="Calibri"/>
              <a:cs typeface="Arial"/>
            </a:endParaRPr>
          </a:p>
          <a:p>
            <a:pPr algn="r" rtl="1">
              <a:lnSpc>
                <a:spcPct val="115000"/>
              </a:lnSpc>
              <a:spcAft>
                <a:spcPts val="1000"/>
              </a:spcAft>
            </a:pPr>
            <a:r>
              <a:rPr lang="fa-IR" dirty="0">
                <a:solidFill>
                  <a:srgbClr val="00B0F0"/>
                </a:solidFill>
                <a:ea typeface="Calibri"/>
              </a:rPr>
              <a:t>قد أفلح المؤمنون * الذين هم فى صلوتهم خاشعون * ... و الذين هم على صلواتهم يحافظون </a:t>
            </a:r>
            <a:r>
              <a:rPr lang="fa-IR" dirty="0">
                <a:ea typeface="Calibri"/>
              </a:rPr>
              <a:t>.</a:t>
            </a:r>
            <a:endParaRPr lang="en-US" dirty="0">
              <a:ea typeface="Calibri"/>
              <a:cs typeface="Arial"/>
            </a:endParaRPr>
          </a:p>
          <a:p>
            <a:pPr algn="r" rtl="1">
              <a:lnSpc>
                <a:spcPct val="115000"/>
              </a:lnSpc>
              <a:spcAft>
                <a:spcPts val="1000"/>
              </a:spcAft>
            </a:pPr>
            <a:r>
              <a:rPr lang="fa-IR" dirty="0">
                <a:ea typeface="Calibri"/>
              </a:rPr>
              <a:t>آيات آغازين سوره مؤمنون ويژگى هاى مؤمنان را در عباراتى كوتاه، زنده و پرمحتوا بازمى </a:t>
            </a:r>
            <a:endParaRPr lang="en-US" dirty="0">
              <a:ea typeface="Calibri"/>
              <a:cs typeface="Arial"/>
            </a:endParaRPr>
          </a:p>
          <a:p>
            <a:pPr algn="r" rtl="1">
              <a:lnSpc>
                <a:spcPct val="115000"/>
              </a:lnSpc>
              <a:spcAft>
                <a:spcPts val="1000"/>
              </a:spcAft>
            </a:pPr>
            <a:r>
              <a:rPr lang="fa-IR" dirty="0">
                <a:ea typeface="Calibri"/>
              </a:rPr>
              <a:t>گويد، و جالب اينكه نخست به سرنوشت لذتبخش و پرافتخار مؤمنان ـ پيش از بيان صفات آنها </a:t>
            </a:r>
            <a:endParaRPr lang="en-US" dirty="0">
              <a:ea typeface="Calibri"/>
              <a:cs typeface="Arial"/>
            </a:endParaRPr>
          </a:p>
          <a:p>
            <a:pPr algn="r" rtl="1">
              <a:lnSpc>
                <a:spcPct val="115000"/>
              </a:lnSpc>
              <a:spcAft>
                <a:spcPts val="1000"/>
              </a:spcAft>
            </a:pPr>
            <a:r>
              <a:rPr lang="fa-IR" dirty="0">
                <a:ea typeface="Calibri"/>
              </a:rPr>
              <a:t>ـ اشاره مى كند تا شعله هاى شوق و عشق را براى رسيدن به اين افتخار بزرگ در دل ها زنده </a:t>
            </a:r>
            <a:endParaRPr lang="en-US" dirty="0">
              <a:ea typeface="Calibri"/>
              <a:cs typeface="Arial"/>
            </a:endParaRPr>
          </a:p>
          <a:p>
            <a:pPr algn="r" rtl="1">
              <a:lnSpc>
                <a:spcPct val="115000"/>
              </a:lnSpc>
              <a:spcAft>
                <a:spcPts val="1000"/>
              </a:spcAft>
            </a:pPr>
            <a:r>
              <a:rPr lang="fa-IR" dirty="0">
                <a:ea typeface="Calibri"/>
              </a:rPr>
              <a:t>كند. مى فرمايد</a:t>
            </a:r>
            <a:r>
              <a:rPr lang="fa-IR" dirty="0">
                <a:solidFill>
                  <a:srgbClr val="00B0F0"/>
                </a:solidFill>
                <a:ea typeface="Calibri"/>
              </a:rPr>
              <a:t>: «مؤمنان رستگار شدند و به هدف نهايى خود در تمام ابعاد رسيدند: قد أفلح </a:t>
            </a:r>
            <a:endParaRPr lang="en-US" dirty="0">
              <a:solidFill>
                <a:srgbClr val="00B0F0"/>
              </a:solidFill>
              <a:ea typeface="Calibri"/>
              <a:cs typeface="Arial"/>
            </a:endParaRPr>
          </a:p>
          <a:p>
            <a:pPr algn="r" rtl="1">
              <a:lnSpc>
                <a:spcPct val="115000"/>
              </a:lnSpc>
              <a:spcAft>
                <a:spcPts val="1000"/>
              </a:spcAft>
            </a:pPr>
            <a:r>
              <a:rPr lang="fa-IR" dirty="0">
                <a:solidFill>
                  <a:srgbClr val="00B0F0"/>
                </a:solidFill>
                <a:ea typeface="Calibri"/>
              </a:rPr>
              <a:t>المؤمنون .»</a:t>
            </a:r>
            <a:endParaRPr lang="en-US" dirty="0">
              <a:solidFill>
                <a:srgbClr val="00B0F0"/>
              </a:solidFill>
              <a:ea typeface="Calibri"/>
              <a:cs typeface="Arial"/>
            </a:endParaRPr>
          </a:p>
          <a:p>
            <a:pPr algn="r" rtl="1">
              <a:lnSpc>
                <a:spcPct val="115000"/>
              </a:lnSpc>
              <a:spcAft>
                <a:spcPts val="1000"/>
              </a:spcAft>
            </a:pPr>
            <a:r>
              <a:rPr lang="fa-IR" dirty="0">
                <a:solidFill>
                  <a:srgbClr val="00B0F0"/>
                </a:solidFill>
                <a:ea typeface="Calibri"/>
              </a:rPr>
              <a:t>«أفلح» </a:t>
            </a:r>
            <a:r>
              <a:rPr lang="fa-IR" dirty="0">
                <a:ea typeface="Calibri"/>
              </a:rPr>
              <a:t>از ماده </a:t>
            </a:r>
            <a:r>
              <a:rPr lang="fa-IR" dirty="0">
                <a:solidFill>
                  <a:srgbClr val="00B0F0"/>
                </a:solidFill>
                <a:ea typeface="Calibri"/>
              </a:rPr>
              <a:t>«فلح» </a:t>
            </a:r>
            <a:r>
              <a:rPr lang="fa-IR" dirty="0">
                <a:ea typeface="Calibri"/>
              </a:rPr>
              <a:t>و </a:t>
            </a:r>
            <a:r>
              <a:rPr lang="fa-IR" dirty="0">
                <a:solidFill>
                  <a:srgbClr val="00B0F0"/>
                </a:solidFill>
                <a:ea typeface="Calibri"/>
              </a:rPr>
              <a:t>«فلاح» </a:t>
            </a:r>
            <a:r>
              <a:rPr lang="fa-IR" dirty="0">
                <a:ea typeface="Calibri"/>
              </a:rPr>
              <a:t>در اصل به معناى «</a:t>
            </a:r>
            <a:r>
              <a:rPr lang="fa-IR" dirty="0">
                <a:solidFill>
                  <a:srgbClr val="00B0F0"/>
                </a:solidFill>
                <a:ea typeface="Calibri"/>
              </a:rPr>
              <a:t>شكافتن و بريدن</a:t>
            </a:r>
            <a:r>
              <a:rPr lang="fa-IR" dirty="0">
                <a:ea typeface="Calibri"/>
              </a:rPr>
              <a:t>» است، اما سپس به </a:t>
            </a:r>
            <a:endParaRPr lang="en-US" dirty="0">
              <a:ea typeface="Calibri"/>
              <a:cs typeface="Arial"/>
            </a:endParaRPr>
          </a:p>
          <a:p>
            <a:pPr algn="r" rtl="1">
              <a:lnSpc>
                <a:spcPct val="115000"/>
              </a:lnSpc>
              <a:spcAft>
                <a:spcPts val="1000"/>
              </a:spcAft>
            </a:pPr>
            <a:r>
              <a:rPr lang="fa-IR" dirty="0">
                <a:solidFill>
                  <a:srgbClr val="00B0F0"/>
                </a:solidFill>
                <a:ea typeface="Calibri"/>
              </a:rPr>
              <a:t>هر نوع پيروزى و رسيدن به مقصد و خوشبختى </a:t>
            </a:r>
            <a:r>
              <a:rPr lang="fa-IR" dirty="0">
                <a:ea typeface="Calibri"/>
              </a:rPr>
              <a:t>اطلاق شده است. </a:t>
            </a:r>
            <a:endParaRPr lang="en-US" dirty="0">
              <a:ea typeface="Calibri"/>
              <a:cs typeface="Arial"/>
            </a:endParaRPr>
          </a:p>
          <a:p>
            <a:endParaRPr lang="fa-IR" dirty="0"/>
          </a:p>
        </p:txBody>
      </p:sp>
    </p:spTree>
    <p:extLst>
      <p:ext uri="{BB962C8B-B14F-4D97-AF65-F5344CB8AC3E}">
        <p14:creationId xmlns:p14="http://schemas.microsoft.com/office/powerpoint/2010/main" val="189919600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9296400" cy="7620000"/>
          </a:xfrm>
        </p:spPr>
        <p:txBody>
          <a:bodyPr>
            <a:normAutofit fontScale="70000" lnSpcReduction="20000"/>
          </a:bodyPr>
          <a:lstStyle/>
          <a:p>
            <a:pPr marL="0" indent="0" algn="r" rtl="1">
              <a:lnSpc>
                <a:spcPct val="115000"/>
              </a:lnSpc>
              <a:spcAft>
                <a:spcPts val="1000"/>
              </a:spcAft>
              <a:buNone/>
            </a:pPr>
            <a:r>
              <a:rPr lang="fa-IR" dirty="0" smtClean="0">
                <a:ea typeface="Calibri"/>
              </a:rPr>
              <a:t>فلاح </a:t>
            </a:r>
            <a:r>
              <a:rPr lang="fa-IR" dirty="0">
                <a:ea typeface="Calibri"/>
              </a:rPr>
              <a:t>و رستگارى معناى وسيعى دارد كه هم پيروزى هاى مادى و هم معنوى را </a:t>
            </a:r>
            <a:r>
              <a:rPr lang="fa-IR" dirty="0" smtClean="0">
                <a:ea typeface="Calibri"/>
              </a:rPr>
              <a:t>شامل </a:t>
            </a:r>
            <a:r>
              <a:rPr lang="fa-IR" dirty="0">
                <a:ea typeface="Calibri"/>
              </a:rPr>
              <a:t>مى شود و درمورد مؤمنان هر دو بعد منظور است. پيروزى و رستگارى دنيوى در آن </a:t>
            </a:r>
            <a:r>
              <a:rPr lang="fa-IR" dirty="0" smtClean="0">
                <a:ea typeface="Calibri"/>
              </a:rPr>
              <a:t>استكه </a:t>
            </a:r>
            <a:r>
              <a:rPr lang="fa-IR" dirty="0">
                <a:ea typeface="Calibri"/>
              </a:rPr>
              <a:t>انسان آزاد و سربلند، عزيز و بى نياز زندگى كند و اين جز در سايه ايمان امكان پذير نيست. </a:t>
            </a:r>
            <a:endParaRPr lang="en-US" dirty="0">
              <a:ea typeface="Calibri"/>
              <a:cs typeface="Arial"/>
            </a:endParaRPr>
          </a:p>
          <a:p>
            <a:pPr marL="0" indent="0" algn="r" rtl="1">
              <a:lnSpc>
                <a:spcPct val="115000"/>
              </a:lnSpc>
              <a:spcAft>
                <a:spcPts val="1000"/>
              </a:spcAft>
              <a:buNone/>
            </a:pPr>
            <a:r>
              <a:rPr lang="fa-IR" dirty="0">
                <a:ea typeface="Calibri"/>
              </a:rPr>
              <a:t>رستگارى آخرت نيز در اين است كه در جوار رحمت پروردگار، در ميان نعمت هاى جاويدان، در </a:t>
            </a:r>
            <a:r>
              <a:rPr lang="fa-IR" dirty="0" smtClean="0">
                <a:ea typeface="Calibri"/>
              </a:rPr>
              <a:t>كنار </a:t>
            </a:r>
            <a:r>
              <a:rPr lang="fa-IR" dirty="0">
                <a:ea typeface="Calibri"/>
              </a:rPr>
              <a:t>دوستان شايسته و پاك و در كمال عزت و سربلندى به سر برد. راغب اصفهانى ضمن تشريح </a:t>
            </a:r>
            <a:r>
              <a:rPr lang="fa-IR" dirty="0" smtClean="0">
                <a:ea typeface="Calibri"/>
              </a:rPr>
              <a:t>اين </a:t>
            </a:r>
            <a:r>
              <a:rPr lang="fa-IR" dirty="0">
                <a:ea typeface="Calibri"/>
              </a:rPr>
              <a:t>معنا مى گويد: فلاح دنيوى در سه چيز خلاصه مى شود: بقا، غنا و عزت. فلاح اخروى نيز در </a:t>
            </a:r>
            <a:r>
              <a:rPr lang="fa-IR" dirty="0" smtClean="0">
                <a:ea typeface="Calibri"/>
              </a:rPr>
              <a:t>چهار </a:t>
            </a:r>
            <a:r>
              <a:rPr lang="fa-IR" dirty="0">
                <a:ea typeface="Calibri"/>
              </a:rPr>
              <a:t>چيز: بقاى بدون فنا، بى نيازى بدون فقر، عزت بدون ذلت، و علم خالى از جهل.</a:t>
            </a:r>
            <a:endParaRPr lang="en-US" dirty="0">
              <a:ea typeface="Calibri"/>
              <a:cs typeface="Arial"/>
            </a:endParaRPr>
          </a:p>
          <a:p>
            <a:pPr marL="0" indent="0" algn="r" rtl="1">
              <a:lnSpc>
                <a:spcPct val="115000"/>
              </a:lnSpc>
              <a:spcAft>
                <a:spcPts val="1000"/>
              </a:spcAft>
              <a:buNone/>
            </a:pPr>
            <a:r>
              <a:rPr lang="fa-IR" dirty="0">
                <a:ea typeface="Calibri"/>
              </a:rPr>
              <a:t>قرآن سپس به بيان اين صفات پرداخته و پيش از هر چيز بر نماز انگشت مى نهد: «</a:t>
            </a:r>
            <a:r>
              <a:rPr lang="fa-IR" dirty="0">
                <a:solidFill>
                  <a:srgbClr val="00B0F0"/>
                </a:solidFill>
                <a:ea typeface="Calibri"/>
              </a:rPr>
              <a:t>آنها </a:t>
            </a:r>
            <a:r>
              <a:rPr lang="fa-IR" dirty="0" smtClean="0">
                <a:solidFill>
                  <a:srgbClr val="00B0F0"/>
                </a:solidFill>
                <a:ea typeface="Calibri"/>
              </a:rPr>
              <a:t>كسانى </a:t>
            </a:r>
            <a:r>
              <a:rPr lang="fa-IR" dirty="0">
                <a:solidFill>
                  <a:srgbClr val="00B0F0"/>
                </a:solidFill>
                <a:ea typeface="Calibri"/>
              </a:rPr>
              <a:t>هستند كه در نمازشان خاشع اند: الذين هم فى صلوتهم خاشعون .» </a:t>
            </a:r>
            <a:endParaRPr lang="en-US" dirty="0">
              <a:solidFill>
                <a:srgbClr val="00B0F0"/>
              </a:solidFill>
              <a:ea typeface="Calibri"/>
              <a:cs typeface="Arial"/>
            </a:endParaRPr>
          </a:p>
          <a:p>
            <a:pPr marL="0" indent="0" algn="r" rtl="1">
              <a:lnSpc>
                <a:spcPct val="115000"/>
              </a:lnSpc>
              <a:spcAft>
                <a:spcPts val="1000"/>
              </a:spcAft>
              <a:buNone/>
            </a:pPr>
            <a:r>
              <a:rPr lang="fa-IR" dirty="0">
                <a:solidFill>
                  <a:srgbClr val="00B0F0"/>
                </a:solidFill>
                <a:ea typeface="Calibri"/>
              </a:rPr>
              <a:t>«خاشعون» </a:t>
            </a:r>
            <a:r>
              <a:rPr lang="fa-IR" dirty="0">
                <a:ea typeface="Calibri"/>
              </a:rPr>
              <a:t>از ماده </a:t>
            </a:r>
            <a:r>
              <a:rPr lang="fa-IR" dirty="0">
                <a:solidFill>
                  <a:srgbClr val="00B0F0"/>
                </a:solidFill>
                <a:ea typeface="Calibri"/>
              </a:rPr>
              <a:t>«خشوع» </a:t>
            </a:r>
            <a:r>
              <a:rPr lang="fa-IR" dirty="0">
                <a:ea typeface="Calibri"/>
              </a:rPr>
              <a:t>به معناى </a:t>
            </a:r>
            <a:r>
              <a:rPr lang="fa-IR" dirty="0">
                <a:solidFill>
                  <a:srgbClr val="00B0F0"/>
                </a:solidFill>
                <a:ea typeface="Calibri"/>
              </a:rPr>
              <a:t>حالت تواضع و ادب جسمى و روحى </a:t>
            </a:r>
            <a:r>
              <a:rPr lang="fa-IR" dirty="0">
                <a:ea typeface="Calibri"/>
              </a:rPr>
              <a:t>است كه در برابر </a:t>
            </a:r>
            <a:r>
              <a:rPr lang="fa-IR" dirty="0" smtClean="0">
                <a:ea typeface="Calibri"/>
              </a:rPr>
              <a:t>شخص </a:t>
            </a:r>
            <a:r>
              <a:rPr lang="fa-IR" dirty="0">
                <a:ea typeface="Calibri"/>
              </a:rPr>
              <a:t>بزرگ يا حقيقت مهمى در انسان پديد مى آيد، و آثارش در بدن ظاهر مى </a:t>
            </a:r>
            <a:r>
              <a:rPr lang="fa-IR" dirty="0" smtClean="0">
                <a:ea typeface="Calibri"/>
              </a:rPr>
              <a:t>گردد.در </a:t>
            </a:r>
            <a:r>
              <a:rPr lang="fa-IR" dirty="0">
                <a:ea typeface="Calibri"/>
              </a:rPr>
              <a:t>اينجا قرآن اقامه صلوة (خواندن نماز) را نشانه مؤمنان نمى شمارد، بلكه خشوع در نماز را </a:t>
            </a:r>
            <a:r>
              <a:rPr lang="fa-IR" dirty="0" smtClean="0">
                <a:ea typeface="Calibri"/>
              </a:rPr>
              <a:t>از</a:t>
            </a:r>
            <a:r>
              <a:rPr lang="fa-IR" dirty="0">
                <a:ea typeface="Calibri"/>
                <a:cs typeface="Arial"/>
              </a:rPr>
              <a:t> </a:t>
            </a:r>
            <a:r>
              <a:rPr lang="fa-IR" dirty="0" smtClean="0">
                <a:ea typeface="Calibri"/>
              </a:rPr>
              <a:t>ويژگى </a:t>
            </a:r>
            <a:r>
              <a:rPr lang="fa-IR" dirty="0">
                <a:ea typeface="Calibri"/>
              </a:rPr>
              <a:t>هاى آنان مى داند. در حديثى مى خوانيم كه پيامبر(صلى الله عليه وآله) مردى را ديد كه در </a:t>
            </a:r>
            <a:r>
              <a:rPr lang="fa-IR" dirty="0" smtClean="0">
                <a:ea typeface="Calibri"/>
              </a:rPr>
              <a:t>حال </a:t>
            </a:r>
            <a:r>
              <a:rPr lang="fa-IR" dirty="0">
                <a:ea typeface="Calibri"/>
              </a:rPr>
              <a:t>نماز با محاسن خود بازى مى كند. از اين رو فرمود: </a:t>
            </a:r>
            <a:r>
              <a:rPr lang="fa-IR" dirty="0">
                <a:solidFill>
                  <a:srgbClr val="00B0F0"/>
                </a:solidFill>
                <a:ea typeface="Calibri"/>
              </a:rPr>
              <a:t>«اگر او در قلبش خشوع داشت، اعضاى </a:t>
            </a:r>
            <a:r>
              <a:rPr lang="fa-IR" dirty="0" smtClean="0">
                <a:solidFill>
                  <a:srgbClr val="00B0F0"/>
                </a:solidFill>
                <a:ea typeface="Calibri"/>
              </a:rPr>
              <a:t>بدنش </a:t>
            </a:r>
            <a:r>
              <a:rPr lang="fa-IR" dirty="0">
                <a:solidFill>
                  <a:srgbClr val="00B0F0"/>
                </a:solidFill>
                <a:ea typeface="Calibri"/>
              </a:rPr>
              <a:t>نيز خاشع مى شد</a:t>
            </a:r>
            <a:r>
              <a:rPr lang="fa-IR" dirty="0" smtClean="0">
                <a:solidFill>
                  <a:srgbClr val="00B0F0"/>
                </a:solidFill>
                <a:ea typeface="Calibri"/>
              </a:rPr>
              <a:t>.»</a:t>
            </a:r>
            <a:r>
              <a:rPr lang="fa-IR" dirty="0" smtClean="0">
                <a:ea typeface="Calibri"/>
              </a:rPr>
              <a:t> </a:t>
            </a:r>
            <a:r>
              <a:rPr lang="fa-IR" dirty="0">
                <a:ea typeface="Calibri"/>
              </a:rPr>
              <a:t>بدين بيان، خشوع يك حالت درونى است كه در برون اثر مى گذارد. </a:t>
            </a:r>
            <a:endParaRPr lang="en-US" dirty="0">
              <a:ea typeface="Calibri"/>
              <a:cs typeface="Arial"/>
            </a:endParaRPr>
          </a:p>
          <a:p>
            <a:pPr marL="0" indent="0" algn="r" rtl="1">
              <a:lnSpc>
                <a:spcPct val="115000"/>
              </a:lnSpc>
              <a:spcAft>
                <a:spcPts val="1000"/>
              </a:spcAft>
              <a:buNone/>
            </a:pPr>
            <a:r>
              <a:rPr lang="fa-IR" dirty="0">
                <a:ea typeface="Calibri"/>
              </a:rPr>
              <a:t>پيشوايان بزرگ اسلام آن چنان خشوعى در حالت نماز داشتند كه به كلى از ماسوى الله </a:t>
            </a:r>
            <a:r>
              <a:rPr lang="fa-IR" dirty="0" smtClean="0">
                <a:ea typeface="Calibri"/>
              </a:rPr>
              <a:t>بيگانه</a:t>
            </a:r>
            <a:r>
              <a:rPr lang="fa-IR" dirty="0" smtClean="0">
                <a:ea typeface="Calibri"/>
                <a:cs typeface="Arial"/>
              </a:rPr>
              <a:t> </a:t>
            </a:r>
            <a:r>
              <a:rPr lang="fa-IR" dirty="0" smtClean="0">
                <a:ea typeface="Calibri"/>
              </a:rPr>
              <a:t>مى </a:t>
            </a:r>
            <a:r>
              <a:rPr lang="fa-IR" dirty="0">
                <a:ea typeface="Calibri"/>
              </a:rPr>
              <a:t>شدند؛ تا آنجا كه در حديثى مى خوانيم: </a:t>
            </a:r>
            <a:r>
              <a:rPr lang="fa-IR" dirty="0" smtClean="0">
                <a:ea typeface="Calibri"/>
              </a:rPr>
              <a:t>پيامبراسلام(ص) </a:t>
            </a:r>
            <a:r>
              <a:rPr lang="fa-IR" dirty="0">
                <a:ea typeface="Calibri"/>
              </a:rPr>
              <a:t>گاه به هنگام </a:t>
            </a:r>
            <a:r>
              <a:rPr lang="fa-IR" dirty="0" smtClean="0">
                <a:ea typeface="Calibri"/>
              </a:rPr>
              <a:t>نمازبه </a:t>
            </a:r>
            <a:r>
              <a:rPr lang="fa-IR" dirty="0">
                <a:ea typeface="Calibri"/>
              </a:rPr>
              <a:t>آسمان نظر مى كرد، اما هنگامى كه آيه فوق نازل شد، ديگر سر بر نمى داشت و دائما به زمين </a:t>
            </a:r>
            <a:r>
              <a:rPr lang="fa-IR" dirty="0" smtClean="0">
                <a:ea typeface="Calibri"/>
              </a:rPr>
              <a:t>نگاه </a:t>
            </a:r>
            <a:r>
              <a:rPr lang="fa-IR" dirty="0">
                <a:ea typeface="Calibri"/>
              </a:rPr>
              <a:t>مى كرد.</a:t>
            </a:r>
            <a:endParaRPr lang="en-US" dirty="0">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76288121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9296400" cy="6858000"/>
          </a:xfrm>
        </p:spPr>
        <p:txBody>
          <a:bodyPr>
            <a:normAutofit fontScale="92500" lnSpcReduction="10000"/>
          </a:bodyPr>
          <a:lstStyle/>
          <a:p>
            <a:pPr marL="0" indent="0" algn="r" rtl="1">
              <a:lnSpc>
                <a:spcPct val="115000"/>
              </a:lnSpc>
              <a:spcAft>
                <a:spcPts val="1000"/>
              </a:spcAft>
              <a:buNone/>
            </a:pPr>
            <a:r>
              <a:rPr lang="fa-IR" dirty="0">
                <a:ea typeface="Calibri"/>
              </a:rPr>
              <a:t>در نهمين آيه، آخرين ويژگى </a:t>
            </a:r>
            <a:r>
              <a:rPr lang="fa-IR" dirty="0" smtClean="0">
                <a:ea typeface="Calibri"/>
              </a:rPr>
              <a:t>مؤمنان </a:t>
            </a:r>
            <a:r>
              <a:rPr lang="fa-IR" dirty="0">
                <a:ea typeface="Calibri"/>
              </a:rPr>
              <a:t>را كه محافظت بر نمازهاست بيان كرده: </a:t>
            </a:r>
            <a:r>
              <a:rPr lang="fa-IR" dirty="0">
                <a:solidFill>
                  <a:srgbClr val="00B0F0"/>
                </a:solidFill>
                <a:ea typeface="Calibri"/>
              </a:rPr>
              <a:t>«آنها كسانى </a:t>
            </a:r>
            <a:r>
              <a:rPr lang="fa-IR" dirty="0" smtClean="0">
                <a:solidFill>
                  <a:srgbClr val="00B0F0"/>
                </a:solidFill>
                <a:ea typeface="Calibri"/>
              </a:rPr>
              <a:t>هستند </a:t>
            </a:r>
            <a:r>
              <a:rPr lang="fa-IR" dirty="0">
                <a:solidFill>
                  <a:srgbClr val="00B0F0"/>
                </a:solidFill>
                <a:ea typeface="Calibri"/>
              </a:rPr>
              <a:t>كه در حفظ نمازهاى خويش مى كوشند: و الذين هم على صلواتهم يحافظون .» </a:t>
            </a:r>
            <a:endParaRPr lang="en-US" dirty="0">
              <a:solidFill>
                <a:srgbClr val="00B0F0"/>
              </a:solidFill>
              <a:ea typeface="Calibri"/>
              <a:cs typeface="Arial"/>
            </a:endParaRPr>
          </a:p>
          <a:p>
            <a:pPr marL="0" indent="0" algn="r" rtl="1">
              <a:lnSpc>
                <a:spcPct val="115000"/>
              </a:lnSpc>
              <a:spcAft>
                <a:spcPts val="1000"/>
              </a:spcAft>
              <a:buNone/>
            </a:pPr>
            <a:r>
              <a:rPr lang="fa-IR" dirty="0">
                <a:ea typeface="Calibri"/>
              </a:rPr>
              <a:t>جالب اينكه: نخستين ويژگى مؤمنان را خشوع در نماز و آخرين صفت آنها را محافظت بر </a:t>
            </a:r>
            <a:r>
              <a:rPr lang="fa-IR" dirty="0" smtClean="0">
                <a:ea typeface="Calibri"/>
              </a:rPr>
              <a:t>نماز </a:t>
            </a:r>
            <a:r>
              <a:rPr lang="fa-IR" dirty="0">
                <a:ea typeface="Calibri"/>
              </a:rPr>
              <a:t>شمرده است، از نماز شروع مى شود و به نماز ختم مى </a:t>
            </a:r>
            <a:r>
              <a:rPr lang="fa-IR" dirty="0" smtClean="0">
                <a:ea typeface="Calibri"/>
              </a:rPr>
              <a:t>گردد.آيه </a:t>
            </a:r>
            <a:r>
              <a:rPr lang="fa-IR" dirty="0">
                <a:ea typeface="Calibri"/>
              </a:rPr>
              <a:t>نخست و آيه اخير به دو مطلب متفاوت اشاره دارد، از اين رو در آيه نخست (الذين هم فى </a:t>
            </a:r>
            <a:r>
              <a:rPr lang="fa-IR" dirty="0" smtClean="0">
                <a:ea typeface="Calibri"/>
              </a:rPr>
              <a:t>صلوتهم </a:t>
            </a:r>
            <a:r>
              <a:rPr lang="fa-IR" dirty="0">
                <a:ea typeface="Calibri"/>
              </a:rPr>
              <a:t>خاشعون) «صلوة» به صورت مفرد و در آيه اخير (و الذين هم على صلواتهم يحافظون ) </a:t>
            </a:r>
            <a:r>
              <a:rPr lang="fa-IR" dirty="0" smtClean="0">
                <a:ea typeface="Calibri"/>
              </a:rPr>
              <a:t>به </a:t>
            </a:r>
            <a:r>
              <a:rPr lang="fa-IR" dirty="0">
                <a:ea typeface="Calibri"/>
              </a:rPr>
              <a:t>صورت جمع (صلوات) آمده است. اولى به مسئله خشوع و توجه خاص درونى ـ كه روح نماز </a:t>
            </a:r>
            <a:r>
              <a:rPr lang="fa-IR" dirty="0" smtClean="0">
                <a:ea typeface="Calibri"/>
              </a:rPr>
              <a:t>است </a:t>
            </a:r>
            <a:r>
              <a:rPr lang="fa-IR" dirty="0">
                <a:ea typeface="Calibri"/>
              </a:rPr>
              <a:t>و بر تمام اعضا اثر مى گذارد ـ اشاره دارد، و دومى به مسئله آداب و شرايط نماز از نظر وقت، </a:t>
            </a:r>
            <a:r>
              <a:rPr lang="fa-IR" dirty="0" smtClean="0">
                <a:ea typeface="Calibri"/>
              </a:rPr>
              <a:t>زمان</a:t>
            </a:r>
            <a:r>
              <a:rPr lang="fa-IR" dirty="0">
                <a:ea typeface="Calibri"/>
              </a:rPr>
              <a:t>، مكان و همچنين از نظر تعداد نمازها؛ همچنين به نمازگزاران و مؤمنان راستين توصيه مى </a:t>
            </a:r>
            <a:r>
              <a:rPr lang="fa-IR" dirty="0" smtClean="0">
                <a:ea typeface="Calibri"/>
              </a:rPr>
              <a:t>كند </a:t>
            </a:r>
            <a:r>
              <a:rPr lang="fa-IR" dirty="0">
                <a:ea typeface="Calibri"/>
              </a:rPr>
              <a:t>در همه نمازها </a:t>
            </a:r>
            <a:r>
              <a:rPr lang="fa-IR" dirty="0" smtClean="0">
                <a:ea typeface="Calibri"/>
              </a:rPr>
              <a:t>مراقب همه </a:t>
            </a:r>
            <a:r>
              <a:rPr lang="fa-IR" dirty="0">
                <a:ea typeface="Calibri"/>
              </a:rPr>
              <a:t>اين آداب و شرايط باشند.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156339748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marL="0" indent="0" algn="r" rtl="1">
              <a:lnSpc>
                <a:spcPct val="115000"/>
              </a:lnSpc>
              <a:spcAft>
                <a:spcPts val="1000"/>
              </a:spcAft>
              <a:buNone/>
            </a:pPr>
            <a:r>
              <a:rPr lang="fa-IR" b="1" i="1" dirty="0">
                <a:solidFill>
                  <a:schemeClr val="accent6">
                    <a:lumMod val="75000"/>
                  </a:schemeClr>
                </a:solidFill>
                <a:ea typeface="Calibri"/>
              </a:rPr>
              <a:t>نكته: راه به دست آوردن حضورقلب در نماز</a:t>
            </a:r>
            <a:endParaRPr lang="en-US" b="1" i="1" dirty="0">
              <a:solidFill>
                <a:schemeClr val="accent6">
                  <a:lumMod val="75000"/>
                </a:schemeClr>
              </a:solidFill>
              <a:ea typeface="Calibri"/>
              <a:cs typeface="Arial"/>
            </a:endParaRPr>
          </a:p>
          <a:p>
            <a:pPr marL="0" indent="0" algn="r" rtl="1">
              <a:lnSpc>
                <a:spcPct val="115000"/>
              </a:lnSpc>
              <a:spcAft>
                <a:spcPts val="1000"/>
              </a:spcAft>
              <a:buNone/>
            </a:pPr>
            <a:r>
              <a:rPr lang="fa-IR" dirty="0">
                <a:ea typeface="Calibri"/>
              </a:rPr>
              <a:t>اگر ركوع، سجود، قرائت و تسبيح را جسم نماز بدانيم، حضورقلب و توجه درونى به حقيقت نماز </a:t>
            </a:r>
            <a:endParaRPr lang="en-US" dirty="0">
              <a:ea typeface="Calibri"/>
              <a:cs typeface="Arial"/>
            </a:endParaRPr>
          </a:p>
          <a:p>
            <a:pPr marL="0" indent="0" algn="r" rtl="1">
              <a:lnSpc>
                <a:spcPct val="115000"/>
              </a:lnSpc>
              <a:spcAft>
                <a:spcPts val="1000"/>
              </a:spcAft>
              <a:buNone/>
            </a:pPr>
            <a:r>
              <a:rPr lang="fa-IR" dirty="0">
                <a:ea typeface="Calibri"/>
              </a:rPr>
              <a:t>و كسى كه با او راز و نياز مى كنيم، روح نماز است. براى تحصيل خشوع و حضورقلب در نماز و </a:t>
            </a:r>
            <a:endParaRPr lang="en-US" dirty="0">
              <a:ea typeface="Calibri"/>
              <a:cs typeface="Arial"/>
            </a:endParaRPr>
          </a:p>
          <a:p>
            <a:pPr marL="0" indent="0" algn="r" rtl="1">
              <a:lnSpc>
                <a:spcPct val="115000"/>
              </a:lnSpc>
              <a:spcAft>
                <a:spcPts val="1000"/>
              </a:spcAft>
              <a:buNone/>
            </a:pPr>
            <a:r>
              <a:rPr lang="fa-IR" dirty="0">
                <a:ea typeface="Calibri"/>
              </a:rPr>
              <a:t>ساير عبادات، امورى چند بايد مورد توجه قرار گيرد:</a:t>
            </a:r>
            <a:endParaRPr lang="en-US" dirty="0">
              <a:ea typeface="Calibri"/>
              <a:cs typeface="Arial"/>
            </a:endParaRPr>
          </a:p>
          <a:p>
            <a:pPr marL="0" indent="0" algn="r" rtl="1">
              <a:lnSpc>
                <a:spcPct val="115000"/>
              </a:lnSpc>
              <a:spcAft>
                <a:spcPts val="1000"/>
              </a:spcAft>
              <a:buNone/>
            </a:pPr>
            <a:r>
              <a:rPr lang="fa-IR" dirty="0">
                <a:ea typeface="Calibri"/>
              </a:rPr>
              <a:t>1. به دست آوردن چنان معرفتى كه دنيا را در نظر انسان كوچك و خدا را در نظر انسان </a:t>
            </a:r>
            <a:endParaRPr lang="en-US" dirty="0">
              <a:ea typeface="Calibri"/>
              <a:cs typeface="Arial"/>
            </a:endParaRPr>
          </a:p>
          <a:p>
            <a:pPr marL="0" indent="0" algn="r" rtl="1">
              <a:lnSpc>
                <a:spcPct val="115000"/>
              </a:lnSpc>
              <a:spcAft>
                <a:spcPts val="1000"/>
              </a:spcAft>
              <a:buNone/>
            </a:pPr>
            <a:r>
              <a:rPr lang="fa-IR" dirty="0">
                <a:ea typeface="Calibri"/>
              </a:rPr>
              <a:t>بزرگ كند تا هيچ كار دنيوى نتواند به هنگام راز و نياز با معبود نظر او را به خود جلب و از خدا </a:t>
            </a:r>
            <a:endParaRPr lang="en-US" dirty="0">
              <a:ea typeface="Calibri"/>
              <a:cs typeface="Arial"/>
            </a:endParaRPr>
          </a:p>
          <a:p>
            <a:pPr marL="0" indent="0" algn="r" rtl="1">
              <a:lnSpc>
                <a:spcPct val="115000"/>
              </a:lnSpc>
              <a:spcAft>
                <a:spcPts val="1000"/>
              </a:spcAft>
              <a:buNone/>
            </a:pPr>
            <a:r>
              <a:rPr lang="fa-IR" dirty="0">
                <a:ea typeface="Calibri"/>
              </a:rPr>
              <a:t>منصرف سازد.</a:t>
            </a:r>
            <a:endParaRPr lang="en-US" dirty="0">
              <a:ea typeface="Calibri"/>
              <a:cs typeface="Arial"/>
            </a:endParaRPr>
          </a:p>
          <a:p>
            <a:pPr marL="0" indent="0" algn="r" rtl="1">
              <a:lnSpc>
                <a:spcPct val="115000"/>
              </a:lnSpc>
              <a:spcAft>
                <a:spcPts val="1000"/>
              </a:spcAft>
              <a:buNone/>
            </a:pPr>
            <a:r>
              <a:rPr lang="fa-IR" dirty="0">
                <a:ea typeface="Calibri"/>
              </a:rPr>
              <a:t>2. توجه به كارهاى پراكنده و مختلف معمولا مانع تمركز حواس است و هر قدر انسان توفيق </a:t>
            </a:r>
            <a:endParaRPr lang="en-US" dirty="0">
              <a:ea typeface="Calibri"/>
              <a:cs typeface="Arial"/>
            </a:endParaRPr>
          </a:p>
          <a:p>
            <a:pPr marL="0" indent="0" algn="r" rtl="1">
              <a:lnSpc>
                <a:spcPct val="115000"/>
              </a:lnSpc>
              <a:spcAft>
                <a:spcPts val="1000"/>
              </a:spcAft>
              <a:buNone/>
            </a:pPr>
            <a:r>
              <a:rPr lang="fa-IR" dirty="0">
                <a:ea typeface="Calibri"/>
              </a:rPr>
              <a:t>يابد كه مشغله هاى مشوش و پراكنده را كم كند، به حضورقلب در عبادات خود كمك كرده است.</a:t>
            </a:r>
            <a:endParaRPr lang="en-US" dirty="0">
              <a:ea typeface="Calibri"/>
              <a:cs typeface="Arial"/>
            </a:endParaRPr>
          </a:p>
          <a:p>
            <a:pPr marL="0" indent="0" algn="r" rtl="1">
              <a:lnSpc>
                <a:spcPct val="115000"/>
              </a:lnSpc>
              <a:spcAft>
                <a:spcPts val="1000"/>
              </a:spcAft>
              <a:buNone/>
            </a:pPr>
            <a:r>
              <a:rPr lang="fa-IR" dirty="0">
                <a:ea typeface="Calibri"/>
              </a:rPr>
              <a:t>. انتخاب محل و مكان نماز و ساير عبادات نيز در اين امر، بى تأثير نيست. به همين دليل </a:t>
            </a:r>
            <a:endParaRPr lang="en-US" dirty="0">
              <a:ea typeface="Calibri"/>
              <a:cs typeface="Arial"/>
            </a:endParaRPr>
          </a:p>
          <a:p>
            <a:pPr marL="0" indent="0" algn="r" rtl="1">
              <a:lnSpc>
                <a:spcPct val="115000"/>
              </a:lnSpc>
              <a:spcAft>
                <a:spcPts val="1000"/>
              </a:spcAft>
              <a:buNone/>
            </a:pPr>
            <a:r>
              <a:rPr lang="fa-IR" dirty="0">
                <a:ea typeface="Calibri"/>
              </a:rPr>
              <a:t>نماز خواندن در برابر اشيا و چيزهايى كه ذهن انسان را به خود مشغول مى دارد، مكروه است و </a:t>
            </a:r>
            <a:endParaRPr lang="en-US" dirty="0">
              <a:ea typeface="Calibri"/>
              <a:cs typeface="Arial"/>
            </a:endParaRPr>
          </a:p>
          <a:p>
            <a:pPr marL="0" indent="0" algn="r" rtl="1">
              <a:lnSpc>
                <a:spcPct val="115000"/>
              </a:lnSpc>
              <a:spcAft>
                <a:spcPts val="1000"/>
              </a:spcAft>
              <a:buNone/>
            </a:pPr>
            <a:r>
              <a:rPr lang="fa-IR" dirty="0">
                <a:ea typeface="Calibri"/>
              </a:rPr>
              <a:t>همچنين در برابر درهاى باز و محل عبور و مرور مردم، در مقابل آيينه و عكس و مانند اينها. از </a:t>
            </a:r>
            <a:endParaRPr lang="en-US" dirty="0">
              <a:ea typeface="Calibri"/>
              <a:cs typeface="Arial"/>
            </a:endParaRPr>
          </a:p>
          <a:p>
            <a:pPr marL="0" indent="0" algn="r" rtl="1">
              <a:lnSpc>
                <a:spcPct val="115000"/>
              </a:lnSpc>
              <a:spcAft>
                <a:spcPts val="1000"/>
              </a:spcAft>
              <a:buNone/>
            </a:pPr>
            <a:r>
              <a:rPr lang="fa-IR" dirty="0">
                <a:ea typeface="Calibri"/>
              </a:rPr>
              <a:t>همين رو، معابد مسلمين هر قدر ساده تر و خالى از زرق و برق و تشريفات باشد، بهتر است؛ چرا </a:t>
            </a:r>
            <a:endParaRPr lang="en-US" dirty="0">
              <a:ea typeface="Calibri"/>
              <a:cs typeface="Arial"/>
            </a:endParaRPr>
          </a:p>
          <a:p>
            <a:pPr marL="0" indent="0" algn="r" rtl="1">
              <a:lnSpc>
                <a:spcPct val="115000"/>
              </a:lnSpc>
              <a:spcAft>
                <a:spcPts val="1000"/>
              </a:spcAft>
              <a:buNone/>
            </a:pPr>
            <a:r>
              <a:rPr lang="fa-IR" dirty="0">
                <a:ea typeface="Calibri"/>
              </a:rPr>
              <a:t>كه به حضورقلب كمك مى كند.</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225097196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rmAutofit fontScale="62500" lnSpcReduction="20000"/>
          </a:bodyPr>
          <a:lstStyle/>
          <a:p>
            <a:pPr marL="0" indent="0" algn="r" rtl="1">
              <a:lnSpc>
                <a:spcPct val="115000"/>
              </a:lnSpc>
              <a:spcAft>
                <a:spcPts val="1000"/>
              </a:spcAft>
              <a:buNone/>
            </a:pPr>
            <a:r>
              <a:rPr lang="fa-IR" dirty="0">
                <a:ea typeface="Calibri"/>
              </a:rPr>
              <a:t>4. پرهيز از گناه نيز عامل مؤثرى است، زيرا گناه قلب را از خدا دور مى سازد و از حضورقلب </a:t>
            </a:r>
            <a:endParaRPr lang="en-US" dirty="0">
              <a:ea typeface="Calibri"/>
              <a:cs typeface="Arial"/>
            </a:endParaRPr>
          </a:p>
          <a:p>
            <a:pPr marL="0" indent="0" algn="r" rtl="1">
              <a:lnSpc>
                <a:spcPct val="115000"/>
              </a:lnSpc>
              <a:spcAft>
                <a:spcPts val="1000"/>
              </a:spcAft>
              <a:buNone/>
            </a:pPr>
            <a:r>
              <a:rPr lang="fa-IR" dirty="0">
                <a:ea typeface="Calibri"/>
              </a:rPr>
              <a:t>مى كاهد.</a:t>
            </a:r>
            <a:endParaRPr lang="en-US" dirty="0">
              <a:ea typeface="Calibri"/>
              <a:cs typeface="Arial"/>
            </a:endParaRPr>
          </a:p>
          <a:p>
            <a:pPr marL="0" indent="0" algn="r" rtl="1">
              <a:lnSpc>
                <a:spcPct val="115000"/>
              </a:lnSpc>
              <a:spcAft>
                <a:spcPts val="1000"/>
              </a:spcAft>
              <a:buNone/>
            </a:pPr>
            <a:r>
              <a:rPr lang="fa-IR" dirty="0">
                <a:ea typeface="Calibri"/>
              </a:rPr>
              <a:t>5 . آشنايى با معناى نماز و فلسفه افعال و </a:t>
            </a:r>
            <a:r>
              <a:rPr lang="fa-IR" dirty="0" smtClean="0">
                <a:ea typeface="Calibri"/>
              </a:rPr>
              <a:t>اذكار</a:t>
            </a:r>
            <a:r>
              <a:rPr lang="fa-IR" dirty="0">
                <a:ea typeface="Calibri"/>
              </a:rPr>
              <a:t>.</a:t>
            </a:r>
            <a:endParaRPr lang="en-US" dirty="0">
              <a:ea typeface="Calibri"/>
              <a:cs typeface="Arial"/>
            </a:endParaRPr>
          </a:p>
          <a:p>
            <a:pPr marL="0" indent="0" algn="r" rtl="1">
              <a:lnSpc>
                <a:spcPct val="115000"/>
              </a:lnSpc>
              <a:spcAft>
                <a:spcPts val="1000"/>
              </a:spcAft>
              <a:buNone/>
            </a:pPr>
            <a:r>
              <a:rPr lang="fa-IR" dirty="0">
                <a:ea typeface="Calibri"/>
              </a:rPr>
              <a:t>6 . انجام مستحبات نماز و آداب مخصوص آن؛ چه در مقدمات و چه در اصل </a:t>
            </a:r>
            <a:r>
              <a:rPr lang="fa-IR" dirty="0" smtClean="0">
                <a:ea typeface="Calibri"/>
              </a:rPr>
              <a:t>نماز</a:t>
            </a:r>
            <a:r>
              <a:rPr lang="fa-IR" dirty="0">
                <a:ea typeface="Calibri"/>
              </a:rPr>
              <a:t>.</a:t>
            </a:r>
            <a:endParaRPr lang="en-US" dirty="0">
              <a:ea typeface="Calibri"/>
              <a:cs typeface="Arial"/>
            </a:endParaRPr>
          </a:p>
          <a:p>
            <a:pPr marL="0" indent="0" algn="r" rtl="1">
              <a:lnSpc>
                <a:spcPct val="115000"/>
              </a:lnSpc>
              <a:spcAft>
                <a:spcPts val="1000"/>
              </a:spcAft>
              <a:buNone/>
            </a:pPr>
            <a:r>
              <a:rPr lang="fa-IR" dirty="0">
                <a:ea typeface="Calibri"/>
              </a:rPr>
              <a:t>7. اين كار مانند هر كار ديگر به مراقبت، تمرين، استمرار و پى گيرى نياز دارد. بسيار مى </a:t>
            </a:r>
            <a:endParaRPr lang="en-US" dirty="0">
              <a:ea typeface="Calibri"/>
              <a:cs typeface="Arial"/>
            </a:endParaRPr>
          </a:p>
          <a:p>
            <a:pPr marL="0" indent="0" algn="r" rtl="1">
              <a:lnSpc>
                <a:spcPct val="115000"/>
              </a:lnSpc>
              <a:spcAft>
                <a:spcPts val="1000"/>
              </a:spcAft>
              <a:buNone/>
            </a:pPr>
            <a:r>
              <a:rPr lang="fa-IR" dirty="0">
                <a:ea typeface="Calibri"/>
              </a:rPr>
              <a:t>شود كه در آغاز انسان در تمام نماز تنها يك لحظه كوتاه قدرت تمركز فكر مى يابد، اما با ادامه</a:t>
            </a:r>
            <a:endParaRPr lang="en-US" dirty="0">
              <a:ea typeface="Calibri"/>
              <a:cs typeface="Arial"/>
            </a:endParaRPr>
          </a:p>
          <a:p>
            <a:pPr marL="0" indent="0" algn="r" rtl="1">
              <a:lnSpc>
                <a:spcPct val="115000"/>
              </a:lnSpc>
              <a:spcAft>
                <a:spcPts val="1000"/>
              </a:spcAft>
              <a:buNone/>
            </a:pPr>
            <a:r>
              <a:rPr lang="fa-IR" dirty="0">
                <a:ea typeface="Calibri"/>
              </a:rPr>
              <a:t>اين كار و پى گيرى و تداوم، آن چنان قدرت نفس پيدا مى كند كه مى تواند به هنگام نماز دريچه </a:t>
            </a:r>
            <a:endParaRPr lang="en-US" dirty="0">
              <a:ea typeface="Calibri"/>
              <a:cs typeface="Arial"/>
            </a:endParaRPr>
          </a:p>
          <a:p>
            <a:pPr marL="0" indent="0" algn="r" rtl="1">
              <a:lnSpc>
                <a:spcPct val="115000"/>
              </a:lnSpc>
              <a:spcAft>
                <a:spcPts val="1000"/>
              </a:spcAft>
              <a:buNone/>
            </a:pPr>
            <a:r>
              <a:rPr lang="fa-IR" dirty="0">
                <a:ea typeface="Calibri"/>
              </a:rPr>
              <a:t>هاى فكر خود را بر غير معبود كاملا ببندد.</a:t>
            </a:r>
            <a:endParaRPr lang="en-US" dirty="0">
              <a:ea typeface="Calibri"/>
              <a:cs typeface="Arial"/>
            </a:endParaRPr>
          </a:p>
          <a:p>
            <a:pPr marL="0" indent="0" algn="r" rtl="1">
              <a:lnSpc>
                <a:spcPct val="115000"/>
              </a:lnSpc>
              <a:spcAft>
                <a:spcPts val="1000"/>
              </a:spcAft>
              <a:buNone/>
            </a:pPr>
            <a:r>
              <a:rPr lang="fa-IR" dirty="0">
                <a:ea typeface="Calibri"/>
              </a:rPr>
              <a:t>4. كنترل نيروهای درونى </a:t>
            </a:r>
            <a:endParaRPr lang="en-US" dirty="0">
              <a:ea typeface="Calibri"/>
              <a:cs typeface="Arial"/>
            </a:endParaRPr>
          </a:p>
          <a:p>
            <a:pPr marL="0" indent="0" algn="r" rtl="1">
              <a:lnSpc>
                <a:spcPct val="115000"/>
              </a:lnSpc>
              <a:spcAft>
                <a:spcPts val="1000"/>
              </a:spcAft>
              <a:buNone/>
            </a:pPr>
            <a:r>
              <a:rPr lang="fa-IR" dirty="0">
                <a:solidFill>
                  <a:srgbClr val="0070C0"/>
                </a:solidFill>
                <a:ea typeface="Calibri"/>
              </a:rPr>
              <a:t>إن الانسان خلق هلوعا * إذا مسه الشر جزوعا * و إذا مسه الخير منوعا * </a:t>
            </a:r>
            <a:r>
              <a:rPr lang="fa-IR" dirty="0" smtClean="0">
                <a:solidFill>
                  <a:srgbClr val="0070C0"/>
                </a:solidFill>
                <a:ea typeface="Calibri"/>
              </a:rPr>
              <a:t>إلا </a:t>
            </a:r>
            <a:r>
              <a:rPr lang="fa-IR" dirty="0">
                <a:solidFill>
                  <a:srgbClr val="0070C0"/>
                </a:solidFill>
                <a:ea typeface="Calibri"/>
              </a:rPr>
              <a:t>المصلين * </a:t>
            </a:r>
            <a:r>
              <a:rPr lang="fa-IR" dirty="0" smtClean="0">
                <a:solidFill>
                  <a:srgbClr val="0070C0"/>
                </a:solidFill>
                <a:ea typeface="Calibri"/>
              </a:rPr>
              <a:t/>
            </a:r>
            <a:br>
              <a:rPr lang="fa-IR" dirty="0" smtClean="0">
                <a:solidFill>
                  <a:srgbClr val="0070C0"/>
                </a:solidFill>
                <a:ea typeface="Calibri"/>
              </a:rPr>
            </a:br>
            <a:r>
              <a:rPr lang="fa-IR" dirty="0" smtClean="0">
                <a:solidFill>
                  <a:srgbClr val="0070C0"/>
                </a:solidFill>
                <a:ea typeface="Calibri"/>
              </a:rPr>
              <a:t>الذين </a:t>
            </a:r>
            <a:r>
              <a:rPr lang="fa-IR" dirty="0">
                <a:solidFill>
                  <a:srgbClr val="0070C0"/>
                </a:solidFill>
                <a:ea typeface="Calibri"/>
              </a:rPr>
              <a:t>هم على صلوتهم دائمون </a:t>
            </a:r>
            <a:r>
              <a:rPr lang="fa-IR" dirty="0" smtClean="0">
                <a:solidFill>
                  <a:srgbClr val="0070C0"/>
                </a:solidFill>
                <a:ea typeface="Calibri"/>
              </a:rPr>
              <a:t>. </a:t>
            </a:r>
            <a:endParaRPr lang="en-US" dirty="0">
              <a:solidFill>
                <a:srgbClr val="0070C0"/>
              </a:solidFill>
              <a:ea typeface="Calibri"/>
              <a:cs typeface="Arial"/>
            </a:endParaRPr>
          </a:p>
          <a:p>
            <a:pPr marL="0" indent="0" algn="r" rtl="1">
              <a:lnSpc>
                <a:spcPct val="115000"/>
              </a:lnSpc>
              <a:spcAft>
                <a:spcPts val="1000"/>
              </a:spcAft>
              <a:buNone/>
            </a:pPr>
            <a:r>
              <a:rPr lang="fa-IR" dirty="0">
                <a:ea typeface="Calibri"/>
              </a:rPr>
              <a:t>در اين آيات به بيان اوصاف افراد بى ايمان و مؤمنان راستين مى پردازد تا آشكار شود چرا</a:t>
            </a:r>
            <a:endParaRPr lang="en-US" dirty="0">
              <a:ea typeface="Calibri"/>
              <a:cs typeface="Arial"/>
            </a:endParaRPr>
          </a:p>
          <a:p>
            <a:pPr marL="0" indent="0" algn="r" rtl="1">
              <a:lnSpc>
                <a:spcPct val="115000"/>
              </a:lnSpc>
              <a:spcAft>
                <a:spcPts val="1000"/>
              </a:spcAft>
              <a:buNone/>
            </a:pPr>
            <a:r>
              <a:rPr lang="fa-IR" dirty="0">
                <a:ea typeface="Calibri"/>
              </a:rPr>
              <a:t>گروهى اهل عذاب اند و گروهى اهل نجات. نخست مى فرمايد: </a:t>
            </a:r>
            <a:r>
              <a:rPr lang="fa-IR" dirty="0">
                <a:solidFill>
                  <a:srgbClr val="0070C0"/>
                </a:solidFill>
                <a:ea typeface="Calibri"/>
              </a:rPr>
              <a:t>«انسان، حريص و كم طاقت </a:t>
            </a:r>
            <a:endParaRPr lang="en-US" dirty="0">
              <a:solidFill>
                <a:srgbClr val="0070C0"/>
              </a:solidFill>
              <a:ea typeface="Calibri"/>
              <a:cs typeface="Arial"/>
            </a:endParaRPr>
          </a:p>
          <a:p>
            <a:pPr marL="0" indent="0" algn="r" rtl="1">
              <a:lnSpc>
                <a:spcPct val="115000"/>
              </a:lnSpc>
              <a:spcAft>
                <a:spcPts val="1000"/>
              </a:spcAft>
              <a:buNone/>
            </a:pPr>
            <a:r>
              <a:rPr lang="fa-IR" dirty="0">
                <a:solidFill>
                  <a:srgbClr val="0070C0"/>
                </a:solidFill>
                <a:ea typeface="Calibri"/>
              </a:rPr>
              <a:t>آفريده شده است: إن الإنسان خلق هلوعا.»</a:t>
            </a:r>
            <a:endParaRPr lang="en-US" dirty="0">
              <a:solidFill>
                <a:srgbClr val="0070C0"/>
              </a:solidFill>
              <a:ea typeface="Calibri"/>
              <a:cs typeface="Arial"/>
            </a:endParaRPr>
          </a:p>
          <a:p>
            <a:pPr marL="0" indent="0">
              <a:buNone/>
            </a:pPr>
            <a:endParaRPr lang="fa-IR" dirty="0"/>
          </a:p>
        </p:txBody>
      </p:sp>
    </p:spTree>
    <p:extLst>
      <p:ext uri="{BB962C8B-B14F-4D97-AF65-F5344CB8AC3E}">
        <p14:creationId xmlns:p14="http://schemas.microsoft.com/office/powerpoint/2010/main" val="413224142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rmAutofit fontScale="70000" lnSpcReduction="20000"/>
          </a:bodyPr>
          <a:lstStyle/>
          <a:p>
            <a:pPr marL="0" indent="0" algn="r" rtl="1">
              <a:lnSpc>
                <a:spcPct val="115000"/>
              </a:lnSpc>
              <a:spcAft>
                <a:spcPts val="1000"/>
              </a:spcAft>
              <a:buNone/>
            </a:pPr>
            <a:r>
              <a:rPr lang="fa-IR" dirty="0">
                <a:solidFill>
                  <a:srgbClr val="00B050"/>
                </a:solidFill>
                <a:ea typeface="Calibri"/>
              </a:rPr>
              <a:t>«هنگامى كه بدى به او رسد، بسيار جزع و بى تابى مى كند: إذا مسه الشر جزوعا.»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«و هنگامى كه خوبى به او رسد، از ديگران دريغ مى دارد: و إذا مسه الخير منوعا.»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جمعى از مفسران و واژه شناسان </a:t>
            </a:r>
            <a:r>
              <a:rPr lang="fa-IR" dirty="0">
                <a:solidFill>
                  <a:srgbClr val="00B050"/>
                </a:solidFill>
                <a:ea typeface="Calibri"/>
              </a:rPr>
              <a:t>«هلوع» </a:t>
            </a:r>
            <a:r>
              <a:rPr lang="fa-IR" dirty="0">
                <a:ea typeface="Calibri"/>
              </a:rPr>
              <a:t>را به معناى </a:t>
            </a:r>
            <a:r>
              <a:rPr lang="fa-IR" dirty="0">
                <a:solidFill>
                  <a:srgbClr val="00B050"/>
                </a:solidFill>
                <a:ea typeface="Calibri"/>
              </a:rPr>
              <a:t>«حريص» </a:t>
            </a:r>
            <a:r>
              <a:rPr lang="fa-IR" dirty="0">
                <a:ea typeface="Calibri"/>
              </a:rPr>
              <a:t>و جمعى به معناى </a:t>
            </a:r>
            <a:r>
              <a:rPr lang="fa-IR" dirty="0">
                <a:solidFill>
                  <a:srgbClr val="00B050"/>
                </a:solidFill>
                <a:ea typeface="Calibri"/>
              </a:rPr>
              <a:t>«كم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طاقت» </a:t>
            </a:r>
            <a:r>
              <a:rPr lang="fa-IR" dirty="0">
                <a:ea typeface="Calibri"/>
              </a:rPr>
              <a:t>تفسير كرده اند. بنابر تفسير اول در اينجا به سه نكته منفى اخلاقى در وجود اين گونه </a:t>
            </a:r>
            <a:endParaRPr lang="en-US" dirty="0">
              <a:ea typeface="Calibri"/>
              <a:cs typeface="Arial"/>
            </a:endParaRPr>
          </a:p>
          <a:p>
            <a:pPr marL="0" indent="0" algn="r" rtl="1">
              <a:lnSpc>
                <a:spcPct val="115000"/>
              </a:lnSpc>
              <a:spcAft>
                <a:spcPts val="1000"/>
              </a:spcAft>
              <a:buNone/>
            </a:pPr>
            <a:r>
              <a:rPr lang="fa-IR" dirty="0">
                <a:ea typeface="Calibri"/>
              </a:rPr>
              <a:t>انسان ها اشاره شده: </a:t>
            </a:r>
            <a:r>
              <a:rPr lang="fa-IR" dirty="0">
                <a:solidFill>
                  <a:srgbClr val="00B050"/>
                </a:solidFill>
                <a:ea typeface="Calibri"/>
              </a:rPr>
              <a:t>«حرص، جزع و بخل» </a:t>
            </a:r>
            <a:r>
              <a:rPr lang="fa-IR" dirty="0">
                <a:ea typeface="Calibri"/>
              </a:rPr>
              <a:t>و بنابر تفسير دوم به دو نكته: </a:t>
            </a:r>
            <a:r>
              <a:rPr lang="fa-IR" dirty="0">
                <a:solidFill>
                  <a:srgbClr val="00B050"/>
                </a:solidFill>
                <a:ea typeface="Calibri"/>
              </a:rPr>
              <a:t>«جزع و بخل»؛ </a:t>
            </a:r>
            <a:r>
              <a:rPr lang="fa-IR" dirty="0">
                <a:ea typeface="Calibri"/>
              </a:rPr>
              <a:t>زيرا </a:t>
            </a:r>
            <a:endParaRPr lang="en-US" dirty="0">
              <a:ea typeface="Calibri"/>
              <a:cs typeface="Arial"/>
            </a:endParaRPr>
          </a:p>
          <a:p>
            <a:pPr marL="0" indent="0" algn="r" rtl="1">
              <a:lnSpc>
                <a:spcPct val="115000"/>
              </a:lnSpc>
              <a:spcAft>
                <a:spcPts val="1000"/>
              </a:spcAft>
              <a:buNone/>
            </a:pPr>
            <a:r>
              <a:rPr lang="fa-IR" dirty="0">
                <a:ea typeface="Calibri"/>
              </a:rPr>
              <a:t>آيه دوم و سوم تفسيرى براى معناى «هلوع» است. اين احتمال نيز وجود دارد كه هر دو معنا در</a:t>
            </a:r>
            <a:endParaRPr lang="en-US" dirty="0">
              <a:ea typeface="Calibri"/>
              <a:cs typeface="Arial"/>
            </a:endParaRPr>
          </a:p>
          <a:p>
            <a:pPr marL="0" indent="0" algn="r" rtl="1">
              <a:lnSpc>
                <a:spcPct val="115000"/>
              </a:lnSpc>
              <a:spcAft>
                <a:spcPts val="1000"/>
              </a:spcAft>
              <a:buNone/>
            </a:pPr>
            <a:r>
              <a:rPr lang="fa-IR" dirty="0">
                <a:ea typeface="Calibri"/>
              </a:rPr>
              <a:t>اين واژه جمع باشد؛ چرا كه اين دو وصف لازم و ملزوم يكديگرند، بدين بيان كه آدم هاى حريص </a:t>
            </a:r>
            <a:endParaRPr lang="en-US" dirty="0">
              <a:ea typeface="Calibri"/>
              <a:cs typeface="Arial"/>
            </a:endParaRPr>
          </a:p>
          <a:p>
            <a:pPr marL="0" indent="0" algn="r" rtl="1">
              <a:lnSpc>
                <a:spcPct val="115000"/>
              </a:lnSpc>
              <a:spcAft>
                <a:spcPts val="1000"/>
              </a:spcAft>
              <a:buNone/>
            </a:pPr>
            <a:r>
              <a:rPr lang="fa-IR" dirty="0">
                <a:ea typeface="Calibri"/>
              </a:rPr>
              <a:t>غالبا بخيل اند و در برابر حوادث ناگوار كم تحمل، و عكس آن نيز صادق است. </a:t>
            </a:r>
            <a:endParaRPr lang="en-US" dirty="0">
              <a:ea typeface="Calibri"/>
              <a:cs typeface="Arial"/>
            </a:endParaRPr>
          </a:p>
          <a:p>
            <a:pPr marL="0" indent="0" algn="r" rtl="1">
              <a:lnSpc>
                <a:spcPct val="115000"/>
              </a:lnSpc>
              <a:spcAft>
                <a:spcPts val="1000"/>
              </a:spcAft>
              <a:buNone/>
            </a:pPr>
            <a:r>
              <a:rPr lang="fa-IR" dirty="0">
                <a:ea typeface="Calibri"/>
              </a:rPr>
              <a:t>حال پرسيدنى است كه اگر خداوند انسان را براى سعادت و كمال آفريده، چگونه در طبيعت </a:t>
            </a:r>
            <a:endParaRPr lang="en-US" dirty="0">
              <a:ea typeface="Calibri"/>
              <a:cs typeface="Arial"/>
            </a:endParaRPr>
          </a:p>
          <a:p>
            <a:pPr marL="0" indent="0" algn="r" rtl="1">
              <a:lnSpc>
                <a:spcPct val="115000"/>
              </a:lnSpc>
              <a:spcAft>
                <a:spcPts val="1000"/>
              </a:spcAft>
              <a:buNone/>
            </a:pPr>
            <a:r>
              <a:rPr lang="fa-IR" dirty="0">
                <a:ea typeface="Calibri"/>
              </a:rPr>
              <a:t>او شر و بدى قرار داده است؟ نيز آيا ممكن است خداوند چيزى را با صفتى بيافريند و سپس </a:t>
            </a:r>
            <a:endParaRPr lang="en-US" dirty="0">
              <a:ea typeface="Calibri"/>
              <a:cs typeface="Arial"/>
            </a:endParaRPr>
          </a:p>
          <a:p>
            <a:pPr marL="0" indent="0" algn="r" rtl="1">
              <a:lnSpc>
                <a:spcPct val="115000"/>
              </a:lnSpc>
              <a:spcAft>
                <a:spcPts val="1000"/>
              </a:spcAft>
              <a:buNone/>
            </a:pPr>
            <a:r>
              <a:rPr lang="fa-IR" dirty="0">
                <a:ea typeface="Calibri"/>
              </a:rPr>
              <a:t>آفرينش خود را مذمت كند؟ اين در حالى است كه در آياتى ديگر بهويژه در سوره تين به صراحت </a:t>
            </a:r>
            <a:endParaRPr lang="en-US" dirty="0">
              <a:ea typeface="Calibri"/>
              <a:cs typeface="Arial"/>
            </a:endParaRPr>
          </a:p>
          <a:p>
            <a:pPr marL="0" indent="0" algn="r" rtl="1">
              <a:lnSpc>
                <a:spcPct val="115000"/>
              </a:lnSpc>
              <a:spcAft>
                <a:spcPts val="1000"/>
              </a:spcAft>
              <a:buNone/>
            </a:pPr>
            <a:r>
              <a:rPr lang="fa-IR" dirty="0">
                <a:ea typeface="Calibri"/>
              </a:rPr>
              <a:t>مى گويد:  </a:t>
            </a:r>
            <a:r>
              <a:rPr lang="fa-IR" dirty="0" smtClean="0">
                <a:ea typeface="Calibri"/>
              </a:rPr>
              <a:t>          </a:t>
            </a:r>
            <a:r>
              <a:rPr lang="fa-IR" dirty="0" smtClean="0">
                <a:solidFill>
                  <a:srgbClr val="00B050"/>
                </a:solidFill>
                <a:ea typeface="Calibri"/>
              </a:rPr>
              <a:t>(( لقد </a:t>
            </a:r>
            <a:r>
              <a:rPr lang="fa-IR" dirty="0">
                <a:solidFill>
                  <a:srgbClr val="00B050"/>
                </a:solidFill>
                <a:ea typeface="Calibri"/>
              </a:rPr>
              <a:t>خلقنا الانسان فى أحسن </a:t>
            </a:r>
            <a:r>
              <a:rPr lang="fa-IR" dirty="0" smtClean="0">
                <a:solidFill>
                  <a:srgbClr val="00B050"/>
                </a:solidFill>
                <a:ea typeface="Calibri"/>
              </a:rPr>
              <a:t>تقويم ))</a:t>
            </a:r>
            <a:endParaRPr lang="en-US" dirty="0">
              <a:solidFill>
                <a:srgbClr val="00B050"/>
              </a:solidFill>
              <a:ea typeface="Calibri"/>
              <a:cs typeface="Arial"/>
            </a:endParaRPr>
          </a:p>
          <a:p>
            <a:pPr marL="0" indent="0" algn="r" rtl="1">
              <a:lnSpc>
                <a:spcPct val="115000"/>
              </a:lnSpc>
              <a:spcAft>
                <a:spcPts val="1000"/>
              </a:spcAft>
              <a:buNone/>
            </a:pP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418867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7620000" cy="7772400"/>
          </a:xfrm>
        </p:spPr>
        <p:txBody>
          <a:bodyPr>
            <a:normAutofit fontScale="55000" lnSpcReduction="20000"/>
          </a:bodyPr>
          <a:lstStyle/>
          <a:p>
            <a:pPr marL="0" indent="0" algn="r" rtl="1">
              <a:lnSpc>
                <a:spcPct val="115000"/>
              </a:lnSpc>
              <a:spcAft>
                <a:spcPts val="1000"/>
              </a:spcAft>
              <a:buNone/>
            </a:pPr>
            <a:r>
              <a:rPr lang="fa-IR" dirty="0">
                <a:ea typeface="Calibri"/>
              </a:rPr>
              <a:t>ما انسان را به بهترين صورت و ساختمان آفريديم.</a:t>
            </a:r>
            <a:endParaRPr lang="en-US" dirty="0">
              <a:ea typeface="Calibri"/>
              <a:cs typeface="Arial"/>
            </a:endParaRPr>
          </a:p>
          <a:p>
            <a:pPr marL="0" indent="0" algn="r" rtl="1">
              <a:lnSpc>
                <a:spcPct val="115000"/>
              </a:lnSpc>
              <a:spcAft>
                <a:spcPts val="1000"/>
              </a:spcAft>
              <a:buNone/>
            </a:pPr>
            <a:r>
              <a:rPr lang="fa-IR" dirty="0">
                <a:ea typeface="Calibri"/>
              </a:rPr>
              <a:t>بى گمان منظور اين نيست كه ظاهر انسان خوب و باطنش زشت و بد است، بلكه كل خلقت </a:t>
            </a:r>
            <a:endParaRPr lang="en-US" dirty="0">
              <a:ea typeface="Calibri"/>
              <a:cs typeface="Arial"/>
            </a:endParaRPr>
          </a:p>
          <a:p>
            <a:pPr marL="0" indent="0" algn="r" rtl="1">
              <a:lnSpc>
                <a:spcPct val="115000"/>
              </a:lnSpc>
              <a:spcAft>
                <a:spcPts val="1000"/>
              </a:spcAft>
              <a:buNone/>
            </a:pPr>
            <a:r>
              <a:rPr lang="fa-IR" dirty="0">
                <a:ea typeface="Calibri"/>
              </a:rPr>
              <a:t>انسان به صورت «أحسن تقويم» است، و همچنين آيات ديگرى كه مقام والاى انسان را مى </a:t>
            </a:r>
            <a:endParaRPr lang="en-US" dirty="0">
              <a:ea typeface="Calibri"/>
              <a:cs typeface="Arial"/>
            </a:endParaRPr>
          </a:p>
          <a:p>
            <a:pPr marL="0" indent="0" algn="r" rtl="1">
              <a:lnSpc>
                <a:spcPct val="115000"/>
              </a:lnSpc>
              <a:spcAft>
                <a:spcPts val="1000"/>
              </a:spcAft>
              <a:buNone/>
            </a:pPr>
            <a:r>
              <a:rPr lang="fa-IR" dirty="0">
                <a:ea typeface="Calibri"/>
              </a:rPr>
              <a:t>ستايند، اين آيات با آيه مورد بحث چگونه سازگار است؟</a:t>
            </a:r>
            <a:endParaRPr lang="en-US" dirty="0">
              <a:ea typeface="Calibri"/>
              <a:cs typeface="Arial"/>
            </a:endParaRPr>
          </a:p>
          <a:p>
            <a:pPr marL="0" indent="0" algn="r" rtl="1">
              <a:lnSpc>
                <a:spcPct val="115000"/>
              </a:lnSpc>
              <a:spcAft>
                <a:spcPts val="1000"/>
              </a:spcAft>
              <a:buNone/>
            </a:pPr>
            <a:r>
              <a:rPr lang="fa-IR" dirty="0">
                <a:ea typeface="Calibri"/>
              </a:rPr>
              <a:t>پاسخ همه اين پرسش ها با توجه به يك نكته روشن مى شود و آن اينكه خداوند نيروها و </a:t>
            </a:r>
            <a:endParaRPr lang="en-US" dirty="0">
              <a:ea typeface="Calibri"/>
              <a:cs typeface="Arial"/>
            </a:endParaRPr>
          </a:p>
          <a:p>
            <a:pPr marL="0" indent="0" algn="r" rtl="1">
              <a:lnSpc>
                <a:spcPct val="115000"/>
              </a:lnSpc>
              <a:spcAft>
                <a:spcPts val="1000"/>
              </a:spcAft>
              <a:buNone/>
            </a:pPr>
            <a:r>
              <a:rPr lang="fa-IR" dirty="0">
                <a:ea typeface="Calibri"/>
              </a:rPr>
              <a:t>غرايز و صفاتى در انسان آفريده است كه اينها بالقوه وسيله تكامل، ترقى و سعادت اويند، بنابراين</a:t>
            </a:r>
            <a:endParaRPr lang="en-US" dirty="0">
              <a:ea typeface="Calibri"/>
              <a:cs typeface="Arial"/>
            </a:endParaRPr>
          </a:p>
          <a:p>
            <a:pPr marL="0" indent="0" algn="r" rtl="1">
              <a:lnSpc>
                <a:spcPct val="115000"/>
              </a:lnSpc>
              <a:spcAft>
                <a:spcPts val="1000"/>
              </a:spcAft>
              <a:buNone/>
            </a:pPr>
            <a:r>
              <a:rPr lang="fa-IR" dirty="0">
                <a:ea typeface="Calibri"/>
              </a:rPr>
              <a:t>صفات و غرايز مزبور ذاتا بد نيست، بلكه وسيله كمال است، اما هنگامى كه همين صفات در مسير </a:t>
            </a:r>
            <a:endParaRPr lang="en-US" dirty="0">
              <a:ea typeface="Calibri"/>
              <a:cs typeface="Arial"/>
            </a:endParaRPr>
          </a:p>
          <a:p>
            <a:pPr marL="0" indent="0" algn="r" rtl="1">
              <a:lnSpc>
                <a:spcPct val="115000"/>
              </a:lnSpc>
              <a:spcAft>
                <a:spcPts val="1000"/>
              </a:spcAft>
              <a:buNone/>
            </a:pPr>
            <a:r>
              <a:rPr lang="fa-IR" dirty="0">
                <a:ea typeface="Calibri"/>
              </a:rPr>
              <a:t>انحرافى قرار گيرد و از آن سوءاستفاده شود، مايه بدبختى و شر و فساد خواهد بود. براى مثال </a:t>
            </a:r>
            <a:endParaRPr lang="en-US" dirty="0">
              <a:ea typeface="Calibri"/>
              <a:cs typeface="Arial"/>
            </a:endParaRPr>
          </a:p>
          <a:p>
            <a:pPr marL="0" indent="0" algn="r" rtl="1">
              <a:lnSpc>
                <a:spcPct val="115000"/>
              </a:lnSpc>
              <a:spcAft>
                <a:spcPts val="1000"/>
              </a:spcAft>
              <a:buNone/>
            </a:pPr>
            <a:r>
              <a:rPr lang="fa-IR" dirty="0">
                <a:ea typeface="Calibri"/>
              </a:rPr>
              <a:t>همين حرص نيرويى است كه به انسان اجازه نمى دهد به زودى از تلاش و كوشش بازايستد و با </a:t>
            </a:r>
            <a:endParaRPr lang="en-US" dirty="0">
              <a:ea typeface="Calibri"/>
              <a:cs typeface="Arial"/>
            </a:endParaRPr>
          </a:p>
          <a:p>
            <a:pPr marL="0" indent="0" algn="r" rtl="1">
              <a:lnSpc>
                <a:spcPct val="115000"/>
              </a:lnSpc>
              <a:spcAft>
                <a:spcPts val="1000"/>
              </a:spcAft>
              <a:buNone/>
            </a:pPr>
            <a:r>
              <a:rPr lang="fa-IR" dirty="0">
                <a:ea typeface="Calibri"/>
              </a:rPr>
              <a:t>رسيدن به نعمتى سير شود. اين عطشى سوزان است كه بر وجود انسان مسلط است. اما اگر اين </a:t>
            </a:r>
            <a:endParaRPr lang="en-US" dirty="0">
              <a:ea typeface="Calibri"/>
              <a:cs typeface="Arial"/>
            </a:endParaRPr>
          </a:p>
          <a:p>
            <a:pPr marL="0" indent="0" algn="r" rtl="1">
              <a:lnSpc>
                <a:spcPct val="115000"/>
              </a:lnSpc>
              <a:spcAft>
                <a:spcPts val="1000"/>
              </a:spcAft>
              <a:buNone/>
            </a:pPr>
            <a:r>
              <a:rPr lang="fa-IR" dirty="0">
                <a:ea typeface="Calibri"/>
              </a:rPr>
              <a:t>صفت در مسير تحصيل علم و دانش به كار افتد و انسان در يادگيرى علم حريص و بى قرار گردد،</a:t>
            </a:r>
            <a:endParaRPr lang="en-US" dirty="0">
              <a:ea typeface="Calibri"/>
              <a:cs typeface="Arial"/>
            </a:endParaRPr>
          </a:p>
          <a:p>
            <a:pPr marL="0" indent="0" algn="r" rtl="1">
              <a:lnSpc>
                <a:spcPct val="115000"/>
              </a:lnSpc>
              <a:spcAft>
                <a:spcPts val="1000"/>
              </a:spcAft>
              <a:buNone/>
            </a:pPr>
            <a:r>
              <a:rPr lang="fa-IR" dirty="0">
                <a:ea typeface="Calibri"/>
              </a:rPr>
              <a:t>مسلما مايه كمال اوست، ولى اگر آن در مسير ماديات به كار افتد، مايه شر و بدبختى و بخل است. </a:t>
            </a:r>
            <a:endParaRPr lang="en-US" dirty="0">
              <a:ea typeface="Calibri"/>
              <a:cs typeface="Arial"/>
            </a:endParaRPr>
          </a:p>
          <a:p>
            <a:pPr marL="0" indent="0" algn="r" rtl="1">
              <a:lnSpc>
                <a:spcPct val="115000"/>
              </a:lnSpc>
              <a:spcAft>
                <a:spcPts val="1000"/>
              </a:spcAft>
              <a:buNone/>
            </a:pPr>
            <a:r>
              <a:rPr lang="fa-IR" dirty="0">
                <a:ea typeface="Calibri"/>
              </a:rPr>
              <a:t>در مورد مواهب ديگر نيز مطلب اين گونه است، خداوند قدرت عظيمى در دل اتم آفريده كه </a:t>
            </a:r>
            <a:endParaRPr lang="en-US" dirty="0">
              <a:ea typeface="Calibri"/>
              <a:cs typeface="Arial"/>
            </a:endParaRPr>
          </a:p>
          <a:p>
            <a:pPr marL="0" indent="0" algn="r" rtl="1">
              <a:lnSpc>
                <a:spcPct val="115000"/>
              </a:lnSpc>
              <a:spcAft>
                <a:spcPts val="1000"/>
              </a:spcAft>
              <a:buNone/>
            </a:pPr>
            <a:r>
              <a:rPr lang="fa-IR" dirty="0">
                <a:ea typeface="Calibri"/>
              </a:rPr>
              <a:t>مفيد و سودمند است، ولى هرگاه از اين قدرت درونى اتم سوءاستفاده شود و به جاى نيروگاه هاى  </a:t>
            </a:r>
            <a:endParaRPr lang="en-US" dirty="0">
              <a:ea typeface="Calibri"/>
              <a:cs typeface="Arial"/>
            </a:endParaRPr>
          </a:p>
          <a:p>
            <a:pPr marL="0" indent="0" algn="r" rtl="1">
              <a:lnSpc>
                <a:spcPct val="115000"/>
              </a:lnSpc>
              <a:spcAft>
                <a:spcPts val="1000"/>
              </a:spcAft>
              <a:buNone/>
            </a:pPr>
            <a:r>
              <a:rPr lang="fa-IR" dirty="0">
                <a:ea typeface="Calibri"/>
              </a:rPr>
              <a:t>برق و وسائل صنعتى مفيد، از آن بمب هاى ويرانگر ساخته شود، اين مايه شر و فساد خواهد بود. </a:t>
            </a:r>
            <a:endParaRPr lang="en-US" dirty="0">
              <a:ea typeface="Calibri"/>
              <a:cs typeface="Arial"/>
            </a:endParaRPr>
          </a:p>
          <a:p>
            <a:pPr marL="0" indent="0" algn="r" rtl="1">
              <a:lnSpc>
                <a:spcPct val="115000"/>
              </a:lnSpc>
              <a:spcAft>
                <a:spcPts val="1000"/>
              </a:spcAft>
              <a:buNone/>
            </a:pPr>
            <a:r>
              <a:rPr lang="fa-IR" dirty="0" smtClean="0">
                <a:ea typeface="Calibri"/>
              </a:rPr>
              <a:t>.</a:t>
            </a:r>
            <a:endParaRPr lang="en-US" dirty="0">
              <a:ea typeface="Calibri"/>
              <a:cs typeface="Arial"/>
            </a:endParaRPr>
          </a:p>
          <a:p>
            <a:pPr marL="0" indent="0">
              <a:buNone/>
            </a:pPr>
            <a:endParaRPr lang="fa-IR" dirty="0"/>
          </a:p>
        </p:txBody>
      </p:sp>
    </p:spTree>
    <p:extLst>
      <p:ext uri="{BB962C8B-B14F-4D97-AF65-F5344CB8AC3E}">
        <p14:creationId xmlns:p14="http://schemas.microsoft.com/office/powerpoint/2010/main" val="381462005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5821363"/>
          </a:xfrm>
          <a:ln>
            <a:solidFill>
              <a:schemeClr val="accent1"/>
            </a:solidFill>
          </a:ln>
        </p:spPr>
        <p:txBody>
          <a:bodyPr>
            <a:normAutofit fontScale="62500" lnSpcReduction="20000"/>
          </a:bodyPr>
          <a:lstStyle/>
          <a:p>
            <a:pPr marL="0" indent="0" algn="r" rtl="1">
              <a:lnSpc>
                <a:spcPct val="115000"/>
              </a:lnSpc>
              <a:spcAft>
                <a:spcPts val="1000"/>
              </a:spcAft>
              <a:buNone/>
            </a:pPr>
            <a:r>
              <a:rPr lang="fa-IR" dirty="0">
                <a:ea typeface="Calibri"/>
              </a:rPr>
              <a:t>سپس به بيان نه صفت از اوصاف برجسته مؤمنان پرداخته كه نخستين آنها درباره نمازگزاران </a:t>
            </a:r>
            <a:endParaRPr lang="en-US" dirty="0">
              <a:ea typeface="Calibri"/>
              <a:cs typeface="Arial"/>
            </a:endParaRPr>
          </a:p>
          <a:p>
            <a:pPr marL="0" indent="0" algn="r" rtl="1">
              <a:lnSpc>
                <a:spcPct val="115000"/>
              </a:lnSpc>
              <a:spcAft>
                <a:spcPts val="1000"/>
              </a:spcAft>
              <a:buNone/>
            </a:pPr>
            <a:r>
              <a:rPr lang="fa-IR" dirty="0">
                <a:ea typeface="Calibri"/>
              </a:rPr>
              <a:t>است: </a:t>
            </a:r>
            <a:r>
              <a:rPr lang="fa-IR" dirty="0">
                <a:solidFill>
                  <a:srgbClr val="00B050"/>
                </a:solidFill>
                <a:ea typeface="Calibri"/>
              </a:rPr>
              <a:t>«همان نمازگزارانى كه نمازهاى خود را تداوم مى بخشند: الذين هم على صلوتهم دائمون .» </a:t>
            </a:r>
            <a:endParaRPr lang="en-US" dirty="0">
              <a:solidFill>
                <a:srgbClr val="00B050"/>
              </a:solidFill>
              <a:ea typeface="Calibri"/>
              <a:cs typeface="Arial"/>
            </a:endParaRPr>
          </a:p>
          <a:p>
            <a:pPr marL="0" indent="0" algn="r" rtl="1">
              <a:lnSpc>
                <a:spcPct val="115000"/>
              </a:lnSpc>
              <a:spcAft>
                <a:spcPts val="1000"/>
              </a:spcAft>
              <a:buNone/>
            </a:pPr>
            <a:r>
              <a:rPr lang="fa-IR" dirty="0">
                <a:ea typeface="Calibri"/>
              </a:rPr>
              <a:t>اين نخستين ويژگى آنهاست كه با خداوند ارتباطى مستمر دارند، ارتباطى كه از طريق نماز </a:t>
            </a:r>
            <a:endParaRPr lang="en-US" dirty="0">
              <a:ea typeface="Calibri"/>
              <a:cs typeface="Arial"/>
            </a:endParaRPr>
          </a:p>
          <a:p>
            <a:pPr marL="0" indent="0" algn="r" rtl="1">
              <a:lnSpc>
                <a:spcPct val="115000"/>
              </a:lnSpc>
              <a:spcAft>
                <a:spcPts val="1000"/>
              </a:spcAft>
              <a:buNone/>
            </a:pPr>
            <a:r>
              <a:rPr lang="fa-IR" dirty="0">
                <a:ea typeface="Calibri"/>
              </a:rPr>
              <a:t>تأمين مى گردد و مانع از غفلت و غرور و فرورفتن در شهوات مى شود.</a:t>
            </a:r>
            <a:endParaRPr lang="en-US" dirty="0">
              <a:ea typeface="Calibri"/>
              <a:cs typeface="Arial"/>
            </a:endParaRPr>
          </a:p>
          <a:p>
            <a:pPr marL="0" indent="0" algn="r" rtl="1">
              <a:lnSpc>
                <a:spcPct val="115000"/>
              </a:lnSpc>
              <a:spcAft>
                <a:spcPts val="1000"/>
              </a:spcAft>
              <a:buNone/>
            </a:pPr>
            <a:r>
              <a:rPr lang="fa-IR" dirty="0">
                <a:ea typeface="Calibri"/>
              </a:rPr>
              <a:t> </a:t>
            </a:r>
            <a:endParaRPr lang="en-US" dirty="0">
              <a:ea typeface="Calibri"/>
              <a:cs typeface="Arial"/>
            </a:endParaRPr>
          </a:p>
          <a:p>
            <a:pPr marL="0" indent="0" algn="r" rtl="1">
              <a:lnSpc>
                <a:spcPct val="115000"/>
              </a:lnSpc>
              <a:spcAft>
                <a:spcPts val="1000"/>
              </a:spcAft>
              <a:buNone/>
            </a:pPr>
            <a:r>
              <a:rPr lang="fa-IR" dirty="0">
                <a:ea typeface="Calibri"/>
              </a:rPr>
              <a:t>منظور از مداومت بر نماز اين نيست كه هميشه در حال نماز باشند، بلكه مراد اين </a:t>
            </a:r>
            <a:endParaRPr lang="en-US" dirty="0">
              <a:ea typeface="Calibri"/>
              <a:cs typeface="Arial"/>
            </a:endParaRPr>
          </a:p>
          <a:p>
            <a:pPr marL="0" indent="0" algn="r" rtl="1">
              <a:lnSpc>
                <a:spcPct val="115000"/>
              </a:lnSpc>
              <a:spcAft>
                <a:spcPts val="1000"/>
              </a:spcAft>
              <a:buNone/>
            </a:pPr>
            <a:r>
              <a:rPr lang="fa-IR" dirty="0">
                <a:ea typeface="Calibri"/>
              </a:rPr>
              <a:t>است كه در اوقات معين نماز را انجام مى دهند. اصولا هر كار خيرى آن گاه در انسان اثر مثبت دارد </a:t>
            </a:r>
            <a:endParaRPr lang="en-US" dirty="0">
              <a:ea typeface="Calibri"/>
              <a:cs typeface="Arial"/>
            </a:endParaRPr>
          </a:p>
          <a:p>
            <a:pPr marL="0" indent="0" algn="r" rtl="1">
              <a:lnSpc>
                <a:spcPct val="115000"/>
              </a:lnSpc>
              <a:spcAft>
                <a:spcPts val="1000"/>
              </a:spcAft>
              <a:buNone/>
            </a:pPr>
            <a:r>
              <a:rPr lang="fa-IR" dirty="0">
                <a:ea typeface="Calibri"/>
              </a:rPr>
              <a:t>كه تداوم داشته باشد. از اين رو در حديثى از پيامبر </a:t>
            </a:r>
            <a:r>
              <a:rPr lang="fa-IR" dirty="0" smtClean="0">
                <a:ea typeface="Calibri"/>
              </a:rPr>
              <a:t>اكرم(ص)مى </a:t>
            </a:r>
            <a:r>
              <a:rPr lang="fa-IR" dirty="0">
                <a:ea typeface="Calibri"/>
              </a:rPr>
              <a:t>خوانيم:</a:t>
            </a:r>
            <a:endParaRPr lang="en-US" dirty="0">
              <a:ea typeface="Calibri"/>
              <a:cs typeface="Arial"/>
            </a:endParaRPr>
          </a:p>
          <a:p>
            <a:pPr marL="0" indent="0" algn="r" rtl="1">
              <a:lnSpc>
                <a:spcPct val="115000"/>
              </a:lnSpc>
              <a:spcAft>
                <a:spcPts val="1000"/>
              </a:spcAft>
              <a:buNone/>
            </a:pPr>
            <a:r>
              <a:rPr lang="fa-IR" dirty="0">
                <a:solidFill>
                  <a:srgbClr val="00B050"/>
                </a:solidFill>
                <a:ea typeface="Calibri"/>
              </a:rPr>
              <a:t>أحب الأعمال إلى الله عزوجل ما داوم عليه العبد و إن قل </a:t>
            </a:r>
            <a:endParaRPr lang="en-US" dirty="0">
              <a:solidFill>
                <a:srgbClr val="00B050"/>
              </a:solidFill>
              <a:ea typeface="Calibri"/>
              <a:cs typeface="Arial"/>
            </a:endParaRPr>
          </a:p>
          <a:p>
            <a:pPr marL="0" indent="0" algn="r" rtl="1">
              <a:lnSpc>
                <a:spcPct val="115000"/>
              </a:lnSpc>
              <a:spcAft>
                <a:spcPts val="1000"/>
              </a:spcAft>
              <a:buNone/>
            </a:pPr>
            <a:r>
              <a:rPr lang="fa-IR" dirty="0">
                <a:solidFill>
                  <a:srgbClr val="00B050"/>
                </a:solidFill>
                <a:ea typeface="Calibri"/>
              </a:rPr>
              <a:t>محبوب ترين اعمال نزد خدا چيزى است كه مداومت داشته باشد، هر چند كم باشد</a:t>
            </a:r>
            <a:endParaRPr lang="en-US" dirty="0">
              <a:solidFill>
                <a:srgbClr val="00B050"/>
              </a:solidFill>
              <a:ea typeface="Calibri"/>
              <a:cs typeface="Arial"/>
            </a:endParaRPr>
          </a:p>
          <a:p>
            <a:pPr marL="0" indent="0">
              <a:buNone/>
            </a:pPr>
            <a:endParaRPr lang="fa-IR" dirty="0">
              <a:solidFill>
                <a:srgbClr val="00B050"/>
              </a:solidFill>
            </a:endParaRPr>
          </a:p>
        </p:txBody>
      </p:sp>
    </p:spTree>
    <p:extLst>
      <p:ext uri="{BB962C8B-B14F-4D97-AF65-F5344CB8AC3E}">
        <p14:creationId xmlns:p14="http://schemas.microsoft.com/office/powerpoint/2010/main" val="269602970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3065</TotalTime>
  <Words>52362</Words>
  <Application>Microsoft Office PowerPoint</Application>
  <PresentationFormat>On-screen Show (4:3)</PresentationFormat>
  <Paragraphs>1956</Paragraphs>
  <Slides>311</Slides>
  <Notes>2</Notes>
  <HiddenSlides>0</HiddenSlides>
  <MMClips>0</MMClips>
  <ScaleCrop>false</ScaleCrop>
  <HeadingPairs>
    <vt:vector size="4" baseType="variant">
      <vt:variant>
        <vt:lpstr>Theme</vt:lpstr>
      </vt:variant>
      <vt:variant>
        <vt:i4>1</vt:i4>
      </vt:variant>
      <vt:variant>
        <vt:lpstr>Slide Titles</vt:lpstr>
      </vt:variant>
      <vt:variant>
        <vt:i4>311</vt:i4>
      </vt:variant>
    </vt:vector>
  </HeadingPairs>
  <TitlesOfParts>
    <vt:vector size="312" baseType="lpstr">
      <vt:lpstr>Office Theme</vt:lpstr>
      <vt:lpstr>PowerPoint Presentation</vt:lpstr>
      <vt:lpstr>PowerPoint Presentation</vt:lpstr>
      <vt:lpstr>تفسير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بخش اول</vt:lpstr>
      <vt:lpstr>PowerPoint Presentation</vt:lpstr>
      <vt:lpstr>PowerPoint Presentation</vt:lpstr>
      <vt:lpstr>PowerPoint Presentation</vt:lpstr>
      <vt:lpstr>PowerPoint Presentation</vt:lpstr>
      <vt:lpstr>PowerPoint Presentation</vt:lpstr>
      <vt:lpstr>PowerPoint Presentation</vt:lpstr>
      <vt:lpstr>بصيرت  قد جاءكم بصائر من ربكم  فمن أبصر فلنفسه  و من عمى فعليها  و ما أنا عليكم بحفيظ * و كذلك نصرف الايات و ليقولوا درست و لنبينه لقوم يعلمون </vt:lpstr>
      <vt:lpstr>PowerPoint Presentation</vt:lpstr>
      <vt:lpstr>PowerPoint Presentation</vt:lpstr>
      <vt:lpstr>نكته ها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هدايت به مستقيم ترين راه </vt:lpstr>
      <vt:lpstr>PowerPoint Presentation</vt:lpstr>
      <vt:lpstr>PowerPoint Presentation</vt:lpstr>
      <vt:lpstr>PowerPoint Presentation</vt:lpstr>
      <vt:lpstr>PowerPoint Presentation</vt:lpstr>
      <vt:lpstr>PowerPoint Presentation</vt:lpstr>
      <vt:lpstr>PowerPoint Presentation</vt:lpstr>
      <vt:lpstr>معجزه جاويد </vt:lpstr>
      <vt:lpstr>PowerPoint Presentation</vt:lpstr>
      <vt:lpstr>PowerPoint Presentation</vt:lpstr>
      <vt:lpstr>PowerPoint Presentation</vt:lpstr>
      <vt:lpstr>نكته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همانند ناپذيری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بخش دوم </vt:lpstr>
      <vt:lpstr>PowerPoint Presentation</vt:lpstr>
      <vt:lpstr>PowerPoint Presentation</vt:lpstr>
      <vt:lpstr>نكته ها </vt:lpstr>
      <vt:lpstr>PowerPoint Presentation</vt:lpstr>
      <vt:lpstr>PowerPoint Presentation</vt:lpstr>
      <vt:lpstr>PowerPoint Presentation</vt:lpstr>
      <vt:lpstr>شرايط اجابت دعا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اهميت فريضه نماز </vt:lpstr>
      <vt:lpstr>PowerPoint Presentation</vt:lpstr>
      <vt:lpstr>فلسفه و اسرار نماز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نكته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بهترين سرآغاز بسم الله الرحمن الرحيم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رحمت گسترده الهى الرحمن الرحيم</vt:lpstr>
      <vt:lpstr>PowerPoint Presentation</vt:lpstr>
      <vt:lpstr>PowerPoint Presentation</vt:lpstr>
      <vt:lpstr>انسان در پيشگاه خدا إياك نعبد و إياك نستعين </vt:lpstr>
      <vt:lpstr>PowerPoint Presentation</vt:lpstr>
      <vt:lpstr>PowerPoint Presentation</vt:lpstr>
      <vt:lpstr>PowerPoint Presentation</vt:lpstr>
      <vt:lpstr>دو خط انحرافى </vt:lpstr>
      <vt:lpstr>گفتار سوم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جامع ترين برنامه اجتماعى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محكمه صلح خانوادگى</vt:lpstr>
      <vt:lpstr>PowerPoint Presentation</vt:lpstr>
      <vt:lpstr>PowerPoint Presentation</vt:lpstr>
      <vt:lpstr>نكته ها </vt:lpstr>
      <vt:lpstr>PowerPoint Presentation</vt:lpstr>
      <vt:lpstr>PowerPoint Presentation</vt:lpstr>
      <vt:lpstr>PowerPoint Presentation</vt:lpstr>
      <vt:lpstr>PowerPoint Presentation</vt:lpstr>
      <vt:lpstr>PowerPoint Presentation</vt:lpstr>
      <vt:lpstr>PowerPoint Presentation</vt:lpstr>
      <vt:lpstr>نكته: چرا از انفاق تعبير به قرض شده است؟</vt:lpstr>
      <vt:lpstr>PowerPoint Presentation</vt:lpstr>
      <vt:lpstr>PowerPoint Presentation</vt:lpstr>
      <vt:lpstr>PowerPoint Presentation</vt:lpstr>
      <vt:lpstr>PowerPoint Presentation</vt:lpstr>
      <vt:lpstr>خمس دستور مهم اسلامى </vt:lpstr>
      <vt:lpstr>PowerPoint Presentation</vt:lpstr>
      <vt:lpstr>نكته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نكته ها </vt:lpstr>
      <vt:lpstr>PowerPoint Presentation</vt:lpstr>
      <vt:lpstr>PowerPoint Presentation</vt:lpstr>
      <vt:lpstr>PowerPoint Presentation</vt:lpstr>
      <vt:lpstr>رباخواری، نقطه مقابل انفاق  </vt:lpstr>
      <vt:lpstr>PowerPoint Presentation</vt:lpstr>
      <vt:lpstr>PowerPoint Presentation</vt:lpstr>
      <vt:lpstr>PowerPoint Presentation</vt:lpstr>
      <vt:lpstr>PowerPoint Presentation</vt:lpstr>
      <vt:lpstr>PowerPoint Presentation</vt:lpstr>
      <vt:lpstr>پرهيز از رشوه خواری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نكته ها </vt:lpstr>
      <vt:lpstr>PowerPoint Presentation</vt:lpstr>
      <vt:lpstr>PowerPoint Presentation</vt:lpstr>
      <vt:lpstr>PowerPoint Presentation</vt:lpstr>
      <vt:lpstr>PowerPoint Presentation</vt:lpstr>
      <vt:lpstr>PowerPoint Presentation</vt:lpstr>
      <vt:lpstr>PowerPoint Presentation</vt:lpstr>
      <vt:lpstr>گفتار سوم , عالم قيامت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نكته ها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ali</cp:lastModifiedBy>
  <cp:revision>251</cp:revision>
  <dcterms:created xsi:type="dcterms:W3CDTF">2006-08-16T00:00:00Z</dcterms:created>
  <dcterms:modified xsi:type="dcterms:W3CDTF">2016-01-28T17:00:34Z</dcterms:modified>
</cp:coreProperties>
</file>