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7"/>
  </p:notesMasterIdLst>
  <p:handoutMasterIdLst>
    <p:handoutMasterId r:id="rId68"/>
  </p:handoutMasterIdLst>
  <p:sldIdLst>
    <p:sldId id="291" r:id="rId2"/>
    <p:sldId id="256" r:id="rId3"/>
    <p:sldId id="257"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2" r:id="rId36"/>
    <p:sldId id="294" r:id="rId37"/>
    <p:sldId id="295" r:id="rId38"/>
    <p:sldId id="293" r:id="rId39"/>
    <p:sldId id="297" r:id="rId40"/>
    <p:sldId id="298" r:id="rId41"/>
    <p:sldId id="299" r:id="rId42"/>
    <p:sldId id="300" r:id="rId43"/>
    <p:sldId id="301" r:id="rId44"/>
    <p:sldId id="302" r:id="rId45"/>
    <p:sldId id="303" r:id="rId46"/>
    <p:sldId id="304" r:id="rId47"/>
    <p:sldId id="305" r:id="rId48"/>
    <p:sldId id="296"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290" r:id="rId65"/>
    <p:sldId id="321" r:id="rId66"/>
  </p:sldIdLst>
  <p:sldSz cx="9144000" cy="6858000" type="screen4x3"/>
  <p:notesSz cx="6781800" cy="9926638"/>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AC100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1" autoAdjust="0"/>
    <p:restoredTop sz="94709" autoAdjust="0"/>
  </p:normalViewPr>
  <p:slideViewPr>
    <p:cSldViewPr>
      <p:cViewPr varScale="1">
        <p:scale>
          <a:sx n="86" d="100"/>
          <a:sy n="86"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43338" y="0"/>
            <a:ext cx="2938462" cy="4968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38462" cy="496888"/>
          </a:xfrm>
          <a:prstGeom prst="rect">
            <a:avLst/>
          </a:prstGeom>
        </p:spPr>
        <p:txBody>
          <a:bodyPr vert="horz" lIns="91440" tIns="45720" rIns="91440" bIns="45720" rtlCol="1"/>
          <a:lstStyle>
            <a:lvl1pPr algn="l">
              <a:defRPr sz="1200"/>
            </a:lvl1pPr>
          </a:lstStyle>
          <a:p>
            <a:fld id="{46F4D175-03D2-4455-8575-88A33DC40D29}" type="datetimeFigureOut">
              <a:rPr lang="fa-IR" smtClean="0"/>
              <a:pPr/>
              <a:t>1438/02/13</a:t>
            </a:fld>
            <a:endParaRPr lang="fa-IR"/>
          </a:p>
        </p:txBody>
      </p:sp>
      <p:sp>
        <p:nvSpPr>
          <p:cNvPr id="4" name="Footer Placeholder 3"/>
          <p:cNvSpPr>
            <a:spLocks noGrp="1"/>
          </p:cNvSpPr>
          <p:nvPr>
            <p:ph type="ftr" sz="quarter" idx="2"/>
          </p:nvPr>
        </p:nvSpPr>
        <p:spPr>
          <a:xfrm>
            <a:off x="3843338" y="9428163"/>
            <a:ext cx="2938462" cy="496887"/>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9428163"/>
            <a:ext cx="2938462" cy="496887"/>
          </a:xfrm>
          <a:prstGeom prst="rect">
            <a:avLst/>
          </a:prstGeom>
        </p:spPr>
        <p:txBody>
          <a:bodyPr vert="horz" lIns="91440" tIns="45720" rIns="91440" bIns="45720" rtlCol="1" anchor="b"/>
          <a:lstStyle>
            <a:lvl1pPr algn="l">
              <a:defRPr sz="1200"/>
            </a:lvl1pPr>
          </a:lstStyle>
          <a:p>
            <a:fld id="{814B6356-F245-4C67-9612-627756640C2C}" type="slidenum">
              <a:rPr lang="fa-IR" smtClean="0"/>
              <a:pPr/>
              <a:t>‹#›</a:t>
            </a:fld>
            <a:endParaRPr lang="fa-I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43338" y="0"/>
            <a:ext cx="2938462" cy="4968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38462" cy="496888"/>
          </a:xfrm>
          <a:prstGeom prst="rect">
            <a:avLst/>
          </a:prstGeom>
        </p:spPr>
        <p:txBody>
          <a:bodyPr vert="horz" lIns="91440" tIns="45720" rIns="91440" bIns="45720" rtlCol="1"/>
          <a:lstStyle>
            <a:lvl1pPr algn="l">
              <a:defRPr sz="1200"/>
            </a:lvl1pPr>
          </a:lstStyle>
          <a:p>
            <a:fld id="{78142E77-9B38-414A-A5AB-3C5AC48A85E6}" type="datetimeFigureOut">
              <a:rPr lang="fa-IR" smtClean="0"/>
              <a:pPr/>
              <a:t>1438/02/13</a:t>
            </a:fld>
            <a:endParaRPr lang="fa-IR"/>
          </a:p>
        </p:txBody>
      </p:sp>
      <p:sp>
        <p:nvSpPr>
          <p:cNvPr id="4" name="Slide Image Placeholder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77863" y="4714875"/>
            <a:ext cx="5426075" cy="4467225"/>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43338" y="9428163"/>
            <a:ext cx="2938462" cy="4968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9428163"/>
            <a:ext cx="2938462" cy="496887"/>
          </a:xfrm>
          <a:prstGeom prst="rect">
            <a:avLst/>
          </a:prstGeom>
        </p:spPr>
        <p:txBody>
          <a:bodyPr vert="horz" lIns="91440" tIns="45720" rIns="91440" bIns="45720" rtlCol="1" anchor="b"/>
          <a:lstStyle>
            <a:lvl1pPr algn="l">
              <a:defRPr sz="1200"/>
            </a:lvl1pPr>
          </a:lstStyle>
          <a:p>
            <a:fld id="{A6C991CA-69E0-4D7A-8543-75F45FD2E8CD}"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A6C991CA-69E0-4D7A-8543-75F45FD2E8CD}" type="slidenum">
              <a:rPr lang="fa-IR" smtClean="0"/>
              <a:pPr/>
              <a:t>63</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E3A038-7C60-4810-B46C-AC95BE68D889}" type="datetimeFigureOut">
              <a:rPr lang="fa-IR" smtClean="0"/>
              <a:pPr/>
              <a:t>1438/02/13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2E3A038-7C60-4810-B46C-AC95BE68D889}" type="datetimeFigureOut">
              <a:rPr lang="fa-IR" smtClean="0"/>
              <a:pPr/>
              <a:t>1438/02/13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A5C24F-7542-4798-B667-4C27FAC1A9E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ESM054.JPG"/>
          <p:cNvPicPr>
            <a:picLocks noGrp="1" noChangeAspect="1"/>
          </p:cNvPicPr>
          <p:nvPr>
            <p:ph idx="1"/>
          </p:nvPr>
        </p:nvPicPr>
        <p:blipFill>
          <a:blip r:embed="rId2"/>
          <a:stretch>
            <a:fillRect/>
          </a:stretch>
        </p:blipFill>
        <p:spPr>
          <a:xfrm>
            <a:off x="2022682" y="1600200"/>
            <a:ext cx="5098636" cy="4525963"/>
          </a:xfrm>
        </p:spPr>
      </p:pic>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85721" y="1357300"/>
          <a:ext cx="8501121" cy="4914410"/>
        </p:xfrm>
        <a:graphic>
          <a:graphicData uri="http://schemas.openxmlformats.org/drawingml/2006/table">
            <a:tbl>
              <a:tblPr rtl="1"/>
              <a:tblGrid>
                <a:gridCol w="2276043"/>
                <a:gridCol w="3388068"/>
                <a:gridCol w="2837010"/>
              </a:tblGrid>
              <a:tr h="310295">
                <a:tc>
                  <a:txBody>
                    <a:bodyPr/>
                    <a:lstStyle/>
                    <a:p>
                      <a:pPr algn="ctr" rtl="1">
                        <a:lnSpc>
                          <a:spcPct val="115000"/>
                        </a:lnSpc>
                        <a:spcAft>
                          <a:spcPts val="0"/>
                        </a:spcAft>
                      </a:pPr>
                      <a:r>
                        <a:rPr lang="fa-IR" sz="2400" b="1" dirty="0">
                          <a:latin typeface="Times New Roman"/>
                          <a:ea typeface="Times New Roman"/>
                          <a:cs typeface="B Davat" pitchFamily="2" charset="-78"/>
                        </a:rPr>
                        <a:t>گروه</a:t>
                      </a:r>
                      <a:endParaRPr lang="en-US" sz="3600" dirty="0">
                        <a:latin typeface="Times New Roman"/>
                        <a:ea typeface="Times New Roman"/>
                        <a:cs typeface="B Dava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fa-IR" sz="2400" b="1" dirty="0">
                          <a:latin typeface="Times New Roman"/>
                          <a:ea typeface="Times New Roman"/>
                          <a:cs typeface="B Davat" pitchFamily="2" charset="-78"/>
                        </a:rPr>
                        <a:t>زيرگروه</a:t>
                      </a:r>
                      <a:endParaRPr lang="en-US" sz="3600" dirty="0">
                        <a:latin typeface="Times New Roman"/>
                        <a:ea typeface="Times New Roman"/>
                        <a:cs typeface="B Dava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fa-IR" sz="2400" b="1" dirty="0">
                          <a:latin typeface="Times New Roman"/>
                          <a:ea typeface="Times New Roman"/>
                          <a:cs typeface="B Davat" pitchFamily="2" charset="-78"/>
                        </a:rPr>
                        <a:t>مثال</a:t>
                      </a:r>
                      <a:endParaRPr lang="en-US" sz="3600" dirty="0">
                        <a:latin typeface="Times New Roman"/>
                        <a:ea typeface="Times New Roman"/>
                        <a:cs typeface="B Dava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596572">
                <a:tc>
                  <a:txBody>
                    <a:bodyPr/>
                    <a:lstStyle/>
                    <a:p>
                      <a:pPr algn="ctr" rtl="1">
                        <a:lnSpc>
                          <a:spcPct val="115000"/>
                        </a:lnSpc>
                        <a:spcAft>
                          <a:spcPts val="0"/>
                        </a:spcAft>
                      </a:pPr>
                      <a:r>
                        <a:rPr lang="fa-IR" sz="1800" b="1" dirty="0">
                          <a:latin typeface="Times New Roman"/>
                          <a:ea typeface="Times New Roman"/>
                          <a:cs typeface="B Nazanin"/>
                        </a:rPr>
                        <a:t>فيزيكي</a:t>
                      </a:r>
                      <a:endParaRPr lang="en-US" sz="2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smtClean="0">
                          <a:latin typeface="Times New Roman"/>
                          <a:ea typeface="Times New Roman"/>
                          <a:cs typeface="B Nazanin"/>
                        </a:rPr>
                        <a:t>روغنهاي </a:t>
                      </a:r>
                      <a:r>
                        <a:rPr lang="fa-IR" sz="1800" b="1" dirty="0">
                          <a:latin typeface="Times New Roman"/>
                          <a:ea typeface="Times New Roman"/>
                          <a:cs typeface="B Nazanin"/>
                        </a:rPr>
                        <a:t>معدني سنگين و گردهاي بي اثر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a:txBody>
                    <a:bodyPr/>
                    <a:lstStyle/>
                    <a:p>
                      <a:pPr algn="ctr" rtl="1">
                        <a:lnSpc>
                          <a:spcPct val="115000"/>
                        </a:lnSpc>
                        <a:spcAft>
                          <a:spcPts val="0"/>
                        </a:spcAft>
                      </a:pPr>
                      <a:r>
                        <a:rPr lang="fa-IR" sz="1800" b="1" dirty="0">
                          <a:latin typeface="Times New Roman"/>
                          <a:ea typeface="Times New Roman"/>
                          <a:cs typeface="B Nazanin"/>
                        </a:rPr>
                        <a:t>پروتوپلاسمي</a:t>
                      </a:r>
                      <a:endParaRPr lang="en-US" sz="2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a:latin typeface="Times New Roman"/>
                          <a:ea typeface="Times New Roman"/>
                          <a:cs typeface="B Nazanin"/>
                        </a:rPr>
                        <a:t>فلزات سنگين مثل مس و جيوه</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rowSpan="5">
                  <a:txBody>
                    <a:bodyPr/>
                    <a:lstStyle/>
                    <a:p>
                      <a:pPr algn="ctr" rtl="1">
                        <a:lnSpc>
                          <a:spcPct val="115000"/>
                        </a:lnSpc>
                        <a:spcAft>
                          <a:spcPts val="0"/>
                        </a:spcAft>
                      </a:pPr>
                      <a:r>
                        <a:rPr lang="fa-IR" sz="1800" b="1" dirty="0">
                          <a:latin typeface="Times New Roman"/>
                          <a:ea typeface="Times New Roman"/>
                          <a:cs typeface="B Nazanin"/>
                        </a:rPr>
                        <a:t>جلوگيري  كننده هاي متابوليك</a:t>
                      </a:r>
                      <a:endParaRPr lang="en-US" sz="2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تنفسي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en-US" sz="1800" b="1">
                          <a:latin typeface="Times New Roman"/>
                          <a:ea typeface="Times New Roman"/>
                          <a:cs typeface="B Nazanin"/>
                        </a:rPr>
                        <a:t>HCN, CO2, H2S</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آنزيمي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a:latin typeface="Times New Roman"/>
                          <a:ea typeface="Times New Roman"/>
                          <a:cs typeface="B Nazanin"/>
                        </a:rPr>
                        <a:t>سينرژيست هاي پيرترين</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جلوگيري كننده متابوليسم كربوهيدراتها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سديم فلورواستات</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a:latin typeface="Times New Roman"/>
                          <a:ea typeface="Times New Roman"/>
                          <a:cs typeface="B Nazanin"/>
                        </a:rPr>
                        <a:t>جلوگيري كننده متابوليسم آمينها</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كلرودي مفروم</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هورمونهاي حشره اي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هورمونهاي جواني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rowSpan="3">
                  <a:txBody>
                    <a:bodyPr/>
                    <a:lstStyle/>
                    <a:p>
                      <a:pPr algn="ctr" rtl="1">
                        <a:lnSpc>
                          <a:spcPct val="115000"/>
                        </a:lnSpc>
                        <a:spcAft>
                          <a:spcPts val="0"/>
                        </a:spcAft>
                      </a:pPr>
                      <a:r>
                        <a:rPr lang="fa-IR" sz="1800" b="1">
                          <a:latin typeface="Times New Roman"/>
                          <a:ea typeface="Times New Roman"/>
                          <a:cs typeface="B Nazanin"/>
                        </a:rPr>
                        <a:t>عصبي</a:t>
                      </a:r>
                      <a:endParaRPr lang="en-US"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آنتي كولين استراز</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فسفره ها و كاربامات ها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موثر بر نفوذپذيري يوني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كلره ها و پايرتيروئيدها</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موثر بر دريافت كننده هاي عصبي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نيكوتين</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a:txBody>
                    <a:bodyPr/>
                    <a:lstStyle/>
                    <a:p>
                      <a:pPr algn="ctr" rtl="1">
                        <a:lnSpc>
                          <a:spcPct val="115000"/>
                        </a:lnSpc>
                        <a:spcAft>
                          <a:spcPts val="0"/>
                        </a:spcAft>
                      </a:pPr>
                      <a:r>
                        <a:rPr lang="fa-IR" sz="1800" b="1">
                          <a:latin typeface="Times New Roman"/>
                          <a:ea typeface="Times New Roman"/>
                          <a:cs typeface="B Nazanin"/>
                        </a:rPr>
                        <a:t>گوارشي</a:t>
                      </a:r>
                      <a:endParaRPr lang="en-US"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en-US" sz="1800" b="1" dirty="0">
                          <a:latin typeface="Times New Roman"/>
                          <a:ea typeface="Times New Roman"/>
                          <a:cs typeface="B Nazanin"/>
                        </a:rPr>
                        <a:t>Bacillus </a:t>
                      </a:r>
                      <a:r>
                        <a:rPr lang="en-US" sz="1800" b="1" dirty="0" err="1">
                          <a:latin typeface="Times New Roman"/>
                          <a:ea typeface="Times New Roman"/>
                          <a:cs typeface="B Nazanin"/>
                        </a:rPr>
                        <a:t>thuringiensis</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385" name="Rectangle 1"/>
          <p:cNvSpPr>
            <a:spLocks noChangeArrowheads="1"/>
          </p:cNvSpPr>
          <p:nvPr/>
        </p:nvSpPr>
        <p:spPr bwMode="auto">
          <a:xfrm>
            <a:off x="1142976" y="785794"/>
            <a:ext cx="6291979"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جدول 3 : طبقه بندي آفت كش ها از نظر مكانيسم اثر</a:t>
            </a:r>
            <a:endParaRPr kumimoji="0" lang="en-US"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142984"/>
            <a:ext cx="6500858" cy="4801314"/>
          </a:xfrm>
          <a:prstGeom prst="rect">
            <a:avLst/>
          </a:prstGeom>
          <a:noFill/>
        </p:spPr>
        <p:txBody>
          <a:bodyPr wrap="square" rtlCol="1">
            <a:spAutoFit/>
          </a:bodyPr>
          <a:lstStyle/>
          <a:p>
            <a:pPr>
              <a:lnSpc>
                <a:spcPct val="150000"/>
              </a:lnSpc>
            </a:pPr>
            <a:r>
              <a:rPr lang="fa-IR" sz="2800" b="1" dirty="0">
                <a:solidFill>
                  <a:srgbClr val="C00000"/>
                </a:solidFill>
                <a:cs typeface="B Jadid" pitchFamily="2" charset="-78"/>
              </a:rPr>
              <a:t>اقسام سموم آلي سنتتيك </a:t>
            </a:r>
            <a:endParaRPr lang="fa-IR" sz="2800" b="1" dirty="0" smtClean="0">
              <a:solidFill>
                <a:srgbClr val="C00000"/>
              </a:solidFill>
              <a:cs typeface="B Jadid" pitchFamily="2" charset="-78"/>
            </a:endParaRPr>
          </a:p>
          <a:p>
            <a:pPr>
              <a:lnSpc>
                <a:spcPct val="150000"/>
              </a:lnSpc>
            </a:pPr>
            <a:endParaRPr lang="en-US" sz="2800" b="1" dirty="0">
              <a:cs typeface="B Jadid" pitchFamily="2" charset="-78"/>
            </a:endParaRPr>
          </a:p>
          <a:p>
            <a:pPr>
              <a:lnSpc>
                <a:spcPct val="150000"/>
              </a:lnSpc>
            </a:pPr>
            <a:r>
              <a:rPr lang="fa-IR" sz="2400" b="1" dirty="0">
                <a:solidFill>
                  <a:srgbClr val="C00000"/>
                </a:solidFill>
                <a:cs typeface="B Jadid" pitchFamily="2" charset="-78"/>
              </a:rPr>
              <a:t>سموم ارگانوكلره ( هيددروكربن هاي كلره ) </a:t>
            </a:r>
            <a:r>
              <a:rPr lang="en-US" sz="2400" b="1" dirty="0">
                <a:solidFill>
                  <a:srgbClr val="C00000"/>
                </a:solidFill>
                <a:cs typeface="B Jadid" pitchFamily="2" charset="-78"/>
              </a:rPr>
              <a:t>( OC,s)</a:t>
            </a:r>
            <a:r>
              <a:rPr lang="fa-IR" sz="2400" b="1" dirty="0">
                <a:solidFill>
                  <a:srgbClr val="C00000"/>
                </a:solidFill>
                <a:cs typeface="B Jadid" pitchFamily="2" charset="-78"/>
              </a:rPr>
              <a:t> : </a:t>
            </a:r>
            <a:endParaRPr lang="en-US" sz="2400" b="1" dirty="0">
              <a:solidFill>
                <a:srgbClr val="C00000"/>
              </a:solidFill>
              <a:cs typeface="B Jadid" pitchFamily="2" charset="-78"/>
            </a:endParaRPr>
          </a:p>
          <a:p>
            <a:pPr algn="just">
              <a:lnSpc>
                <a:spcPct val="150000"/>
              </a:lnSpc>
            </a:pPr>
            <a:r>
              <a:rPr lang="fa-IR" sz="2800" b="1" dirty="0">
                <a:cs typeface="B Titr" pitchFamily="2" charset="-78"/>
              </a:rPr>
              <a:t>حشره </a:t>
            </a:r>
            <a:r>
              <a:rPr lang="fa-IR" sz="2800" b="1" dirty="0" smtClean="0">
                <a:cs typeface="B Titr" pitchFamily="2" charset="-78"/>
              </a:rPr>
              <a:t>كشهاي </a:t>
            </a:r>
            <a:r>
              <a:rPr lang="fa-IR" sz="2800" b="1" dirty="0">
                <a:cs typeface="B Titr" pitchFamily="2" charset="-78"/>
              </a:rPr>
              <a:t>ارگانوكلره استفاده گسترده اي </a:t>
            </a:r>
            <a:r>
              <a:rPr lang="fa-IR" sz="2800" b="1" dirty="0" smtClean="0">
                <a:cs typeface="B Titr" pitchFamily="2" charset="-78"/>
              </a:rPr>
              <a:t>در</a:t>
            </a:r>
            <a:br>
              <a:rPr lang="fa-IR" sz="2800" b="1" dirty="0" smtClean="0">
                <a:cs typeface="B Titr" pitchFamily="2" charset="-78"/>
              </a:rPr>
            </a:br>
            <a:r>
              <a:rPr lang="fa-IR" sz="2800" b="1" dirty="0" smtClean="0">
                <a:cs typeface="B Titr" pitchFamily="2" charset="-78"/>
              </a:rPr>
              <a:t> فعاليت هاي </a:t>
            </a:r>
            <a:r>
              <a:rPr lang="fa-IR" sz="2800" b="1" dirty="0">
                <a:cs typeface="B Titr" pitchFamily="2" charset="-78"/>
              </a:rPr>
              <a:t>بهداشتي داشته اند. اين گروه از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حشره </a:t>
            </a:r>
            <a:r>
              <a:rPr lang="fa-IR" sz="2800" b="1" dirty="0">
                <a:cs typeface="B Titr" pitchFamily="2" charset="-78"/>
              </a:rPr>
              <a:t>كش ها را مي توان به سه زير گروه اصلي تقسيم نمود : </a:t>
            </a:r>
            <a:endParaRPr lang="en-US" sz="2800" b="1" dirty="0">
              <a:cs typeface="B Titr" pitchFamily="2" charset="-78"/>
            </a:endParaRPr>
          </a:p>
          <a:p>
            <a:endParaRPr lang="fa-IR" dirty="0"/>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1000108"/>
            <a:ext cx="7786742" cy="5355312"/>
          </a:xfrm>
          <a:prstGeom prst="rect">
            <a:avLst/>
          </a:prstGeom>
          <a:noFill/>
        </p:spPr>
        <p:txBody>
          <a:bodyPr wrap="square" rtlCol="1">
            <a:spAutoFit/>
          </a:bodyPr>
          <a:lstStyle/>
          <a:p>
            <a:pPr algn="just">
              <a:lnSpc>
                <a:spcPct val="150000"/>
              </a:lnSpc>
            </a:pPr>
            <a:r>
              <a:rPr lang="en-US" sz="2400" b="1" dirty="0">
                <a:solidFill>
                  <a:srgbClr val="C00000"/>
                </a:solidFill>
                <a:cs typeface="B Titr" pitchFamily="2" charset="-78"/>
              </a:rPr>
              <a:t>DDT</a:t>
            </a:r>
            <a:r>
              <a:rPr lang="fa-IR" sz="2400" b="1" dirty="0">
                <a:solidFill>
                  <a:srgbClr val="C00000"/>
                </a:solidFill>
                <a:cs typeface="B Titr" pitchFamily="2" charset="-78"/>
              </a:rPr>
              <a:t> و مشتقات آن : </a:t>
            </a:r>
            <a:r>
              <a:rPr lang="en-US" sz="2000" b="1" dirty="0">
                <a:cs typeface="B Titr" pitchFamily="2" charset="-78"/>
              </a:rPr>
              <a:t>DDT</a:t>
            </a:r>
            <a:r>
              <a:rPr lang="fa-IR" sz="2000" b="1" dirty="0">
                <a:cs typeface="B Titr" pitchFamily="2" charset="-78"/>
              </a:rPr>
              <a:t> </a:t>
            </a:r>
            <a:r>
              <a:rPr lang="fa-IR" sz="2400" b="1" dirty="0">
                <a:cs typeface="B Titr" pitchFamily="2" charset="-78"/>
              </a:rPr>
              <a:t>را معمولاً در اماكن داخلي روي سطح ديوارها و ديگر محل هاي بالقوه استراحت </a:t>
            </a:r>
            <a:r>
              <a:rPr lang="fa-IR" sz="2400" b="1" dirty="0" smtClean="0">
                <a:cs typeface="B Titr" pitchFamily="2" charset="-78"/>
              </a:rPr>
              <a:t>پشه </a:t>
            </a:r>
            <a:r>
              <a:rPr lang="fa-IR" sz="2400" b="1" dirty="0">
                <a:cs typeface="B Titr" pitchFamily="2" charset="-78"/>
              </a:rPr>
              <a:t>ها استفاده كرده و مي كنند. اين ماده سال ها بر روي سطوح فعال باقي مي ماند.</a:t>
            </a:r>
            <a:endParaRPr lang="en-US" sz="2400" b="1" dirty="0">
              <a:cs typeface="B Titr" pitchFamily="2" charset="-78"/>
            </a:endParaRPr>
          </a:p>
          <a:p>
            <a:pPr algn="just">
              <a:lnSpc>
                <a:spcPct val="150000"/>
              </a:lnSpc>
            </a:pPr>
            <a:r>
              <a:rPr lang="fa-IR" sz="2400" b="1" dirty="0">
                <a:cs typeface="B Titr" pitchFamily="2" charset="-78"/>
              </a:rPr>
              <a:t>      مسير جذب ددت از راه گوارش و تنفس است و در صورت استفاده از حلال هاي روغني در تهيه محلول سمي امكان جذب پوستي آن هم وجود دارد.</a:t>
            </a:r>
            <a:endParaRPr lang="en-US" sz="2400" b="1" dirty="0">
              <a:cs typeface="B Titr" pitchFamily="2" charset="-78"/>
            </a:endParaRPr>
          </a:p>
          <a:p>
            <a:pPr algn="just">
              <a:lnSpc>
                <a:spcPct val="150000"/>
              </a:lnSpc>
            </a:pPr>
            <a:r>
              <a:rPr lang="fa-IR" sz="2400" b="1" dirty="0">
                <a:cs typeface="B Titr" pitchFamily="2" charset="-78"/>
              </a:rPr>
              <a:t>     </a:t>
            </a:r>
            <a:r>
              <a:rPr lang="fa-IR" sz="2000" b="1" dirty="0">
                <a:solidFill>
                  <a:srgbClr val="C00000"/>
                </a:solidFill>
                <a:cs typeface="B Titr" pitchFamily="2" charset="-78"/>
              </a:rPr>
              <a:t>حشره </a:t>
            </a:r>
            <a:r>
              <a:rPr lang="fa-IR" sz="2000" b="1" dirty="0" smtClean="0">
                <a:solidFill>
                  <a:srgbClr val="C00000"/>
                </a:solidFill>
                <a:cs typeface="B Titr" pitchFamily="2" charset="-78"/>
              </a:rPr>
              <a:t>كشهاي </a:t>
            </a:r>
            <a:r>
              <a:rPr lang="fa-IR" sz="2000" b="1" dirty="0">
                <a:solidFill>
                  <a:srgbClr val="C00000"/>
                </a:solidFill>
                <a:cs typeface="B Titr" pitchFamily="2" charset="-78"/>
              </a:rPr>
              <a:t>كلره سيكلودين : </a:t>
            </a:r>
            <a:r>
              <a:rPr lang="fa-IR" sz="2400" b="1" dirty="0">
                <a:cs typeface="B Titr" pitchFamily="2" charset="-78"/>
              </a:rPr>
              <a:t>دومين گروه حشره كش هاي كلره هستند. حشره كش هاي عضو اين گروه خاصيت حشره كشي بيشتري نسبت به ددت دارند.</a:t>
            </a:r>
            <a:endParaRPr lang="en-US" sz="2400" b="1" dirty="0">
              <a:cs typeface="B Titr" pitchFamily="2" charset="-78"/>
            </a:endParaRPr>
          </a:p>
          <a:p>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2976" y="928670"/>
            <a:ext cx="7072362" cy="4247317"/>
          </a:xfrm>
          <a:prstGeom prst="rect">
            <a:avLst/>
          </a:prstGeom>
          <a:noFill/>
        </p:spPr>
        <p:txBody>
          <a:bodyPr wrap="square" rtlCol="1">
            <a:spAutoFit/>
          </a:bodyPr>
          <a:lstStyle/>
          <a:p>
            <a:pPr algn="just">
              <a:lnSpc>
                <a:spcPct val="150000"/>
              </a:lnSpc>
            </a:pPr>
            <a:r>
              <a:rPr lang="fa-IR" sz="2800" b="1" dirty="0">
                <a:solidFill>
                  <a:srgbClr val="C00000"/>
                </a:solidFill>
                <a:cs typeface="B Titr" pitchFamily="2" charset="-78"/>
              </a:rPr>
              <a:t>اولين تركيب از اين گروه آلدرين است  </a:t>
            </a:r>
            <a:r>
              <a:rPr lang="fa-IR" sz="2800" b="1" dirty="0">
                <a:cs typeface="B Titr" pitchFamily="2" charset="-78"/>
              </a:rPr>
              <a:t>كه فرم تكنيك آن جامد و به رنگ قهوه اي است . </a:t>
            </a:r>
            <a:endParaRPr lang="en-US" sz="2800" b="1" dirty="0">
              <a:cs typeface="B Titr" pitchFamily="2" charset="-78"/>
            </a:endParaRPr>
          </a:p>
          <a:p>
            <a:pPr algn="just">
              <a:lnSpc>
                <a:spcPct val="150000"/>
              </a:lnSpc>
            </a:pPr>
            <a:r>
              <a:rPr lang="fa-IR" sz="2800" b="1" dirty="0">
                <a:solidFill>
                  <a:srgbClr val="C00000"/>
                </a:solidFill>
                <a:cs typeface="B Titr" pitchFamily="2" charset="-78"/>
              </a:rPr>
              <a:t>ديلدرين</a:t>
            </a:r>
            <a:r>
              <a:rPr lang="fa-IR" sz="2800" b="1" dirty="0">
                <a:cs typeface="B Titr" pitchFamily="2" charset="-78"/>
              </a:rPr>
              <a:t> تركيبي است كه از نظر مولكولي شباهت بسياري به آلدرين دارد .</a:t>
            </a:r>
            <a:endParaRPr lang="en-US" sz="2800" b="1" dirty="0">
              <a:cs typeface="B Titr" pitchFamily="2" charset="-78"/>
            </a:endParaRPr>
          </a:p>
          <a:p>
            <a:pPr algn="just">
              <a:lnSpc>
                <a:spcPct val="150000"/>
              </a:lnSpc>
            </a:pPr>
            <a:r>
              <a:rPr lang="fa-IR" sz="2800" b="1" dirty="0">
                <a:solidFill>
                  <a:srgbClr val="C00000"/>
                </a:solidFill>
                <a:cs typeface="B Titr" pitchFamily="2" charset="-78"/>
              </a:rPr>
              <a:t>اندرين</a:t>
            </a:r>
            <a:r>
              <a:rPr lang="fa-IR" sz="2800" b="1" dirty="0">
                <a:cs typeface="B Titr" pitchFamily="2" charset="-78"/>
              </a:rPr>
              <a:t> تركيب ديگري از سيكلودين هاست كه كم و بينش به آلدرين شبيه است.</a:t>
            </a:r>
            <a:endParaRPr lang="en-US" sz="2800" b="1" dirty="0">
              <a:cs typeface="B Titr" pitchFamily="2" charset="-78"/>
            </a:endParaRPr>
          </a:p>
          <a:p>
            <a:endParaRPr lang="fa-IR" dirty="0"/>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5852" y="2071678"/>
            <a:ext cx="7072362" cy="2954655"/>
          </a:xfrm>
          <a:prstGeom prst="rect">
            <a:avLst/>
          </a:prstGeom>
          <a:noFill/>
        </p:spPr>
        <p:txBody>
          <a:bodyPr wrap="square" rtlCol="1">
            <a:spAutoFit/>
          </a:bodyPr>
          <a:lstStyle/>
          <a:p>
            <a:pPr algn="just">
              <a:lnSpc>
                <a:spcPct val="150000"/>
              </a:lnSpc>
            </a:pPr>
            <a:r>
              <a:rPr lang="fa-IR" sz="2800" b="1" dirty="0">
                <a:solidFill>
                  <a:srgbClr val="C00000"/>
                </a:solidFill>
                <a:cs typeface="B Titr" pitchFamily="2" charset="-78"/>
              </a:rPr>
              <a:t>بنزن هگزا كلرايد : </a:t>
            </a:r>
            <a:r>
              <a:rPr lang="fa-IR" sz="2800" b="1" dirty="0">
                <a:cs typeface="B Titr" pitchFamily="2" charset="-78"/>
              </a:rPr>
              <a:t>اين تركيب كه به تنهايي يكي از گروههاي تركيبات سمي كلره را تشكيل مي دهد. </a:t>
            </a:r>
            <a:endParaRPr lang="en-US" sz="2800" b="1" dirty="0">
              <a:cs typeface="B Titr" pitchFamily="2" charset="-78"/>
            </a:endParaRPr>
          </a:p>
          <a:p>
            <a:pPr algn="just">
              <a:lnSpc>
                <a:spcPct val="150000"/>
              </a:lnSpc>
            </a:pPr>
            <a:r>
              <a:rPr lang="fa-IR" sz="2800" b="1" dirty="0" smtClean="0">
                <a:cs typeface="B Titr" pitchFamily="2" charset="-78"/>
              </a:rPr>
              <a:t>       خاصيت </a:t>
            </a:r>
            <a:r>
              <a:rPr lang="fa-IR" sz="2800" b="1" dirty="0">
                <a:cs typeface="B Titr" pitchFamily="2" charset="-78"/>
              </a:rPr>
              <a:t>ابقايي اين تركيب در طبيعت نيز كم است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 </a:t>
            </a:r>
            <a:r>
              <a:rPr lang="fa-IR" sz="2800" b="1" dirty="0">
                <a:cs typeface="B Titr" pitchFamily="2" charset="-78"/>
              </a:rPr>
              <a:t>حدود 3-5/1 ماه ) </a:t>
            </a:r>
            <a:endParaRPr lang="en-US" sz="2800" b="1" dirty="0">
              <a:cs typeface="B Titr" pitchFamily="2" charset="-78"/>
            </a:endParaRPr>
          </a:p>
          <a:p>
            <a:endParaRPr lang="fa-IR" dirty="0"/>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857232"/>
            <a:ext cx="7286676" cy="5355312"/>
          </a:xfrm>
          <a:prstGeom prst="rect">
            <a:avLst/>
          </a:prstGeom>
          <a:noFill/>
        </p:spPr>
        <p:txBody>
          <a:bodyPr wrap="square" rtlCol="1">
            <a:spAutoFit/>
          </a:bodyPr>
          <a:lstStyle/>
          <a:p>
            <a:pPr algn="just">
              <a:lnSpc>
                <a:spcPct val="150000"/>
              </a:lnSpc>
            </a:pPr>
            <a:r>
              <a:rPr lang="fa-IR" sz="2400" b="1" dirty="0">
                <a:solidFill>
                  <a:srgbClr val="C00000"/>
                </a:solidFill>
                <a:cs typeface="B Titr" pitchFamily="2" charset="-78"/>
              </a:rPr>
              <a:t>سموم ارگانو فسفره ( </a:t>
            </a:r>
            <a:r>
              <a:rPr lang="en-US" sz="2400" b="1" dirty="0">
                <a:solidFill>
                  <a:srgbClr val="C00000"/>
                </a:solidFill>
                <a:cs typeface="B Titr" pitchFamily="2" charset="-78"/>
              </a:rPr>
              <a:t>OP, s</a:t>
            </a:r>
            <a:r>
              <a:rPr lang="fa-IR" sz="2400" b="1" dirty="0">
                <a:solidFill>
                  <a:srgbClr val="C00000"/>
                </a:solidFill>
                <a:cs typeface="B Titr" pitchFamily="2" charset="-78"/>
              </a:rPr>
              <a:t> ) </a:t>
            </a:r>
            <a:endParaRPr lang="en-US" sz="2400" dirty="0">
              <a:solidFill>
                <a:srgbClr val="C00000"/>
              </a:solidFill>
              <a:cs typeface="B Titr" pitchFamily="2" charset="-78"/>
            </a:endParaRPr>
          </a:p>
          <a:p>
            <a:pPr algn="just">
              <a:lnSpc>
                <a:spcPct val="150000"/>
              </a:lnSpc>
            </a:pPr>
            <a:r>
              <a:rPr lang="fa-IR" sz="2400" b="1" dirty="0">
                <a:cs typeface="B Titr" pitchFamily="2" charset="-78"/>
              </a:rPr>
              <a:t>     از معروفترين گروههاي سموم هستند كه داراي سميت بالاتري نسبت به سموم كلره هستند. اين گروه از سموم از قبل از جنگ دوم جهاني به عنوان محصولات جنبي حاصل از تحقيق جهت توليد گازهاي اعصاب ساخته شده بودند. تركيباتي هستند كه نسبت به سموم كلره پايد اري كمتري در محيط داشته و در بافتهاي چربي تجمع نمي يابند. بعبارتي ديگر فاقد اثر </a:t>
            </a:r>
            <a:r>
              <a:rPr lang="en-US" sz="2400" b="1" dirty="0">
                <a:cs typeface="B Titr" pitchFamily="2" charset="-78"/>
              </a:rPr>
              <a:t>Bioaccumulation</a:t>
            </a:r>
            <a:r>
              <a:rPr lang="fa-IR" sz="2400" b="1" dirty="0">
                <a:cs typeface="B Titr" pitchFamily="2" charset="-78"/>
              </a:rPr>
              <a:t> هستند.</a:t>
            </a:r>
            <a:endParaRPr lang="en-US" sz="2400" dirty="0">
              <a:cs typeface="B Titr" pitchFamily="2" charset="-78"/>
            </a:endParaRPr>
          </a:p>
          <a:p>
            <a:pPr algn="just">
              <a:lnSpc>
                <a:spcPct val="150000"/>
              </a:lnSpc>
            </a:pPr>
            <a:r>
              <a:rPr lang="fa-IR" sz="2400" b="1" dirty="0">
                <a:cs typeface="B Titr" pitchFamily="2" charset="-78"/>
              </a:rPr>
              <a:t>مكانيسم تأثير تركيبات فسفره كاهش فعاليت آنزيمي به نام كولين استراز است</a:t>
            </a:r>
            <a:r>
              <a:rPr lang="fa-IR" sz="2000" b="1" dirty="0">
                <a:cs typeface="B Titr" pitchFamily="2" charset="-78"/>
              </a:rPr>
              <a:t>.</a:t>
            </a:r>
            <a:endParaRPr lang="en-US" sz="2000" dirty="0">
              <a:cs typeface="B Titr" pitchFamily="2" charset="-78"/>
            </a:endParaRPr>
          </a:p>
          <a:p>
            <a:endParaRPr lang="fa-IR" dirty="0"/>
          </a:p>
        </p:txBody>
      </p:sp>
    </p:spTree>
  </p:cSld>
  <p:clrMapOvr>
    <a:masterClrMapping/>
  </p:clrMapOvr>
  <p:transition>
    <p:strip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642918"/>
            <a:ext cx="7786742" cy="5286412"/>
          </a:xfrm>
        </p:spPr>
        <p:txBody>
          <a:bodyPr>
            <a:noAutofit/>
          </a:bodyPr>
          <a:lstStyle/>
          <a:p>
            <a:pPr marL="0" algn="just">
              <a:lnSpc>
                <a:spcPct val="150000"/>
              </a:lnSpc>
            </a:pPr>
            <a:r>
              <a:rPr lang="fa-IR" sz="2400" b="1" dirty="0">
                <a:cs typeface="B Titr" pitchFamily="2" charset="-78"/>
              </a:rPr>
              <a:t>نخستين سم فسفره كه بصورت تجاري معرفي گرديد </a:t>
            </a:r>
            <a:r>
              <a:rPr lang="fa-IR" sz="2400" b="1" dirty="0" smtClean="0">
                <a:solidFill>
                  <a:srgbClr val="C00000"/>
                </a:solidFill>
                <a:cs typeface="B Titr" pitchFamily="2" charset="-78"/>
              </a:rPr>
              <a:t>هگزااتيل </a:t>
            </a:r>
            <a:r>
              <a:rPr lang="fa-IR" sz="2800" b="1" dirty="0">
                <a:solidFill>
                  <a:srgbClr val="C00000"/>
                </a:solidFill>
                <a:cs typeface="B Titr" pitchFamily="2" charset="-78"/>
              </a:rPr>
              <a:t>پيروفسفات</a:t>
            </a:r>
            <a:r>
              <a:rPr lang="fa-IR" b="1" dirty="0">
                <a:solidFill>
                  <a:srgbClr val="C00000"/>
                </a:solidFill>
                <a:cs typeface="B Titr" pitchFamily="2" charset="-78"/>
              </a:rPr>
              <a:t> </a:t>
            </a:r>
            <a:r>
              <a:rPr lang="en-US" b="1" dirty="0">
                <a:solidFill>
                  <a:srgbClr val="C00000"/>
                </a:solidFill>
                <a:cs typeface="B Titr" pitchFamily="2" charset="-78"/>
              </a:rPr>
              <a:t> ( </a:t>
            </a:r>
            <a:r>
              <a:rPr lang="en-US" sz="2800" b="1" dirty="0">
                <a:solidFill>
                  <a:srgbClr val="C00000"/>
                </a:solidFill>
                <a:cs typeface="B Titr" pitchFamily="2" charset="-78"/>
              </a:rPr>
              <a:t>H.E.P.P</a:t>
            </a:r>
            <a:r>
              <a:rPr lang="en-US" b="1" dirty="0">
                <a:solidFill>
                  <a:srgbClr val="C00000"/>
                </a:solidFill>
                <a:cs typeface="B Titr" pitchFamily="2" charset="-78"/>
              </a:rPr>
              <a:t>)</a:t>
            </a:r>
            <a:r>
              <a:rPr lang="fa-IR" b="1" dirty="0">
                <a:solidFill>
                  <a:srgbClr val="C00000"/>
                </a:solidFill>
                <a:cs typeface="B Titr" pitchFamily="2" charset="-78"/>
              </a:rPr>
              <a:t> </a:t>
            </a:r>
            <a:r>
              <a:rPr lang="fa-IR" sz="2400" b="1" dirty="0">
                <a:cs typeface="B Titr" pitchFamily="2" charset="-78"/>
              </a:rPr>
              <a:t>بود. اين تركيب در نتيجه بررسي هاي بعدي به تترا اتيل پيروفسفات تغيير نام داد </a:t>
            </a:r>
            <a:r>
              <a:rPr lang="en-US" sz="2400" b="1" dirty="0">
                <a:cs typeface="B Titr" pitchFamily="2" charset="-78"/>
              </a:rPr>
              <a:t>( TEPP )</a:t>
            </a:r>
            <a:r>
              <a:rPr lang="fa-IR" sz="2400" b="1" dirty="0">
                <a:cs typeface="B Titr" pitchFamily="2" charset="-78"/>
              </a:rPr>
              <a:t> . اين تركيب ضمن اينكه اثر ضربه اي شديدي دارد بسرعت جذب مي شود و اثر حشره كشي خود را از دست مي دهد.</a:t>
            </a:r>
            <a:endParaRPr lang="en-US" sz="2400" b="1" dirty="0">
              <a:cs typeface="B Titr" pitchFamily="2" charset="-78"/>
            </a:endParaRPr>
          </a:p>
          <a:p>
            <a:pPr marL="0" algn="just">
              <a:lnSpc>
                <a:spcPct val="150000"/>
              </a:lnSpc>
            </a:pPr>
            <a:r>
              <a:rPr lang="fa-IR" sz="2400" b="1" dirty="0">
                <a:solidFill>
                  <a:srgbClr val="C00000"/>
                </a:solidFill>
                <a:cs typeface="B Titr" pitchFamily="2" charset="-78"/>
              </a:rPr>
              <a:t>پاراتيون</a:t>
            </a:r>
            <a:r>
              <a:rPr lang="fa-IR" sz="2400" b="1" dirty="0">
                <a:cs typeface="B Titr" pitchFamily="2" charset="-78"/>
              </a:rPr>
              <a:t> تركيب فسفره ديگري است كه پس از تترا اتيل پيروفسفات مورد توجه قرار گرفت.</a:t>
            </a:r>
            <a:endParaRPr lang="en-US" sz="2400" b="1" dirty="0">
              <a:cs typeface="B Titr" pitchFamily="2" charset="-78"/>
            </a:endParaRPr>
          </a:p>
          <a:p>
            <a:pPr marL="0" algn="just">
              <a:lnSpc>
                <a:spcPct val="150000"/>
              </a:lnSpc>
            </a:pPr>
            <a:r>
              <a:rPr lang="fa-IR" sz="2400" b="1" dirty="0">
                <a:solidFill>
                  <a:srgbClr val="C00000"/>
                </a:solidFill>
                <a:cs typeface="B Titr" pitchFamily="2" charset="-78"/>
              </a:rPr>
              <a:t>مالاتيون </a:t>
            </a:r>
            <a:r>
              <a:rPr lang="fa-IR" sz="2400" b="1" dirty="0">
                <a:cs typeface="B Titr" pitchFamily="2" charset="-78"/>
              </a:rPr>
              <a:t>نيز از جمله تركيبات فسفره است كه بدواً در كشاورزي مطرح شد.</a:t>
            </a:r>
            <a:endParaRPr lang="en-US" sz="2400" b="1" dirty="0">
              <a:cs typeface="B Tit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1357298"/>
            <a:ext cx="7215238" cy="2686056"/>
          </a:xfrm>
        </p:spPr>
        <p:txBody>
          <a:bodyPr>
            <a:normAutofit fontScale="92500"/>
          </a:bodyPr>
          <a:lstStyle/>
          <a:p>
            <a:pPr algn="just">
              <a:lnSpc>
                <a:spcPct val="200000"/>
              </a:lnSpc>
            </a:pPr>
            <a:r>
              <a:rPr lang="fa-IR" sz="2800" b="1" dirty="0">
                <a:solidFill>
                  <a:srgbClr val="C00000"/>
                </a:solidFill>
                <a:cs typeface="B Titr" pitchFamily="2" charset="-78"/>
              </a:rPr>
              <a:t>مهمترين خاصيت اين </a:t>
            </a:r>
            <a:r>
              <a:rPr lang="fa-IR" b="1" dirty="0">
                <a:solidFill>
                  <a:srgbClr val="C00000"/>
                </a:solidFill>
                <a:cs typeface="B Titr" pitchFamily="2" charset="-78"/>
              </a:rPr>
              <a:t>تركيب</a:t>
            </a:r>
            <a:r>
              <a:rPr lang="fa-IR" sz="2800" b="1" dirty="0">
                <a:solidFill>
                  <a:srgbClr val="C00000"/>
                </a:solidFill>
                <a:cs typeface="B Titr" pitchFamily="2" charset="-78"/>
              </a:rPr>
              <a:t> دوام آن است </a:t>
            </a:r>
            <a:r>
              <a:rPr lang="fa-IR" sz="2800" b="1" dirty="0">
                <a:cs typeface="B Titr" pitchFamily="2" charset="-78"/>
              </a:rPr>
              <a:t>و به همين خاطر تا قبل از بروز مقاومت آنوفل استفنسي به آن، </a:t>
            </a:r>
            <a:r>
              <a:rPr lang="fa-IR" sz="2800" b="1" dirty="0" smtClean="0">
                <a:cs typeface="B Titr" pitchFamily="2" charset="-78"/>
              </a:rPr>
              <a:t>مدتها </a:t>
            </a:r>
            <a:r>
              <a:rPr lang="fa-IR" sz="2800" b="1" dirty="0">
                <a:cs typeface="B Titr" pitchFamily="2" charset="-78"/>
              </a:rPr>
              <a:t>براي مبارزه با ناقلين مالاريا مورد استفاده قرار مي گرفت. </a:t>
            </a:r>
            <a:endParaRPr lang="en-US" sz="2800" b="1" dirty="0">
              <a:cs typeface="B Titr" pitchFamily="2" charset="-78"/>
            </a:endParaRPr>
          </a:p>
          <a:p>
            <a:pPr>
              <a:lnSpc>
                <a:spcPct val="200000"/>
              </a:lnSpc>
            </a:pPr>
            <a:endParaRPr lang="fa-IR" dirty="0"/>
          </a:p>
        </p:txBody>
      </p:sp>
    </p:spTree>
  </p:cSld>
  <p:clrMapOvr>
    <a:masterClrMapping/>
  </p:clrMapOvr>
  <p:transition>
    <p:pull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857232"/>
            <a:ext cx="7429552" cy="4525963"/>
          </a:xfrm>
        </p:spPr>
        <p:txBody>
          <a:bodyPr>
            <a:normAutofit lnSpcReduction="10000"/>
          </a:bodyPr>
          <a:lstStyle/>
          <a:p>
            <a:pPr algn="just">
              <a:lnSpc>
                <a:spcPct val="150000"/>
              </a:lnSpc>
              <a:buNone/>
            </a:pPr>
            <a:r>
              <a:rPr lang="fa-IR" b="1" dirty="0">
                <a:solidFill>
                  <a:srgbClr val="C00000"/>
                </a:solidFill>
                <a:cs typeface="B Titr" pitchFamily="2" charset="-78"/>
              </a:rPr>
              <a:t>سموم كاربامات : </a:t>
            </a:r>
            <a:endParaRPr lang="en-US" b="1" dirty="0">
              <a:solidFill>
                <a:srgbClr val="C00000"/>
              </a:solidFill>
              <a:cs typeface="B Titr" pitchFamily="2" charset="-78"/>
            </a:endParaRPr>
          </a:p>
          <a:p>
            <a:pPr algn="just">
              <a:lnSpc>
                <a:spcPct val="150000"/>
              </a:lnSpc>
            </a:pPr>
            <a:r>
              <a:rPr lang="fa-IR" sz="2400" b="1" dirty="0">
                <a:cs typeface="B Titr" pitchFamily="2" charset="-78"/>
              </a:rPr>
              <a:t>اين گروه از سموم از زمانهاي قديم مورد استفاده انسان بودند و دو تركيب از اين گروه به نام اسرين و فيزوستيگمين در پزشكي مورد استفاده فراواني داشتند.</a:t>
            </a:r>
            <a:endParaRPr lang="en-US" sz="2400" b="1" dirty="0">
              <a:cs typeface="B Titr" pitchFamily="2" charset="-78"/>
            </a:endParaRPr>
          </a:p>
          <a:p>
            <a:pPr algn="just">
              <a:lnSpc>
                <a:spcPct val="150000"/>
              </a:lnSpc>
            </a:pPr>
            <a:r>
              <a:rPr lang="fa-IR" sz="2400" b="1" dirty="0">
                <a:cs typeface="B Titr" pitchFamily="2" charset="-78"/>
              </a:rPr>
              <a:t>كاربامات ها مشتقات اسيد كارباميك هستند . اثرات آنتي كولين استرازي دارند و از اين نظر تأثيرشان شبيه سموم فسفره است به همين دليل علائم مسموميت آنها نيز مشابه بوده و درمان مشابهي نيز دارند.</a:t>
            </a:r>
            <a:endParaRPr lang="en-US" sz="2400" b="1" dirty="0">
              <a:cs typeface="B Titr" pitchFamily="2" charset="-78"/>
            </a:endParaRPr>
          </a:p>
          <a:p>
            <a:endParaRPr lang="fa-IR" dirty="0"/>
          </a:p>
        </p:txBody>
      </p:sp>
    </p:spTree>
  </p:cSld>
  <p:clrMapOvr>
    <a:masterClrMapping/>
  </p:clrMapOvr>
  <p:transition>
    <p:wheel spokes="3"/>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600200"/>
            <a:ext cx="7929618" cy="4525963"/>
          </a:xfrm>
        </p:spPr>
        <p:txBody>
          <a:bodyPr/>
          <a:lstStyle/>
          <a:p>
            <a:pPr algn="just">
              <a:lnSpc>
                <a:spcPct val="200000"/>
              </a:lnSpc>
              <a:buNone/>
            </a:pPr>
            <a:r>
              <a:rPr lang="fa-IR" sz="2800" b="1" dirty="0">
                <a:solidFill>
                  <a:srgbClr val="C00000"/>
                </a:solidFill>
                <a:cs typeface="B Titr" pitchFamily="2" charset="-78"/>
              </a:rPr>
              <a:t>سوين ( كارباريل ) : </a:t>
            </a:r>
            <a:endParaRPr lang="fa-IR" sz="2800" b="1" dirty="0" smtClean="0">
              <a:solidFill>
                <a:srgbClr val="C00000"/>
              </a:solidFill>
              <a:cs typeface="B Titr" pitchFamily="2" charset="-78"/>
            </a:endParaRPr>
          </a:p>
          <a:p>
            <a:pPr algn="just">
              <a:lnSpc>
                <a:spcPct val="200000"/>
              </a:lnSpc>
              <a:buNone/>
            </a:pPr>
            <a:r>
              <a:rPr lang="fa-IR" sz="2800" b="1" dirty="0">
                <a:solidFill>
                  <a:srgbClr val="C00000"/>
                </a:solidFill>
                <a:cs typeface="B Titr" pitchFamily="2" charset="-78"/>
              </a:rPr>
              <a:t> </a:t>
            </a:r>
            <a:r>
              <a:rPr lang="fa-IR" sz="2800" b="1" dirty="0" smtClean="0">
                <a:solidFill>
                  <a:srgbClr val="C00000"/>
                </a:solidFill>
                <a:cs typeface="B Titr" pitchFamily="2" charset="-78"/>
              </a:rPr>
              <a:t>        </a:t>
            </a:r>
            <a:r>
              <a:rPr lang="fa-IR" sz="2800" b="1" dirty="0" smtClean="0">
                <a:cs typeface="B Titr" pitchFamily="2" charset="-78"/>
              </a:rPr>
              <a:t>اولين </a:t>
            </a:r>
            <a:r>
              <a:rPr lang="fa-IR" sz="2800" b="1" dirty="0">
                <a:cs typeface="B Titr" pitchFamily="2" charset="-78"/>
              </a:rPr>
              <a:t>تركيب موفق كارباماتي است كه مورد استفاده فراواني هم داشته و دارد و نام اين تركيب </a:t>
            </a:r>
            <a:r>
              <a:rPr lang="fa-IR" sz="2800" b="1" dirty="0">
                <a:solidFill>
                  <a:srgbClr val="C00000"/>
                </a:solidFill>
                <a:cs typeface="B Titr" pitchFamily="2" charset="-78"/>
              </a:rPr>
              <a:t>آلفا نفتيل – ان – متيل كارباماتي </a:t>
            </a:r>
            <a:r>
              <a:rPr lang="fa-IR" sz="2800" b="1" dirty="0">
                <a:cs typeface="B Titr" pitchFamily="2" charset="-78"/>
              </a:rPr>
              <a:t>است. </a:t>
            </a:r>
            <a:endParaRPr lang="en-US" sz="2800" b="1" dirty="0">
              <a:cs typeface="B Titr" pitchFamily="2" charset="-78"/>
            </a:endParaRPr>
          </a:p>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1538" y="928670"/>
            <a:ext cx="7286676" cy="4893647"/>
          </a:xfrm>
          <a:prstGeom prst="rect">
            <a:avLst/>
          </a:prstGeom>
          <a:noFill/>
        </p:spPr>
        <p:txBody>
          <a:bodyPr wrap="square" rtlCol="1">
            <a:spAutoFit/>
          </a:bodyPr>
          <a:lstStyle/>
          <a:p>
            <a:pPr algn="just">
              <a:lnSpc>
                <a:spcPct val="150000"/>
              </a:lnSpc>
            </a:pPr>
            <a:r>
              <a:rPr lang="fa-IR" sz="2800" b="1" dirty="0">
                <a:solidFill>
                  <a:srgbClr val="C00000"/>
                </a:solidFill>
                <a:cs typeface="B Jadid" pitchFamily="2" charset="-78"/>
              </a:rPr>
              <a:t>تعاريف : </a:t>
            </a:r>
            <a:endParaRPr lang="en-US" sz="2800" dirty="0">
              <a:solidFill>
                <a:srgbClr val="C00000"/>
              </a:solidFill>
              <a:cs typeface="B Jadid" pitchFamily="2" charset="-78"/>
            </a:endParaRPr>
          </a:p>
          <a:p>
            <a:pPr algn="just">
              <a:lnSpc>
                <a:spcPct val="150000"/>
              </a:lnSpc>
            </a:pPr>
            <a:r>
              <a:rPr lang="en-US" sz="2800" b="1" dirty="0">
                <a:cs typeface="B Titr" pitchFamily="2" charset="-78"/>
              </a:rPr>
              <a:t>LD50</a:t>
            </a:r>
            <a:r>
              <a:rPr lang="fa-IR" sz="2800" b="1" dirty="0">
                <a:cs typeface="B Titr" pitchFamily="2" charset="-78"/>
              </a:rPr>
              <a:t> : اندكسي است كه ميزان سميت يك ماده سمي را نشان مي دهد و نمايانگر حداقل ميزان سم مورد نياز براي كشتن 50% جمعيت حيوان استاندارد آزمايشگاهي است. واحد سنجش اين شاخص </a:t>
            </a:r>
            <a:r>
              <a:rPr lang="en-US" sz="2800" b="1" dirty="0">
                <a:cs typeface="B Titr" pitchFamily="2" charset="-78"/>
              </a:rPr>
              <a:t>mg/kg body weight</a:t>
            </a:r>
            <a:r>
              <a:rPr lang="fa-IR" sz="2800" b="1" dirty="0">
                <a:cs typeface="B Titr" pitchFamily="2" charset="-78"/>
              </a:rPr>
              <a:t> است. اين معيار را عموماً بر اساس ميزان خوراكي براي رات ها ارزيابي مي كنند.</a:t>
            </a:r>
            <a:endParaRPr lang="en-US" sz="2800" dirty="0">
              <a:cs typeface="B Titr" pitchFamily="2" charset="-78"/>
            </a:endParaRPr>
          </a:p>
          <a:p>
            <a:endParaRPr lang="fa-IR" dirty="0"/>
          </a:p>
        </p:txBody>
      </p:sp>
    </p:spTree>
  </p:cSld>
  <p:clrMapOvr>
    <a:masterClrMapping/>
  </p:clrMapOvr>
  <p:transition>
    <p:plu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071546"/>
            <a:ext cx="7615262" cy="4525963"/>
          </a:xfrm>
        </p:spPr>
        <p:txBody>
          <a:bodyPr>
            <a:normAutofit/>
          </a:bodyPr>
          <a:lstStyle/>
          <a:p>
            <a:pPr algn="just">
              <a:lnSpc>
                <a:spcPct val="200000"/>
              </a:lnSpc>
            </a:pPr>
            <a:r>
              <a:rPr lang="fa-IR" b="1" dirty="0">
                <a:solidFill>
                  <a:srgbClr val="C00000"/>
                </a:solidFill>
                <a:cs typeface="B Titr" pitchFamily="2" charset="-78"/>
              </a:rPr>
              <a:t>دي متيلان : </a:t>
            </a:r>
            <a:r>
              <a:rPr lang="fa-IR" b="1" dirty="0">
                <a:cs typeface="B Titr" pitchFamily="2" charset="-78"/>
              </a:rPr>
              <a:t>اين تركيب داراي سميت بسيار زيادي است و </a:t>
            </a:r>
            <a:r>
              <a:rPr lang="en-US" b="1" dirty="0">
                <a:cs typeface="B Titr" pitchFamily="2" charset="-78"/>
              </a:rPr>
              <a:t>LD50</a:t>
            </a:r>
            <a:r>
              <a:rPr lang="fa-IR" b="1" dirty="0">
                <a:cs typeface="B Titr" pitchFamily="2" charset="-78"/>
              </a:rPr>
              <a:t> آن برابر </a:t>
            </a:r>
            <a:r>
              <a:rPr lang="en-US" b="1" dirty="0">
                <a:cs typeface="B Titr" pitchFamily="2" charset="-78"/>
              </a:rPr>
              <a:t>mg/kg</a:t>
            </a:r>
            <a:r>
              <a:rPr lang="fa-IR" b="1" dirty="0">
                <a:cs typeface="B Titr" pitchFamily="2" charset="-78"/>
              </a:rPr>
              <a:t> 50 است. اين تركيب تأثيرات گوارشي دارد ولي مقدار متوسط كشنده جلدي آن در حدود </a:t>
            </a:r>
            <a:r>
              <a:rPr lang="en-US" b="1" dirty="0">
                <a:cs typeface="B Titr" pitchFamily="2" charset="-78"/>
              </a:rPr>
              <a:t>mg/kg</a:t>
            </a:r>
            <a:r>
              <a:rPr lang="fa-IR" b="1" dirty="0">
                <a:cs typeface="B Titr" pitchFamily="2" charset="-78"/>
              </a:rPr>
              <a:t> 2000 است.</a:t>
            </a:r>
            <a:endParaRPr lang="en-US" b="1" dirty="0">
              <a:cs typeface="B Titr"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071546"/>
            <a:ext cx="7572428" cy="4525963"/>
          </a:xfrm>
        </p:spPr>
        <p:txBody>
          <a:bodyPr>
            <a:normAutofit lnSpcReduction="10000"/>
          </a:bodyPr>
          <a:lstStyle/>
          <a:p>
            <a:pPr algn="just">
              <a:lnSpc>
                <a:spcPct val="150000"/>
              </a:lnSpc>
            </a:pPr>
            <a:r>
              <a:rPr lang="fa-IR" sz="2800" b="1" dirty="0">
                <a:solidFill>
                  <a:srgbClr val="C00000"/>
                </a:solidFill>
                <a:cs typeface="B Titr" pitchFamily="2" charset="-78"/>
              </a:rPr>
              <a:t>زكتران : </a:t>
            </a:r>
            <a:r>
              <a:rPr lang="fa-IR" sz="2800" b="1" dirty="0">
                <a:cs typeface="B Titr" pitchFamily="2" charset="-78"/>
              </a:rPr>
              <a:t>تركيبي است كه نخست به عنوان حشره كش معرفي شد اما بعداً بر بسياري از گروههاي بندپايان ديگر نظير شبه عنكبوتيان، كنه ها و هزارپايان موثر شناخته شد. اين تركيب به سرعت در محيط هاي قليايي تجزيه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مي </a:t>
            </a:r>
            <a:r>
              <a:rPr lang="fa-IR" sz="2800" b="1" dirty="0">
                <a:cs typeface="B Titr" pitchFamily="2" charset="-78"/>
              </a:rPr>
              <a:t>شود. مقدار متوسط كشنده  آن </a:t>
            </a:r>
            <a:r>
              <a:rPr lang="en-US" sz="2800" b="1" dirty="0">
                <a:cs typeface="B Titr" pitchFamily="2" charset="-78"/>
              </a:rPr>
              <a:t>mg/kg</a:t>
            </a:r>
            <a:r>
              <a:rPr lang="fa-IR" sz="2800" b="1" dirty="0">
                <a:cs typeface="B Titr" pitchFamily="2" charset="-78"/>
              </a:rPr>
              <a:t> 63-15 است و بدين لحاظ داراي تأثيرات سمي شديدي بر انسان و حيوانات خونگرم است.</a:t>
            </a:r>
            <a:endParaRPr lang="en-US" sz="2800" b="1" dirty="0">
              <a:cs typeface="B Titr" pitchFamily="2" charset="-78"/>
            </a:endParaRPr>
          </a:p>
          <a:p>
            <a:endParaRPr lang="fa-IR" dirty="0"/>
          </a:p>
        </p:txBody>
      </p:sp>
    </p:spTree>
  </p:cSld>
  <p:clrMapOvr>
    <a:masterClrMapping/>
  </p:clrMapOvr>
  <p:transition>
    <p:strips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142984"/>
            <a:ext cx="7429552" cy="4525963"/>
          </a:xfrm>
        </p:spPr>
        <p:txBody>
          <a:bodyPr>
            <a:normAutofit fontScale="40000" lnSpcReduction="20000"/>
          </a:bodyPr>
          <a:lstStyle/>
          <a:p>
            <a:pPr algn="just">
              <a:lnSpc>
                <a:spcPct val="170000"/>
              </a:lnSpc>
              <a:buNone/>
            </a:pPr>
            <a:r>
              <a:rPr lang="fa-IR" sz="5100" b="1" dirty="0">
                <a:solidFill>
                  <a:srgbClr val="C00000"/>
                </a:solidFill>
                <a:cs typeface="B Titr" pitchFamily="2" charset="-78"/>
              </a:rPr>
              <a:t>پروپكسور ( بايگون ) : </a:t>
            </a:r>
            <a:endParaRPr lang="fa-IR" sz="5100" b="1" dirty="0" smtClean="0">
              <a:solidFill>
                <a:srgbClr val="C00000"/>
              </a:solidFill>
              <a:cs typeface="B Titr" pitchFamily="2" charset="-78"/>
            </a:endParaRPr>
          </a:p>
          <a:p>
            <a:pPr algn="just">
              <a:lnSpc>
                <a:spcPct val="170000"/>
              </a:lnSpc>
              <a:buNone/>
            </a:pPr>
            <a:r>
              <a:rPr lang="fa-IR" sz="5100" b="1" dirty="0">
                <a:solidFill>
                  <a:srgbClr val="C00000"/>
                </a:solidFill>
                <a:cs typeface="B Titr" pitchFamily="2" charset="-78"/>
              </a:rPr>
              <a:t> </a:t>
            </a:r>
            <a:r>
              <a:rPr lang="fa-IR" sz="5100" b="1" dirty="0" smtClean="0">
                <a:solidFill>
                  <a:srgbClr val="C00000"/>
                </a:solidFill>
                <a:cs typeface="B Titr" pitchFamily="2" charset="-78"/>
              </a:rPr>
              <a:t>        </a:t>
            </a:r>
            <a:r>
              <a:rPr lang="fa-IR" sz="5100" b="1" dirty="0" smtClean="0">
                <a:cs typeface="B Titr" pitchFamily="2" charset="-78"/>
              </a:rPr>
              <a:t>از </a:t>
            </a:r>
            <a:r>
              <a:rPr lang="fa-IR" sz="5100" b="1" dirty="0">
                <a:cs typeface="B Titr" pitchFamily="2" charset="-78"/>
              </a:rPr>
              <a:t>گذشته در ايران خصوصاً براي كنترل حشرات خانگي و نيز بهداشتي نظير كولكس ها و آنوفل ها مورد استفاده قرار گرفته است. اين ماده داراي دوام قابل توجهي است و تركيبي است كه در مقادير بسيار كم برپشه ها و مگس ها موثر است و نيز بر سوسري ها تأثيرات مطلوبي مي گذارد. عده اي از صاحبنظران براي بايگون اثرات </a:t>
            </a:r>
            <a:r>
              <a:rPr lang="en-US" sz="5100" b="1" dirty="0">
                <a:cs typeface="B Titr" pitchFamily="2" charset="-78"/>
              </a:rPr>
              <a:t>Knock down</a:t>
            </a:r>
            <a:r>
              <a:rPr lang="fa-IR" sz="5100" b="1" dirty="0">
                <a:cs typeface="B Titr" pitchFamily="2" charset="-78"/>
              </a:rPr>
              <a:t> قائلند. اين تركيب ماده اي نسبتاً خطرناك است به طوري كه </a:t>
            </a:r>
            <a:r>
              <a:rPr lang="en-US" sz="5100" b="1" dirty="0">
                <a:cs typeface="B Titr" pitchFamily="2" charset="-78"/>
              </a:rPr>
              <a:t>LD50</a:t>
            </a:r>
            <a:r>
              <a:rPr lang="fa-IR" sz="5100" b="1" dirty="0">
                <a:cs typeface="B Titr" pitchFamily="2" charset="-78"/>
              </a:rPr>
              <a:t> آن بين 90 تا 128 ميلي گرم بر كيلوگرم وزن بدن در تغييراست. بايگون از آن جهت كه براي حشرات مفيد بسيار سمي است بايد با دقت مورد استفاده قرار گيرد.</a:t>
            </a:r>
            <a:endParaRPr lang="en-US" sz="5100" b="1" dirty="0">
              <a:cs typeface="B Titr" pitchFamily="2" charset="-78"/>
            </a:endParaRPr>
          </a:p>
          <a:p>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857232"/>
            <a:ext cx="7715304" cy="4525963"/>
          </a:xfrm>
        </p:spPr>
        <p:txBody>
          <a:bodyPr>
            <a:noAutofit/>
          </a:bodyPr>
          <a:lstStyle/>
          <a:p>
            <a:pPr algn="just">
              <a:lnSpc>
                <a:spcPct val="150000"/>
              </a:lnSpc>
              <a:buNone/>
            </a:pPr>
            <a:r>
              <a:rPr lang="fa-IR" sz="2800" b="1" dirty="0">
                <a:solidFill>
                  <a:srgbClr val="C00000"/>
                </a:solidFill>
                <a:cs typeface="B Titr" pitchFamily="2" charset="-78"/>
              </a:rPr>
              <a:t>سموم پايرتروئيد :</a:t>
            </a:r>
            <a:endParaRPr lang="en-US" sz="2800" b="1" dirty="0">
              <a:solidFill>
                <a:srgbClr val="C00000"/>
              </a:solidFill>
              <a:cs typeface="B Titr" pitchFamily="2" charset="-78"/>
            </a:endParaRPr>
          </a:p>
          <a:p>
            <a:pPr algn="just">
              <a:lnSpc>
                <a:spcPct val="170000"/>
              </a:lnSpc>
            </a:pPr>
            <a:r>
              <a:rPr lang="fa-IR" sz="2000" b="1" dirty="0">
                <a:cs typeface="B Titr" pitchFamily="2" charset="-78"/>
              </a:rPr>
              <a:t>پايرتروئيدها مشتقات مصنوعي پايرترين هاي طبيعي به حساب مي آيند كه تركيبات </a:t>
            </a:r>
            <a:r>
              <a:rPr lang="fa-IR" sz="2000" b="1" dirty="0" smtClean="0">
                <a:cs typeface="B Titr" pitchFamily="2" charset="-78"/>
              </a:rPr>
              <a:t>اخيرازگلهاي </a:t>
            </a:r>
            <a:r>
              <a:rPr lang="fa-IR" sz="2000" b="1" dirty="0">
                <a:cs typeface="B Titr" pitchFamily="2" charset="-78"/>
              </a:rPr>
              <a:t>گياهي </a:t>
            </a:r>
            <a:r>
              <a:rPr lang="fa-IR" sz="2000" b="1" dirty="0" smtClean="0">
                <a:cs typeface="B Titr" pitchFamily="2" charset="-78"/>
              </a:rPr>
              <a:t>ازتيره </a:t>
            </a:r>
            <a:r>
              <a:rPr lang="fa-IR" sz="2000" b="1" dirty="0">
                <a:cs typeface="B Titr" pitchFamily="2" charset="-78"/>
              </a:rPr>
              <a:t>داوودي با نام علمي </a:t>
            </a:r>
            <a:r>
              <a:rPr lang="en-US" sz="2000" b="1" dirty="0">
                <a:cs typeface="B Titr" pitchFamily="2" charset="-78"/>
              </a:rPr>
              <a:t>Chrysanthemum  </a:t>
            </a:r>
            <a:r>
              <a:rPr lang="en-US" sz="2000" b="1" dirty="0" err="1">
                <a:cs typeface="B Titr" pitchFamily="2" charset="-78"/>
              </a:rPr>
              <a:t>Clinerariaefolium</a:t>
            </a:r>
            <a:r>
              <a:rPr lang="fa-IR" sz="2000" b="1" dirty="0">
                <a:cs typeface="B Titr" pitchFamily="2" charset="-78"/>
              </a:rPr>
              <a:t>  ( تصوير3) بدست مي آيند.</a:t>
            </a:r>
            <a:endParaRPr lang="en-US" sz="2000" b="1" dirty="0">
              <a:cs typeface="B Titr" pitchFamily="2" charset="-78"/>
            </a:endParaRPr>
          </a:p>
          <a:p>
            <a:pPr algn="just">
              <a:lnSpc>
                <a:spcPct val="170000"/>
              </a:lnSpc>
            </a:pPr>
            <a:r>
              <a:rPr lang="fa-IR" sz="2000" b="1" dirty="0">
                <a:solidFill>
                  <a:srgbClr val="C00000"/>
                </a:solidFill>
                <a:cs typeface="B Titr" pitchFamily="2" charset="-78"/>
              </a:rPr>
              <a:t>      اولين تركيب مصنوعي ساخته شده آلترين بود. </a:t>
            </a:r>
            <a:r>
              <a:rPr lang="fa-IR" sz="2000" b="1" dirty="0">
                <a:cs typeface="B Titr" pitchFamily="2" charset="-78"/>
              </a:rPr>
              <a:t>آلترين استري است كه داراي خاصيت ناك داون بيشتري نسبت به پايرترين است اما نسبت به آن كشندگي كمتري دارد. سپس در سالهاي 54-52 ميلادي تركيبات ديگري بنام فورترين و سيكلوترين ساخته شد. تركيب ديگري كه قدرت كشندگي بيشتري نسبت به پايرترين داشت و ضمناً اثراتش بر پستانداران نيز كمتر از آن بود </a:t>
            </a:r>
            <a:r>
              <a:rPr lang="fa-IR" sz="2000" b="1" dirty="0">
                <a:solidFill>
                  <a:srgbClr val="C00000"/>
                </a:solidFill>
                <a:cs typeface="B Titr" pitchFamily="2" charset="-78"/>
              </a:rPr>
              <a:t>رزمترين</a:t>
            </a:r>
            <a:r>
              <a:rPr lang="fa-IR" sz="2000" b="1" dirty="0">
                <a:cs typeface="B Titr" pitchFamily="2" charset="-78"/>
              </a:rPr>
              <a:t> نامگذاري گرديد.</a:t>
            </a:r>
            <a:endParaRPr lang="en-US" sz="2000" b="1" dirty="0">
              <a:cs typeface="B Titr" pitchFamily="2" charset="-78"/>
            </a:endParaRPr>
          </a:p>
          <a:p>
            <a:pPr>
              <a:buNone/>
            </a:pPr>
            <a:endParaRPr lang="en-US" dirty="0"/>
          </a:p>
          <a:p>
            <a:endParaRPr lang="fa-IR" dirty="0"/>
          </a:p>
        </p:txBody>
      </p:sp>
    </p:spTree>
  </p:cSld>
  <p:clrMapOvr>
    <a:masterClrMapping/>
  </p:clrMapOvr>
  <p:transition>
    <p:plu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1071546"/>
            <a:ext cx="7572428" cy="4525963"/>
          </a:xfrm>
        </p:spPr>
        <p:txBody>
          <a:bodyPr>
            <a:noAutofit/>
          </a:bodyPr>
          <a:lstStyle/>
          <a:p>
            <a:pPr>
              <a:buNone/>
            </a:pPr>
            <a:r>
              <a:rPr lang="fa-IR" sz="2800" b="1" dirty="0">
                <a:solidFill>
                  <a:srgbClr val="C00000"/>
                </a:solidFill>
                <a:cs typeface="B Titr" pitchFamily="2" charset="-78"/>
              </a:rPr>
              <a:t>فن والرات : </a:t>
            </a:r>
            <a:endParaRPr lang="en-US" sz="2800" b="1" dirty="0">
              <a:solidFill>
                <a:srgbClr val="C00000"/>
              </a:solidFill>
              <a:cs typeface="B Titr" pitchFamily="2" charset="-78"/>
            </a:endParaRPr>
          </a:p>
          <a:p>
            <a:pPr algn="just">
              <a:lnSpc>
                <a:spcPct val="170000"/>
              </a:lnSpc>
              <a:buNone/>
            </a:pPr>
            <a:r>
              <a:rPr lang="fa-IR" sz="2000" b="1" dirty="0" smtClean="0">
                <a:cs typeface="B Titr" pitchFamily="2" charset="-78"/>
              </a:rPr>
              <a:t>      اين </a:t>
            </a:r>
            <a:r>
              <a:rPr lang="fa-IR" sz="2000" b="1" dirty="0">
                <a:cs typeface="B Titr" pitchFamily="2" charset="-78"/>
              </a:rPr>
              <a:t>تركيب در سال 1972 توسط شركت سوميتوموي ژاپن به بازار معرفي شد. فرم تكنيكال اين سم مايعي است زردرنگ و روغني كه در آب غيرمحلول و در </a:t>
            </a:r>
            <a:r>
              <a:rPr lang="fa-IR" sz="2000" b="1" dirty="0" smtClean="0">
                <a:cs typeface="B Titr" pitchFamily="2" charset="-78"/>
              </a:rPr>
              <a:t/>
            </a:r>
            <a:br>
              <a:rPr lang="fa-IR" sz="2000" b="1" dirty="0" smtClean="0">
                <a:cs typeface="B Titr" pitchFamily="2" charset="-78"/>
              </a:rPr>
            </a:br>
            <a:r>
              <a:rPr lang="fa-IR" sz="2000" b="1" dirty="0" smtClean="0">
                <a:cs typeface="B Titr" pitchFamily="2" charset="-78"/>
              </a:rPr>
              <a:t>حلال </a:t>
            </a:r>
            <a:r>
              <a:rPr lang="fa-IR" sz="2000" b="1" dirty="0">
                <a:cs typeface="B Titr" pitchFamily="2" charset="-78"/>
              </a:rPr>
              <a:t>هاي آلي محلول است. از جمله سموم گوارشي و تماسي وسيع الاثر است كه معمولاً براي مبارزه با لاروهاي بالپولكداران استفاده </a:t>
            </a:r>
            <a:r>
              <a:rPr lang="fa-IR" sz="2000" b="1" dirty="0" smtClean="0">
                <a:cs typeface="B Titr" pitchFamily="2" charset="-78"/>
              </a:rPr>
              <a:t>ميشود</a:t>
            </a:r>
            <a:r>
              <a:rPr lang="fa-IR" sz="2000" b="1" dirty="0">
                <a:cs typeface="B Titr" pitchFamily="2" charset="-78"/>
              </a:rPr>
              <a:t>. با نام تجارتي سوميسيدين در بازار به فروش مي رسد. معمولاً براي آن دسته از آفات استفاده مي شود كه نسبت به تركيبات ارگانوفسفره تحمل نشان مي دهند. در حشره شناسي دامپزشكي </a:t>
            </a:r>
            <a:r>
              <a:rPr lang="fa-IR" sz="2000" b="1" dirty="0" smtClean="0">
                <a:cs typeface="B Titr" pitchFamily="2" charset="-78"/>
              </a:rPr>
              <a:t>درفرم </a:t>
            </a:r>
            <a:r>
              <a:rPr lang="en-US" sz="2000" b="1" dirty="0">
                <a:cs typeface="B Titr" pitchFamily="2" charset="-78"/>
              </a:rPr>
              <a:t>Ear  tag</a:t>
            </a:r>
            <a:r>
              <a:rPr lang="fa-IR" sz="2000" b="1" dirty="0">
                <a:cs typeface="B Titr" pitchFamily="2" charset="-78"/>
              </a:rPr>
              <a:t>  براي محافظت احشام از آسيب برخي </a:t>
            </a:r>
            <a:r>
              <a:rPr lang="fa-IR" sz="2000" b="1" dirty="0" smtClean="0">
                <a:cs typeface="B Titr" pitchFamily="2" charset="-78"/>
              </a:rPr>
              <a:t/>
            </a:r>
            <a:br>
              <a:rPr lang="fa-IR" sz="2000" b="1" dirty="0" smtClean="0">
                <a:cs typeface="B Titr" pitchFamily="2" charset="-78"/>
              </a:rPr>
            </a:br>
            <a:r>
              <a:rPr lang="fa-IR" sz="2000" b="1" dirty="0" smtClean="0">
                <a:cs typeface="B Titr" pitchFamily="2" charset="-78"/>
              </a:rPr>
              <a:t>مگس </a:t>
            </a:r>
            <a:r>
              <a:rPr lang="fa-IR" sz="2000" b="1" dirty="0">
                <a:cs typeface="B Titr" pitchFamily="2" charset="-78"/>
              </a:rPr>
              <a:t>هاي مولد مياز استفاده مي شود.</a:t>
            </a:r>
            <a:endParaRPr lang="en-US" sz="2000" b="1" dirty="0">
              <a:cs typeface="B Titr" pitchFamily="2" charset="-78"/>
            </a:endParaRPr>
          </a:p>
          <a:p>
            <a:endParaRPr lang="fa-IR" dirty="0"/>
          </a:p>
        </p:txBody>
      </p:sp>
    </p:spTree>
  </p:cSld>
  <p:clrMapOvr>
    <a:overrideClrMapping bg1="lt1" tx1="dk1" bg2="lt2" tx2="dk2" accent1="accent1" accent2="accent2" accent3="accent3" accent4="accent4" accent5="accent5" accent6="accent6" hlink="hlink" folHlink="folHlink"/>
  </p:clrMapOvr>
  <p:transition>
    <p:strips/>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785794"/>
            <a:ext cx="7500990" cy="4525963"/>
          </a:xfrm>
        </p:spPr>
        <p:txBody>
          <a:bodyPr>
            <a:noAutofit/>
          </a:bodyPr>
          <a:lstStyle/>
          <a:p>
            <a:pPr algn="just">
              <a:buNone/>
            </a:pPr>
            <a:r>
              <a:rPr lang="fa-IR" b="1" dirty="0">
                <a:solidFill>
                  <a:srgbClr val="C00000"/>
                </a:solidFill>
                <a:cs typeface="B Titr" pitchFamily="2" charset="-78"/>
              </a:rPr>
              <a:t>پرومترين </a:t>
            </a:r>
            <a:r>
              <a:rPr lang="fa-IR" sz="1600" b="1" dirty="0">
                <a:solidFill>
                  <a:srgbClr val="C00000"/>
                </a:solidFill>
                <a:cs typeface="B Titr" pitchFamily="2" charset="-78"/>
              </a:rPr>
              <a:t>:</a:t>
            </a:r>
            <a:endParaRPr lang="en-US" sz="1600" b="1" dirty="0">
              <a:solidFill>
                <a:srgbClr val="C00000"/>
              </a:solidFill>
              <a:cs typeface="B Titr" pitchFamily="2" charset="-78"/>
            </a:endParaRPr>
          </a:p>
          <a:p>
            <a:pPr algn="just">
              <a:lnSpc>
                <a:spcPct val="170000"/>
              </a:lnSpc>
              <a:buNone/>
            </a:pPr>
            <a:r>
              <a:rPr lang="fa-IR" sz="2000" b="1" dirty="0" smtClean="0">
                <a:cs typeface="B Titr" pitchFamily="2" charset="-78"/>
              </a:rPr>
              <a:t>         ماده </a:t>
            </a:r>
            <a:r>
              <a:rPr lang="fa-IR" sz="2000" b="1" dirty="0">
                <a:cs typeface="B Titr" pitchFamily="2" charset="-78"/>
              </a:rPr>
              <a:t>تكنيكال اين سم مايعي چسبناك به رنگ قهوه اي كم رنگ است . در آب غيرمحلول اما در اكثر </a:t>
            </a:r>
            <a:r>
              <a:rPr lang="fa-IR" sz="2000" b="1" dirty="0" smtClean="0">
                <a:cs typeface="B Titr" pitchFamily="2" charset="-78"/>
              </a:rPr>
              <a:t>حلالهاي </a:t>
            </a:r>
            <a:r>
              <a:rPr lang="fa-IR" sz="2000" b="1" dirty="0">
                <a:cs typeface="B Titr" pitchFamily="2" charset="-78"/>
              </a:rPr>
              <a:t>آلي قابل حل است. سمي تماسي و گوارشي است كه خاصيت تدخيني ندارد. عليه آفات راسته بالپولكداران، دوبالان، جوربالان، ناجوربالان و سخت بالپوشان استفاده مي گردد. پرمترين حشره كش پايروترويد سنتتيك با طيف تأثير وسيع است. در شرايط معمول به نظر نمي رسد كه بتواند در انسان مشكلات توليد مثلي ايجاد كند ضمن اينكه فاقد اثرات موتاژنيك و تراتوژنيك است . اطلاعات موجود از اثرات سرطانزايي اين تركيب ناكافي است. </a:t>
            </a:r>
            <a:r>
              <a:rPr lang="en-US" sz="2000" b="1" dirty="0">
                <a:cs typeface="B Titr" pitchFamily="2" charset="-78"/>
              </a:rPr>
              <a:t>LD50</a:t>
            </a:r>
            <a:r>
              <a:rPr lang="fa-IR" sz="2000" b="1" dirty="0">
                <a:cs typeface="B Titr" pitchFamily="2" charset="-78"/>
              </a:rPr>
              <a:t> پوستي اين تركيب بيش از 4000 ميلي گرم بر كيلوگرم است همچنين </a:t>
            </a:r>
            <a:r>
              <a:rPr lang="en-US" sz="2000" b="1" dirty="0">
                <a:cs typeface="B Titr" pitchFamily="2" charset="-78"/>
              </a:rPr>
              <a:t>LD50</a:t>
            </a:r>
            <a:r>
              <a:rPr lang="fa-IR" sz="2000" b="1" dirty="0">
                <a:cs typeface="B Titr" pitchFamily="2" charset="-78"/>
              </a:rPr>
              <a:t> خوراكي اين تركيب بين 430 تا 4000 ميلي گرم بر كيلوگرم وزن بدن در تغيير است. </a:t>
            </a:r>
            <a:endParaRPr lang="en-US" sz="2000" b="1" dirty="0">
              <a:cs typeface="B Titr" pitchFamily="2" charset="-78"/>
            </a:endParaRPr>
          </a:p>
          <a:p>
            <a:endParaRPr lang="fa-IR" sz="1100" dirty="0"/>
          </a:p>
        </p:txBody>
      </p:sp>
    </p:spTree>
  </p:cSld>
  <p:clrMapOvr>
    <a:masterClrMapping/>
  </p:clrMapOvr>
  <p:transition>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642918"/>
            <a:ext cx="7643866" cy="4525963"/>
          </a:xfrm>
        </p:spPr>
        <p:txBody>
          <a:bodyPr>
            <a:noAutofit/>
          </a:bodyPr>
          <a:lstStyle/>
          <a:p>
            <a:pPr algn="just">
              <a:lnSpc>
                <a:spcPct val="150000"/>
              </a:lnSpc>
              <a:buNone/>
            </a:pPr>
            <a:r>
              <a:rPr lang="fa-IR" sz="2800" b="1" dirty="0">
                <a:solidFill>
                  <a:srgbClr val="C00000"/>
                </a:solidFill>
                <a:cs typeface="B Titr" pitchFamily="2" charset="-78"/>
              </a:rPr>
              <a:t>دلتامترين :</a:t>
            </a:r>
            <a:endParaRPr lang="en-US" sz="2800" b="1" dirty="0">
              <a:solidFill>
                <a:srgbClr val="C00000"/>
              </a:solidFill>
              <a:cs typeface="B Titr" pitchFamily="2" charset="-78"/>
            </a:endParaRPr>
          </a:p>
          <a:p>
            <a:pPr algn="just">
              <a:lnSpc>
                <a:spcPct val="150000"/>
              </a:lnSpc>
            </a:pPr>
            <a:r>
              <a:rPr lang="fa-IR" sz="2800" b="1" dirty="0">
                <a:cs typeface="B Titr" pitchFamily="2" charset="-78"/>
              </a:rPr>
              <a:t>دلتامترين اولين تركيب تك ايزومري </a:t>
            </a:r>
            <a:r>
              <a:rPr lang="fa-IR" sz="2800" b="1" dirty="0" smtClean="0">
                <a:cs typeface="B Titr" pitchFamily="2" charset="-78"/>
              </a:rPr>
              <a:t>از گروه </a:t>
            </a:r>
            <a:r>
              <a:rPr lang="fa-IR" sz="2800" b="1" dirty="0">
                <a:cs typeface="B Titr" pitchFamily="2" charset="-78"/>
              </a:rPr>
              <a:t>آلفاسيانوپايرتروئيدهاست كه كاربرد گسترده اي يافته است. در سال 1974 ساخته شده و در سال 1977 براي اولين بار به بازار عرضه شده است.</a:t>
            </a:r>
            <a:endParaRPr lang="en-US" sz="2800" b="1" dirty="0">
              <a:cs typeface="B Titr" pitchFamily="2" charset="-78"/>
            </a:endParaRPr>
          </a:p>
          <a:p>
            <a:pPr algn="just">
              <a:lnSpc>
                <a:spcPct val="150000"/>
              </a:lnSpc>
            </a:pPr>
            <a:r>
              <a:rPr lang="fa-IR" sz="2800" b="1" dirty="0">
                <a:cs typeface="B Titr" pitchFamily="2" charset="-78"/>
              </a:rPr>
              <a:t>اين تركيب براحتي از راه دهان جذب مي شود اما جذب پوستي آن ناچيز است . ميزان جذب اين سم بستگي زيادي به حامل و يا حلال آن دارد . سم جذب شده به راحتي متابوليزه شده و دفع مي گردد.</a:t>
            </a:r>
            <a:endParaRPr lang="en-US" sz="2800" b="1" dirty="0">
              <a:cs typeface="B Titr" pitchFamily="2" charset="-78"/>
            </a:endParaRPr>
          </a:p>
          <a:p>
            <a:pPr>
              <a:lnSpc>
                <a:spcPct val="150000"/>
              </a:lnSpc>
            </a:pPr>
            <a:endParaRPr lang="fa-IR" sz="2000" dirty="0"/>
          </a:p>
        </p:txBody>
      </p:sp>
    </p:spTree>
  </p:cSld>
  <p:clrMapOvr>
    <a:overrideClrMapping bg1="lt1" tx1="dk1" bg2="lt2" tx2="dk2" accent1="accent1" accent2="accent2" accent3="accent3" accent4="accent4" accent5="accent5" accent6="accent6" hlink="hlink" folHlink="folHlink"/>
  </p:clrMapOvr>
  <p:transition>
    <p:pull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928670"/>
            <a:ext cx="7758138" cy="4525963"/>
          </a:xfrm>
        </p:spPr>
        <p:txBody>
          <a:bodyPr>
            <a:normAutofit lnSpcReduction="10000"/>
          </a:bodyPr>
          <a:lstStyle/>
          <a:p>
            <a:pPr algn="just">
              <a:lnSpc>
                <a:spcPct val="150000"/>
              </a:lnSpc>
              <a:buNone/>
            </a:pPr>
            <a:r>
              <a:rPr lang="fa-IR" b="1" dirty="0">
                <a:solidFill>
                  <a:srgbClr val="C00000"/>
                </a:solidFill>
                <a:cs typeface="B Titr" pitchFamily="2" charset="-78"/>
              </a:rPr>
              <a:t>سايپرمترين :</a:t>
            </a:r>
            <a:endParaRPr lang="en-US" b="1" dirty="0">
              <a:solidFill>
                <a:srgbClr val="C00000"/>
              </a:solidFill>
              <a:cs typeface="B Titr" pitchFamily="2" charset="-78"/>
            </a:endParaRPr>
          </a:p>
          <a:p>
            <a:pPr algn="just">
              <a:lnSpc>
                <a:spcPct val="150000"/>
              </a:lnSpc>
              <a:buNone/>
            </a:pPr>
            <a:r>
              <a:rPr lang="fa-IR" sz="2800" b="1" dirty="0" smtClean="0">
                <a:cs typeface="B Titr" pitchFamily="2" charset="-78"/>
              </a:rPr>
              <a:t>    فرم </a:t>
            </a:r>
            <a:r>
              <a:rPr lang="fa-IR" sz="2800" b="1" dirty="0">
                <a:cs typeface="B Titr" pitchFamily="2" charset="-78"/>
              </a:rPr>
              <a:t>تكنيك اين تركيب بصورت ماده اي چگال و نيمه جامد و يا مايعي چگال با رنگ زرد است. از نظر ساختماني بسيار شبيه پرمترين  است اما تفاوت بين اين دو در وجود هسته آلفا سيانور در سايپرمترين است. اين ويژگي ضمن اينكه باعث مقاومت اين تركيب در برابر نور مي شود قابليت تضعيف سريع و قوي حشره هدف را نيز به آن مي بخشد.</a:t>
            </a:r>
            <a:endParaRPr lang="en-US" sz="2800" b="1" dirty="0">
              <a:cs typeface="B Titr" pitchFamily="2" charset="-78"/>
            </a:endParaRPr>
          </a:p>
          <a:p>
            <a:endParaRPr lang="fa-IR" dirty="0"/>
          </a:p>
        </p:txBody>
      </p:sp>
    </p:spTree>
  </p:cSld>
  <p:clrMapOvr>
    <a:masterClrMapping/>
  </p:clrMapOvr>
  <p:transition>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7929618" cy="4525963"/>
          </a:xfrm>
        </p:spPr>
        <p:txBody>
          <a:bodyPr>
            <a:normAutofit fontScale="25000" lnSpcReduction="20000"/>
          </a:bodyPr>
          <a:lstStyle/>
          <a:p>
            <a:pPr>
              <a:lnSpc>
                <a:spcPct val="170000"/>
              </a:lnSpc>
              <a:buNone/>
            </a:pPr>
            <a:r>
              <a:rPr lang="fa-IR" sz="11200" b="1" dirty="0">
                <a:solidFill>
                  <a:srgbClr val="C00000"/>
                </a:solidFill>
                <a:cs typeface="B Titr" pitchFamily="2" charset="-78"/>
              </a:rPr>
              <a:t>تنظيم كنندگان رشد حشرات :</a:t>
            </a:r>
            <a:endParaRPr lang="en-US" sz="11200" b="1" dirty="0">
              <a:solidFill>
                <a:srgbClr val="C00000"/>
              </a:solidFill>
              <a:cs typeface="B Titr" pitchFamily="2" charset="-78"/>
            </a:endParaRPr>
          </a:p>
          <a:p>
            <a:pPr>
              <a:lnSpc>
                <a:spcPct val="170000"/>
              </a:lnSpc>
              <a:buNone/>
            </a:pPr>
            <a:r>
              <a:rPr lang="fa-IR" sz="8000" b="1" dirty="0">
                <a:solidFill>
                  <a:srgbClr val="7030A0"/>
                </a:solidFill>
                <a:cs typeface="B Titr" pitchFamily="2" charset="-78"/>
              </a:rPr>
              <a:t>جلوگيري كننده هاي رشد حشرات كه به </a:t>
            </a:r>
            <a:r>
              <a:rPr lang="en-US" sz="8000" b="1" dirty="0">
                <a:solidFill>
                  <a:srgbClr val="7030A0"/>
                </a:solidFill>
                <a:cs typeface="B Titr" pitchFamily="2" charset="-78"/>
              </a:rPr>
              <a:t>IGR</a:t>
            </a:r>
            <a:r>
              <a:rPr lang="fa-IR" sz="8000" b="1" dirty="0">
                <a:solidFill>
                  <a:srgbClr val="7030A0"/>
                </a:solidFill>
                <a:cs typeface="B Titr" pitchFamily="2" charset="-78"/>
              </a:rPr>
              <a:t> معروفند به سه گروه تقسيم مي شوند :</a:t>
            </a:r>
            <a:endParaRPr lang="en-US" sz="8000" b="1" dirty="0">
              <a:solidFill>
                <a:srgbClr val="7030A0"/>
              </a:solidFill>
              <a:cs typeface="B Titr" pitchFamily="2" charset="-78"/>
            </a:endParaRPr>
          </a:p>
          <a:p>
            <a:pPr lvl="1">
              <a:lnSpc>
                <a:spcPct val="170000"/>
              </a:lnSpc>
            </a:pPr>
            <a:r>
              <a:rPr lang="fa-IR" sz="9600" b="1" dirty="0" smtClean="0">
                <a:solidFill>
                  <a:schemeClr val="tx2">
                    <a:lumMod val="75000"/>
                  </a:schemeClr>
                </a:solidFill>
                <a:cs typeface="B Titr" pitchFamily="2" charset="-78"/>
              </a:rPr>
              <a:t>آنالوگ هاي هورمون جواني</a:t>
            </a:r>
            <a:endParaRPr lang="en-US" sz="9600" b="1" dirty="0" smtClean="0">
              <a:solidFill>
                <a:schemeClr val="tx2">
                  <a:lumMod val="75000"/>
                </a:schemeClr>
              </a:solidFill>
              <a:cs typeface="B Titr" pitchFamily="2" charset="-78"/>
            </a:endParaRPr>
          </a:p>
          <a:p>
            <a:pPr lvl="1">
              <a:lnSpc>
                <a:spcPct val="170000"/>
              </a:lnSpc>
            </a:pPr>
            <a:r>
              <a:rPr lang="fa-IR" sz="9600" b="1" dirty="0" smtClean="0">
                <a:solidFill>
                  <a:schemeClr val="tx2">
                    <a:lumMod val="75000"/>
                  </a:schemeClr>
                </a:solidFill>
                <a:cs typeface="B Titr" pitchFamily="2" charset="-78"/>
              </a:rPr>
              <a:t>تركيبات ضد هورمون جواني</a:t>
            </a:r>
            <a:endParaRPr lang="en-US" sz="9600" b="1" dirty="0" smtClean="0">
              <a:solidFill>
                <a:schemeClr val="tx2">
                  <a:lumMod val="75000"/>
                </a:schemeClr>
              </a:solidFill>
              <a:cs typeface="B Titr" pitchFamily="2" charset="-78"/>
            </a:endParaRPr>
          </a:p>
          <a:p>
            <a:pPr lvl="1">
              <a:lnSpc>
                <a:spcPct val="170000"/>
              </a:lnSpc>
            </a:pPr>
            <a:r>
              <a:rPr lang="fa-IR" sz="9600" b="1" dirty="0" smtClean="0">
                <a:solidFill>
                  <a:schemeClr val="tx2">
                    <a:lumMod val="75000"/>
                  </a:schemeClr>
                </a:solidFill>
                <a:cs typeface="B Titr" pitchFamily="2" charset="-78"/>
              </a:rPr>
              <a:t>جلوگيري كننده هاي سنتز كيتين</a:t>
            </a:r>
            <a:endParaRPr lang="en-US" sz="9600" b="1" dirty="0" smtClean="0">
              <a:solidFill>
                <a:schemeClr val="tx2">
                  <a:lumMod val="75000"/>
                </a:schemeClr>
              </a:solidFill>
              <a:cs typeface="B Titr" pitchFamily="2" charset="-78"/>
            </a:endParaRPr>
          </a:p>
          <a:p>
            <a:pPr algn="just">
              <a:lnSpc>
                <a:spcPct val="170000"/>
              </a:lnSpc>
              <a:buNone/>
            </a:pPr>
            <a:r>
              <a:rPr lang="fa-IR" sz="8000" b="1" dirty="0" smtClean="0">
                <a:solidFill>
                  <a:srgbClr val="C00000"/>
                </a:solidFill>
                <a:cs typeface="B Titr" pitchFamily="2" charset="-78"/>
              </a:rPr>
              <a:t>تركيبات </a:t>
            </a:r>
            <a:r>
              <a:rPr lang="en-US" sz="8000" b="1" dirty="0">
                <a:solidFill>
                  <a:srgbClr val="C00000"/>
                </a:solidFill>
                <a:cs typeface="B Titr" pitchFamily="2" charset="-78"/>
              </a:rPr>
              <a:t>IGR</a:t>
            </a:r>
            <a:r>
              <a:rPr lang="fa-IR" sz="8000" b="1" dirty="0">
                <a:solidFill>
                  <a:srgbClr val="C00000"/>
                </a:solidFill>
                <a:cs typeface="B Titr" pitchFamily="2" charset="-78"/>
              </a:rPr>
              <a:t> </a:t>
            </a:r>
            <a:r>
              <a:rPr lang="fa-IR" sz="8000" b="1" dirty="0">
                <a:cs typeface="B Titr" pitchFamily="2" charset="-78"/>
              </a:rPr>
              <a:t>داراي سميت نسبتاً كمي براي انسان و مهره داران هستند بطوري كه برخي </a:t>
            </a:r>
            <a:r>
              <a:rPr lang="en-US" sz="8000" b="1" dirty="0">
                <a:cs typeface="B Titr" pitchFamily="2" charset="-78"/>
              </a:rPr>
              <a:t>LD50</a:t>
            </a:r>
            <a:r>
              <a:rPr lang="fa-IR" sz="8000" b="1" dirty="0">
                <a:cs typeface="B Titr" pitchFamily="2" charset="-78"/>
              </a:rPr>
              <a:t> اين تركيبات را بيش از 30000 ميلي گرم بر كيلوگرم وزن بدن مي دانند. البته تأثير سمي اين تركيبات براي همه موجودات زنده يكسان نيست. بطوري كه روي برخي از اقسام حشرات آنهم در مراحل خاصي از زندگي آنان موثرند.</a:t>
            </a:r>
            <a:endParaRPr lang="en-US" sz="8000" b="1" dirty="0">
              <a:cs typeface="B Titr"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85794"/>
            <a:ext cx="8229600" cy="4525963"/>
          </a:xfrm>
        </p:spPr>
        <p:txBody>
          <a:bodyPr>
            <a:normAutofit/>
          </a:bodyPr>
          <a:lstStyle/>
          <a:p>
            <a:pPr>
              <a:lnSpc>
                <a:spcPct val="150000"/>
              </a:lnSpc>
              <a:buNone/>
            </a:pPr>
            <a:r>
              <a:rPr lang="fa-IR" sz="3600" b="1" dirty="0" smtClean="0">
                <a:solidFill>
                  <a:srgbClr val="C00000"/>
                </a:solidFill>
                <a:cs typeface="B Titr" pitchFamily="2" charset="-78"/>
              </a:rPr>
              <a:t>آنالوگ </a:t>
            </a:r>
            <a:r>
              <a:rPr lang="fa-IR" sz="3600" b="1" dirty="0">
                <a:solidFill>
                  <a:srgbClr val="C00000"/>
                </a:solidFill>
                <a:cs typeface="B Titr" pitchFamily="2" charset="-78"/>
              </a:rPr>
              <a:t>هاي هورمون جواني : </a:t>
            </a:r>
            <a:endParaRPr lang="en-US" sz="3600" b="1" dirty="0">
              <a:solidFill>
                <a:srgbClr val="C00000"/>
              </a:solidFill>
              <a:cs typeface="B Titr" pitchFamily="2" charset="-78"/>
            </a:endParaRPr>
          </a:p>
          <a:p>
            <a:pPr>
              <a:lnSpc>
                <a:spcPct val="150000"/>
              </a:lnSpc>
              <a:buNone/>
            </a:pPr>
            <a:r>
              <a:rPr lang="fa-IR" b="1" dirty="0">
                <a:cs typeface="B Titr" pitchFamily="2" charset="-78"/>
              </a:rPr>
              <a:t>اين هورمون عبارتند از :  </a:t>
            </a:r>
            <a:endParaRPr lang="fa-IR" b="1" dirty="0" smtClean="0">
              <a:cs typeface="B Titr" pitchFamily="2" charset="-78"/>
            </a:endParaRPr>
          </a:p>
          <a:p>
            <a:pPr lvl="2">
              <a:lnSpc>
                <a:spcPct val="150000"/>
              </a:lnSpc>
              <a:buNone/>
            </a:pPr>
            <a:r>
              <a:rPr lang="fa-IR" sz="2000" b="1" dirty="0" smtClean="0">
                <a:cs typeface="B Titr" pitchFamily="2" charset="-78"/>
              </a:rPr>
              <a:t> - </a:t>
            </a:r>
            <a:r>
              <a:rPr lang="fa-IR" sz="2800" b="1" dirty="0">
                <a:solidFill>
                  <a:srgbClr val="0070C0"/>
                </a:solidFill>
                <a:cs typeface="B Titr" pitchFamily="2" charset="-78"/>
              </a:rPr>
              <a:t>هورمون فعال كننده </a:t>
            </a:r>
            <a:endParaRPr lang="fa-IR" sz="2800" b="1" dirty="0" smtClean="0">
              <a:solidFill>
                <a:srgbClr val="0070C0"/>
              </a:solidFill>
              <a:cs typeface="B Titr" pitchFamily="2" charset="-78"/>
            </a:endParaRPr>
          </a:p>
          <a:p>
            <a:pPr lvl="2">
              <a:lnSpc>
                <a:spcPct val="150000"/>
              </a:lnSpc>
              <a:buNone/>
            </a:pPr>
            <a:r>
              <a:rPr lang="fa-IR" sz="2800" b="1" dirty="0" smtClean="0">
                <a:solidFill>
                  <a:srgbClr val="0070C0"/>
                </a:solidFill>
                <a:cs typeface="B Titr" pitchFamily="2" charset="-78"/>
              </a:rPr>
              <a:t>- </a:t>
            </a:r>
            <a:r>
              <a:rPr lang="fa-IR" sz="2800" b="1" dirty="0">
                <a:solidFill>
                  <a:srgbClr val="0070C0"/>
                </a:solidFill>
                <a:cs typeface="B Titr" pitchFamily="2" charset="-78"/>
              </a:rPr>
              <a:t>هورمون پوست  اندازي 	</a:t>
            </a:r>
            <a:endParaRPr lang="fa-IR" sz="2800" b="1" dirty="0" smtClean="0">
              <a:solidFill>
                <a:srgbClr val="0070C0"/>
              </a:solidFill>
              <a:cs typeface="B Titr" pitchFamily="2" charset="-78"/>
            </a:endParaRPr>
          </a:p>
          <a:p>
            <a:pPr lvl="2">
              <a:lnSpc>
                <a:spcPct val="150000"/>
              </a:lnSpc>
              <a:buNone/>
            </a:pPr>
            <a:r>
              <a:rPr lang="fa-IR" sz="2800" b="1" dirty="0" smtClean="0">
                <a:solidFill>
                  <a:srgbClr val="0070C0"/>
                </a:solidFill>
                <a:cs typeface="B Titr" pitchFamily="2" charset="-78"/>
              </a:rPr>
              <a:t>  - </a:t>
            </a:r>
            <a:r>
              <a:rPr lang="fa-IR" sz="2800" b="1" dirty="0">
                <a:solidFill>
                  <a:srgbClr val="0070C0"/>
                </a:solidFill>
                <a:cs typeface="B Titr" pitchFamily="2" charset="-78"/>
              </a:rPr>
              <a:t>هورمون جواني </a:t>
            </a: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1071546"/>
            <a:ext cx="8072494" cy="4832092"/>
          </a:xfrm>
          <a:prstGeom prst="rect">
            <a:avLst/>
          </a:prstGeom>
          <a:noFill/>
        </p:spPr>
        <p:txBody>
          <a:bodyPr wrap="square" rtlCol="1">
            <a:spAutoFit/>
          </a:bodyPr>
          <a:lstStyle/>
          <a:p>
            <a:pPr algn="just">
              <a:lnSpc>
                <a:spcPct val="150000"/>
              </a:lnSpc>
            </a:pPr>
            <a:r>
              <a:rPr lang="fa-IR" sz="2400" b="1" dirty="0">
                <a:solidFill>
                  <a:srgbClr val="C00000"/>
                </a:solidFill>
                <a:cs typeface="B Titr" pitchFamily="2" charset="-78"/>
              </a:rPr>
              <a:t>مواد خيس كننده و پخش كننده : </a:t>
            </a:r>
            <a:r>
              <a:rPr lang="fa-IR" sz="2000" b="1" dirty="0">
                <a:cs typeface="B Titr" pitchFamily="2" charset="-78"/>
              </a:rPr>
              <a:t>موادي هستند كه به منظور كاهش كشش سطحي مايعات به فرمولاسيون اضافه مي شوند. اصطلاحات خيس كنندگي و پخش كنندگي از هم متمايزند. بايد توجه داشت كه قبل از پخش شدن مايعات بر يك سطح بايد آن سطح قبلاً خيس شده باشد در غيراينصورت مايع پخش نمي شود و بشكلي كروي روي سطح قرار </a:t>
            </a:r>
            <a:r>
              <a:rPr lang="fa-IR" sz="2000" b="1" dirty="0" smtClean="0">
                <a:cs typeface="B Titr" pitchFamily="2" charset="-78"/>
              </a:rPr>
              <a:t/>
            </a:r>
            <a:br>
              <a:rPr lang="fa-IR" sz="2000" b="1" dirty="0" smtClean="0">
                <a:cs typeface="B Titr" pitchFamily="2" charset="-78"/>
              </a:rPr>
            </a:br>
            <a:r>
              <a:rPr lang="fa-IR" sz="2000" b="1" dirty="0" smtClean="0">
                <a:cs typeface="B Titr" pitchFamily="2" charset="-78"/>
              </a:rPr>
              <a:t>مي </a:t>
            </a:r>
            <a:r>
              <a:rPr lang="fa-IR" sz="2000" b="1" dirty="0">
                <a:cs typeface="B Titr" pitchFamily="2" charset="-78"/>
              </a:rPr>
              <a:t>گيرد. در صورتي كه اين دو پديده همراه هم شوند. مايع بر سطوح جامد بصورت قشري يكنواخت پخش مي شود. اين وضعيت در هنگام سمپاشي داراي اهميت بسياري است چرا كه موجب افزايش تأثير سم بر حشره هدف مي گردد. به عنوان نمونه اي از مواد خيس و پخش كننده كه به فرمولاسيون اضافه مي شوند مي توان از تريتون </a:t>
            </a:r>
            <a:r>
              <a:rPr lang="en-US" sz="2000" b="1" dirty="0">
                <a:cs typeface="B Titr" pitchFamily="2" charset="-78"/>
              </a:rPr>
              <a:t>X100</a:t>
            </a:r>
            <a:r>
              <a:rPr lang="fa-IR" sz="2000" b="1" dirty="0">
                <a:cs typeface="B Titr" pitchFamily="2" charset="-78"/>
              </a:rPr>
              <a:t>، تريتون </a:t>
            </a:r>
            <a:r>
              <a:rPr lang="en-US" sz="2000" b="1" dirty="0">
                <a:cs typeface="B Titr" pitchFamily="2" charset="-78"/>
              </a:rPr>
              <a:t>X151</a:t>
            </a:r>
            <a:r>
              <a:rPr lang="fa-IR" sz="2000" b="1" dirty="0">
                <a:cs typeface="B Titr" pitchFamily="2" charset="-78"/>
              </a:rPr>
              <a:t>، مواد صابوني، </a:t>
            </a:r>
            <a:r>
              <a:rPr lang="fa-IR" sz="2000" b="1" dirty="0">
                <a:solidFill>
                  <a:srgbClr val="C00000"/>
                </a:solidFill>
                <a:cs typeface="B Titr" pitchFamily="2" charset="-78"/>
              </a:rPr>
              <a:t>كازئين</a:t>
            </a:r>
            <a:r>
              <a:rPr lang="fa-IR" sz="2000" b="1" dirty="0">
                <a:cs typeface="B Titr" pitchFamily="2" charset="-78"/>
              </a:rPr>
              <a:t> نام برد.</a:t>
            </a:r>
            <a:endParaRPr lang="en-US" sz="2000" b="1" dirty="0">
              <a:cs typeface="B Titr" pitchFamily="2" charset="-78"/>
            </a:endParaRPr>
          </a:p>
          <a:p>
            <a:endParaRPr lang="fa-IR" sz="2000" dirty="0"/>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852" y="1000108"/>
            <a:ext cx="7043758" cy="4525963"/>
          </a:xfrm>
        </p:spPr>
        <p:txBody>
          <a:bodyPr>
            <a:noAutofit/>
          </a:bodyPr>
          <a:lstStyle/>
          <a:p>
            <a:pPr algn="just">
              <a:lnSpc>
                <a:spcPct val="150000"/>
              </a:lnSpc>
              <a:buNone/>
            </a:pPr>
            <a:r>
              <a:rPr lang="fa-IR" sz="3600" b="1" dirty="0">
                <a:solidFill>
                  <a:srgbClr val="C00000"/>
                </a:solidFill>
                <a:cs typeface="B Titr" pitchFamily="2" charset="-78"/>
              </a:rPr>
              <a:t> هورمون فعال كننده : </a:t>
            </a:r>
            <a:endParaRPr lang="en-US" sz="3600" b="1" dirty="0">
              <a:solidFill>
                <a:srgbClr val="C00000"/>
              </a:solidFill>
              <a:cs typeface="B Titr" pitchFamily="2" charset="-78"/>
            </a:endParaRPr>
          </a:p>
          <a:p>
            <a:pPr algn="just">
              <a:lnSpc>
                <a:spcPct val="150000"/>
              </a:lnSpc>
              <a:buNone/>
            </a:pPr>
            <a:r>
              <a:rPr lang="fa-IR" sz="2800" b="1" dirty="0">
                <a:cs typeface="B Titr" pitchFamily="2" charset="-78"/>
              </a:rPr>
              <a:t>     اين هورمون در اثر تحريك سلولهاي عصبي مخصوص در بافت مغزي حشره و همچنين توسط گروهي از سلولهاي معده ترشح مي شود. عكس العمل حشره در قبال ترشح اين هورمون توليد  و ترشح هورمونهاي پوست اندازي و جواني است.</a:t>
            </a:r>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785794"/>
            <a:ext cx="7186634" cy="4525963"/>
          </a:xfrm>
        </p:spPr>
        <p:txBody>
          <a:bodyPr>
            <a:noAutofit/>
          </a:bodyPr>
          <a:lstStyle/>
          <a:p>
            <a:pPr algn="just">
              <a:lnSpc>
                <a:spcPct val="150000"/>
              </a:lnSpc>
              <a:buNone/>
            </a:pPr>
            <a:r>
              <a:rPr lang="fa-IR" sz="3600" b="1" dirty="0">
                <a:solidFill>
                  <a:srgbClr val="C00000"/>
                </a:solidFill>
              </a:rPr>
              <a:t> </a:t>
            </a:r>
            <a:r>
              <a:rPr lang="fa-IR" b="1" dirty="0">
                <a:solidFill>
                  <a:srgbClr val="C00000"/>
                </a:solidFill>
                <a:cs typeface="B Titr" pitchFamily="2" charset="-78"/>
              </a:rPr>
              <a:t>هورمون فعال كننده :</a:t>
            </a:r>
            <a:endParaRPr lang="en-US" b="1" dirty="0">
              <a:solidFill>
                <a:srgbClr val="C00000"/>
              </a:solidFill>
              <a:cs typeface="B Titr" pitchFamily="2" charset="-78"/>
            </a:endParaRPr>
          </a:p>
          <a:p>
            <a:pPr algn="just">
              <a:lnSpc>
                <a:spcPct val="150000"/>
              </a:lnSpc>
              <a:buNone/>
            </a:pPr>
            <a:r>
              <a:rPr lang="fa-IR" b="1" dirty="0">
                <a:cs typeface="B Titr" pitchFamily="2" charset="-78"/>
              </a:rPr>
              <a:t>    اين هورمون در اثر تحريك سلولهاي عصبي مخصوص در بافت مغزي حشره و همچنين توسط گروهي از سلولهاي معده ترشح مي شود. </a:t>
            </a:r>
            <a:r>
              <a:rPr lang="fa-IR" b="1" dirty="0" smtClean="0">
                <a:cs typeface="B Titr" pitchFamily="2" charset="-78"/>
              </a:rPr>
              <a:t/>
            </a:r>
            <a:br>
              <a:rPr lang="fa-IR" b="1" dirty="0" smtClean="0">
                <a:cs typeface="B Titr" pitchFamily="2" charset="-78"/>
              </a:rPr>
            </a:br>
            <a:r>
              <a:rPr lang="fa-IR" b="1" dirty="0" smtClean="0">
                <a:cs typeface="B Titr" pitchFamily="2" charset="-78"/>
              </a:rPr>
              <a:t>عكس </a:t>
            </a:r>
            <a:r>
              <a:rPr lang="fa-IR" b="1" dirty="0">
                <a:cs typeface="B Titr" pitchFamily="2" charset="-78"/>
              </a:rPr>
              <a:t>العمل حشره در قبال ترشح اين هورمون توليد و ترشح هورمونهاي پوست اندازي و جواني است.</a:t>
            </a:r>
          </a:p>
        </p:txBody>
      </p:sp>
    </p:spTree>
  </p:cSld>
  <p:clrMapOvr>
    <a:masterClrMapping/>
  </p:clrMapOvr>
  <p:transition>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1000108"/>
            <a:ext cx="7000924" cy="4525963"/>
          </a:xfrm>
        </p:spPr>
        <p:txBody>
          <a:bodyPr>
            <a:normAutofit fontScale="92500"/>
          </a:bodyPr>
          <a:lstStyle/>
          <a:p>
            <a:pPr algn="just">
              <a:lnSpc>
                <a:spcPct val="150000"/>
              </a:lnSpc>
              <a:buNone/>
            </a:pPr>
            <a:r>
              <a:rPr lang="fa-IR" sz="3500" b="1" dirty="0">
                <a:solidFill>
                  <a:srgbClr val="C00000"/>
                </a:solidFill>
                <a:cs typeface="B Titr" pitchFamily="2" charset="-78"/>
              </a:rPr>
              <a:t> هورمون پوست اندازي : </a:t>
            </a:r>
            <a:endParaRPr lang="en-US" sz="3500" b="1" dirty="0">
              <a:solidFill>
                <a:srgbClr val="C00000"/>
              </a:solidFill>
              <a:cs typeface="B Titr" pitchFamily="2" charset="-78"/>
            </a:endParaRPr>
          </a:p>
          <a:p>
            <a:pPr algn="just">
              <a:lnSpc>
                <a:spcPct val="150000"/>
              </a:lnSpc>
            </a:pPr>
            <a:r>
              <a:rPr lang="fa-IR" b="1" dirty="0">
                <a:cs typeface="B Titr" pitchFamily="2" charset="-78"/>
              </a:rPr>
              <a:t>هورمون پوست اندازي از جمله هورمونهاي </a:t>
            </a:r>
            <a:r>
              <a:rPr lang="fa-IR" b="1" dirty="0" smtClean="0">
                <a:cs typeface="B Titr" pitchFamily="2" charset="-78"/>
              </a:rPr>
              <a:t/>
            </a:r>
            <a:br>
              <a:rPr lang="fa-IR" b="1" dirty="0" smtClean="0">
                <a:cs typeface="B Titr" pitchFamily="2" charset="-78"/>
              </a:rPr>
            </a:br>
            <a:r>
              <a:rPr lang="fa-IR" b="1" dirty="0" smtClean="0">
                <a:cs typeface="B Titr" pitchFamily="2" charset="-78"/>
              </a:rPr>
              <a:t>حشره </a:t>
            </a:r>
            <a:r>
              <a:rPr lang="fa-IR" b="1" dirty="0">
                <a:cs typeface="B Titr" pitchFamily="2" charset="-78"/>
              </a:rPr>
              <a:t>اي است كه توسط غده پيش قفسه سينه اي ترشح مي شود. اين هورمون </a:t>
            </a:r>
            <a:r>
              <a:rPr lang="fa-IR" b="1" dirty="0" smtClean="0">
                <a:cs typeface="B Titr" pitchFamily="2" charset="-78"/>
              </a:rPr>
              <a:t>(اكديزون) </a:t>
            </a:r>
            <a:r>
              <a:rPr lang="fa-IR" b="1" dirty="0">
                <a:cs typeface="B Titr" pitchFamily="2" charset="-78"/>
              </a:rPr>
              <a:t>موجب ساخته شدن </a:t>
            </a:r>
            <a:r>
              <a:rPr lang="fa-IR" b="1" dirty="0" smtClean="0">
                <a:cs typeface="B Titr" pitchFamily="2" charset="-78"/>
              </a:rPr>
              <a:t>پروتئين </a:t>
            </a:r>
            <a:r>
              <a:rPr lang="fa-IR" b="1" dirty="0">
                <a:cs typeface="B Titr" pitchFamily="2" charset="-78"/>
              </a:rPr>
              <a:t>هايي در سلولهاي اپيدرمي شده و </a:t>
            </a:r>
            <a:r>
              <a:rPr lang="fa-IR" b="1" dirty="0" smtClean="0">
                <a:cs typeface="B Titr" pitchFamily="2" charset="-78"/>
              </a:rPr>
              <a:t> پوست </a:t>
            </a:r>
            <a:r>
              <a:rPr lang="fa-IR" b="1" dirty="0">
                <a:cs typeface="B Titr" pitchFamily="2" charset="-78"/>
              </a:rPr>
              <a:t>اندازي را موجب مي شوند</a:t>
            </a:r>
            <a:r>
              <a:rPr lang="fa-IR" sz="3600" b="1" dirty="0"/>
              <a:t>.</a:t>
            </a:r>
            <a:endParaRPr lang="fa-IR" sz="3600" dirty="0"/>
          </a:p>
        </p:txBody>
      </p:sp>
    </p:spTree>
  </p:cSld>
  <p:clrMapOvr>
    <a:masterClrMapping/>
  </p:clrMapOvr>
  <p:transition>
    <p:split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857232"/>
            <a:ext cx="7358114" cy="4525963"/>
          </a:xfrm>
        </p:spPr>
        <p:txBody>
          <a:bodyPr>
            <a:noAutofit/>
          </a:bodyPr>
          <a:lstStyle/>
          <a:p>
            <a:pPr algn="just">
              <a:lnSpc>
                <a:spcPct val="150000"/>
              </a:lnSpc>
              <a:buNone/>
            </a:pPr>
            <a:r>
              <a:rPr lang="fa-IR" sz="3600" b="1" dirty="0"/>
              <a:t> </a:t>
            </a:r>
            <a:r>
              <a:rPr lang="fa-IR" b="1" dirty="0">
                <a:solidFill>
                  <a:srgbClr val="C00000"/>
                </a:solidFill>
                <a:cs typeface="B Titr" pitchFamily="2" charset="-78"/>
              </a:rPr>
              <a:t>هورمون جواني  :</a:t>
            </a:r>
            <a:endParaRPr lang="en-US" b="1" dirty="0">
              <a:solidFill>
                <a:srgbClr val="C00000"/>
              </a:solidFill>
              <a:cs typeface="B Titr" pitchFamily="2" charset="-78"/>
            </a:endParaRPr>
          </a:p>
          <a:p>
            <a:pPr algn="just">
              <a:lnSpc>
                <a:spcPct val="150000"/>
              </a:lnSpc>
              <a:buNone/>
            </a:pPr>
            <a:r>
              <a:rPr lang="fa-IR" sz="2800" b="1" dirty="0">
                <a:cs typeface="B Titr" pitchFamily="2" charset="-78"/>
              </a:rPr>
              <a:t>      هورمون جواني هورمون ديگري است كه توسط اجسام آلاتا ترشح مي شود اين هورمون سه وظيفه عمده برعهده دارد .</a:t>
            </a:r>
            <a:endParaRPr lang="en-US" sz="2800" b="1" dirty="0">
              <a:cs typeface="B Titr" pitchFamily="2" charset="-78"/>
            </a:endParaRPr>
          </a:p>
          <a:p>
            <a:pPr algn="just">
              <a:lnSpc>
                <a:spcPct val="150000"/>
              </a:lnSpc>
              <a:buNone/>
            </a:pPr>
            <a:r>
              <a:rPr lang="fa-IR" sz="2800" b="1" dirty="0">
                <a:solidFill>
                  <a:srgbClr val="0070C0"/>
                </a:solidFill>
                <a:cs typeface="B Titr" pitchFamily="2" charset="-78"/>
              </a:rPr>
              <a:t>الف ) رشد و تكوين لارو از آغاز تا ظهور بالغ</a:t>
            </a:r>
            <a:endParaRPr lang="en-US" sz="2800" b="1" dirty="0">
              <a:solidFill>
                <a:srgbClr val="0070C0"/>
              </a:solidFill>
              <a:cs typeface="B Titr" pitchFamily="2" charset="-78"/>
            </a:endParaRPr>
          </a:p>
          <a:p>
            <a:pPr algn="just">
              <a:lnSpc>
                <a:spcPct val="150000"/>
              </a:lnSpc>
              <a:buNone/>
            </a:pPr>
            <a:r>
              <a:rPr lang="fa-IR" sz="2800" b="1" dirty="0">
                <a:solidFill>
                  <a:srgbClr val="0070C0"/>
                </a:solidFill>
                <a:cs typeface="B Titr" pitchFamily="2" charset="-78"/>
              </a:rPr>
              <a:t>ب ) كنترل مراحل مختلف لاروي تا تشكيل پوپ</a:t>
            </a:r>
            <a:endParaRPr lang="en-US" sz="2800" b="1" dirty="0">
              <a:solidFill>
                <a:srgbClr val="0070C0"/>
              </a:solidFill>
              <a:cs typeface="B Titr" pitchFamily="2" charset="-78"/>
            </a:endParaRPr>
          </a:p>
          <a:p>
            <a:pPr algn="just">
              <a:lnSpc>
                <a:spcPct val="150000"/>
              </a:lnSpc>
              <a:buNone/>
            </a:pPr>
            <a:r>
              <a:rPr lang="fa-IR" sz="2800" b="1" dirty="0">
                <a:solidFill>
                  <a:srgbClr val="0070C0"/>
                </a:solidFill>
                <a:cs typeface="B Titr" pitchFamily="2" charset="-78"/>
              </a:rPr>
              <a:t>ج ) ايجاد تكامل مرحله اي </a:t>
            </a:r>
          </a:p>
        </p:txBody>
      </p:sp>
    </p:spTree>
  </p:cSld>
  <p:clrMapOvr>
    <a:masterClrMapping/>
  </p:clrMapOvr>
  <p:transition>
    <p:pull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60" y="1428736"/>
            <a:ext cx="8229600" cy="4525963"/>
          </a:xfrm>
        </p:spPr>
        <p:txBody>
          <a:bodyPr/>
          <a:lstStyle/>
          <a:p>
            <a:pPr>
              <a:lnSpc>
                <a:spcPct val="150000"/>
              </a:lnSpc>
              <a:buNone/>
            </a:pPr>
            <a:r>
              <a:rPr lang="fa-IR" sz="3600" b="1" dirty="0">
                <a:solidFill>
                  <a:srgbClr val="C00000"/>
                </a:solidFill>
                <a:cs typeface="B Titr" pitchFamily="2" charset="-78"/>
              </a:rPr>
              <a:t>سموم </a:t>
            </a:r>
            <a:r>
              <a:rPr lang="en-US" sz="3600" b="1" dirty="0">
                <a:solidFill>
                  <a:srgbClr val="C00000"/>
                </a:solidFill>
                <a:cs typeface="B Titr" pitchFamily="2" charset="-78"/>
              </a:rPr>
              <a:t>IGR</a:t>
            </a:r>
            <a:r>
              <a:rPr lang="fa-IR" sz="3600" b="1" dirty="0">
                <a:solidFill>
                  <a:srgbClr val="C00000"/>
                </a:solidFill>
                <a:cs typeface="B Titr" pitchFamily="2" charset="-78"/>
              </a:rPr>
              <a:t> مورد استفاده در ايران </a:t>
            </a:r>
            <a:endParaRPr lang="en-US" sz="3600" b="1" dirty="0">
              <a:solidFill>
                <a:srgbClr val="C00000"/>
              </a:solidFill>
              <a:cs typeface="B Titr" pitchFamily="2" charset="-78"/>
            </a:endParaRPr>
          </a:p>
          <a:p>
            <a:pPr lvl="0">
              <a:lnSpc>
                <a:spcPct val="150000"/>
              </a:lnSpc>
            </a:pPr>
            <a:r>
              <a:rPr lang="fa-IR" sz="2800" b="1" dirty="0">
                <a:cs typeface="B Titr" pitchFamily="2" charset="-78"/>
              </a:rPr>
              <a:t>متوپرن </a:t>
            </a:r>
            <a:endParaRPr lang="en-US" sz="2800" b="1" dirty="0">
              <a:cs typeface="B Titr" pitchFamily="2" charset="-78"/>
            </a:endParaRPr>
          </a:p>
          <a:p>
            <a:pPr lvl="0">
              <a:lnSpc>
                <a:spcPct val="150000"/>
              </a:lnSpc>
            </a:pPr>
            <a:r>
              <a:rPr lang="fa-IR" sz="2800" b="1" dirty="0">
                <a:cs typeface="B Titr" pitchFamily="2" charset="-78"/>
              </a:rPr>
              <a:t>ديفلوبنزورون </a:t>
            </a:r>
            <a:endParaRPr lang="en-US" sz="2800" b="1" dirty="0">
              <a:cs typeface="B Titr" pitchFamily="2" charset="-78"/>
            </a:endParaRPr>
          </a:p>
          <a:p>
            <a:endParaRPr lang="fa-IR" dirty="0"/>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1214422"/>
            <a:ext cx="7615262" cy="4525963"/>
          </a:xfrm>
        </p:spPr>
        <p:txBody>
          <a:bodyPr>
            <a:normAutofit/>
          </a:bodyPr>
          <a:lstStyle/>
          <a:p>
            <a:pPr lvl="0">
              <a:lnSpc>
                <a:spcPct val="150000"/>
              </a:lnSpc>
              <a:buNone/>
            </a:pPr>
            <a:r>
              <a:rPr lang="en-US" b="1" dirty="0" smtClean="0">
                <a:solidFill>
                  <a:srgbClr val="C00000"/>
                </a:solidFill>
                <a:cs typeface="B Titr" pitchFamily="2" charset="-78"/>
              </a:rPr>
              <a:t> </a:t>
            </a:r>
            <a:r>
              <a:rPr lang="fa-IR" b="1" dirty="0" smtClean="0">
                <a:solidFill>
                  <a:srgbClr val="C00000"/>
                </a:solidFill>
                <a:cs typeface="B Titr" pitchFamily="2" charset="-78"/>
              </a:rPr>
              <a:t>پيرازول :  </a:t>
            </a:r>
            <a:endParaRPr lang="en-US" b="1" dirty="0" smtClean="0">
              <a:solidFill>
                <a:srgbClr val="C00000"/>
              </a:solidFill>
              <a:cs typeface="B Titr" pitchFamily="2" charset="-78"/>
            </a:endParaRPr>
          </a:p>
          <a:p>
            <a:pPr algn="just">
              <a:lnSpc>
                <a:spcPct val="150000"/>
              </a:lnSpc>
              <a:buNone/>
            </a:pPr>
            <a:r>
              <a:rPr lang="fa-IR" b="1" dirty="0" smtClean="0">
                <a:cs typeface="B Titr" pitchFamily="2" charset="-78"/>
              </a:rPr>
              <a:t>اين تركيبات بدواً به عنوان سموم تماسي غيرسيستميك و مايت كش گوارشي معرفي شدند. از جمله سموم اين دسته ميتوان از </a:t>
            </a:r>
            <a:r>
              <a:rPr lang="en-US" b="1" dirty="0" err="1" smtClean="0">
                <a:cs typeface="B Titr" pitchFamily="2" charset="-78"/>
              </a:rPr>
              <a:t>Tebufenpyrad</a:t>
            </a:r>
            <a:r>
              <a:rPr lang="fa-IR" b="1" dirty="0" smtClean="0">
                <a:cs typeface="B Titr" pitchFamily="2" charset="-78"/>
              </a:rPr>
              <a:t>  ، </a:t>
            </a:r>
            <a:r>
              <a:rPr lang="en-US" b="1" dirty="0" err="1" smtClean="0">
                <a:cs typeface="B Titr" pitchFamily="2" charset="-78"/>
              </a:rPr>
              <a:t>Fenpyroximate</a:t>
            </a:r>
            <a:r>
              <a:rPr lang="fa-IR" b="1" dirty="0" smtClean="0">
                <a:cs typeface="B Titr" pitchFamily="2" charset="-78"/>
              </a:rPr>
              <a:t> نام برد</a:t>
            </a:r>
            <a:r>
              <a:rPr lang="fa-IR" sz="2800" b="1" dirty="0" smtClean="0">
                <a:cs typeface="B Titr" pitchFamily="2" charset="-78"/>
              </a:rPr>
              <a:t>.</a:t>
            </a:r>
            <a:endParaRPr lang="en-US" sz="2800" b="1" dirty="0" smtClean="0">
              <a:cs typeface="B Titr" pitchFamily="2" charset="-78"/>
            </a:endParaRPr>
          </a:p>
          <a:p>
            <a:endParaRPr lang="fa-IR" dirty="0">
              <a:cs typeface="B Davat"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525963"/>
          </a:xfrm>
        </p:spPr>
        <p:txBody>
          <a:bodyPr>
            <a:normAutofit fontScale="77500" lnSpcReduction="20000"/>
          </a:bodyPr>
          <a:lstStyle/>
          <a:p>
            <a:pPr lvl="0" algn="just">
              <a:lnSpc>
                <a:spcPct val="160000"/>
              </a:lnSpc>
            </a:pPr>
            <a:r>
              <a:rPr lang="fa-IR" sz="3600" b="1" dirty="0" smtClean="0">
                <a:solidFill>
                  <a:srgbClr val="FF0000"/>
                </a:solidFill>
                <a:cs typeface="B Titr" pitchFamily="2" charset="-78"/>
              </a:rPr>
              <a:t>سموم ريز پوشينه سازي شده  :</a:t>
            </a:r>
            <a:endParaRPr lang="en-US" sz="3600" b="1" dirty="0" smtClean="0">
              <a:solidFill>
                <a:srgbClr val="FF0000"/>
              </a:solidFill>
              <a:cs typeface="B Titr" pitchFamily="2" charset="-78"/>
            </a:endParaRPr>
          </a:p>
          <a:p>
            <a:pPr algn="just">
              <a:lnSpc>
                <a:spcPct val="160000"/>
              </a:lnSpc>
            </a:pPr>
            <a:r>
              <a:rPr lang="fa-IR" sz="3000" b="1" dirty="0" smtClean="0">
                <a:cs typeface="B Titr" pitchFamily="2" charset="-78"/>
              </a:rPr>
              <a:t>براي مبارزه با حشرات آفت در داخل ساختمانها بايد به منبع و منشاء آنها توجه نمود. در بيشتر موارد محل تخمگذاري و نشو و نماي اين حشرات در خارج از ساختمانهاست. </a:t>
            </a:r>
            <a:endParaRPr lang="en-US" sz="3000" b="1" dirty="0" smtClean="0">
              <a:cs typeface="B Titr" pitchFamily="2" charset="-78"/>
            </a:endParaRPr>
          </a:p>
          <a:p>
            <a:pPr algn="just">
              <a:lnSpc>
                <a:spcPct val="160000"/>
              </a:lnSpc>
            </a:pPr>
            <a:r>
              <a:rPr lang="fa-IR" sz="3000" b="1" dirty="0" smtClean="0">
                <a:cs typeface="B Titr" pitchFamily="2" charset="-78"/>
              </a:rPr>
              <a:t>به اين دليل محققان بر آنند كه تركيباتي را بيابند كه ضمن داشتن خاصيت ابقايي زياد فرمولاسيوني ساده و ارزان قيمت داشته باشند. اين تركيبات علاوه بر اين خصوصيات بايد روي سطوح مختلف خواص سمي ثابتي داشته باشند و براي گياهان مخاطره اي ايجاد نكنند. </a:t>
            </a:r>
            <a:endParaRPr lang="en-US" sz="3000" b="1" dirty="0" smtClean="0">
              <a:cs typeface="B Titr" pitchFamily="2" charset="-78"/>
            </a:endParaRPr>
          </a:p>
          <a:p>
            <a:endParaRPr lang="fa-I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428736"/>
            <a:ext cx="7901014" cy="4525963"/>
          </a:xfrm>
        </p:spPr>
        <p:txBody>
          <a:bodyPr>
            <a:normAutofit/>
          </a:bodyPr>
          <a:lstStyle/>
          <a:p>
            <a:pPr algn="just">
              <a:lnSpc>
                <a:spcPct val="150000"/>
              </a:lnSpc>
            </a:pPr>
            <a:r>
              <a:rPr lang="fa-IR" b="1" dirty="0" smtClean="0">
                <a:cs typeface="B Titr" pitchFamily="2" charset="-78"/>
              </a:rPr>
              <a:t> از ميان سموم رايج كنوني سموم ريز پوشينه سازي شده يا همان </a:t>
            </a:r>
            <a:r>
              <a:rPr lang="en-US" b="1" dirty="0" smtClean="0">
                <a:cs typeface="B Titr" pitchFamily="2" charset="-78"/>
              </a:rPr>
              <a:t>Microencapsulated Poisons</a:t>
            </a:r>
            <a:r>
              <a:rPr lang="fa-IR" b="1" dirty="0" smtClean="0">
                <a:cs typeface="B Titr" pitchFamily="2" charset="-78"/>
              </a:rPr>
              <a:t> داراي خواص مشابه با اين خواسته هاست.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24" y="1142984"/>
            <a:ext cx="7643866" cy="4525963"/>
          </a:xfrm>
        </p:spPr>
        <p:txBody>
          <a:bodyPr>
            <a:normAutofit/>
          </a:bodyPr>
          <a:lstStyle/>
          <a:p>
            <a:pPr algn="just">
              <a:lnSpc>
                <a:spcPct val="150000"/>
              </a:lnSpc>
              <a:buNone/>
            </a:pPr>
            <a:r>
              <a:rPr lang="fa-IR" sz="3500" b="1" dirty="0" smtClean="0"/>
              <a:t>    </a:t>
            </a:r>
            <a:r>
              <a:rPr lang="fa-IR" sz="2200" b="1" dirty="0" smtClean="0">
                <a:cs typeface="B Titr" pitchFamily="2" charset="-78"/>
              </a:rPr>
              <a:t>ريز پوشينه سازي روشي است كه در آن ماده سمي را داخل كپسول هاي پلاستيكي ميكروسكپي بسته بندي مي كنند و سپس آنها را روي سطوح جاذب حشرات مي پاشند.حشره با نشستن روي اين سطوح يا ريز</a:t>
            </a:r>
            <a:br>
              <a:rPr lang="fa-IR" sz="2200" b="1" dirty="0" smtClean="0">
                <a:cs typeface="B Titr" pitchFamily="2" charset="-78"/>
              </a:rPr>
            </a:br>
            <a:r>
              <a:rPr lang="fa-IR" sz="2200" b="1" dirty="0" smtClean="0">
                <a:cs typeface="B Titr" pitchFamily="2" charset="-78"/>
              </a:rPr>
              <a:t>كپسول ها را مي خورد و يا به واسطه پرزهاي موجود بر روي بدن آنها را برداشته با خود حمل مي نمايد.  بدين ترتيب دوز مرگبار لازم را دريافت مي كند . با استفاده از اين روش مي توان از سمومي كه در ساير اشكال كارآيي مناسبي از خود نشان نداده اند نيز استفاده نمود</a:t>
            </a:r>
            <a:r>
              <a:rPr lang="fa-IR" sz="2300" b="1" dirty="0" smtClean="0">
                <a:cs typeface="B Titr" pitchFamily="2" charset="-78"/>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1600200"/>
            <a:ext cx="7615262" cy="4525963"/>
          </a:xfrm>
        </p:spPr>
        <p:txBody>
          <a:bodyPr>
            <a:normAutofit/>
          </a:bodyPr>
          <a:lstStyle/>
          <a:p>
            <a:pPr algn="just">
              <a:lnSpc>
                <a:spcPct val="150000"/>
              </a:lnSpc>
            </a:pPr>
            <a:r>
              <a:rPr lang="fa-IR" sz="2800" b="1" dirty="0" smtClean="0">
                <a:cs typeface="B Titr" pitchFamily="2" charset="-78"/>
              </a:rPr>
              <a:t> اگر اين نوع فرمولاسيون از سموم سهواً خورده شود سميت ناچيزي خواهد داشت زيرا مايعات بدن رطوبت لازم را تأمين كرده، كپسول ها فرصت مي يابند از بدن دفع شوند.</a:t>
            </a: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2910" y="857232"/>
            <a:ext cx="7858180" cy="5262979"/>
          </a:xfrm>
          <a:prstGeom prst="rect">
            <a:avLst/>
          </a:prstGeom>
          <a:noFill/>
        </p:spPr>
        <p:txBody>
          <a:bodyPr wrap="square" rtlCol="1">
            <a:spAutoFit/>
          </a:bodyPr>
          <a:lstStyle/>
          <a:p>
            <a:pPr algn="just"/>
            <a:r>
              <a:rPr lang="fa-IR" sz="2800" b="1" dirty="0">
                <a:solidFill>
                  <a:srgbClr val="C00000"/>
                </a:solidFill>
                <a:cs typeface="B Jadid" pitchFamily="2" charset="-78"/>
              </a:rPr>
              <a:t>تقسيم بندي هاي مختلف سموم : </a:t>
            </a:r>
            <a:endParaRPr lang="fa-IR" sz="2800" b="1" dirty="0" smtClean="0">
              <a:solidFill>
                <a:srgbClr val="C00000"/>
              </a:solidFill>
              <a:cs typeface="B Jadid" pitchFamily="2" charset="-78"/>
            </a:endParaRPr>
          </a:p>
          <a:p>
            <a:pPr algn="just"/>
            <a:endParaRPr lang="en-US" sz="2800" b="1" dirty="0">
              <a:cs typeface="B Jadid" pitchFamily="2" charset="-78"/>
            </a:endParaRPr>
          </a:p>
          <a:p>
            <a:pPr algn="just"/>
            <a:r>
              <a:rPr lang="fa-IR" sz="2800" b="1" dirty="0">
                <a:solidFill>
                  <a:srgbClr val="C00000"/>
                </a:solidFill>
                <a:cs typeface="B Jadid" pitchFamily="2" charset="-78"/>
              </a:rPr>
              <a:t>طبقه بندي سموم بر اساس </a:t>
            </a:r>
            <a:r>
              <a:rPr lang="en-US" sz="2800" b="1" dirty="0">
                <a:solidFill>
                  <a:srgbClr val="C00000"/>
                </a:solidFill>
                <a:cs typeface="B Jadid" pitchFamily="2" charset="-78"/>
              </a:rPr>
              <a:t>LD50</a:t>
            </a:r>
            <a:r>
              <a:rPr lang="fa-IR" sz="2800" b="1" dirty="0">
                <a:solidFill>
                  <a:srgbClr val="C00000"/>
                </a:solidFill>
                <a:cs typeface="B Jadid" pitchFamily="2" charset="-78"/>
              </a:rPr>
              <a:t> خوراكي : </a:t>
            </a:r>
            <a:endParaRPr lang="fa-IR" sz="2800" b="1" dirty="0" smtClean="0">
              <a:solidFill>
                <a:srgbClr val="C00000"/>
              </a:solidFill>
              <a:cs typeface="B Jadid" pitchFamily="2" charset="-78"/>
            </a:endParaRPr>
          </a:p>
          <a:p>
            <a:pPr algn="just"/>
            <a:endParaRPr lang="en-US" sz="2400" b="1" dirty="0">
              <a:cs typeface="B Jadid" pitchFamily="2" charset="-78"/>
            </a:endParaRPr>
          </a:p>
          <a:p>
            <a:pPr algn="just">
              <a:lnSpc>
                <a:spcPct val="150000"/>
              </a:lnSpc>
            </a:pPr>
            <a:r>
              <a:rPr lang="fa-IR" sz="2800" b="1" dirty="0">
                <a:cs typeface="B Titr" pitchFamily="2" charset="-78"/>
              </a:rPr>
              <a:t>سموم سنتتيك را براساس ملاك هاي متفاوتي به چند دسته تقسيم مي كنند. يكي از اين تقسيم بنديها براساس معيار </a:t>
            </a:r>
            <a:r>
              <a:rPr lang="en-US" sz="2800" b="1" dirty="0">
                <a:cs typeface="B Titr" pitchFamily="2" charset="-78"/>
              </a:rPr>
              <a:t>LD50</a:t>
            </a:r>
            <a:r>
              <a:rPr lang="fa-IR" sz="2800" b="1" dirty="0">
                <a:cs typeface="B Titr" pitchFamily="2" charset="-78"/>
              </a:rPr>
              <a:t> انجام شده است. مطابق تقسيم بندي مذكور سموم به 5 كلاس بي نهايت سمي، بسيارسمي، با سميت متوسط، سمي و با سميت كم تقسيم مي شوند. (جدول 1)</a:t>
            </a:r>
            <a:endParaRPr lang="en-US" sz="2800" b="1" dirty="0">
              <a:cs typeface="B Titr" pitchFamily="2" charset="-78"/>
            </a:endParaRPr>
          </a:p>
          <a:p>
            <a:endParaRPr lang="fa-IR" dirty="0"/>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525963"/>
          </a:xfrm>
        </p:spPr>
        <p:txBody>
          <a:bodyPr>
            <a:normAutofit fontScale="92500" lnSpcReduction="20000"/>
          </a:bodyPr>
          <a:lstStyle/>
          <a:p>
            <a:pPr algn="just">
              <a:lnSpc>
                <a:spcPct val="150000"/>
              </a:lnSpc>
            </a:pPr>
            <a:r>
              <a:rPr lang="fa-IR" sz="2800" b="1" dirty="0" smtClean="0">
                <a:cs typeface="B Titr" pitchFamily="2" charset="-78"/>
              </a:rPr>
              <a:t> از ديگر قابليت هاي اين سموم زمان تماس كوتاه حشره با سم است. در ساير فرمولاسيون ها حشره براي جذب دوز مرگبار لازم بايد مدت زمان درازي را بر سطح سمپاشي شده باقي بمانند اما در آزمايشات انجام شده توسط يكي از مراكز تحقيقاتي مشخص گرديده كه 15 ثانيه توقف حشره بر سطح سمپاشي شده با اين دسته از سموم كافي است تا حشره مزبور دوز مرگبار را دريافت دارد. اگر كپسول توسط حشره خورده شود كپسول ها در داخل لوله گوارشي باز شده و مسموميت گوارشي حشره را موجب مي شوند.</a:t>
            </a:r>
          </a:p>
        </p:txBody>
      </p:sp>
    </p:spTree>
  </p:cSld>
  <p:clrMapOvr>
    <a:masterClrMapping/>
  </p:clrMapOvr>
  <p:transition>
    <p:spli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00200"/>
            <a:ext cx="8401080" cy="4525963"/>
          </a:xfrm>
        </p:spPr>
        <p:txBody>
          <a:bodyPr/>
          <a:lstStyle/>
          <a:p>
            <a:pPr lvl="0">
              <a:lnSpc>
                <a:spcPct val="150000"/>
              </a:lnSpc>
              <a:buNone/>
            </a:pPr>
            <a:r>
              <a:rPr lang="fa-IR" b="1" dirty="0" smtClean="0">
                <a:solidFill>
                  <a:srgbClr val="FF0000"/>
                </a:solidFill>
              </a:rPr>
              <a:t> </a:t>
            </a:r>
            <a:r>
              <a:rPr lang="fa-IR" sz="2600" b="1" dirty="0" smtClean="0">
                <a:solidFill>
                  <a:srgbClr val="FF0000"/>
                </a:solidFill>
                <a:cs typeface="B Titr" pitchFamily="2" charset="-78"/>
              </a:rPr>
              <a:t>حشره كش هاي بيولوژيك : </a:t>
            </a:r>
            <a:endParaRPr lang="en-US" sz="2600" b="1" dirty="0" smtClean="0">
              <a:solidFill>
                <a:srgbClr val="FF0000"/>
              </a:solidFill>
              <a:cs typeface="B Titr" pitchFamily="2" charset="-78"/>
            </a:endParaRPr>
          </a:p>
          <a:p>
            <a:pPr>
              <a:lnSpc>
                <a:spcPct val="200000"/>
              </a:lnSpc>
            </a:pPr>
            <a:r>
              <a:rPr lang="fa-IR" sz="2600" b="1" dirty="0" smtClean="0">
                <a:cs typeface="B Titr" pitchFamily="2" charset="-78"/>
              </a:rPr>
              <a:t>در ميان پاتوژن هاي مختلف حشرات باكتري </a:t>
            </a:r>
            <a:r>
              <a:rPr lang="en-US" sz="2400" b="1" dirty="0" smtClean="0">
                <a:cs typeface="B Titr" pitchFamily="2" charset="-78"/>
              </a:rPr>
              <a:t>Bacillus</a:t>
            </a:r>
            <a:r>
              <a:rPr lang="en-US" sz="2600" b="1" dirty="0" smtClean="0">
                <a:cs typeface="B Titr" pitchFamily="2" charset="-78"/>
              </a:rPr>
              <a:t> </a:t>
            </a:r>
            <a:r>
              <a:rPr lang="en-US" sz="2400" b="1" dirty="0" err="1" smtClean="0">
                <a:cs typeface="B Titr" pitchFamily="2" charset="-78"/>
              </a:rPr>
              <a:t>thuringiencis</a:t>
            </a:r>
            <a:r>
              <a:rPr lang="en-US" sz="2600" b="1" dirty="0" smtClean="0">
                <a:cs typeface="B Titr" pitchFamily="2" charset="-78"/>
              </a:rPr>
              <a:t> H-14</a:t>
            </a:r>
            <a:r>
              <a:rPr lang="fa-IR" sz="2600" b="1" dirty="0" smtClean="0">
                <a:cs typeface="B Titr" pitchFamily="2" charset="-78"/>
              </a:rPr>
              <a:t> ، </a:t>
            </a:r>
            <a:r>
              <a:rPr lang="en-US" sz="2400" b="1" dirty="0" smtClean="0">
                <a:cs typeface="B Titr" pitchFamily="2" charset="-78"/>
              </a:rPr>
              <a:t>Bacillus</a:t>
            </a:r>
            <a:r>
              <a:rPr lang="en-US" sz="2600" b="1" dirty="0" smtClean="0">
                <a:cs typeface="B Titr" pitchFamily="2" charset="-78"/>
              </a:rPr>
              <a:t>  </a:t>
            </a:r>
            <a:r>
              <a:rPr lang="en-US" sz="2400" b="1" dirty="0" err="1" smtClean="0">
                <a:cs typeface="B Titr" pitchFamily="2" charset="-78"/>
              </a:rPr>
              <a:t>sphaericus</a:t>
            </a:r>
            <a:r>
              <a:rPr lang="fa-IR" sz="2600" b="1" dirty="0" smtClean="0">
                <a:cs typeface="B Titr" pitchFamily="2" charset="-78"/>
              </a:rPr>
              <a:t> پروتئين هايي توليد مي كنند كه براي لارو پشه ها و مگس هاي سياه سمي است. </a:t>
            </a:r>
            <a:endParaRPr lang="en-US" sz="2600" b="1" dirty="0" smtClean="0">
              <a:cs typeface="B Titr" pitchFamily="2" charset="-78"/>
            </a:endParaRPr>
          </a:p>
          <a:p>
            <a:endParaRPr lang="fa-IR" dirty="0"/>
          </a:p>
        </p:txBody>
      </p:sp>
    </p:spTree>
  </p:cSld>
  <p:clrMapOvr>
    <a:masterClrMapping/>
  </p:clrMapOvr>
  <p:transition>
    <p:strips/>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71546"/>
            <a:ext cx="8229600" cy="4525963"/>
          </a:xfrm>
        </p:spPr>
        <p:txBody>
          <a:bodyPr>
            <a:normAutofit lnSpcReduction="10000"/>
          </a:bodyPr>
          <a:lstStyle/>
          <a:p>
            <a:pPr algn="just">
              <a:buNone/>
            </a:pPr>
            <a:r>
              <a:rPr lang="fa-IR" sz="2600" b="1" dirty="0" smtClean="0">
                <a:solidFill>
                  <a:srgbClr val="FF0000"/>
                </a:solidFill>
                <a:cs typeface="B Titr" pitchFamily="2" charset="-78"/>
              </a:rPr>
              <a:t>مقاومت به حشره كش ها و مديريت مقاومت  :</a:t>
            </a:r>
            <a:endParaRPr lang="en-US" sz="2600" b="1" dirty="0" smtClean="0">
              <a:solidFill>
                <a:srgbClr val="FF0000"/>
              </a:solidFill>
              <a:cs typeface="B Titr" pitchFamily="2" charset="-78"/>
            </a:endParaRPr>
          </a:p>
          <a:p>
            <a:pPr algn="just">
              <a:lnSpc>
                <a:spcPct val="150000"/>
              </a:lnSpc>
            </a:pPr>
            <a:r>
              <a:rPr lang="fa-IR" sz="2600" b="1" dirty="0" smtClean="0">
                <a:cs typeface="B Titr" pitchFamily="2" charset="-78"/>
              </a:rPr>
              <a:t>بنا به تعريف، مقاومت به حشره كش ها ويژگي ارثي است كه به حشره امكان مي دهد تا پس از تماس با دوزي كه بطور معمول مرگبار است همچنان به حيات خود ادامه  دهد. براساس تعريف سازمان بهداشت جهاني كه در سال 1957  ارائه شده است مقاومت عبارتست از  : </a:t>
            </a:r>
            <a:endParaRPr lang="en-US" sz="2600" b="1" dirty="0" smtClean="0">
              <a:cs typeface="B Titr" pitchFamily="2" charset="-78"/>
            </a:endParaRPr>
          </a:p>
          <a:p>
            <a:pPr algn="just">
              <a:lnSpc>
                <a:spcPct val="150000"/>
              </a:lnSpc>
              <a:buNone/>
            </a:pPr>
            <a:r>
              <a:rPr lang="fa-IR" sz="2600" b="1" dirty="0" smtClean="0">
                <a:cs typeface="B Titr" pitchFamily="2" charset="-78"/>
              </a:rPr>
              <a:t>" </a:t>
            </a:r>
            <a:r>
              <a:rPr lang="fa-IR" sz="2600" b="1" dirty="0" smtClean="0">
                <a:solidFill>
                  <a:srgbClr val="7030A0"/>
                </a:solidFill>
                <a:cs typeface="B Titr" pitchFamily="2" charset="-78"/>
              </a:rPr>
              <a:t>توانايي توسعه يافته يك گونه از حشرات براي تحمل دوزي از ماده سمي كه براي اكثر افراد جمعيت طبيعي همان گونه مرگبار باشد.  "</a:t>
            </a:r>
            <a:endParaRPr lang="en-US" sz="2600" b="1" dirty="0" smtClean="0">
              <a:solidFill>
                <a:srgbClr val="7030A0"/>
              </a:solidFill>
              <a:cs typeface="B Titr" pitchFamily="2" charset="-78"/>
            </a:endParaRPr>
          </a:p>
          <a:p>
            <a:endParaRPr lang="fa-IR" dirty="0"/>
          </a:p>
        </p:txBody>
      </p:sp>
    </p:spTree>
  </p:cSld>
  <p:clrMapOvr>
    <a:masterClrMapping/>
  </p:clrMapOvr>
  <p:transition>
    <p:pull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428736"/>
            <a:ext cx="7872410" cy="4525963"/>
          </a:xfrm>
        </p:spPr>
        <p:txBody>
          <a:bodyPr/>
          <a:lstStyle/>
          <a:p>
            <a:pPr algn="just">
              <a:lnSpc>
                <a:spcPct val="150000"/>
              </a:lnSpc>
            </a:pPr>
            <a:r>
              <a:rPr lang="fa-IR" sz="2600" b="1" dirty="0" smtClean="0">
                <a:cs typeface="B Titr" pitchFamily="2" charset="-78"/>
              </a:rPr>
              <a:t>تاكتيك هاي مورد استفاده براي مديريت مقاومت در جمعيت ناقلين شامل اقدامات زير است :</a:t>
            </a:r>
            <a:endParaRPr lang="en-US" sz="2600" b="1" dirty="0" smtClean="0">
              <a:cs typeface="B Titr" pitchFamily="2" charset="-78"/>
            </a:endParaRPr>
          </a:p>
          <a:p>
            <a:pPr lvl="0" algn="just">
              <a:lnSpc>
                <a:spcPct val="150000"/>
              </a:lnSpc>
            </a:pPr>
            <a:r>
              <a:rPr lang="fa-IR" sz="2600" b="1" dirty="0" smtClean="0">
                <a:cs typeface="B Titr" pitchFamily="2" charset="-78"/>
              </a:rPr>
              <a:t>ايجاد تنوع در دوز مورد استفاده همراه با كاربرد متناوب آفت كش هاي مختلف.</a:t>
            </a:r>
            <a:endParaRPr lang="en-US" sz="2600" b="1" dirty="0" smtClean="0">
              <a:cs typeface="B Titr" pitchFamily="2" charset="-78"/>
            </a:endParaRPr>
          </a:p>
          <a:p>
            <a:pPr lvl="0" algn="just">
              <a:lnSpc>
                <a:spcPct val="150000"/>
              </a:lnSpc>
            </a:pPr>
            <a:r>
              <a:rPr lang="fa-IR" sz="2600" b="1" dirty="0" smtClean="0">
                <a:cs typeface="B Titr" pitchFamily="2" charset="-78"/>
              </a:rPr>
              <a:t>كاربرد محلي آفت كش ها به جاي كاربرد وسيع آنها. به عبارت ديگر محدود كردن استفاده از آفت كش ها در محل هايي كه سطح انتقال بالاست.</a:t>
            </a:r>
            <a:endParaRPr lang="en-US" sz="2600" b="1" dirty="0" smtClean="0">
              <a:cs typeface="B Titr" pitchFamily="2" charset="-78"/>
            </a:endParaRPr>
          </a:p>
          <a:p>
            <a:endParaRPr lang="fa-IR" dirty="0"/>
          </a:p>
        </p:txBody>
      </p:sp>
    </p:spTree>
  </p:cSld>
  <p:clrMapOvr>
    <a:masterClrMapping/>
  </p:clrMapOvr>
  <p:transition>
    <p:wheel/>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285860"/>
            <a:ext cx="7615262" cy="4525963"/>
          </a:xfrm>
        </p:spPr>
        <p:txBody>
          <a:bodyPr/>
          <a:lstStyle/>
          <a:p>
            <a:pPr lvl="0" algn="just">
              <a:lnSpc>
                <a:spcPct val="150000"/>
              </a:lnSpc>
            </a:pPr>
            <a:r>
              <a:rPr lang="fa-IR" sz="2800" b="1" dirty="0" smtClean="0">
                <a:cs typeface="B Titr" pitchFamily="2" charset="-78"/>
              </a:rPr>
              <a:t>سمپاشي بصورت محلي فقط در زماني كه بيماري آندميك منتقله بوسيله ناقلان وجود داشته باشد و يا آلودگي به آفات بهداشتي وجود داشته باشد.</a:t>
            </a:r>
            <a:endParaRPr lang="en-US" sz="2800" b="1" dirty="0" smtClean="0">
              <a:cs typeface="B Titr" pitchFamily="2" charset="-78"/>
            </a:endParaRPr>
          </a:p>
          <a:p>
            <a:pPr lvl="0" algn="just">
              <a:lnSpc>
                <a:spcPct val="150000"/>
              </a:lnSpc>
            </a:pPr>
            <a:r>
              <a:rPr lang="fa-IR" sz="2800" b="1" dirty="0" smtClean="0">
                <a:cs typeface="B Titr" pitchFamily="2" charset="-78"/>
              </a:rPr>
              <a:t>استفاده از سمومي با ماندگاري كمتر.</a:t>
            </a:r>
            <a:endParaRPr lang="en-US" sz="2800" b="1" dirty="0" smtClean="0">
              <a:cs typeface="B Titr" pitchFamily="2" charset="-78"/>
            </a:endParaRPr>
          </a:p>
          <a:p>
            <a:endParaRPr lang="fa-IR" dirty="0"/>
          </a:p>
        </p:txBody>
      </p:sp>
    </p:spTree>
  </p:cSld>
  <p:clrMapOvr>
    <a:masterClrMapping/>
  </p:clrMapOvr>
  <p:transition>
    <p:wheel/>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357298"/>
            <a:ext cx="8229600" cy="4525963"/>
          </a:xfrm>
        </p:spPr>
        <p:txBody>
          <a:bodyPr/>
          <a:lstStyle/>
          <a:p>
            <a:pPr lvl="0" algn="just">
              <a:lnSpc>
                <a:spcPct val="150000"/>
              </a:lnSpc>
            </a:pPr>
            <a:r>
              <a:rPr lang="fa-IR" sz="2800" b="1" dirty="0" smtClean="0">
                <a:cs typeface="B Titr" pitchFamily="2" charset="-78"/>
              </a:rPr>
              <a:t>هدف قرار دادن مرحله اي مشخص از حشره هدف. به عنوان مثال استفاده از شيوه هايي كه حشره بالغ و يا حشرات ماده يا نر را مي كشد به جاي كاربرد روش هايي كه هر دو جنس با تمام مراحل چرخه زندگي حشره هدف را از ميان مي برد.</a:t>
            </a:r>
            <a:endParaRPr lang="en-US" sz="2800" b="1" dirty="0" smtClean="0">
              <a:cs typeface="B Titr" pitchFamily="2" charset="-78"/>
            </a:endParaRPr>
          </a:p>
          <a:p>
            <a:pPr lvl="0" algn="just">
              <a:lnSpc>
                <a:spcPct val="150000"/>
              </a:lnSpc>
            </a:pPr>
            <a:r>
              <a:rPr lang="fa-IR" sz="2800" b="1" dirty="0" smtClean="0">
                <a:cs typeface="B Titr" pitchFamily="2" charset="-78"/>
              </a:rPr>
              <a:t>استفاده از فرمولاسيون هاي توسعه يافته آفت كش ها </a:t>
            </a:r>
            <a:endParaRPr lang="en-US" sz="2800" b="1" dirty="0" smtClean="0">
              <a:cs typeface="B Titr" pitchFamily="2" charset="-78"/>
            </a:endParaRPr>
          </a:p>
          <a:p>
            <a:pPr lvl="0" algn="just">
              <a:lnSpc>
                <a:spcPct val="150000"/>
              </a:lnSpc>
            </a:pPr>
            <a:r>
              <a:rPr lang="fa-IR" sz="2800" b="1" dirty="0" smtClean="0">
                <a:cs typeface="B Titr" pitchFamily="2" charset="-78"/>
              </a:rPr>
              <a:t>استفاده از سينرژيستها </a:t>
            </a:r>
            <a:endParaRPr lang="en-US" sz="2800" b="1" dirty="0" smtClean="0">
              <a:cs typeface="B Titr" pitchFamily="2" charset="-78"/>
            </a:endParaRPr>
          </a:p>
          <a:p>
            <a:endParaRPr lang="fa-IR" dirty="0"/>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nSpc>
                <a:spcPct val="150000"/>
              </a:lnSpc>
            </a:pPr>
            <a:r>
              <a:rPr lang="fa-IR" b="1" dirty="0" smtClean="0">
                <a:cs typeface="B Titr" pitchFamily="2" charset="-78"/>
              </a:rPr>
              <a:t>اجتناب از بكارگيري فرمولاسيون هاي </a:t>
            </a:r>
            <a:r>
              <a:rPr lang="en-US" b="1" dirty="0" smtClean="0">
                <a:cs typeface="B Titr" pitchFamily="2" charset="-78"/>
              </a:rPr>
              <a:t>Slow- release</a:t>
            </a:r>
          </a:p>
          <a:p>
            <a:pPr lvl="0">
              <a:lnSpc>
                <a:spcPct val="150000"/>
              </a:lnSpc>
            </a:pPr>
            <a:r>
              <a:rPr lang="fa-IR" b="1" dirty="0" smtClean="0">
                <a:cs typeface="B Titr" pitchFamily="2" charset="-78"/>
              </a:rPr>
              <a:t>شناسايي آفت كش هاي جديد با جايگاه فعال جانشين</a:t>
            </a:r>
            <a:endParaRPr lang="en-US" b="1" dirty="0" smtClean="0">
              <a:cs typeface="B Titr" pitchFamily="2" charset="-78"/>
            </a:endParaRPr>
          </a:p>
          <a:p>
            <a:pPr lvl="0">
              <a:lnSpc>
                <a:spcPct val="150000"/>
              </a:lnSpc>
            </a:pPr>
            <a:r>
              <a:rPr lang="fa-IR" b="1" dirty="0" smtClean="0">
                <a:cs typeface="B Titr" pitchFamily="2" charset="-78"/>
              </a:rPr>
              <a:t>استفاده از شيوه هاي كنترل غيرشيميايي </a:t>
            </a:r>
            <a:endParaRPr lang="en-US" b="1" dirty="0" smtClean="0">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buNone/>
            </a:pPr>
            <a:r>
              <a:rPr lang="fa-IR" b="1" dirty="0" smtClean="0">
                <a:solidFill>
                  <a:srgbClr val="C00000"/>
                </a:solidFill>
                <a:cs typeface="B Titr" pitchFamily="2" charset="-78"/>
              </a:rPr>
              <a:t>اقسام جونده كش ها : </a:t>
            </a:r>
            <a:endParaRPr lang="en-US" b="1" dirty="0" smtClean="0">
              <a:solidFill>
                <a:srgbClr val="C00000"/>
              </a:solidFill>
              <a:cs typeface="B Titr" pitchFamily="2" charset="-78"/>
            </a:endParaRPr>
          </a:p>
          <a:p>
            <a:pPr>
              <a:lnSpc>
                <a:spcPct val="150000"/>
              </a:lnSpc>
              <a:buNone/>
            </a:pPr>
            <a:r>
              <a:rPr lang="fa-IR" sz="2400" b="1" dirty="0" smtClean="0">
                <a:solidFill>
                  <a:srgbClr val="C00000"/>
                </a:solidFill>
                <a:cs typeface="B Titr" pitchFamily="2" charset="-78"/>
              </a:rPr>
              <a:t>جونده كش ها را كلاً به سه گروه تقسيم مي كنند : </a:t>
            </a:r>
            <a:endParaRPr lang="en-US" sz="2400" b="1" dirty="0" smtClean="0">
              <a:solidFill>
                <a:srgbClr val="C00000"/>
              </a:solidFill>
              <a:cs typeface="B Titr" pitchFamily="2" charset="-78"/>
            </a:endParaRPr>
          </a:p>
          <a:p>
            <a:pPr lvl="1">
              <a:lnSpc>
                <a:spcPct val="150000"/>
              </a:lnSpc>
            </a:pPr>
            <a:r>
              <a:rPr lang="fa-IR" b="1" dirty="0" smtClean="0">
                <a:cs typeface="B Titr" pitchFamily="2" charset="-78"/>
              </a:rPr>
              <a:t>جونده كش هاي تدخيني </a:t>
            </a:r>
            <a:endParaRPr lang="en-US" b="1" dirty="0" smtClean="0">
              <a:cs typeface="B Titr" pitchFamily="2" charset="-78"/>
            </a:endParaRPr>
          </a:p>
          <a:p>
            <a:pPr lvl="1">
              <a:lnSpc>
                <a:spcPct val="150000"/>
              </a:lnSpc>
            </a:pPr>
            <a:r>
              <a:rPr lang="fa-IR" b="1" dirty="0" smtClean="0">
                <a:cs typeface="B Titr" pitchFamily="2" charset="-78"/>
              </a:rPr>
              <a:t>جونده كش هاي شديدالاثر</a:t>
            </a:r>
            <a:endParaRPr lang="en-US" b="1" dirty="0" smtClean="0">
              <a:cs typeface="B Titr" pitchFamily="2" charset="-78"/>
            </a:endParaRPr>
          </a:p>
          <a:p>
            <a:pPr lvl="1">
              <a:lnSpc>
                <a:spcPct val="150000"/>
              </a:lnSpc>
            </a:pPr>
            <a:r>
              <a:rPr lang="fa-IR" b="1" dirty="0" smtClean="0">
                <a:cs typeface="B Titr" pitchFamily="2" charset="-78"/>
              </a:rPr>
              <a:t>جونده كش هاي ضدانعقادي</a:t>
            </a:r>
            <a:endParaRPr lang="en-US" b="1" dirty="0" smtClean="0">
              <a:cs typeface="B Titr" pitchFamily="2" charset="-78"/>
            </a:endParaRPr>
          </a:p>
        </p:txBody>
      </p:sp>
    </p:spTree>
  </p:cSld>
  <p:clrMapOvr>
    <a:masterClrMapping/>
  </p:clrMapOvr>
  <p:transition>
    <p:wedg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1600200"/>
            <a:ext cx="7286676" cy="4525963"/>
          </a:xfrm>
        </p:spPr>
        <p:txBody>
          <a:bodyPr/>
          <a:lstStyle/>
          <a:p>
            <a:pPr lvl="0" algn="just">
              <a:lnSpc>
                <a:spcPct val="150000"/>
              </a:lnSpc>
              <a:buNone/>
            </a:pPr>
            <a:r>
              <a:rPr lang="fa-IR" b="1" dirty="0" smtClean="0">
                <a:solidFill>
                  <a:srgbClr val="C00000"/>
                </a:solidFill>
                <a:cs typeface="B Titr" pitchFamily="2" charset="-78"/>
              </a:rPr>
              <a:t>جونده كش هاي تدخيني : </a:t>
            </a:r>
            <a:endParaRPr lang="en-US" b="1" dirty="0" smtClean="0">
              <a:solidFill>
                <a:srgbClr val="C00000"/>
              </a:solidFill>
              <a:cs typeface="B Titr" pitchFamily="2" charset="-78"/>
            </a:endParaRPr>
          </a:p>
          <a:p>
            <a:pPr algn="just">
              <a:lnSpc>
                <a:spcPct val="150000"/>
              </a:lnSpc>
              <a:buNone/>
            </a:pPr>
            <a:r>
              <a:rPr lang="fa-IR" sz="2800" b="1" dirty="0" smtClean="0">
                <a:cs typeface="B Titr" pitchFamily="2" charset="-78"/>
              </a:rPr>
              <a:t>      به منظور مبارزه با جوندگان و  اكتوپارازيت هاي آنها در محل هاي غيرقابل دسترسي مورد استفاده قرار </a:t>
            </a:r>
            <a:br>
              <a:rPr lang="fa-IR" sz="2800" b="1" dirty="0" smtClean="0">
                <a:cs typeface="B Titr" pitchFamily="2" charset="-78"/>
              </a:rPr>
            </a:br>
            <a:r>
              <a:rPr lang="fa-IR" sz="2800" b="1" dirty="0" smtClean="0">
                <a:cs typeface="B Titr" pitchFamily="2" charset="-78"/>
              </a:rPr>
              <a:t>مي گيرند. اين دسته از سموم فوق العاده خطرناك بوده و به همين دليل توسط افراد خبره بكار گرفته شدند. </a:t>
            </a:r>
            <a:endParaRPr lang="en-US" sz="2800" b="1" dirty="0" smtClean="0">
              <a:cs typeface="B Titr" pitchFamily="2" charset="-78"/>
            </a:endParaRPr>
          </a:p>
          <a:p>
            <a:endParaRPr lang="fa-IR" dirty="0"/>
          </a:p>
        </p:txBody>
      </p:sp>
    </p:spTree>
  </p:cSld>
  <p:clrMapOvr>
    <a:masterClrMapping/>
  </p:clrMapOvr>
  <p:transition>
    <p:wipe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28596" y="1142984"/>
          <a:ext cx="7858178" cy="5072095"/>
        </p:xfrm>
        <a:graphic>
          <a:graphicData uri="http://schemas.openxmlformats.org/drawingml/2006/table">
            <a:tbl>
              <a:tblPr rtl="1"/>
              <a:tblGrid>
                <a:gridCol w="1553421"/>
                <a:gridCol w="1340341"/>
                <a:gridCol w="730314"/>
                <a:gridCol w="1613564"/>
                <a:gridCol w="1310269"/>
                <a:gridCol w="1310269"/>
              </a:tblGrid>
              <a:tr h="1127133">
                <a:tc>
                  <a:txBody>
                    <a:bodyPr/>
                    <a:lstStyle/>
                    <a:p>
                      <a:pPr algn="ctr" rtl="1">
                        <a:lnSpc>
                          <a:spcPct val="115000"/>
                        </a:lnSpc>
                        <a:spcAft>
                          <a:spcPts val="0"/>
                        </a:spcAft>
                      </a:pPr>
                      <a:r>
                        <a:rPr lang="fa-IR" sz="1600" b="1" dirty="0">
                          <a:latin typeface="Times New Roman"/>
                          <a:ea typeface="Times New Roman"/>
                          <a:cs typeface="B Nazanin"/>
                        </a:rPr>
                        <a:t>ماده تدخيني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600" b="1" dirty="0">
                          <a:latin typeface="Times New Roman"/>
                          <a:ea typeface="Times New Roman"/>
                          <a:cs typeface="B Nazanin"/>
                        </a:rPr>
                        <a:t>فرمول شيميايي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600" b="1" dirty="0">
                          <a:latin typeface="Times New Roman"/>
                          <a:ea typeface="Times New Roman"/>
                          <a:cs typeface="B Nazanin"/>
                        </a:rPr>
                        <a:t>وزن مولكولي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600" b="1" dirty="0">
                          <a:latin typeface="Times New Roman"/>
                          <a:ea typeface="Times New Roman"/>
                          <a:cs typeface="B Nazanin"/>
                        </a:rPr>
                        <a:t>اثرات فيزيولوژيكي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en-US" sz="1600" b="1" dirty="0">
                          <a:latin typeface="Times New Roman"/>
                          <a:ea typeface="Times New Roman"/>
                          <a:cs typeface="B Nazanin"/>
                        </a:rPr>
                        <a:t>LD50(Rat) mg/lit</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600" b="1">
                          <a:latin typeface="Times New Roman"/>
                          <a:ea typeface="Times New Roman"/>
                          <a:cs typeface="B Nazanin"/>
                        </a:rPr>
                        <a:t>قابليت اشتعال</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63566">
                <a:tc>
                  <a:txBody>
                    <a:bodyPr/>
                    <a:lstStyle/>
                    <a:p>
                      <a:pPr algn="ctr" rtl="1">
                        <a:lnSpc>
                          <a:spcPct val="115000"/>
                        </a:lnSpc>
                        <a:spcAft>
                          <a:spcPts val="0"/>
                        </a:spcAft>
                      </a:pPr>
                      <a:r>
                        <a:rPr lang="fa-IR" sz="1600" b="1">
                          <a:latin typeface="Times New Roman"/>
                          <a:ea typeface="Times New Roman"/>
                          <a:cs typeface="B Nazanin"/>
                        </a:rPr>
                        <a:t>سيانيد هيدروژن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HCN</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27</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خفقان آور شيميايي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0/4</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بله</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منوكسيد كربن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CO</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28</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خفقان آور شيميايي</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0/35 </a:t>
                      </a:r>
                      <a:r>
                        <a:rPr lang="fa-IR" sz="1600" b="1" dirty="0">
                          <a:latin typeface="Times New Roman"/>
                          <a:ea typeface="Times New Roman"/>
                          <a:cs typeface="B Nazanin"/>
                        </a:rPr>
                        <a:t>غلظت</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خير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فسفيد هيدروژن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H3P</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34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التهاب آور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0/8</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بله</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دي اكسيد كربن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CO2</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44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خفقان آور ساده</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30-20 غلظت</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خير</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دي اكسيد گوگرد</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SO2</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64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التهاب آور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1/6</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خير</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متيل برومايد</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CH3Br</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95</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التهاب آور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3/6</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خير</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كلروپيكرين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CCl3NO2</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164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التهاب آور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2</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خير</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9" name="Rectangle 1"/>
          <p:cNvSpPr>
            <a:spLocks noChangeArrowheads="1"/>
          </p:cNvSpPr>
          <p:nvPr/>
        </p:nvSpPr>
        <p:spPr bwMode="auto">
          <a:xfrm>
            <a:off x="642910" y="571480"/>
            <a:ext cx="6904455"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AC1004"/>
                </a:solidFill>
                <a:effectLst/>
                <a:latin typeface="Arial" pitchFamily="34" charset="0"/>
                <a:ea typeface="Times New Roman" pitchFamily="18" charset="0"/>
                <a:cs typeface="B Titr" pitchFamily="2" charset="-78"/>
              </a:rPr>
              <a:t>جدول 4 </a:t>
            </a:r>
            <a:r>
              <a:rPr kumimoji="0" lang="fa-IR" sz="2400" b="1" i="0" u="none" strike="noStrike" cap="none" normalizeH="0" baseline="0" dirty="0" smtClean="0">
                <a:ln>
                  <a:noFill/>
                </a:ln>
                <a:solidFill>
                  <a:srgbClr val="AC1004"/>
                </a:solidFill>
                <a:effectLst/>
                <a:latin typeface="Arial" pitchFamily="34" charset="0"/>
                <a:ea typeface="Times New Roman" pitchFamily="18" charset="0"/>
                <a:cs typeface="Arial" pitchFamily="34" charset="0"/>
              </a:rPr>
              <a:t>–</a:t>
            </a:r>
            <a:r>
              <a:rPr kumimoji="0" lang="fa-IR" sz="2400" b="1" i="0" u="none" strike="noStrike" cap="none" normalizeH="0" baseline="0" dirty="0" smtClean="0">
                <a:ln>
                  <a:noFill/>
                </a:ln>
                <a:solidFill>
                  <a:srgbClr val="AC1004"/>
                </a:solidFill>
                <a:effectLst/>
                <a:latin typeface="Arial" pitchFamily="34" charset="0"/>
                <a:ea typeface="Times New Roman" pitchFamily="18" charset="0"/>
                <a:cs typeface="B Titr" pitchFamily="2" charset="-78"/>
              </a:rPr>
              <a:t> تعدادي از سموم جونده كش تدخيني و خواص آنها</a:t>
            </a:r>
            <a:endParaRPr kumimoji="0" lang="en-US" sz="2000" b="0" i="0" u="none" strike="noStrike" cap="none" normalizeH="0" baseline="0" dirty="0" smtClean="0">
              <a:ln>
                <a:noFill/>
              </a:ln>
              <a:solidFill>
                <a:srgbClr val="AC100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28662" y="1785926"/>
          <a:ext cx="7715304" cy="3500465"/>
        </p:xfrm>
        <a:graphic>
          <a:graphicData uri="http://schemas.openxmlformats.org/drawingml/2006/table">
            <a:tbl>
              <a:tblPr rtl="1"/>
              <a:tblGrid>
                <a:gridCol w="5066085"/>
                <a:gridCol w="2649219"/>
              </a:tblGrid>
              <a:tr h="700093">
                <a:tc>
                  <a:txBody>
                    <a:bodyPr/>
                    <a:lstStyle/>
                    <a:p>
                      <a:pPr algn="ctr" rtl="1">
                        <a:spcAft>
                          <a:spcPts val="0"/>
                        </a:spcAft>
                      </a:pPr>
                      <a:r>
                        <a:rPr lang="fa-IR" sz="2000" b="1" dirty="0">
                          <a:latin typeface="Times New Roman"/>
                          <a:ea typeface="Times New Roman"/>
                          <a:cs typeface="B Titr" pitchFamily="2" charset="-78"/>
                        </a:rPr>
                        <a:t>كمتر ا ز 025/0 ميلي گرم بر كيلوگرم وزن بدن</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EXTREMELYTOXIC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93">
                <a:tc>
                  <a:txBody>
                    <a:bodyPr/>
                    <a:lstStyle/>
                    <a:p>
                      <a:pPr algn="ctr" rtl="1">
                        <a:spcAft>
                          <a:spcPts val="0"/>
                        </a:spcAft>
                      </a:pPr>
                      <a:r>
                        <a:rPr lang="fa-IR" sz="2000" b="1" dirty="0">
                          <a:latin typeface="Times New Roman"/>
                          <a:ea typeface="Times New Roman"/>
                          <a:cs typeface="B Titr" pitchFamily="2" charset="-78"/>
                        </a:rPr>
                        <a:t>1</a:t>
                      </a:r>
                      <a:r>
                        <a:rPr lang="en-US" sz="2000" b="1" dirty="0">
                          <a:latin typeface="Times New Roman"/>
                          <a:ea typeface="Times New Roman"/>
                          <a:cs typeface="B Titr" pitchFamily="2" charset="-78"/>
                        </a:rPr>
                        <a:t>&lt;</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X</a:t>
                      </a:r>
                      <a:r>
                        <a:rPr lang="en-US" sz="2000" b="1" dirty="0">
                          <a:latin typeface="B Nazanin"/>
                          <a:ea typeface="Times New Roman"/>
                          <a:cs typeface="B Titr" pitchFamily="2" charset="-78"/>
                        </a:rPr>
                        <a:t> </a:t>
                      </a:r>
                      <a:r>
                        <a:rPr lang="en-US" sz="2000" b="1" dirty="0" smtClean="0">
                          <a:latin typeface="Times New Roman"/>
                          <a:ea typeface="Times New Roman"/>
                          <a:cs typeface="B Titr" pitchFamily="2" charset="-78"/>
                        </a:rPr>
                        <a:t>&lt;</a:t>
                      </a:r>
                      <a:r>
                        <a:rPr lang="fa-IR" sz="2000" b="1" dirty="0" smtClean="0">
                          <a:latin typeface="Times New Roman"/>
                          <a:ea typeface="Times New Roman"/>
                          <a:cs typeface="B Titr" pitchFamily="2" charset="-78"/>
                        </a:rPr>
                        <a:t>0/025</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HIGH 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93">
                <a:tc>
                  <a:txBody>
                    <a:bodyPr/>
                    <a:lstStyle/>
                    <a:p>
                      <a:pPr algn="ctr" rtl="1">
                        <a:spcAft>
                          <a:spcPts val="0"/>
                        </a:spcAft>
                      </a:pPr>
                      <a:r>
                        <a:rPr lang="fa-IR" sz="2000" b="1" dirty="0">
                          <a:latin typeface="Times New Roman"/>
                          <a:ea typeface="Times New Roman"/>
                          <a:cs typeface="B Titr" pitchFamily="2" charset="-78"/>
                        </a:rPr>
                        <a:t>50</a:t>
                      </a:r>
                      <a:r>
                        <a:rPr lang="en-US" sz="2000" b="1" dirty="0">
                          <a:latin typeface="Times New Roman"/>
                          <a:ea typeface="Times New Roman"/>
                          <a:cs typeface="B Titr" pitchFamily="2" charset="-78"/>
                        </a:rPr>
                        <a:t>&lt;</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X</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&lt;</a:t>
                      </a:r>
                      <a:r>
                        <a:rPr lang="fa-IR" sz="2000" b="1" dirty="0">
                          <a:latin typeface="Times New Roman"/>
                          <a:ea typeface="Times New Roman"/>
                          <a:cs typeface="B Titr" pitchFamily="2" charset="-78"/>
                        </a:rPr>
                        <a:t> 1</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MODERATELY  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93">
                <a:tc>
                  <a:txBody>
                    <a:bodyPr/>
                    <a:lstStyle/>
                    <a:p>
                      <a:pPr algn="ctr" rtl="1">
                        <a:spcAft>
                          <a:spcPts val="0"/>
                        </a:spcAft>
                      </a:pPr>
                      <a:r>
                        <a:rPr lang="fa-IR" sz="2000" b="1" dirty="0">
                          <a:latin typeface="Times New Roman"/>
                          <a:ea typeface="Times New Roman"/>
                          <a:cs typeface="B Titr" pitchFamily="2" charset="-78"/>
                        </a:rPr>
                        <a:t>500</a:t>
                      </a:r>
                      <a:r>
                        <a:rPr lang="en-US" sz="2000" b="1" dirty="0">
                          <a:latin typeface="Times New Roman"/>
                          <a:ea typeface="Times New Roman"/>
                          <a:cs typeface="B Titr" pitchFamily="2" charset="-78"/>
                        </a:rPr>
                        <a:t>&lt;</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X</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&lt;</a:t>
                      </a:r>
                      <a:r>
                        <a:rPr lang="fa-IR" sz="2000" b="1" dirty="0">
                          <a:latin typeface="Times New Roman"/>
                          <a:ea typeface="Times New Roman"/>
                          <a:cs typeface="B Titr" pitchFamily="2" charset="-78"/>
                        </a:rPr>
                        <a:t> 50</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93">
                <a:tc>
                  <a:txBody>
                    <a:bodyPr/>
                    <a:lstStyle/>
                    <a:p>
                      <a:pPr algn="ctr" rtl="1">
                        <a:spcAft>
                          <a:spcPts val="0"/>
                        </a:spcAft>
                      </a:pPr>
                      <a:r>
                        <a:rPr lang="fa-IR" sz="2000" b="1">
                          <a:latin typeface="Times New Roman"/>
                          <a:ea typeface="Times New Roman"/>
                          <a:cs typeface="B Titr" pitchFamily="2" charset="-78"/>
                        </a:rPr>
                        <a:t>5000</a:t>
                      </a:r>
                      <a:r>
                        <a:rPr lang="en-US" sz="2000" b="1">
                          <a:latin typeface="Times New Roman"/>
                          <a:ea typeface="Times New Roman"/>
                          <a:cs typeface="B Titr" pitchFamily="2" charset="-78"/>
                        </a:rPr>
                        <a:t>&lt;</a:t>
                      </a:r>
                      <a:r>
                        <a:rPr lang="en-US" sz="2000" b="1">
                          <a:latin typeface="B Nazanin"/>
                          <a:ea typeface="Times New Roman"/>
                          <a:cs typeface="B Titr" pitchFamily="2" charset="-78"/>
                        </a:rPr>
                        <a:t> </a:t>
                      </a:r>
                      <a:r>
                        <a:rPr lang="en-US" sz="2000" b="1">
                          <a:latin typeface="Times New Roman"/>
                          <a:ea typeface="Times New Roman"/>
                          <a:cs typeface="B Titr" pitchFamily="2" charset="-78"/>
                        </a:rPr>
                        <a:t>X</a:t>
                      </a:r>
                      <a:r>
                        <a:rPr lang="en-US" sz="2000" b="1">
                          <a:latin typeface="B Nazanin"/>
                          <a:ea typeface="Times New Roman"/>
                          <a:cs typeface="B Titr" pitchFamily="2" charset="-78"/>
                        </a:rPr>
                        <a:t> </a:t>
                      </a:r>
                      <a:r>
                        <a:rPr lang="en-US" sz="2000" b="1">
                          <a:latin typeface="Times New Roman"/>
                          <a:ea typeface="Times New Roman"/>
                          <a:cs typeface="B Titr" pitchFamily="2" charset="-78"/>
                        </a:rPr>
                        <a:t>&lt;</a:t>
                      </a:r>
                      <a:r>
                        <a:rPr lang="fa-IR" sz="2000" b="1">
                          <a:latin typeface="Times New Roman"/>
                          <a:ea typeface="Times New Roman"/>
                          <a:cs typeface="B Titr" pitchFamily="2" charset="-78"/>
                        </a:rPr>
                        <a:t> 500</a:t>
                      </a:r>
                      <a:endParaRPr lang="en-US" sz="200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LOW 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05" name="Rectangle 1"/>
          <p:cNvSpPr>
            <a:spLocks noChangeArrowheads="1"/>
          </p:cNvSpPr>
          <p:nvPr/>
        </p:nvSpPr>
        <p:spPr bwMode="auto">
          <a:xfrm>
            <a:off x="642910" y="1000108"/>
            <a:ext cx="8001056"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جدول 1 : تقسيم بندي سموم بر اساس معيار </a:t>
            </a:r>
            <a:r>
              <a:rPr kumimoji="0" lang="en-US"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LD50</a:t>
            </a:r>
            <a:r>
              <a:rPr kumimoji="0" lang="fa-IR"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 خوراكي براي رات ها</a:t>
            </a:r>
            <a:endParaRPr kumimoji="0" lang="en-US"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buNone/>
            </a:pPr>
            <a:r>
              <a:rPr lang="fa-IR" sz="3600" b="1" dirty="0" smtClean="0">
                <a:solidFill>
                  <a:srgbClr val="C00000"/>
                </a:solidFill>
                <a:cs typeface="B Titr" pitchFamily="2" charset="-78"/>
              </a:rPr>
              <a:t>2- جونده  كش هاي شديد الاثر :</a:t>
            </a:r>
            <a:endParaRPr lang="en-US" sz="3600" b="1" dirty="0" smtClean="0">
              <a:solidFill>
                <a:srgbClr val="C00000"/>
              </a:solidFill>
              <a:cs typeface="B Titr" pitchFamily="2" charset="-78"/>
            </a:endParaRPr>
          </a:p>
          <a:p>
            <a:pPr algn="just">
              <a:lnSpc>
                <a:spcPct val="150000"/>
              </a:lnSpc>
              <a:buNone/>
            </a:pPr>
            <a:r>
              <a:rPr lang="fa-IR" b="1" dirty="0" smtClean="0">
                <a:cs typeface="B Titr" pitchFamily="2" charset="-78"/>
              </a:rPr>
              <a:t>     مي توانند منشاء گياهي، آلي و يا معدني داشته باشند. در برنامه هاي مبارزه كاربرد وسيعي دارند. </a:t>
            </a:r>
            <a:endParaRPr lang="en-US" b="1" dirty="0" smtClean="0">
              <a:cs typeface="B Titr" pitchFamily="2" charset="-78"/>
            </a:endParaRPr>
          </a:p>
          <a:p>
            <a:pPr>
              <a:buNone/>
            </a:pPr>
            <a:endParaRPr lang="fa-IR" dirty="0"/>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1214422"/>
            <a:ext cx="7500990" cy="4525963"/>
          </a:xfrm>
        </p:spPr>
        <p:txBody>
          <a:bodyPr>
            <a:normAutofit fontScale="55000" lnSpcReduction="20000"/>
          </a:bodyPr>
          <a:lstStyle/>
          <a:p>
            <a:pPr algn="just">
              <a:lnSpc>
                <a:spcPct val="170000"/>
              </a:lnSpc>
              <a:buNone/>
            </a:pPr>
            <a:r>
              <a:rPr lang="fa-IR" sz="3600" b="1" dirty="0" smtClean="0">
                <a:solidFill>
                  <a:srgbClr val="C00000"/>
                </a:solidFill>
                <a:cs typeface="B Titr" pitchFamily="2" charset="-78"/>
              </a:rPr>
              <a:t>       </a:t>
            </a:r>
            <a:r>
              <a:rPr lang="fa-IR" sz="5100" b="1" dirty="0" smtClean="0">
                <a:solidFill>
                  <a:srgbClr val="C00000"/>
                </a:solidFill>
                <a:cs typeface="B Titr" pitchFamily="2" charset="-78"/>
              </a:rPr>
              <a:t>اين دسته از جونده كش ها را بر حسب زيانهاي احتمالي به سه گروه تقسيم مي كنند : </a:t>
            </a:r>
            <a:endParaRPr lang="en-US" sz="3600" b="1" dirty="0" smtClean="0">
              <a:solidFill>
                <a:srgbClr val="C00000"/>
              </a:solidFill>
              <a:cs typeface="B Titr" pitchFamily="2" charset="-78"/>
            </a:endParaRPr>
          </a:p>
          <a:p>
            <a:pPr lvl="0" algn="just">
              <a:lnSpc>
                <a:spcPct val="160000"/>
              </a:lnSpc>
            </a:pPr>
            <a:r>
              <a:rPr lang="fa-IR" sz="3800" b="1" dirty="0" smtClean="0">
                <a:cs typeface="B Titr" pitchFamily="2" charset="-78"/>
              </a:rPr>
              <a:t>جونده كش هاي شديد الاثر با سميت زياد كه براي انسان و سايرين </a:t>
            </a:r>
            <a:br>
              <a:rPr lang="fa-IR" sz="3800" b="1" dirty="0" smtClean="0">
                <a:cs typeface="B Titr" pitchFamily="2" charset="-78"/>
              </a:rPr>
            </a:br>
            <a:r>
              <a:rPr lang="fa-IR" sz="3800" b="1" dirty="0" smtClean="0">
                <a:cs typeface="B Titr" pitchFamily="2" charset="-78"/>
              </a:rPr>
              <a:t>فوق العاده خطرناك هستند مثل تري اكسيد ارسنيك </a:t>
            </a:r>
            <a:r>
              <a:rPr lang="en-US" sz="3800" b="1" dirty="0" smtClean="0">
                <a:cs typeface="B Titr" pitchFamily="2" charset="-78"/>
              </a:rPr>
              <a:t>As2O3</a:t>
            </a:r>
          </a:p>
          <a:p>
            <a:pPr lvl="0" algn="just">
              <a:lnSpc>
                <a:spcPct val="160000"/>
              </a:lnSpc>
            </a:pPr>
            <a:r>
              <a:rPr lang="fa-IR" sz="3800" b="1" dirty="0" smtClean="0">
                <a:cs typeface="B Titr" pitchFamily="2" charset="-78"/>
              </a:rPr>
              <a:t>جونده كش هاي شديدالاثر با سميت متوسط كه سميت اين تركيبات براي انسان و سايرين مانند گروه قبلي نيست مثل آنتو و فسفردوزينك </a:t>
            </a:r>
            <a:endParaRPr lang="en-US" sz="3800" b="1" dirty="0" smtClean="0">
              <a:cs typeface="B Titr" pitchFamily="2" charset="-78"/>
            </a:endParaRPr>
          </a:p>
          <a:p>
            <a:pPr lvl="0" algn="just">
              <a:lnSpc>
                <a:spcPct val="160000"/>
              </a:lnSpc>
            </a:pPr>
            <a:r>
              <a:rPr lang="fa-IR" sz="3800" b="1" dirty="0" smtClean="0">
                <a:cs typeface="B Titr" pitchFamily="2" charset="-78"/>
              </a:rPr>
              <a:t>جونده كش هاي شديدالاثر با سميت كم كه براي انسان و ساير موجودات زنده خطرات كمتري در بر دارد مثل سيل قرمز </a:t>
            </a:r>
            <a:endParaRPr lang="en-US" sz="3800" b="1" dirty="0" smtClean="0">
              <a:cs typeface="B Titr" pitchFamily="2" charset="-78"/>
            </a:endParaRPr>
          </a:p>
          <a:p>
            <a:endParaRPr lang="fa-IR" dirty="0"/>
          </a:p>
        </p:txBody>
      </p:sp>
    </p:spTree>
  </p:cSld>
  <p:clrMapOvr>
    <a:masterClrMapping/>
  </p:clrMapOvr>
  <p:transition>
    <p:pull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525963"/>
          </a:xfrm>
        </p:spPr>
        <p:txBody>
          <a:bodyPr/>
          <a:lstStyle/>
          <a:p>
            <a:pPr>
              <a:buNone/>
            </a:pPr>
            <a:r>
              <a:rPr lang="fa-IR" b="1" dirty="0" smtClean="0">
                <a:solidFill>
                  <a:srgbClr val="C00000"/>
                </a:solidFill>
                <a:cs typeface="B Titr" pitchFamily="2" charset="-78"/>
              </a:rPr>
              <a:t>جونده كش هاي شديدالاثر با سميت زياد : </a:t>
            </a:r>
            <a:endParaRPr lang="en-US" b="1" dirty="0" smtClean="0">
              <a:solidFill>
                <a:srgbClr val="C00000"/>
              </a:solidFill>
              <a:cs typeface="B Titr" pitchFamily="2" charset="-78"/>
            </a:endParaRPr>
          </a:p>
          <a:p>
            <a:pPr lvl="1">
              <a:lnSpc>
                <a:spcPct val="150000"/>
              </a:lnSpc>
            </a:pPr>
            <a:r>
              <a:rPr lang="fa-IR" b="1" dirty="0" smtClean="0">
                <a:cs typeface="B Titr" pitchFamily="2" charset="-78"/>
              </a:rPr>
              <a:t>تري اكسيد ارسنيك</a:t>
            </a:r>
            <a:endParaRPr lang="en-US" b="1" dirty="0" smtClean="0">
              <a:cs typeface="B Titr" pitchFamily="2" charset="-78"/>
            </a:endParaRPr>
          </a:p>
          <a:p>
            <a:pPr lvl="1">
              <a:lnSpc>
                <a:spcPct val="150000"/>
              </a:lnSpc>
            </a:pPr>
            <a:r>
              <a:rPr lang="fa-IR" b="1" dirty="0" smtClean="0">
                <a:cs typeface="B Titr" pitchFamily="2" charset="-78"/>
              </a:rPr>
              <a:t>فلوئورو استات سديم </a:t>
            </a:r>
            <a:r>
              <a:rPr lang="en-US" b="1" dirty="0" smtClean="0">
                <a:cs typeface="B Titr" pitchFamily="2" charset="-78"/>
              </a:rPr>
              <a:t>C2H2O2 </a:t>
            </a:r>
            <a:r>
              <a:rPr lang="en-US" b="1" dirty="0" err="1" smtClean="0">
                <a:cs typeface="B Titr" pitchFamily="2" charset="-78"/>
              </a:rPr>
              <a:t>FNa</a:t>
            </a:r>
            <a:endParaRPr lang="en-US" b="1" dirty="0" smtClean="0">
              <a:cs typeface="B Titr" pitchFamily="2" charset="-78"/>
            </a:endParaRPr>
          </a:p>
          <a:p>
            <a:pPr lvl="1">
              <a:lnSpc>
                <a:spcPct val="150000"/>
              </a:lnSpc>
            </a:pPr>
            <a:r>
              <a:rPr lang="fa-IR" b="1" dirty="0" smtClean="0">
                <a:cs typeface="B Titr" pitchFamily="2" charset="-78"/>
              </a:rPr>
              <a:t>فلوئور و استامايد </a:t>
            </a:r>
            <a:r>
              <a:rPr lang="en-US" b="1" dirty="0" smtClean="0">
                <a:cs typeface="B Titr" pitchFamily="2" charset="-78"/>
              </a:rPr>
              <a:t>C2H4FNO</a:t>
            </a:r>
          </a:p>
          <a:p>
            <a:pPr lvl="1">
              <a:lnSpc>
                <a:spcPct val="150000"/>
              </a:lnSpc>
            </a:pPr>
            <a:r>
              <a:rPr lang="fa-IR" b="1" dirty="0" smtClean="0">
                <a:cs typeface="B Titr" pitchFamily="2" charset="-78"/>
              </a:rPr>
              <a:t>كريميدين </a:t>
            </a:r>
            <a:r>
              <a:rPr lang="en-US" b="1" dirty="0" smtClean="0">
                <a:cs typeface="B Titr" pitchFamily="2" charset="-78"/>
              </a:rPr>
              <a:t>C7H10CIN3</a:t>
            </a:r>
          </a:p>
          <a:p>
            <a:endParaRPr lang="fa-IR" dirty="0"/>
          </a:p>
        </p:txBody>
      </p:sp>
    </p:spTree>
  </p:cSld>
  <p:clrMapOvr>
    <a:masterClrMapping/>
  </p:clrMapOvr>
  <p:transition>
    <p:wheel spokes="8"/>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525963"/>
          </a:xfrm>
        </p:spPr>
        <p:txBody>
          <a:bodyPr/>
          <a:lstStyle/>
          <a:p>
            <a:pPr>
              <a:buNone/>
            </a:pPr>
            <a:r>
              <a:rPr lang="fa-IR" b="1" dirty="0" smtClean="0">
                <a:solidFill>
                  <a:srgbClr val="C00000"/>
                </a:solidFill>
                <a:cs typeface="B Titr" pitchFamily="2" charset="-78"/>
              </a:rPr>
              <a:t>جونده كش هاي شديدالاثر با سميت متوسط : </a:t>
            </a:r>
            <a:endParaRPr lang="en-US" b="1" dirty="0" smtClean="0">
              <a:solidFill>
                <a:srgbClr val="C00000"/>
              </a:solidFill>
              <a:cs typeface="B Titr" pitchFamily="2" charset="-78"/>
            </a:endParaRPr>
          </a:p>
          <a:p>
            <a:pPr lvl="2">
              <a:lnSpc>
                <a:spcPct val="150000"/>
              </a:lnSpc>
            </a:pPr>
            <a:r>
              <a:rPr lang="fa-IR" b="1" dirty="0" smtClean="0">
                <a:cs typeface="B Titr" pitchFamily="2" charset="-78"/>
              </a:rPr>
              <a:t>آلفا كلرالوز   </a:t>
            </a:r>
            <a:r>
              <a:rPr lang="en-US" b="1" dirty="0" smtClean="0">
                <a:cs typeface="B Titr" pitchFamily="2" charset="-78"/>
              </a:rPr>
              <a:t>C8H11Cl3o6</a:t>
            </a:r>
          </a:p>
          <a:p>
            <a:pPr lvl="2">
              <a:lnSpc>
                <a:spcPct val="150000"/>
              </a:lnSpc>
            </a:pPr>
            <a:r>
              <a:rPr lang="fa-IR" b="1" dirty="0" smtClean="0">
                <a:cs typeface="B Titr" pitchFamily="2" charset="-78"/>
              </a:rPr>
              <a:t>آنتو</a:t>
            </a:r>
            <a:r>
              <a:rPr lang="en-US" b="1" dirty="0" smtClean="0">
                <a:cs typeface="B Titr" pitchFamily="2" charset="-78"/>
              </a:rPr>
              <a:t>C11H10N2S   </a:t>
            </a:r>
          </a:p>
          <a:p>
            <a:pPr lvl="2">
              <a:lnSpc>
                <a:spcPct val="150000"/>
              </a:lnSpc>
            </a:pPr>
            <a:r>
              <a:rPr lang="fa-IR" b="1" dirty="0" smtClean="0">
                <a:cs typeface="B Titr" pitchFamily="2" charset="-78"/>
              </a:rPr>
              <a:t>كالسي فرول </a:t>
            </a:r>
            <a:r>
              <a:rPr lang="en-US" b="1" dirty="0" smtClean="0">
                <a:cs typeface="B Titr" pitchFamily="2" charset="-78"/>
              </a:rPr>
              <a:t> C28H44O </a:t>
            </a:r>
          </a:p>
          <a:p>
            <a:pPr lvl="2">
              <a:lnSpc>
                <a:spcPct val="150000"/>
              </a:lnSpc>
            </a:pPr>
            <a:r>
              <a:rPr lang="fa-IR" b="1" dirty="0" smtClean="0">
                <a:cs typeface="B Titr" pitchFamily="2" charset="-78"/>
              </a:rPr>
              <a:t>زينك فسفايد </a:t>
            </a:r>
            <a:r>
              <a:rPr lang="en-US" b="1" dirty="0" smtClean="0">
                <a:cs typeface="B Titr" pitchFamily="2" charset="-78"/>
              </a:rPr>
              <a:t> P2Zn3</a:t>
            </a:r>
          </a:p>
          <a:p>
            <a:pPr lvl="2">
              <a:lnSpc>
                <a:spcPct val="150000"/>
              </a:lnSpc>
            </a:pPr>
            <a:r>
              <a:rPr lang="fa-IR" b="1" dirty="0" smtClean="0">
                <a:cs typeface="B Titr" pitchFamily="2" charset="-78"/>
              </a:rPr>
              <a:t>پري نرون </a:t>
            </a:r>
            <a:r>
              <a:rPr lang="en-US" b="1" dirty="0" smtClean="0">
                <a:cs typeface="B Titr" pitchFamily="2" charset="-78"/>
              </a:rPr>
              <a:t> </a:t>
            </a:r>
            <a:r>
              <a:rPr lang="en-US" b="1" dirty="0" smtClean="0"/>
              <a:t>C13H12N4O3</a:t>
            </a:r>
            <a:endParaRPr lang="en-US" dirty="0" smtClean="0"/>
          </a:p>
          <a:p>
            <a:endParaRPr lang="fa-IR" dirty="0"/>
          </a:p>
        </p:txBody>
      </p:sp>
    </p:spTree>
  </p:cSld>
  <p:clrMapOvr>
    <a:masterClrMapping/>
  </p:clrMapOvr>
  <p:transition>
    <p:pull dir="r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fa-IR" sz="3600" b="1" dirty="0" smtClean="0">
                <a:solidFill>
                  <a:srgbClr val="C00000"/>
                </a:solidFill>
                <a:cs typeface="B Titr" pitchFamily="2" charset="-78"/>
              </a:rPr>
              <a:t>جونده كش هاي شديدالاثر با سميت كم :</a:t>
            </a:r>
            <a:endParaRPr lang="en-US" sz="3600" b="1" dirty="0" smtClean="0">
              <a:solidFill>
                <a:srgbClr val="C00000"/>
              </a:solidFill>
              <a:cs typeface="B Titr" pitchFamily="2" charset="-78"/>
            </a:endParaRPr>
          </a:p>
          <a:p>
            <a:pPr lvl="1">
              <a:lnSpc>
                <a:spcPct val="150000"/>
              </a:lnSpc>
            </a:pPr>
            <a:r>
              <a:rPr lang="fa-IR" b="1" dirty="0" smtClean="0">
                <a:cs typeface="B Titr" pitchFamily="2" charset="-78"/>
              </a:rPr>
              <a:t>سيل قرمز    </a:t>
            </a:r>
            <a:r>
              <a:rPr lang="en-US" b="1" dirty="0" smtClean="0">
                <a:cs typeface="B Titr" pitchFamily="2" charset="-78"/>
              </a:rPr>
              <a:t>Red  </a:t>
            </a:r>
            <a:r>
              <a:rPr lang="en-US" b="1" dirty="0" err="1" smtClean="0">
                <a:cs typeface="B Titr" pitchFamily="2" charset="-78"/>
              </a:rPr>
              <a:t>Squil</a:t>
            </a:r>
            <a:endParaRPr lang="en-US" b="1" dirty="0" smtClean="0">
              <a:cs typeface="B Titr" pitchFamily="2" charset="-78"/>
            </a:endParaRPr>
          </a:p>
          <a:p>
            <a:pPr lvl="1">
              <a:lnSpc>
                <a:spcPct val="150000"/>
              </a:lnSpc>
            </a:pPr>
            <a:r>
              <a:rPr lang="fa-IR" b="1" dirty="0" smtClean="0">
                <a:cs typeface="B Titr" pitchFamily="2" charset="-78"/>
              </a:rPr>
              <a:t>نوروبرومايد   </a:t>
            </a:r>
            <a:r>
              <a:rPr lang="en-US" b="1" dirty="0" smtClean="0">
                <a:cs typeface="B Titr" pitchFamily="2" charset="-78"/>
              </a:rPr>
              <a:t>C33H25N3O3</a:t>
            </a:r>
          </a:p>
          <a:p>
            <a:endParaRPr lang="fa-IR" dirty="0"/>
          </a:p>
        </p:txBody>
      </p:sp>
    </p:spTree>
  </p:cSld>
  <p:clrMapOvr>
    <a:masterClrMapping/>
  </p:clrMapOvr>
  <p:transition>
    <p:wheel spokes="3"/>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2984"/>
            <a:ext cx="8229600" cy="4525963"/>
          </a:xfrm>
        </p:spPr>
        <p:txBody>
          <a:bodyPr>
            <a:normAutofit fontScale="85000" lnSpcReduction="20000"/>
          </a:bodyPr>
          <a:lstStyle/>
          <a:p>
            <a:pPr>
              <a:buNone/>
            </a:pPr>
            <a:r>
              <a:rPr lang="fa-IR" sz="3000" b="1" dirty="0" smtClean="0">
                <a:solidFill>
                  <a:srgbClr val="C00000"/>
                </a:solidFill>
                <a:cs typeface="B Titr" pitchFamily="2" charset="-78"/>
              </a:rPr>
              <a:t>جونده كش هاي ضدانعقادي : </a:t>
            </a:r>
            <a:endParaRPr lang="en-US" sz="3000" b="1" dirty="0" smtClean="0">
              <a:solidFill>
                <a:srgbClr val="C00000"/>
              </a:solidFill>
              <a:cs typeface="B Titr" pitchFamily="2" charset="-78"/>
            </a:endParaRPr>
          </a:p>
          <a:p>
            <a:pPr lvl="1">
              <a:lnSpc>
                <a:spcPct val="150000"/>
              </a:lnSpc>
            </a:pPr>
            <a:r>
              <a:rPr lang="fa-IR" sz="2600" b="1" dirty="0" smtClean="0">
                <a:cs typeface="B Titr" pitchFamily="2" charset="-78"/>
              </a:rPr>
              <a:t>وارفارين            </a:t>
            </a:r>
            <a:r>
              <a:rPr lang="en-US" sz="2600" b="1" dirty="0" smtClean="0">
                <a:cs typeface="B Titr" pitchFamily="2" charset="-78"/>
              </a:rPr>
              <a:t>   C19H16ClO4</a:t>
            </a:r>
          </a:p>
          <a:p>
            <a:pPr lvl="1">
              <a:lnSpc>
                <a:spcPct val="150000"/>
              </a:lnSpc>
            </a:pPr>
            <a:r>
              <a:rPr lang="fa-IR" sz="2600" b="1" dirty="0" smtClean="0">
                <a:cs typeface="B Titr" pitchFamily="2" charset="-78"/>
              </a:rPr>
              <a:t>كوماتتراليل      </a:t>
            </a:r>
            <a:r>
              <a:rPr lang="en-US" sz="2600" b="1" dirty="0" smtClean="0">
                <a:cs typeface="B Titr" pitchFamily="2" charset="-78"/>
              </a:rPr>
              <a:t>C19H16O3</a:t>
            </a:r>
          </a:p>
          <a:p>
            <a:pPr lvl="1">
              <a:lnSpc>
                <a:spcPct val="150000"/>
              </a:lnSpc>
            </a:pPr>
            <a:r>
              <a:rPr lang="fa-IR" sz="2600" b="1" dirty="0" smtClean="0">
                <a:cs typeface="B Titr" pitchFamily="2" charset="-78"/>
              </a:rPr>
              <a:t>دي فناكوم         </a:t>
            </a:r>
            <a:r>
              <a:rPr lang="en-US" sz="2600" b="1" dirty="0" smtClean="0">
                <a:cs typeface="B Titr" pitchFamily="2" charset="-78"/>
              </a:rPr>
              <a:t>C31H24 O3</a:t>
            </a:r>
          </a:p>
          <a:p>
            <a:pPr lvl="1">
              <a:lnSpc>
                <a:spcPct val="150000"/>
              </a:lnSpc>
            </a:pPr>
            <a:r>
              <a:rPr lang="fa-IR" sz="2600" b="1" dirty="0" smtClean="0">
                <a:cs typeface="B Titr" pitchFamily="2" charset="-78"/>
              </a:rPr>
              <a:t>پيوال                  </a:t>
            </a:r>
            <a:r>
              <a:rPr lang="en-US" sz="2600" b="1" dirty="0" smtClean="0">
                <a:cs typeface="B Titr" pitchFamily="2" charset="-78"/>
              </a:rPr>
              <a:t>C14H14O3 </a:t>
            </a:r>
          </a:p>
          <a:p>
            <a:pPr lvl="1">
              <a:lnSpc>
                <a:spcPct val="150000"/>
              </a:lnSpc>
            </a:pPr>
            <a:r>
              <a:rPr lang="fa-IR" sz="2600" b="1" dirty="0" smtClean="0">
                <a:cs typeface="B Titr" pitchFamily="2" charset="-78"/>
              </a:rPr>
              <a:t>دي فاسينون      </a:t>
            </a:r>
            <a:r>
              <a:rPr lang="en-US" sz="2600" b="1" dirty="0" smtClean="0">
                <a:cs typeface="B Titr" pitchFamily="2" charset="-78"/>
              </a:rPr>
              <a:t>C23H16O3 </a:t>
            </a:r>
          </a:p>
          <a:p>
            <a:pPr lvl="1">
              <a:lnSpc>
                <a:spcPct val="150000"/>
              </a:lnSpc>
            </a:pPr>
            <a:r>
              <a:rPr lang="fa-IR" sz="2600" b="1" dirty="0" smtClean="0">
                <a:cs typeface="B Titr" pitchFamily="2" charset="-78"/>
              </a:rPr>
              <a:t>برودي فاكوم   </a:t>
            </a:r>
            <a:r>
              <a:rPr lang="en-US" sz="2600" b="1" dirty="0" smtClean="0">
                <a:cs typeface="B Titr" pitchFamily="2" charset="-78"/>
              </a:rPr>
              <a:t>C31H23BrO3 </a:t>
            </a:r>
          </a:p>
          <a:p>
            <a:pPr lvl="1">
              <a:lnSpc>
                <a:spcPct val="150000"/>
              </a:lnSpc>
            </a:pPr>
            <a:r>
              <a:rPr lang="fa-IR" sz="2600" b="1" dirty="0" smtClean="0">
                <a:cs typeface="B Titr" pitchFamily="2" charset="-78"/>
              </a:rPr>
              <a:t>بروماديولون </a:t>
            </a:r>
            <a:r>
              <a:rPr lang="en-US" sz="2600" b="1" dirty="0" smtClean="0">
                <a:cs typeface="B Titr" pitchFamily="2" charset="-78"/>
              </a:rPr>
              <a:t> C30H22BrO4  </a:t>
            </a:r>
          </a:p>
          <a:p>
            <a:pPr lvl="1">
              <a:lnSpc>
                <a:spcPct val="150000"/>
              </a:lnSpc>
            </a:pPr>
            <a:r>
              <a:rPr lang="fa-IR" sz="2600" b="1" dirty="0" smtClean="0">
                <a:cs typeface="B Titr" pitchFamily="2" charset="-78"/>
              </a:rPr>
              <a:t>كلرفاسينون   </a:t>
            </a:r>
            <a:r>
              <a:rPr lang="en-US" sz="2600" b="1" dirty="0" smtClean="0">
                <a:cs typeface="B Titr" pitchFamily="2" charset="-78"/>
              </a:rPr>
              <a:t>C23H15ClO3</a:t>
            </a:r>
          </a:p>
          <a:p>
            <a:endParaRPr lang="fa-IR" dirty="0"/>
          </a:p>
        </p:txBody>
      </p:sp>
    </p:spTree>
  </p:cSld>
  <p:clrMapOvr>
    <a:masterClrMapping/>
  </p:clrMapOvr>
  <p:transition>
    <p:pull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214422"/>
            <a:ext cx="7572428" cy="4525963"/>
          </a:xfrm>
        </p:spPr>
        <p:txBody>
          <a:bodyPr/>
          <a:lstStyle/>
          <a:p>
            <a:pPr algn="ctr">
              <a:buNone/>
            </a:pPr>
            <a:r>
              <a:rPr lang="fa-IR" sz="2800" b="1" dirty="0" smtClean="0">
                <a:solidFill>
                  <a:srgbClr val="0070C0"/>
                </a:solidFill>
                <a:cs typeface="B Titr" pitchFamily="2" charset="-78"/>
              </a:rPr>
              <a:t>ضميمه 3</a:t>
            </a:r>
            <a:endParaRPr lang="en-US" sz="2800" b="1" dirty="0" smtClean="0">
              <a:solidFill>
                <a:srgbClr val="0070C0"/>
              </a:solidFill>
              <a:cs typeface="B Titr" pitchFamily="2" charset="-78"/>
            </a:endParaRPr>
          </a:p>
          <a:p>
            <a:pPr>
              <a:buNone/>
            </a:pPr>
            <a:r>
              <a:rPr lang="fa-IR" sz="3600" b="1" dirty="0" smtClean="0">
                <a:solidFill>
                  <a:srgbClr val="C00000"/>
                </a:solidFill>
                <a:cs typeface="B Titr" pitchFamily="2" charset="-78"/>
              </a:rPr>
              <a:t>محاسبات آفت كش ها :</a:t>
            </a:r>
            <a:endParaRPr lang="en-US" sz="3600" b="1" dirty="0" smtClean="0">
              <a:solidFill>
                <a:srgbClr val="C00000"/>
              </a:solidFill>
              <a:cs typeface="B Titr" pitchFamily="2" charset="-78"/>
            </a:endParaRPr>
          </a:p>
          <a:p>
            <a:pPr algn="just">
              <a:lnSpc>
                <a:spcPct val="150000"/>
              </a:lnSpc>
              <a:buNone/>
            </a:pPr>
            <a:r>
              <a:rPr lang="fa-IR" sz="2800" b="1" dirty="0" smtClean="0">
                <a:cs typeface="B Titr" pitchFamily="2" charset="-78"/>
              </a:rPr>
              <a:t>    اطلاعات ارائه شده در اين ضميمه كاربر را قادر مي سازد تا به راحتي محاسبات مربوط به فورمولاسيون مورد استفاده را انجام داده و غلظت مواد مورد استفاده را از واحدهاي متريك به درصد تبديل نمايد. براي راحتي در كاربرد اعداد محاسبه شده گرد شده اند. </a:t>
            </a:r>
            <a:endParaRPr lang="en-US" sz="2800" b="1" dirty="0" smtClean="0">
              <a:cs typeface="B Titr" pitchFamily="2" charset="-78"/>
            </a:endParaRPr>
          </a:p>
          <a:p>
            <a:endParaRPr lang="fa-IR" dirty="0"/>
          </a:p>
        </p:txBody>
      </p:sp>
    </p:spTree>
  </p:cSld>
  <p:clrMapOvr>
    <a:masterClrMapping/>
  </p:clrMapOvr>
  <p:transition>
    <p:wedg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071546"/>
            <a:ext cx="8229600" cy="1143000"/>
          </a:xfrm>
        </p:spPr>
        <p:txBody>
          <a:bodyPr>
            <a:normAutofit fontScale="90000"/>
          </a:bodyPr>
          <a:lstStyle/>
          <a:p>
            <a:r>
              <a:rPr lang="fa-IR" sz="2700" b="1" dirty="0" smtClean="0">
                <a:solidFill>
                  <a:srgbClr val="AC1004"/>
                </a:solidFill>
                <a:latin typeface="+mn-lt"/>
                <a:ea typeface="+mn-ea"/>
                <a:cs typeface="B Titr" pitchFamily="2" charset="-78"/>
              </a:rPr>
              <a:t/>
            </a:r>
            <a:br>
              <a:rPr lang="fa-IR" sz="2700" b="1" dirty="0" smtClean="0">
                <a:solidFill>
                  <a:srgbClr val="AC1004"/>
                </a:solidFill>
                <a:latin typeface="+mn-lt"/>
                <a:ea typeface="+mn-ea"/>
                <a:cs typeface="B Titr" pitchFamily="2" charset="-78"/>
              </a:rPr>
            </a:br>
            <a:r>
              <a:rPr lang="fa-IR" sz="2700" b="1" dirty="0" smtClean="0">
                <a:solidFill>
                  <a:srgbClr val="AC1004"/>
                </a:solidFill>
                <a:latin typeface="+mn-lt"/>
                <a:ea typeface="+mn-ea"/>
                <a:cs typeface="B Titr" pitchFamily="2" charset="-78"/>
              </a:rPr>
              <a:t>تهيه سوسپانسيون پاشيدني از فرمولاسيون پودر وتابل </a:t>
            </a:r>
            <a:br>
              <a:rPr lang="fa-IR" sz="2700" b="1" dirty="0" smtClean="0">
                <a:solidFill>
                  <a:srgbClr val="AC1004"/>
                </a:solidFill>
                <a:latin typeface="+mn-lt"/>
                <a:ea typeface="+mn-ea"/>
                <a:cs typeface="B Titr" pitchFamily="2" charset="-78"/>
              </a:rPr>
            </a:br>
            <a:r>
              <a:rPr lang="fa-IR" sz="2700" b="1" dirty="0" smtClean="0">
                <a:solidFill>
                  <a:srgbClr val="AC1004"/>
                </a:solidFill>
                <a:latin typeface="+mn-lt"/>
                <a:ea typeface="+mn-ea"/>
                <a:cs typeface="B Titr" pitchFamily="2" charset="-78"/>
              </a:rPr>
              <a:t/>
            </a:r>
            <a:br>
              <a:rPr lang="fa-IR" sz="2700" b="1" dirty="0" smtClean="0">
                <a:solidFill>
                  <a:srgbClr val="AC1004"/>
                </a:solidFill>
                <a:latin typeface="+mn-lt"/>
                <a:ea typeface="+mn-ea"/>
                <a:cs typeface="B Titr" pitchFamily="2" charset="-78"/>
              </a:rPr>
            </a:br>
            <a:r>
              <a:rPr lang="fa-IR" sz="2700" b="1" dirty="0" smtClean="0">
                <a:solidFill>
                  <a:srgbClr val="AC1004"/>
                </a:solidFill>
                <a:latin typeface="+mn-lt"/>
                <a:ea typeface="+mn-ea"/>
                <a:cs typeface="B Titr" pitchFamily="2" charset="-78"/>
              </a:rPr>
              <a:t>ميزان فرمولاسيون </a:t>
            </a:r>
            <a:r>
              <a:rPr lang="en-US" sz="2700" b="1" dirty="0" smtClean="0">
                <a:solidFill>
                  <a:srgbClr val="AC1004"/>
                </a:solidFill>
                <a:latin typeface="+mn-lt"/>
                <a:ea typeface="+mn-ea"/>
                <a:cs typeface="B Titr" pitchFamily="2" charset="-78"/>
              </a:rPr>
              <a:t>WDP, WP</a:t>
            </a:r>
            <a:r>
              <a:rPr lang="fa-IR" sz="2700" b="1" dirty="0" smtClean="0">
                <a:solidFill>
                  <a:srgbClr val="AC1004"/>
                </a:solidFill>
                <a:latin typeface="+mn-lt"/>
                <a:ea typeface="+mn-ea"/>
                <a:cs typeface="B Titr" pitchFamily="2" charset="-78"/>
              </a:rPr>
              <a:t> مورد نياز براي تهيه 380 ليتر سوسپانسيون پاشيدني در غلظت هاي مختلف</a:t>
            </a:r>
            <a:r>
              <a:rPr lang="en-US" dirty="0" smtClean="0"/>
              <a:t/>
            </a:r>
            <a:br>
              <a:rPr lang="en-US" dirty="0" smtClean="0"/>
            </a:br>
            <a:endParaRPr lang="fa-IR" dirty="0"/>
          </a:p>
        </p:txBody>
      </p:sp>
      <p:graphicFrame>
        <p:nvGraphicFramePr>
          <p:cNvPr id="4" name="Table 3"/>
          <p:cNvGraphicFramePr>
            <a:graphicFrameLocks noGrp="1"/>
          </p:cNvGraphicFramePr>
          <p:nvPr/>
        </p:nvGraphicFramePr>
        <p:xfrm>
          <a:off x="357159" y="2357430"/>
          <a:ext cx="8429682" cy="3714774"/>
        </p:xfrm>
        <a:graphic>
          <a:graphicData uri="http://schemas.openxmlformats.org/drawingml/2006/table">
            <a:tbl>
              <a:tblPr rtl="1"/>
              <a:tblGrid>
                <a:gridCol w="1404640"/>
                <a:gridCol w="1404640"/>
                <a:gridCol w="1404640"/>
                <a:gridCol w="1404640"/>
                <a:gridCol w="1405561"/>
                <a:gridCol w="1405561"/>
              </a:tblGrid>
              <a:tr h="619129">
                <a:tc gridSpan="5">
                  <a:txBody>
                    <a:bodyPr/>
                    <a:lstStyle/>
                    <a:p>
                      <a:pPr algn="ctr" rtl="1">
                        <a:lnSpc>
                          <a:spcPct val="115000"/>
                        </a:lnSpc>
                        <a:spcAft>
                          <a:spcPts val="0"/>
                        </a:spcAft>
                      </a:pPr>
                      <a:r>
                        <a:rPr lang="fa-IR" sz="2000" b="1" dirty="0">
                          <a:latin typeface="Times New Roman"/>
                          <a:ea typeface="Times New Roman"/>
                          <a:cs typeface="B Nazanin"/>
                        </a:rPr>
                        <a:t>مقدار پودر وتابل مورد نياز</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algn="ctr" rtl="1">
                        <a:lnSpc>
                          <a:spcPct val="115000"/>
                        </a:lnSpc>
                        <a:spcAft>
                          <a:spcPts val="0"/>
                        </a:spcAft>
                      </a:pPr>
                      <a:r>
                        <a:rPr lang="fa-IR" sz="2000" b="1" dirty="0">
                          <a:latin typeface="Times New Roman"/>
                          <a:ea typeface="Times New Roman"/>
                          <a:cs typeface="B Nazanin"/>
                        </a:rPr>
                        <a:t>غلظت ماده موثره به 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619129">
                <a:tc>
                  <a:txBody>
                    <a:bodyPr/>
                    <a:lstStyle/>
                    <a:p>
                      <a:pPr algn="ctr" rtl="1">
                        <a:lnSpc>
                          <a:spcPct val="115000"/>
                        </a:lnSpc>
                        <a:spcAft>
                          <a:spcPts val="0"/>
                        </a:spcAft>
                      </a:pPr>
                      <a:r>
                        <a:rPr lang="fa-IR" sz="2000" b="1" dirty="0" smtClean="0">
                          <a:latin typeface="Times New Roman"/>
                          <a:ea typeface="Times New Roman"/>
                          <a:cs typeface="B Nazanin"/>
                        </a:rPr>
                        <a:t>0/25درصد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smtClean="0">
                          <a:latin typeface="Times New Roman"/>
                          <a:ea typeface="Times New Roman"/>
                          <a:cs typeface="B Nazanin"/>
                        </a:rPr>
                        <a:t>0/5درصد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a:latin typeface="Times New Roman"/>
                          <a:ea typeface="Times New Roman"/>
                          <a:cs typeface="B Nazanin"/>
                        </a:rPr>
                        <a:t>1 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smtClean="0">
                          <a:latin typeface="Times New Roman"/>
                          <a:ea typeface="Times New Roman"/>
                          <a:cs typeface="B Nazanin"/>
                        </a:rPr>
                        <a:t>2/5درصد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a:latin typeface="Times New Roman"/>
                          <a:ea typeface="Times New Roman"/>
                          <a:cs typeface="B Nazanin"/>
                        </a:rPr>
                        <a:t>5 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pPr rtl="1"/>
                      <a:endParaRPr lang="fa-IR"/>
                    </a:p>
                  </a:txBody>
                  <a:tcPr/>
                </a:tc>
              </a:tr>
              <a:tr h="619129">
                <a:tc>
                  <a:txBody>
                    <a:bodyPr/>
                    <a:lstStyle/>
                    <a:p>
                      <a:pPr algn="ctr" rtl="1">
                        <a:lnSpc>
                          <a:spcPct val="115000"/>
                        </a:lnSpc>
                        <a:spcAft>
                          <a:spcPts val="0"/>
                        </a:spcAft>
                      </a:pPr>
                      <a:r>
                        <a:rPr lang="fa-IR" sz="2000" b="1" kern="1200" dirty="0">
                          <a:solidFill>
                            <a:schemeClr val="tx1"/>
                          </a:solidFill>
                          <a:latin typeface="Times New Roman"/>
                          <a:ea typeface="Times New Roman"/>
                          <a:cs typeface="B Nazanin"/>
                        </a:rPr>
                        <a:t>1</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2/1</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4/2</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10/8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21</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90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129">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1/3</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2/5</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5</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12/6</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25/2</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75</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129">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1/9</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3/8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7/6</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18/9</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37/8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50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129">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3/8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7/6</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15/1</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37/8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75/6</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25</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u"/>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0232" y="1071546"/>
            <a:ext cx="6657964" cy="4525963"/>
          </a:xfrm>
        </p:spPr>
        <p:txBody>
          <a:bodyPr>
            <a:normAutofit fontScale="92500" lnSpcReduction="10000"/>
          </a:bodyPr>
          <a:lstStyle/>
          <a:p>
            <a:pPr>
              <a:buNone/>
            </a:pPr>
            <a:r>
              <a:rPr lang="fa-IR" sz="2200" b="1" dirty="0" smtClean="0">
                <a:solidFill>
                  <a:srgbClr val="C00000"/>
                </a:solidFill>
                <a:cs typeface="B Titr" pitchFamily="2" charset="-78"/>
              </a:rPr>
              <a:t>فرمول عمومي براي محاسبات عبارتست از : 			</a:t>
            </a:r>
            <a:endParaRPr lang="en-US" sz="2200" b="1" dirty="0" smtClean="0">
              <a:solidFill>
                <a:srgbClr val="C00000"/>
              </a:solidFill>
              <a:cs typeface="B Titr" pitchFamily="2" charset="-78"/>
            </a:endParaRPr>
          </a:p>
          <a:p>
            <a:pPr>
              <a:buNone/>
            </a:pPr>
            <a:r>
              <a:rPr lang="fa-IR" sz="3000" b="1" dirty="0" smtClean="0">
                <a:cs typeface="B Titr" pitchFamily="2" charset="-78"/>
              </a:rPr>
              <a:t>          </a:t>
            </a:r>
            <a:r>
              <a:rPr lang="fa-IR" sz="2200" b="1" dirty="0" smtClean="0">
                <a:cs typeface="B Titr" pitchFamily="2" charset="-78"/>
              </a:rPr>
              <a:t>در اينجا : </a:t>
            </a:r>
            <a:r>
              <a:rPr lang="fa-IR" sz="3000" b="1" dirty="0" smtClean="0">
                <a:cs typeface="B Titr" pitchFamily="2" charset="-78"/>
              </a:rPr>
              <a:t>								</a:t>
            </a:r>
            <a:endParaRPr lang="en-US" sz="3000" b="1" dirty="0" smtClean="0">
              <a:cs typeface="B Titr" pitchFamily="2" charset="-78"/>
            </a:endParaRPr>
          </a:p>
          <a:p>
            <a:pPr>
              <a:lnSpc>
                <a:spcPct val="160000"/>
              </a:lnSpc>
              <a:buNone/>
            </a:pPr>
            <a:r>
              <a:rPr lang="en-US" sz="2600" b="1" dirty="0" smtClean="0">
                <a:cs typeface="B Titr" pitchFamily="2" charset="-78"/>
              </a:rPr>
              <a:t>X</a:t>
            </a:r>
            <a:r>
              <a:rPr lang="fa-IR" sz="2600" b="1" dirty="0" smtClean="0">
                <a:cs typeface="B Titr" pitchFamily="2" charset="-78"/>
              </a:rPr>
              <a:t>= ميزان فرمولاسيون مورد نياز </a:t>
            </a:r>
            <a:endParaRPr lang="en-US" sz="2600" b="1" dirty="0" smtClean="0">
              <a:cs typeface="B Titr" pitchFamily="2" charset="-78"/>
            </a:endParaRPr>
          </a:p>
          <a:p>
            <a:pPr>
              <a:lnSpc>
                <a:spcPct val="160000"/>
              </a:lnSpc>
              <a:buNone/>
            </a:pPr>
            <a:r>
              <a:rPr lang="en-US" sz="2600" b="1" dirty="0" smtClean="0">
                <a:cs typeface="B Titr" pitchFamily="2" charset="-78"/>
              </a:rPr>
              <a:t>A</a:t>
            </a:r>
            <a:r>
              <a:rPr lang="fa-IR" sz="2600" b="1" dirty="0" smtClean="0">
                <a:cs typeface="B Titr" pitchFamily="2" charset="-78"/>
              </a:rPr>
              <a:t> = غلظت مورد نياز به درصد </a:t>
            </a:r>
            <a:endParaRPr lang="en-US" sz="2600" b="1" dirty="0" smtClean="0">
              <a:cs typeface="B Titr" pitchFamily="2" charset="-78"/>
            </a:endParaRPr>
          </a:p>
          <a:p>
            <a:pPr>
              <a:lnSpc>
                <a:spcPct val="160000"/>
              </a:lnSpc>
              <a:buNone/>
            </a:pPr>
            <a:r>
              <a:rPr lang="en-US" sz="2600" b="1" dirty="0" smtClean="0">
                <a:cs typeface="B Titr" pitchFamily="2" charset="-78"/>
              </a:rPr>
              <a:t>B </a:t>
            </a:r>
            <a:r>
              <a:rPr lang="fa-IR" sz="2600" b="1" dirty="0" smtClean="0">
                <a:cs typeface="B Titr" pitchFamily="2" charset="-78"/>
              </a:rPr>
              <a:t> = ميزان محلول پاشيدني مورد نياز</a:t>
            </a:r>
            <a:endParaRPr lang="en-US" sz="2600" b="1" dirty="0" smtClean="0">
              <a:cs typeface="B Titr" pitchFamily="2" charset="-78"/>
            </a:endParaRPr>
          </a:p>
          <a:p>
            <a:pPr>
              <a:lnSpc>
                <a:spcPct val="160000"/>
              </a:lnSpc>
              <a:buNone/>
            </a:pPr>
            <a:r>
              <a:rPr lang="en-US" sz="2600" b="1" dirty="0" smtClean="0">
                <a:cs typeface="B Titr" pitchFamily="2" charset="-78"/>
              </a:rPr>
              <a:t>C</a:t>
            </a:r>
            <a:r>
              <a:rPr lang="fa-IR" sz="2600" b="1" dirty="0" smtClean="0">
                <a:cs typeface="B Titr" pitchFamily="2" charset="-78"/>
              </a:rPr>
              <a:t> = غلظت فرمولاسيون مورد استفاده به درصد</a:t>
            </a:r>
            <a:endParaRPr lang="en-US" sz="2600" b="1" dirty="0" smtClean="0">
              <a:cs typeface="B Titr" pitchFamily="2" charset="-78"/>
            </a:endParaRPr>
          </a:p>
          <a:p>
            <a:pPr>
              <a:lnSpc>
                <a:spcPct val="160000"/>
              </a:lnSpc>
              <a:buNone/>
            </a:pPr>
            <a:r>
              <a:rPr lang="en-US" sz="2600" b="1" dirty="0" smtClean="0">
                <a:cs typeface="B Titr" pitchFamily="2" charset="-78"/>
              </a:rPr>
              <a:t>D</a:t>
            </a:r>
            <a:r>
              <a:rPr lang="fa-IR" sz="2600" b="1" dirty="0" smtClean="0">
                <a:cs typeface="B Titr" pitchFamily="2" charset="-78"/>
              </a:rPr>
              <a:t> </a:t>
            </a:r>
            <a:r>
              <a:rPr lang="fa-IR" sz="2200" b="1" dirty="0" smtClean="0">
                <a:cs typeface="B Titr" pitchFamily="2" charset="-78"/>
              </a:rPr>
              <a:t>= در صورتي كه </a:t>
            </a:r>
            <a:r>
              <a:rPr lang="en-US" sz="2200" b="1" dirty="0" smtClean="0">
                <a:cs typeface="B Titr" pitchFamily="2" charset="-78"/>
              </a:rPr>
              <a:t>B, X</a:t>
            </a:r>
            <a:r>
              <a:rPr lang="fa-IR" sz="2200" b="1" dirty="0" smtClean="0">
                <a:cs typeface="B Titr" pitchFamily="2" charset="-78"/>
              </a:rPr>
              <a:t> به ترتيب به كيلوگرم و ليتر باشند برابر با 1 است .</a:t>
            </a:r>
            <a:endParaRPr lang="en-US" sz="2600" b="1" dirty="0" smtClean="0">
              <a:cs typeface="B Titr" pitchFamily="2" charset="-78"/>
            </a:endParaRPr>
          </a:p>
          <a:p>
            <a:endParaRPr lang="fa-IR" dirty="0"/>
          </a:p>
        </p:txBody>
      </p:sp>
      <p:sp>
        <p:nvSpPr>
          <p:cNvPr id="4" name="TextBox 3"/>
          <p:cNvSpPr txBox="1"/>
          <p:nvPr/>
        </p:nvSpPr>
        <p:spPr>
          <a:xfrm>
            <a:off x="1357290" y="1285860"/>
            <a:ext cx="2286016" cy="523220"/>
          </a:xfrm>
          <a:prstGeom prst="rect">
            <a:avLst/>
          </a:prstGeom>
          <a:noFill/>
        </p:spPr>
        <p:txBody>
          <a:bodyPr wrap="square" rtlCol="1">
            <a:spAutoFit/>
          </a:bodyPr>
          <a:lstStyle/>
          <a:p>
            <a:pPr algn="l"/>
            <a:r>
              <a:rPr lang="en-US" sz="2800" dirty="0" smtClean="0"/>
              <a:t>X</a:t>
            </a:r>
            <a:r>
              <a:rPr lang="en-US" sz="2000" dirty="0" smtClean="0"/>
              <a:t>=</a:t>
            </a:r>
            <a:endParaRPr lang="fa-IR" dirty="0"/>
          </a:p>
        </p:txBody>
      </p:sp>
      <p:cxnSp>
        <p:nvCxnSpPr>
          <p:cNvPr id="6" name="Straight Connector 5"/>
          <p:cNvCxnSpPr/>
          <p:nvPr/>
        </p:nvCxnSpPr>
        <p:spPr>
          <a:xfrm>
            <a:off x="1820208" y="1584312"/>
            <a:ext cx="785818" cy="1588"/>
          </a:xfrm>
          <a:prstGeom prst="line">
            <a:avLst/>
          </a:prstGeom>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1725910" y="1094406"/>
            <a:ext cx="1134436" cy="461665"/>
          </a:xfrm>
          <a:prstGeom prst="rect">
            <a:avLst/>
          </a:prstGeom>
          <a:noFill/>
        </p:spPr>
        <p:txBody>
          <a:bodyPr wrap="square" rtlCol="1">
            <a:spAutoFit/>
          </a:bodyPr>
          <a:lstStyle/>
          <a:p>
            <a:pPr algn="l"/>
            <a:r>
              <a:rPr lang="en-US" sz="2400" dirty="0" smtClean="0"/>
              <a:t>A.B.D</a:t>
            </a:r>
            <a:endParaRPr lang="fa-IR" sz="2400" dirty="0"/>
          </a:p>
        </p:txBody>
      </p:sp>
      <p:sp>
        <p:nvSpPr>
          <p:cNvPr id="8" name="TextBox 7"/>
          <p:cNvSpPr txBox="1"/>
          <p:nvPr/>
        </p:nvSpPr>
        <p:spPr>
          <a:xfrm>
            <a:off x="1788776" y="1534464"/>
            <a:ext cx="500066" cy="461665"/>
          </a:xfrm>
          <a:prstGeom prst="rect">
            <a:avLst/>
          </a:prstGeom>
          <a:noFill/>
        </p:spPr>
        <p:txBody>
          <a:bodyPr wrap="square" rtlCol="1">
            <a:spAutoFit/>
          </a:bodyPr>
          <a:lstStyle/>
          <a:p>
            <a:r>
              <a:rPr lang="en-US" sz="2400" dirty="0" smtClean="0"/>
              <a:t>C</a:t>
            </a:r>
            <a:endParaRPr lang="fa-IR" sz="2400" dirty="0"/>
          </a:p>
        </p:txBody>
      </p:sp>
    </p:spTree>
  </p:cSld>
  <p:clrMapOvr>
    <a:masterClrMapping/>
  </p:clrMapOvr>
  <p:transition>
    <p:pull/>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42984"/>
            <a:ext cx="8229600" cy="4525963"/>
          </a:xfrm>
        </p:spPr>
        <p:txBody>
          <a:bodyPr>
            <a:normAutofit lnSpcReduction="10000"/>
          </a:bodyPr>
          <a:lstStyle/>
          <a:p>
            <a:pPr>
              <a:lnSpc>
                <a:spcPct val="150000"/>
              </a:lnSpc>
              <a:buNone/>
            </a:pPr>
            <a:r>
              <a:rPr lang="fa-IR" sz="2400" b="1" dirty="0" smtClean="0">
                <a:solidFill>
                  <a:srgbClr val="C00000"/>
                </a:solidFill>
                <a:cs typeface="B Titr" pitchFamily="2" charset="-78"/>
              </a:rPr>
              <a:t>مثال : </a:t>
            </a:r>
            <a:r>
              <a:rPr lang="fa-IR" sz="2400" b="1" dirty="0" smtClean="0">
                <a:cs typeface="B Titr" pitchFamily="2" charset="-78"/>
              </a:rPr>
              <a:t>درصورتي كه بخواهيم  380 ليتر سوسپانسيون پاشيدني يك درصد را از پودر 50 درصد تهيه نمائيم : </a:t>
            </a:r>
            <a:endParaRPr lang="en-US" sz="2400" b="1" dirty="0" smtClean="0">
              <a:cs typeface="B Titr" pitchFamily="2" charset="-78"/>
            </a:endParaRPr>
          </a:p>
          <a:p>
            <a:pPr rtl="0">
              <a:lnSpc>
                <a:spcPct val="150000"/>
              </a:lnSpc>
              <a:buNone/>
            </a:pPr>
            <a:endParaRPr lang="en-US" sz="2400" b="1" dirty="0" smtClean="0">
              <a:cs typeface="B Titr" pitchFamily="2" charset="-78"/>
            </a:endParaRPr>
          </a:p>
          <a:p>
            <a:pPr rtl="0">
              <a:lnSpc>
                <a:spcPct val="150000"/>
              </a:lnSpc>
            </a:pPr>
            <a:r>
              <a:rPr lang="fa-IR" sz="2400" b="1" dirty="0" smtClean="0">
                <a:cs typeface="B Titr" pitchFamily="2" charset="-78"/>
              </a:rPr>
              <a:t>6/7 كيلوگرم فرمولاسيون 50  درصد </a:t>
            </a:r>
            <a:r>
              <a:rPr lang="en-US" sz="2400" b="1" dirty="0" smtClean="0">
                <a:cs typeface="B Titr" pitchFamily="2" charset="-78"/>
              </a:rPr>
              <a:t>WP</a:t>
            </a:r>
            <a:r>
              <a:rPr lang="fa-IR" sz="2400" b="1" dirty="0" smtClean="0">
                <a:cs typeface="B Titr" pitchFamily="2" charset="-78"/>
              </a:rPr>
              <a:t> يا </a:t>
            </a:r>
            <a:r>
              <a:rPr lang="en-US" sz="2400" b="1" dirty="0" smtClean="0">
                <a:cs typeface="B Titr" pitchFamily="2" charset="-78"/>
              </a:rPr>
              <a:t>WDP</a:t>
            </a:r>
            <a:r>
              <a:rPr lang="fa-IR" sz="2400" b="1" dirty="0" smtClean="0">
                <a:cs typeface="B Titr" pitchFamily="2" charset="-78"/>
              </a:rPr>
              <a:t> براي تهيه 380 ليتر سوسپانسيون يك درصد مورد نياز است. </a:t>
            </a:r>
            <a:endParaRPr lang="en-US" sz="2400" b="1" dirty="0" smtClean="0">
              <a:cs typeface="B Titr" pitchFamily="2" charset="-78"/>
            </a:endParaRPr>
          </a:p>
          <a:p>
            <a:pPr>
              <a:lnSpc>
                <a:spcPct val="150000"/>
              </a:lnSpc>
              <a:buNone/>
            </a:pPr>
            <a:endParaRPr lang="fa-IR" sz="2400" b="1" dirty="0" smtClean="0">
              <a:cs typeface="B Titr" pitchFamily="2" charset="-78"/>
            </a:endParaRPr>
          </a:p>
          <a:p>
            <a:pPr>
              <a:lnSpc>
                <a:spcPct val="150000"/>
              </a:lnSpc>
              <a:buNone/>
            </a:pPr>
            <a:r>
              <a:rPr lang="fa-IR" sz="2400" b="1" dirty="0" smtClean="0">
                <a:cs typeface="B Titr" pitchFamily="2" charset="-78"/>
              </a:rPr>
              <a:t>تهيه محلول امولسيون از فرمولاسيون كنسانتره اموليسيفيابل</a:t>
            </a:r>
            <a:endParaRPr lang="en-US" sz="2400" b="1" dirty="0" smtClean="0">
              <a:cs typeface="B Titr" pitchFamily="2" charset="-78"/>
            </a:endParaRPr>
          </a:p>
          <a:p>
            <a:pPr>
              <a:buNone/>
            </a:pPr>
            <a:r>
              <a:rPr lang="fa-IR" b="1" dirty="0" smtClean="0"/>
              <a:t> </a:t>
            </a:r>
            <a:endParaRPr lang="en-US" dirty="0" smtClean="0"/>
          </a:p>
          <a:p>
            <a:pPr>
              <a:buNone/>
            </a:pPr>
            <a:endParaRPr lang="fa-IR" dirty="0"/>
          </a:p>
        </p:txBody>
      </p:sp>
      <p:pic>
        <p:nvPicPr>
          <p:cNvPr id="7270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4414" y="2143116"/>
            <a:ext cx="3357586" cy="724295"/>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714356"/>
            <a:ext cx="7929618" cy="5724644"/>
          </a:xfrm>
          <a:prstGeom prst="rect">
            <a:avLst/>
          </a:prstGeom>
          <a:noFill/>
        </p:spPr>
        <p:txBody>
          <a:bodyPr wrap="square" rtlCol="1">
            <a:spAutoFit/>
          </a:bodyPr>
          <a:lstStyle/>
          <a:p>
            <a:r>
              <a:rPr lang="fa-IR" sz="2800" b="1" dirty="0">
                <a:solidFill>
                  <a:srgbClr val="C00000"/>
                </a:solidFill>
                <a:cs typeface="B Jadid" pitchFamily="2" charset="-78"/>
              </a:rPr>
              <a:t>تقسيم بندي بر اساس  ميزان </a:t>
            </a:r>
            <a:r>
              <a:rPr lang="en-US" sz="2800" b="1" dirty="0">
                <a:solidFill>
                  <a:srgbClr val="C00000"/>
                </a:solidFill>
                <a:cs typeface="B Jadid" pitchFamily="2" charset="-78"/>
              </a:rPr>
              <a:t>LD50</a:t>
            </a:r>
            <a:r>
              <a:rPr lang="fa-IR" sz="2800" b="1" dirty="0">
                <a:solidFill>
                  <a:srgbClr val="C00000"/>
                </a:solidFill>
                <a:cs typeface="B Jadid" pitchFamily="2" charset="-78"/>
              </a:rPr>
              <a:t> گوارشي و تماسي  : </a:t>
            </a:r>
            <a:endParaRPr lang="fa-IR" sz="2800" b="1" dirty="0" smtClean="0">
              <a:solidFill>
                <a:srgbClr val="C00000"/>
              </a:solidFill>
              <a:cs typeface="B Jadid" pitchFamily="2" charset="-78"/>
            </a:endParaRPr>
          </a:p>
          <a:p>
            <a:endParaRPr lang="en-US" sz="2800" b="1" dirty="0">
              <a:cs typeface="B Jadid" pitchFamily="2" charset="-78"/>
            </a:endParaRPr>
          </a:p>
          <a:p>
            <a:pPr algn="just"/>
            <a:r>
              <a:rPr lang="fa-IR" sz="2400" b="1" dirty="0">
                <a:cs typeface="B Titr" pitchFamily="2" charset="-78"/>
              </a:rPr>
              <a:t>تقسيم بندي ديگر گروه بندي جديد سازمان بهداشت جهاني است كه توسط </a:t>
            </a:r>
            <a:r>
              <a:rPr lang="en-US" sz="2400" b="1" dirty="0">
                <a:cs typeface="B Titr" pitchFamily="2" charset="-78"/>
              </a:rPr>
              <a:t>WHOPES</a:t>
            </a:r>
            <a:r>
              <a:rPr lang="fa-IR" sz="3200" b="1" dirty="0">
                <a:cs typeface="B Titr" pitchFamily="2" charset="-78"/>
              </a:rPr>
              <a:t> </a:t>
            </a:r>
            <a:r>
              <a:rPr lang="fa-IR" sz="2400" b="1" dirty="0">
                <a:cs typeface="B Titr" pitchFamily="2" charset="-78"/>
              </a:rPr>
              <a:t>انجام گرفته است. اين تقسيم بندي بر اساس </a:t>
            </a:r>
            <a:r>
              <a:rPr lang="en-US" sz="3200" b="1" dirty="0">
                <a:cs typeface="B Titr" pitchFamily="2" charset="-78"/>
              </a:rPr>
              <a:t>LD50</a:t>
            </a:r>
            <a:r>
              <a:rPr lang="fa-IR" sz="3200" b="1" dirty="0">
                <a:cs typeface="B Titr" pitchFamily="2" charset="-78"/>
              </a:rPr>
              <a:t> </a:t>
            </a:r>
            <a:r>
              <a:rPr lang="fa-IR" sz="2400" b="1" dirty="0">
                <a:cs typeface="B Titr" pitchFamily="2" charset="-78"/>
              </a:rPr>
              <a:t>ماده سمي است و در آن علاوه بر </a:t>
            </a:r>
            <a:r>
              <a:rPr lang="en-US" sz="2400" b="1" dirty="0">
                <a:cs typeface="B Titr" pitchFamily="2" charset="-78"/>
              </a:rPr>
              <a:t>LD50</a:t>
            </a:r>
            <a:r>
              <a:rPr lang="fa-IR" sz="2800" b="1" dirty="0">
                <a:cs typeface="B Titr" pitchFamily="2" charset="-78"/>
              </a:rPr>
              <a:t> </a:t>
            </a:r>
            <a:r>
              <a:rPr lang="fa-IR" sz="2400" b="1" dirty="0">
                <a:cs typeface="B Titr" pitchFamily="2" charset="-78"/>
              </a:rPr>
              <a:t>گوارشي به </a:t>
            </a:r>
            <a:r>
              <a:rPr lang="en-US" sz="2800" b="1" dirty="0">
                <a:cs typeface="B Titr" pitchFamily="2" charset="-78"/>
              </a:rPr>
              <a:t>LD50</a:t>
            </a:r>
            <a:r>
              <a:rPr lang="en-US" sz="3200" b="1" dirty="0">
                <a:cs typeface="B Titr" pitchFamily="2" charset="-78"/>
              </a:rPr>
              <a:t> </a:t>
            </a:r>
            <a:r>
              <a:rPr lang="fa-IR" sz="3200" b="1" dirty="0">
                <a:cs typeface="B Titr" pitchFamily="2" charset="-78"/>
              </a:rPr>
              <a:t> </a:t>
            </a:r>
            <a:r>
              <a:rPr lang="fa-IR" sz="2400" b="1" dirty="0">
                <a:cs typeface="B Titr" pitchFamily="2" charset="-78"/>
              </a:rPr>
              <a:t>پوستي نيز توجه شده است . براساس پيشنهاد </a:t>
            </a:r>
            <a:r>
              <a:rPr lang="en-US" sz="2000" b="1" dirty="0">
                <a:cs typeface="B Titr" pitchFamily="2" charset="-78"/>
              </a:rPr>
              <a:t>WHO</a:t>
            </a:r>
            <a:r>
              <a:rPr lang="fa-IR" sz="2400" b="1" dirty="0">
                <a:cs typeface="B Titr" pitchFamily="2" charset="-78"/>
              </a:rPr>
              <a:t> سموم به 5 كلاس زير تقسيم مي شوند.</a:t>
            </a:r>
            <a:endParaRPr lang="en-US" sz="2400" b="1" dirty="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بينهايت خطرناك ( گروه </a:t>
            </a:r>
            <a:r>
              <a:rPr lang="en-US" sz="2400" b="1" dirty="0" smtClean="0">
                <a:cs typeface="B Titr" pitchFamily="2" charset="-78"/>
              </a:rPr>
              <a:t>la</a:t>
            </a:r>
            <a:r>
              <a:rPr lang="fa-IR" sz="2400" b="1" dirty="0" smtClean="0">
                <a:cs typeface="B Titr" pitchFamily="2" charset="-78"/>
              </a:rPr>
              <a:t> )</a:t>
            </a:r>
            <a:endParaRPr lang="en-US" sz="2400" b="1" dirty="0" smtClean="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خيلي خطرناك  ( گروه </a:t>
            </a:r>
            <a:r>
              <a:rPr lang="en-US" sz="2400" b="1" dirty="0" err="1" smtClean="0">
                <a:cs typeface="B Titr" pitchFamily="2" charset="-78"/>
              </a:rPr>
              <a:t>Ib</a:t>
            </a:r>
            <a:r>
              <a:rPr lang="fa-IR" sz="2400" b="1" dirty="0" smtClean="0">
                <a:cs typeface="B Titr" pitchFamily="2" charset="-78"/>
              </a:rPr>
              <a:t> )</a:t>
            </a:r>
            <a:endParaRPr lang="en-US" sz="2400" b="1" dirty="0" smtClean="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نسبتاً خطرناك ( گروه </a:t>
            </a:r>
            <a:r>
              <a:rPr lang="en-US" sz="2400" b="1" dirty="0" smtClean="0">
                <a:cs typeface="B Titr" pitchFamily="2" charset="-78"/>
              </a:rPr>
              <a:t>II</a:t>
            </a:r>
            <a:r>
              <a:rPr lang="fa-IR" sz="2400" b="1" dirty="0" smtClean="0">
                <a:cs typeface="B Titr" pitchFamily="2" charset="-78"/>
              </a:rPr>
              <a:t> )</a:t>
            </a:r>
            <a:endParaRPr lang="en-US" sz="2400" b="1" dirty="0" smtClean="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كمي خطرناك ( گروه </a:t>
            </a:r>
            <a:r>
              <a:rPr lang="en-US" sz="2400" b="1" dirty="0" smtClean="0">
                <a:cs typeface="B Titr" pitchFamily="2" charset="-78"/>
              </a:rPr>
              <a:t>III</a:t>
            </a:r>
            <a:r>
              <a:rPr lang="fa-IR" sz="2400" b="1" dirty="0" smtClean="0">
                <a:cs typeface="B Titr" pitchFamily="2" charset="-78"/>
              </a:rPr>
              <a:t> )</a:t>
            </a:r>
            <a:endParaRPr lang="en-US" sz="2400" b="1" dirty="0" smtClean="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بي خطر ( گروه </a:t>
            </a:r>
            <a:r>
              <a:rPr lang="en-US" sz="2400" b="1" dirty="0" smtClean="0">
                <a:cs typeface="B Titr" pitchFamily="2" charset="-78"/>
              </a:rPr>
              <a:t>UH</a:t>
            </a:r>
            <a:r>
              <a:rPr lang="fa-IR" sz="2400" b="1" dirty="0" smtClean="0">
                <a:cs typeface="B Titr" pitchFamily="2" charset="-78"/>
              </a:rPr>
              <a:t> </a:t>
            </a:r>
            <a:r>
              <a:rPr lang="fa-IR" sz="1600" b="1" dirty="0" smtClean="0">
                <a:cs typeface="B Titr" pitchFamily="2" charset="-78"/>
              </a:rPr>
              <a:t>)</a:t>
            </a:r>
            <a:endParaRPr lang="en-US" sz="1600" dirty="0" smtClean="0">
              <a:cs typeface="B Titr" pitchFamily="2" charset="-78"/>
            </a:endParaRPr>
          </a:p>
          <a:p>
            <a:endParaRPr lang="fa-IR" dirty="0"/>
          </a:p>
        </p:txBody>
      </p:sp>
    </p:spTree>
  </p:cSld>
  <p:clrMapOvr>
    <a:masterClrMapping/>
  </p:clrMapOvr>
  <p:transition>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85785" y="2000237"/>
          <a:ext cx="7715305" cy="3857658"/>
        </p:xfrm>
        <a:graphic>
          <a:graphicData uri="http://schemas.openxmlformats.org/drawingml/2006/table">
            <a:tbl>
              <a:tblPr rtl="1"/>
              <a:tblGrid>
                <a:gridCol w="1162031"/>
                <a:gridCol w="1162031"/>
                <a:gridCol w="1225780"/>
                <a:gridCol w="1387881"/>
                <a:gridCol w="1388791"/>
                <a:gridCol w="1388791"/>
              </a:tblGrid>
              <a:tr h="551094">
                <a:tc gridSpan="5">
                  <a:txBody>
                    <a:bodyPr/>
                    <a:lstStyle/>
                    <a:p>
                      <a:pPr algn="ctr" rtl="1">
                        <a:lnSpc>
                          <a:spcPct val="115000"/>
                        </a:lnSpc>
                        <a:spcAft>
                          <a:spcPts val="0"/>
                        </a:spcAft>
                      </a:pPr>
                      <a:r>
                        <a:rPr lang="fa-IR" sz="2000" b="1" dirty="0">
                          <a:latin typeface="Times New Roman"/>
                          <a:ea typeface="Times New Roman"/>
                          <a:cs typeface="B Nazanin"/>
                        </a:rPr>
                        <a:t>قسمت آب كه با يد به يك قسمت كنسانتره اموليسيفيابل اضافه شود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algn="ctr" rtl="1">
                        <a:lnSpc>
                          <a:spcPct val="115000"/>
                        </a:lnSpc>
                        <a:spcAft>
                          <a:spcPts val="0"/>
                        </a:spcAft>
                      </a:pPr>
                      <a:r>
                        <a:rPr lang="fa-IR" sz="1800" b="1" dirty="0">
                          <a:latin typeface="Times New Roman"/>
                          <a:ea typeface="Times New Roman"/>
                          <a:cs typeface="B Nazanin"/>
                        </a:rPr>
                        <a:t>دوزاژ ماده موثره</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51094">
                <a:tc>
                  <a:txBody>
                    <a:bodyPr/>
                    <a:lstStyle/>
                    <a:p>
                      <a:pPr algn="ctr" rtl="1">
                        <a:lnSpc>
                          <a:spcPct val="115000"/>
                        </a:lnSpc>
                        <a:spcAft>
                          <a:spcPts val="0"/>
                        </a:spcAft>
                      </a:pPr>
                      <a:r>
                        <a:rPr lang="fa-IR" sz="2000" b="1" dirty="0" smtClean="0">
                          <a:latin typeface="Times New Roman"/>
                          <a:ea typeface="Times New Roman"/>
                          <a:cs typeface="B Nazanin"/>
                        </a:rPr>
                        <a:t>0/25درصد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smtClean="0">
                          <a:latin typeface="Times New Roman"/>
                          <a:ea typeface="Times New Roman"/>
                          <a:cs typeface="B Nazanin"/>
                        </a:rPr>
                        <a:t>0/5درصد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a:latin typeface="Times New Roman"/>
                          <a:ea typeface="Times New Roman"/>
                          <a:cs typeface="B Nazanin"/>
                        </a:rPr>
                        <a:t>1 درصد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smtClean="0">
                          <a:latin typeface="Times New Roman"/>
                          <a:ea typeface="Times New Roman"/>
                          <a:cs typeface="B Nazanin"/>
                        </a:rPr>
                        <a:t>2/5درصد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a:latin typeface="Times New Roman"/>
                          <a:ea typeface="Times New Roman"/>
                          <a:cs typeface="B Nazanin"/>
                        </a:rPr>
                        <a:t>5 درصد</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pPr rtl="1"/>
                      <a:endParaRPr lang="fa-IR"/>
                    </a:p>
                  </a:txBody>
                  <a:tcPr/>
                </a:tc>
              </a:tr>
              <a:tr h="551094">
                <a:tc>
                  <a:txBody>
                    <a:bodyPr/>
                    <a:lstStyle/>
                    <a:p>
                      <a:pPr algn="ctr" rtl="1">
                        <a:lnSpc>
                          <a:spcPct val="115000"/>
                        </a:lnSpc>
                        <a:spcAft>
                          <a:spcPts val="0"/>
                        </a:spcAft>
                      </a:pPr>
                      <a:r>
                        <a:rPr lang="fa-IR" sz="2000" b="1" dirty="0">
                          <a:latin typeface="Times New Roman"/>
                          <a:ea typeface="Times New Roman"/>
                          <a:cs typeface="B Nazanin"/>
                        </a:rPr>
                        <a:t>319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159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79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31</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15</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80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094">
                <a:tc>
                  <a:txBody>
                    <a:bodyPr/>
                    <a:lstStyle/>
                    <a:p>
                      <a:pPr algn="ctr" rtl="1">
                        <a:lnSpc>
                          <a:spcPct val="115000"/>
                        </a:lnSpc>
                        <a:spcAft>
                          <a:spcPts val="0"/>
                        </a:spcAft>
                      </a:pPr>
                      <a:r>
                        <a:rPr lang="fa-IR" sz="2000" b="1" dirty="0">
                          <a:latin typeface="Times New Roman"/>
                          <a:ea typeface="Times New Roman"/>
                          <a:cs typeface="B Nazanin"/>
                        </a:rPr>
                        <a:t>239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119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50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23</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11</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60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094">
                <a:tc>
                  <a:txBody>
                    <a:bodyPr/>
                    <a:lstStyle/>
                    <a:p>
                      <a:pPr algn="ctr" rtl="1">
                        <a:lnSpc>
                          <a:spcPct val="115000"/>
                        </a:lnSpc>
                        <a:spcAft>
                          <a:spcPts val="0"/>
                        </a:spcAft>
                      </a:pPr>
                      <a:r>
                        <a:rPr lang="fa-IR" sz="2000" b="1" dirty="0">
                          <a:latin typeface="Times New Roman"/>
                          <a:ea typeface="Times New Roman"/>
                          <a:cs typeface="B Nazanin"/>
                        </a:rPr>
                        <a:t>199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99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49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19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50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094">
                <a:tc>
                  <a:txBody>
                    <a:bodyPr/>
                    <a:lstStyle/>
                    <a:p>
                      <a:pPr algn="ctr" rtl="1">
                        <a:lnSpc>
                          <a:spcPct val="115000"/>
                        </a:lnSpc>
                        <a:spcAft>
                          <a:spcPts val="0"/>
                        </a:spcAft>
                      </a:pPr>
                      <a:r>
                        <a:rPr lang="fa-IR" sz="2000" b="1" dirty="0">
                          <a:latin typeface="Times New Roman"/>
                          <a:ea typeface="Times New Roman"/>
                          <a:cs typeface="B Nazanin"/>
                        </a:rPr>
                        <a:t>99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49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24</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4</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25</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094">
                <a:tc>
                  <a:txBody>
                    <a:bodyPr/>
                    <a:lstStyle/>
                    <a:p>
                      <a:pPr algn="ctr" rtl="1">
                        <a:lnSpc>
                          <a:spcPct val="115000"/>
                        </a:lnSpc>
                        <a:spcAft>
                          <a:spcPts val="0"/>
                        </a:spcAft>
                      </a:pPr>
                      <a:r>
                        <a:rPr lang="fa-IR" sz="2000" b="1" dirty="0">
                          <a:latin typeface="Times New Roman"/>
                          <a:ea typeface="Times New Roman"/>
                          <a:cs typeface="B Nazanin"/>
                        </a:rPr>
                        <a:t>39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3</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81" name="Rectangle 1"/>
          <p:cNvSpPr>
            <a:spLocks noChangeArrowheads="1"/>
          </p:cNvSpPr>
          <p:nvPr/>
        </p:nvSpPr>
        <p:spPr bwMode="auto">
          <a:xfrm>
            <a:off x="341590" y="1285860"/>
            <a:ext cx="8192499"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تهيه محلول امولسيون از كنسانتره اموليسيفيابل در غلظت هاي مختلف</a:t>
            </a:r>
            <a:endParaRPr kumimoji="0" lang="en-US"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l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142984"/>
            <a:ext cx="7643866" cy="4525963"/>
          </a:xfrm>
        </p:spPr>
        <p:txBody>
          <a:bodyPr/>
          <a:lstStyle/>
          <a:p>
            <a:pPr algn="just">
              <a:lnSpc>
                <a:spcPct val="150000"/>
              </a:lnSpc>
              <a:buNone/>
            </a:pPr>
            <a:r>
              <a:rPr lang="fa-IR" sz="2400" b="1" dirty="0" smtClean="0">
                <a:cs typeface="B Titr" pitchFamily="2" charset="-78"/>
              </a:rPr>
              <a:t>      فرمول عمومي محاسبه ميزان آب مورد نياز براي تهيه رقت هاي مورد نياز از محلول غليظ فرمولاسيون  غليظ اموليسيفيابل به شرح زير است.</a:t>
            </a:r>
          </a:p>
          <a:p>
            <a:pPr>
              <a:lnSpc>
                <a:spcPct val="150000"/>
              </a:lnSpc>
              <a:buNone/>
            </a:pPr>
            <a:endParaRPr lang="fa-IR" sz="2400" b="1" dirty="0" smtClean="0">
              <a:cs typeface="B Titr" pitchFamily="2" charset="-78"/>
            </a:endParaRPr>
          </a:p>
          <a:p>
            <a:pPr>
              <a:lnSpc>
                <a:spcPct val="150000"/>
              </a:lnSpc>
              <a:buNone/>
            </a:pPr>
            <a:r>
              <a:rPr lang="en-US" sz="2400" b="1" dirty="0" smtClean="0">
                <a:cs typeface="B Titr" pitchFamily="2" charset="-78"/>
              </a:rPr>
              <a:t>X</a:t>
            </a:r>
            <a:r>
              <a:rPr lang="fa-IR" sz="2400" b="1" dirty="0" smtClean="0">
                <a:cs typeface="B Titr" pitchFamily="2" charset="-78"/>
              </a:rPr>
              <a:t>= قسمت آب مورد نياز براي ترقيق يك قسمت كنسانتره اموليسيفيابل</a:t>
            </a:r>
            <a:endParaRPr lang="en-US" sz="2400" b="1" dirty="0" smtClean="0">
              <a:cs typeface="B Titr" pitchFamily="2" charset="-78"/>
            </a:endParaRPr>
          </a:p>
          <a:p>
            <a:pPr>
              <a:lnSpc>
                <a:spcPct val="150000"/>
              </a:lnSpc>
              <a:buNone/>
            </a:pPr>
            <a:r>
              <a:rPr lang="en-US" sz="2400" b="1" dirty="0" smtClean="0">
                <a:cs typeface="B Titr" pitchFamily="2" charset="-78"/>
              </a:rPr>
              <a:t>A </a:t>
            </a:r>
            <a:r>
              <a:rPr lang="fa-IR" sz="2400" b="1" dirty="0" smtClean="0">
                <a:cs typeface="B Titr" pitchFamily="2" charset="-78"/>
              </a:rPr>
              <a:t>= غلظت محلول غليظ اموليسيفيابل </a:t>
            </a:r>
            <a:endParaRPr lang="en-US" sz="2400" b="1" dirty="0" smtClean="0">
              <a:cs typeface="B Titr" pitchFamily="2" charset="-78"/>
            </a:endParaRPr>
          </a:p>
          <a:p>
            <a:pPr>
              <a:lnSpc>
                <a:spcPct val="150000"/>
              </a:lnSpc>
              <a:buNone/>
            </a:pPr>
            <a:r>
              <a:rPr lang="en-US" sz="2400" b="1" dirty="0" smtClean="0">
                <a:cs typeface="B Titr" pitchFamily="2" charset="-78"/>
              </a:rPr>
              <a:t>B</a:t>
            </a:r>
            <a:r>
              <a:rPr lang="fa-IR" sz="2400" b="1" dirty="0" smtClean="0">
                <a:cs typeface="B Titr" pitchFamily="2" charset="-78"/>
              </a:rPr>
              <a:t> = غلظت مورد نياز نهايي</a:t>
            </a:r>
            <a:endParaRPr lang="en-US" sz="2400" b="1" dirty="0" smtClean="0">
              <a:cs typeface="B Titr" pitchFamily="2" charset="-78"/>
            </a:endParaRPr>
          </a:p>
          <a:p>
            <a:endParaRPr lang="fa-IR" dirty="0"/>
          </a:p>
        </p:txBody>
      </p:sp>
      <p:pic>
        <p:nvPicPr>
          <p:cNvPr id="778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14480" y="2571744"/>
            <a:ext cx="1857388" cy="79655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buNone/>
            </a:pPr>
            <a:r>
              <a:rPr lang="fa-IR" sz="2400" b="1" dirty="0" smtClean="0">
                <a:solidFill>
                  <a:srgbClr val="C00000"/>
                </a:solidFill>
                <a:cs typeface="B Titr" pitchFamily="2" charset="-78"/>
              </a:rPr>
              <a:t>مثال : </a:t>
            </a:r>
            <a:r>
              <a:rPr lang="fa-IR" sz="2400" b="1" dirty="0" smtClean="0">
                <a:cs typeface="B Titr" pitchFamily="2" charset="-78"/>
              </a:rPr>
              <a:t>از كنسانتره 25 درصد اموليسيفيابل مي خواهيم محلول 0/5درصد تهيه كنيم مقدار قسمت آب مورد نياز را محاسبه نمائيد.</a:t>
            </a:r>
            <a:endParaRPr lang="en-US" sz="2400" b="1" dirty="0" smtClean="0">
              <a:cs typeface="B Titr" pitchFamily="2" charset="-78"/>
            </a:endParaRPr>
          </a:p>
          <a:p>
            <a:pPr>
              <a:buNone/>
            </a:pPr>
            <a:endParaRPr lang="fa-IR" dirty="0"/>
          </a:p>
        </p:txBody>
      </p:sp>
      <p:pic>
        <p:nvPicPr>
          <p:cNvPr id="7680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571604" y="3143248"/>
            <a:ext cx="1332620" cy="571504"/>
          </a:xfrm>
          <a:prstGeom prst="rect">
            <a:avLst/>
          </a:prstGeom>
          <a:noFill/>
          <a:ln w="9525">
            <a:noFill/>
            <a:miter lim="800000"/>
            <a:headEnd/>
            <a:tailEnd/>
          </a:ln>
        </p:spPr>
      </p:pic>
      <p:pic>
        <p:nvPicPr>
          <p:cNvPr id="76802"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3109" y="3714752"/>
            <a:ext cx="2049698" cy="785818"/>
          </a:xfrm>
          <a:prstGeom prst="rect">
            <a:avLst/>
          </a:prstGeom>
          <a:noFill/>
          <a:ln w="9525">
            <a:noFill/>
            <a:miter lim="800000"/>
            <a:headEnd/>
            <a:tailEnd/>
          </a:ln>
        </p:spPr>
      </p:pic>
      <p:sp>
        <p:nvSpPr>
          <p:cNvPr id="7" name="Rectangle 6"/>
          <p:cNvSpPr/>
          <p:nvPr/>
        </p:nvSpPr>
        <p:spPr>
          <a:xfrm>
            <a:off x="2000232" y="4714884"/>
            <a:ext cx="1071570" cy="369332"/>
          </a:xfrm>
          <a:prstGeom prst="rect">
            <a:avLst/>
          </a:prstGeom>
        </p:spPr>
        <p:txBody>
          <a:bodyPr wrap="square">
            <a:spAutoFit/>
          </a:bodyPr>
          <a:lstStyle/>
          <a:p>
            <a:pPr lvl="0" algn="l" rtl="0" fontAlgn="base">
              <a:spcBef>
                <a:spcPct val="0"/>
              </a:spcBef>
              <a:spcAft>
                <a:spcPct val="0"/>
              </a:spcAft>
            </a:pPr>
            <a:r>
              <a:rPr lang="en-US" dirty="0" smtClean="0">
                <a:latin typeface="Arial" pitchFamily="34" charset="0"/>
                <a:ea typeface="Times New Roman" pitchFamily="18" charset="0"/>
                <a:cs typeface="Arial" pitchFamily="34" charset="0"/>
              </a:rPr>
              <a:t>X=49</a:t>
            </a:r>
            <a:endParaRPr lang="en-US" sz="2800" dirty="0" smtClean="0">
              <a:latin typeface="Arial" pitchFamily="34" charset="0"/>
              <a:cs typeface="Arial" pitchFamily="34" charset="0"/>
            </a:endParaRPr>
          </a:p>
        </p:txBody>
      </p:sp>
      <p:sp>
        <p:nvSpPr>
          <p:cNvPr id="76804" name="Rectangle 4"/>
          <p:cNvSpPr>
            <a:spLocks noChangeArrowheads="1"/>
          </p:cNvSpPr>
          <p:nvPr/>
        </p:nvSpPr>
        <p:spPr bwMode="auto">
          <a:xfrm>
            <a:off x="214282" y="5143512"/>
            <a:ext cx="842410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Arial" pitchFamily="34" charset="0"/>
                <a:ea typeface="Times New Roman" pitchFamily="18" charset="0"/>
                <a:cs typeface="B Nazanin" pitchFamily="2" charset="-78"/>
              </a:rPr>
              <a:t>به يك واحد كنسانتره 25 درصد بايد 49 قسمت آب اضافه نمود تا محلول 5/0 درصد بدست آيد. </a:t>
            </a:r>
            <a:endParaRPr kumimoji="0" lang="fa-I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0034" y="2285992"/>
          <a:ext cx="8143931" cy="3943703"/>
        </p:xfrm>
        <a:graphic>
          <a:graphicData uri="http://schemas.openxmlformats.org/drawingml/2006/table">
            <a:tbl>
              <a:tblPr rtl="1"/>
              <a:tblGrid>
                <a:gridCol w="1356162"/>
                <a:gridCol w="1326566"/>
                <a:gridCol w="1142031"/>
                <a:gridCol w="1357031"/>
                <a:gridCol w="1347181"/>
                <a:gridCol w="1614960"/>
              </a:tblGrid>
              <a:tr h="614989">
                <a:tc gridSpan="5">
                  <a:txBody>
                    <a:bodyPr/>
                    <a:lstStyle/>
                    <a:p>
                      <a:pPr algn="ctr" rtl="1">
                        <a:lnSpc>
                          <a:spcPct val="115000"/>
                        </a:lnSpc>
                        <a:spcAft>
                          <a:spcPts val="0"/>
                        </a:spcAft>
                      </a:pPr>
                      <a:r>
                        <a:rPr lang="fa-IR" sz="2000" b="1" dirty="0">
                          <a:latin typeface="Times New Roman"/>
                          <a:ea typeface="Times New Roman"/>
                          <a:cs typeface="B Nazanin"/>
                        </a:rPr>
                        <a:t>مقدار افشانه مورد نياز بر حسب ليتر براي سمپاشي 100 مترمربع در غلظت داده شده از ماده موثره </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algn="ctr" rtl="1">
                        <a:lnSpc>
                          <a:spcPct val="115000"/>
                        </a:lnSpc>
                        <a:spcAft>
                          <a:spcPts val="0"/>
                        </a:spcAft>
                      </a:pPr>
                      <a:r>
                        <a:rPr lang="fa-IR" sz="1600" b="1" dirty="0">
                          <a:latin typeface="Times New Roman"/>
                          <a:ea typeface="Times New Roman"/>
                          <a:cs typeface="B Nazanin"/>
                        </a:rPr>
                        <a:t>دوزاژ برحسب </a:t>
                      </a:r>
                      <a:r>
                        <a:rPr lang="en-US" sz="1600" b="1" dirty="0">
                          <a:latin typeface="Times New Roman"/>
                          <a:ea typeface="Times New Roman"/>
                          <a:cs typeface="B Nazanin"/>
                        </a:rPr>
                        <a:t>g/m2</a:t>
                      </a:r>
                      <a:r>
                        <a:rPr lang="fa-IR" sz="1600" b="1" dirty="0">
                          <a:latin typeface="Times New Roman"/>
                          <a:ea typeface="Times New Roman"/>
                          <a:cs typeface="B Nazanin"/>
                        </a:rPr>
                        <a:t> پوشش سطح</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59079">
                <a:tc>
                  <a:txBody>
                    <a:bodyPr/>
                    <a:lstStyle/>
                    <a:p>
                      <a:pPr algn="ctr" rtl="1">
                        <a:lnSpc>
                          <a:spcPct val="115000"/>
                        </a:lnSpc>
                        <a:spcAft>
                          <a:spcPts val="0"/>
                        </a:spcAft>
                      </a:pPr>
                      <a:r>
                        <a:rPr lang="fa-IR" sz="1800" b="1" dirty="0">
                          <a:latin typeface="Times New Roman"/>
                          <a:ea typeface="Times New Roman"/>
                          <a:cs typeface="B Nazanin"/>
                        </a:rPr>
                        <a:t>5 درصد</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800" b="1" dirty="0" smtClean="0">
                          <a:latin typeface="Times New Roman"/>
                          <a:ea typeface="Times New Roman"/>
                          <a:cs typeface="B Nazanin"/>
                        </a:rPr>
                        <a:t>2.5 </a:t>
                      </a:r>
                      <a:r>
                        <a:rPr lang="fa-IR" sz="1800" b="1" dirty="0">
                          <a:latin typeface="Times New Roman"/>
                          <a:ea typeface="Times New Roman"/>
                          <a:cs typeface="B Nazanin"/>
                        </a:rPr>
                        <a:t>درصد</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800" b="1" dirty="0">
                          <a:latin typeface="Times New Roman"/>
                          <a:ea typeface="Times New Roman"/>
                          <a:cs typeface="B Nazanin"/>
                        </a:rPr>
                        <a:t>1  درصد</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800" b="1" dirty="0" smtClean="0">
                          <a:latin typeface="Times New Roman"/>
                          <a:ea typeface="Times New Roman"/>
                          <a:cs typeface="B Nazanin"/>
                        </a:rPr>
                        <a:t>0.5 </a:t>
                      </a:r>
                      <a:r>
                        <a:rPr lang="fa-IR" sz="1800" b="1" dirty="0">
                          <a:latin typeface="Times New Roman"/>
                          <a:ea typeface="Times New Roman"/>
                          <a:cs typeface="B Nazanin"/>
                        </a:rPr>
                        <a:t>درصد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800" b="1" dirty="0" smtClean="0">
                          <a:latin typeface="Times New Roman"/>
                          <a:ea typeface="Times New Roman"/>
                          <a:cs typeface="B Nazanin"/>
                        </a:rPr>
                        <a:t>0.25درصد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pPr rtl="1"/>
                      <a:endParaRPr lang="fa-IR"/>
                    </a:p>
                  </a:txBody>
                  <a:tcPr/>
                </a:tc>
              </a:tr>
              <a:tr h="670896">
                <a:tc>
                  <a:txBody>
                    <a:bodyPr/>
                    <a:lstStyle/>
                    <a:p>
                      <a:pPr algn="ctr" rtl="1">
                        <a:lnSpc>
                          <a:spcPct val="115000"/>
                        </a:lnSpc>
                        <a:spcAft>
                          <a:spcPts val="0"/>
                        </a:spcAft>
                      </a:pPr>
                      <a:r>
                        <a:rPr lang="fa-IR" sz="2800" b="1">
                          <a:latin typeface="Times New Roman"/>
                          <a:ea typeface="Times New Roman"/>
                          <a:cs typeface="B Nazanin"/>
                        </a:rPr>
                        <a:t>4</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8</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20</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896">
                <a:tc>
                  <a:txBody>
                    <a:bodyPr/>
                    <a:lstStyle/>
                    <a:p>
                      <a:pPr algn="ctr" rtl="1">
                        <a:lnSpc>
                          <a:spcPct val="115000"/>
                        </a:lnSpc>
                        <a:spcAft>
                          <a:spcPts val="0"/>
                        </a:spcAft>
                      </a:pPr>
                      <a:r>
                        <a:rPr lang="fa-IR" sz="2800" b="1" dirty="0">
                          <a:latin typeface="Times New Roman"/>
                          <a:ea typeface="Times New Roman"/>
                          <a:cs typeface="B Nazanin"/>
                        </a:rPr>
                        <a:t>2</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4</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10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20</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1</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896">
                <a:tc>
                  <a:txBody>
                    <a:bodyPr/>
                    <a:lstStyle/>
                    <a:p>
                      <a:pPr algn="ctr" rtl="1">
                        <a:lnSpc>
                          <a:spcPct val="115000"/>
                        </a:lnSpc>
                        <a:spcAft>
                          <a:spcPts val="0"/>
                        </a:spcAft>
                      </a:pPr>
                      <a:r>
                        <a:rPr lang="fa-IR" sz="2800" b="1">
                          <a:latin typeface="Times New Roman"/>
                          <a:ea typeface="Times New Roman"/>
                          <a:cs typeface="B Nazanin"/>
                        </a:rPr>
                        <a:t>1</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5</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10</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dirty="0" smtClean="0">
                          <a:latin typeface="Times New Roman"/>
                          <a:ea typeface="Times New Roman"/>
                        </a:rPr>
                        <a:t>0/5</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896">
                <a:tc>
                  <a:txBody>
                    <a:bodyPr/>
                    <a:lstStyle/>
                    <a:p>
                      <a:pPr algn="ctr" rtl="1">
                        <a:lnSpc>
                          <a:spcPct val="115000"/>
                        </a:lnSpc>
                        <a:spcAft>
                          <a:spcPts val="0"/>
                        </a:spcAft>
                      </a:pPr>
                      <a:r>
                        <a:rPr lang="fa-IR" sz="2800" b="1" dirty="0" smtClean="0">
                          <a:latin typeface="Times New Roman"/>
                          <a:ea typeface="Times New Roman"/>
                          <a:cs typeface="B Nazanin"/>
                        </a:rPr>
                        <a:t>0/4</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smtClean="0">
                          <a:latin typeface="Times New Roman"/>
                          <a:ea typeface="Times New Roman"/>
                          <a:cs typeface="B Nazanin"/>
                        </a:rPr>
                        <a:t>0/8</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4</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8</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smtClean="0">
                          <a:latin typeface="Times New Roman"/>
                          <a:ea typeface="Times New Roman"/>
                          <a:cs typeface="B Nazanin"/>
                        </a:rPr>
                        <a:t>0/2</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8849" name="Rectangle 1"/>
          <p:cNvSpPr>
            <a:spLocks noChangeArrowheads="1"/>
          </p:cNvSpPr>
          <p:nvPr/>
        </p:nvSpPr>
        <p:spPr bwMode="auto">
          <a:xfrm>
            <a:off x="642910" y="1357298"/>
            <a:ext cx="7989688" cy="8002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AC1004"/>
                </a:solidFill>
                <a:effectLst/>
                <a:latin typeface="Arial" pitchFamily="34" charset="0"/>
                <a:ea typeface="Times New Roman" pitchFamily="18" charset="0"/>
                <a:cs typeface="B Titr" pitchFamily="2" charset="-78"/>
              </a:rPr>
              <a:t>مقدار افشانه مورد نياز براي ايجاد پوشش مناسب از حشره كش</a:t>
            </a:r>
            <a:endParaRPr kumimoji="0" lang="en-US" sz="2400" b="0" i="0" u="none" strike="noStrike" cap="none" normalizeH="0" baseline="0" dirty="0" smtClean="0">
              <a:ln>
                <a:noFill/>
              </a:ln>
              <a:solidFill>
                <a:srgbClr val="AC100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1142984"/>
            <a:ext cx="8286808" cy="4247317"/>
          </a:xfrm>
          <a:prstGeom prst="rect">
            <a:avLst/>
          </a:prstGeom>
          <a:noFill/>
        </p:spPr>
        <p:txBody>
          <a:bodyPr wrap="square" rtlCol="1">
            <a:spAutoFit/>
          </a:bodyPr>
          <a:lstStyle/>
          <a:p>
            <a:pPr algn="ctr"/>
            <a:r>
              <a:rPr lang="fa-IR" sz="5400" b="1" dirty="0" smtClean="0">
                <a:solidFill>
                  <a:srgbClr val="C00000"/>
                </a:solidFill>
                <a:cs typeface="B Davat" pitchFamily="2" charset="-78"/>
              </a:rPr>
              <a:t>انسان با 3 بوسه تكميل مي شود : </a:t>
            </a:r>
          </a:p>
          <a:p>
            <a:pPr>
              <a:lnSpc>
                <a:spcPct val="200000"/>
              </a:lnSpc>
            </a:pPr>
            <a:r>
              <a:rPr lang="fa-IR" sz="3600" b="1" dirty="0" smtClean="0">
                <a:cs typeface="B Titr" pitchFamily="2" charset="-78"/>
              </a:rPr>
              <a:t>  </a:t>
            </a:r>
            <a:r>
              <a:rPr lang="fa-IR" sz="3600" b="1" dirty="0" smtClean="0">
                <a:solidFill>
                  <a:srgbClr val="7030A0"/>
                </a:solidFill>
                <a:cs typeface="B Titr" pitchFamily="2" charset="-78"/>
              </a:rPr>
              <a:t>بوسه مادر </a:t>
            </a:r>
            <a:r>
              <a:rPr lang="fa-IR" sz="3600" b="1" dirty="0" smtClean="0">
                <a:cs typeface="B Davat" pitchFamily="2" charset="-78"/>
              </a:rPr>
              <a:t>كه با آن پا به عرصه خاكي مي گذارد.</a:t>
            </a:r>
          </a:p>
          <a:p>
            <a:pPr>
              <a:lnSpc>
                <a:spcPct val="200000"/>
              </a:lnSpc>
            </a:pPr>
            <a:r>
              <a:rPr lang="fa-IR" sz="3600" b="1" dirty="0">
                <a:solidFill>
                  <a:srgbClr val="7030A0"/>
                </a:solidFill>
                <a:cs typeface="B Titr" pitchFamily="2" charset="-78"/>
              </a:rPr>
              <a:t>            بوسه عشق </a:t>
            </a:r>
            <a:r>
              <a:rPr lang="fa-IR" sz="3600" b="1" dirty="0" smtClean="0">
                <a:cs typeface="B Davat" pitchFamily="2" charset="-78"/>
              </a:rPr>
              <a:t>كه با آن يك عمر زندگي مي كند. </a:t>
            </a:r>
          </a:p>
          <a:p>
            <a:pPr>
              <a:lnSpc>
                <a:spcPct val="200000"/>
              </a:lnSpc>
            </a:pPr>
            <a:r>
              <a:rPr lang="fa-IR" sz="3600" b="1" dirty="0" smtClean="0">
                <a:solidFill>
                  <a:srgbClr val="00B050"/>
                </a:solidFill>
                <a:cs typeface="B Davat" pitchFamily="2" charset="-78"/>
              </a:rPr>
              <a:t>                  </a:t>
            </a:r>
            <a:r>
              <a:rPr lang="fa-IR" sz="3600" b="1" dirty="0">
                <a:solidFill>
                  <a:srgbClr val="7030A0"/>
                </a:solidFill>
                <a:cs typeface="B Titr" pitchFamily="2" charset="-78"/>
              </a:rPr>
              <a:t>بوسه خاك </a:t>
            </a:r>
            <a:r>
              <a:rPr lang="fa-IR" sz="3600" b="1" dirty="0" smtClean="0">
                <a:cs typeface="B Davat" pitchFamily="2" charset="-78"/>
              </a:rPr>
              <a:t>كه با آن پا به عرصه ابديت مي گذارد. </a:t>
            </a:r>
            <a:endParaRPr lang="fa-IR" sz="3600" b="1" dirty="0">
              <a:cs typeface="B Davat" pitchFamily="2" charset="-78"/>
            </a:endParaRPr>
          </a:p>
        </p:txBody>
      </p:sp>
    </p:spTree>
  </p:cSld>
  <p:clrMapOvr>
    <a:masterClrMapping/>
  </p:clrMapOvr>
  <p:transition>
    <p:newsfla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857868"/>
            <a:ext cx="8229600" cy="1000132"/>
          </a:xfrm>
        </p:spPr>
        <p:txBody>
          <a:bodyPr>
            <a:normAutofit/>
          </a:bodyPr>
          <a:lstStyle/>
          <a:p>
            <a:pPr algn="ctr">
              <a:buNone/>
            </a:pPr>
            <a:r>
              <a:rPr lang="fa-IR" sz="4800" b="1" dirty="0" smtClean="0">
                <a:solidFill>
                  <a:srgbClr val="7030A0"/>
                </a:solidFill>
                <a:cs typeface="B Titr" pitchFamily="2" charset="-78"/>
              </a:rPr>
              <a:t>با تشكر از حسن توجه شما عزيزان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4414" y="1500174"/>
            <a:ext cx="6715172" cy="3600986"/>
          </a:xfrm>
          <a:prstGeom prst="rect">
            <a:avLst/>
          </a:prstGeom>
          <a:noFill/>
        </p:spPr>
        <p:txBody>
          <a:bodyPr wrap="square" rtlCol="1">
            <a:spAutoFit/>
          </a:bodyPr>
          <a:lstStyle/>
          <a:p>
            <a:pPr algn="just">
              <a:lnSpc>
                <a:spcPct val="150000"/>
              </a:lnSpc>
            </a:pPr>
            <a:r>
              <a:rPr lang="fa-IR" sz="2800" b="1" dirty="0">
                <a:solidFill>
                  <a:srgbClr val="C00000"/>
                </a:solidFill>
                <a:cs typeface="B Titr" pitchFamily="2" charset="-78"/>
              </a:rPr>
              <a:t>غلظت ماده موثره </a:t>
            </a:r>
            <a:r>
              <a:rPr lang="fa-IR" sz="2800" b="1" dirty="0">
                <a:cs typeface="B Titr" pitchFamily="2" charset="-78"/>
              </a:rPr>
              <a:t>، خصوصيات فيزيكي فرمولاسيون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 </a:t>
            </a:r>
            <a:r>
              <a:rPr lang="fa-IR" sz="2800" b="1" dirty="0">
                <a:cs typeface="B Titr" pitchFamily="2" charset="-78"/>
              </a:rPr>
              <a:t>جامد يا مايع بودن ما ده سمي )، </a:t>
            </a:r>
            <a:r>
              <a:rPr lang="fa-IR" sz="2800" b="1" dirty="0" smtClean="0">
                <a:cs typeface="B Titr" pitchFamily="2" charset="-78"/>
              </a:rPr>
              <a:t>  نا </a:t>
            </a:r>
            <a:r>
              <a:rPr lang="fa-IR" sz="2800" b="1" dirty="0">
                <a:cs typeface="B Titr" pitchFamily="2" charset="-78"/>
              </a:rPr>
              <a:t>خالصي هاي موجود در فرمولاسيون در طي ساخت و توليد آن و تركيباتي كه احتمالاً روي ميزان جذب تأثير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مي </a:t>
            </a:r>
            <a:r>
              <a:rPr lang="fa-IR" sz="2800" b="1" dirty="0">
                <a:cs typeface="B Titr" pitchFamily="2" charset="-78"/>
              </a:rPr>
              <a:t>گذارند. سميت يك ماده را تعيين مي </a:t>
            </a:r>
            <a:r>
              <a:rPr lang="fa-IR" sz="2800" b="1" dirty="0" smtClean="0">
                <a:cs typeface="B Titr" pitchFamily="2" charset="-78"/>
              </a:rPr>
              <a:t>كند.</a:t>
            </a:r>
          </a:p>
          <a:p>
            <a:endParaRPr lang="fa-IR" dirty="0"/>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928662" y="1428736"/>
          <a:ext cx="7143799" cy="3854788"/>
        </p:xfrm>
        <a:graphic>
          <a:graphicData uri="http://schemas.openxmlformats.org/drawingml/2006/table">
            <a:tbl>
              <a:tblPr rtl="1"/>
              <a:tblGrid>
                <a:gridCol w="1540199"/>
                <a:gridCol w="1541188"/>
                <a:gridCol w="1541188"/>
                <a:gridCol w="1260612"/>
                <a:gridCol w="1260612"/>
              </a:tblGrid>
              <a:tr h="550684">
                <a:tc rowSpan="3">
                  <a:txBody>
                    <a:bodyPr/>
                    <a:lstStyle/>
                    <a:p>
                      <a:pPr algn="ctr" rtl="1">
                        <a:spcAft>
                          <a:spcPts val="0"/>
                        </a:spcAft>
                      </a:pPr>
                      <a:r>
                        <a:rPr lang="fa-IR" sz="2400" b="1" dirty="0">
                          <a:latin typeface="Times New Roman"/>
                          <a:ea typeface="Times New Roman"/>
                          <a:cs typeface="B Nazanin"/>
                        </a:rPr>
                        <a:t>گروه</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4">
                  <a:txBody>
                    <a:bodyPr/>
                    <a:lstStyle/>
                    <a:p>
                      <a:pPr algn="ctr" rtl="1">
                        <a:spcAft>
                          <a:spcPts val="0"/>
                        </a:spcAft>
                      </a:pPr>
                      <a:r>
                        <a:rPr lang="en-US" sz="2000" b="1" dirty="0">
                          <a:latin typeface="Times New Roman"/>
                          <a:ea typeface="Times New Roman"/>
                          <a:cs typeface="B Nazanin"/>
                        </a:rPr>
                        <a:t>LD50</a:t>
                      </a:r>
                      <a:r>
                        <a:rPr lang="fa-IR" sz="2000" b="1" dirty="0">
                          <a:latin typeface="Times New Roman"/>
                          <a:ea typeface="Times New Roman"/>
                          <a:cs typeface="B Nazanin"/>
                        </a:rPr>
                        <a:t> براي رات ( ميلي گرم به ازاي كيلوگرم وزن بدن )</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550684">
                <a:tc vMerge="1">
                  <a:txBody>
                    <a:bodyPr/>
                    <a:lstStyle/>
                    <a:p>
                      <a:pPr rtl="1"/>
                      <a:endParaRPr lang="fa-IR"/>
                    </a:p>
                  </a:txBody>
                  <a:tcPr/>
                </a:tc>
                <a:tc gridSpan="2">
                  <a:txBody>
                    <a:bodyPr/>
                    <a:lstStyle/>
                    <a:p>
                      <a:pPr algn="ctr" rtl="1">
                        <a:spcAft>
                          <a:spcPts val="0"/>
                        </a:spcAft>
                      </a:pPr>
                      <a:r>
                        <a:rPr lang="fa-IR" sz="2000" b="1" dirty="0">
                          <a:latin typeface="Times New Roman"/>
                          <a:ea typeface="Times New Roman"/>
                          <a:cs typeface="B Nazanin"/>
                        </a:rPr>
                        <a:t>خوراكي</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pPr rtl="1"/>
                      <a:endParaRPr lang="fa-IR"/>
                    </a:p>
                  </a:txBody>
                  <a:tcPr/>
                </a:tc>
                <a:tc gridSpan="2">
                  <a:txBody>
                    <a:bodyPr/>
                    <a:lstStyle/>
                    <a:p>
                      <a:pPr algn="ctr" rtl="1">
                        <a:spcAft>
                          <a:spcPts val="0"/>
                        </a:spcAft>
                      </a:pPr>
                      <a:r>
                        <a:rPr lang="fa-IR" sz="2000" b="1" dirty="0">
                          <a:latin typeface="Times New Roman"/>
                          <a:ea typeface="Times New Roman"/>
                          <a:cs typeface="B Nazanin"/>
                        </a:rPr>
                        <a:t>پوستي</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pPr rtl="1"/>
                      <a:endParaRPr lang="fa-IR"/>
                    </a:p>
                  </a:txBody>
                  <a:tcPr/>
                </a:tc>
              </a:tr>
              <a:tr h="550684">
                <a:tc vMerge="1">
                  <a:txBody>
                    <a:bodyPr/>
                    <a:lstStyle/>
                    <a:p>
                      <a:pPr rtl="1"/>
                      <a:endParaRPr lang="fa-IR"/>
                    </a:p>
                  </a:txBody>
                  <a:tcPr/>
                </a:tc>
                <a:tc>
                  <a:txBody>
                    <a:bodyPr/>
                    <a:lstStyle/>
                    <a:p>
                      <a:pPr algn="ctr" rtl="1">
                        <a:spcAft>
                          <a:spcPts val="0"/>
                        </a:spcAft>
                      </a:pPr>
                      <a:r>
                        <a:rPr lang="fa-IR" sz="2000" b="1" dirty="0">
                          <a:latin typeface="Times New Roman"/>
                          <a:ea typeface="Times New Roman"/>
                          <a:cs typeface="B Nazanin"/>
                        </a:rPr>
                        <a:t>جامد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spcAft>
                          <a:spcPts val="0"/>
                        </a:spcAft>
                      </a:pPr>
                      <a:r>
                        <a:rPr lang="fa-IR" sz="2000" b="1" dirty="0">
                          <a:latin typeface="Times New Roman"/>
                          <a:ea typeface="Times New Roman"/>
                          <a:cs typeface="B Nazanin"/>
                        </a:rPr>
                        <a:t>مايع</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spcAft>
                          <a:spcPts val="0"/>
                        </a:spcAft>
                      </a:pPr>
                      <a:r>
                        <a:rPr lang="fa-IR" sz="2000" b="1" dirty="0">
                          <a:latin typeface="Times New Roman"/>
                          <a:ea typeface="Times New Roman"/>
                          <a:cs typeface="B Nazanin"/>
                        </a:rPr>
                        <a:t>جامد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spcAft>
                          <a:spcPts val="0"/>
                        </a:spcAft>
                      </a:pPr>
                      <a:r>
                        <a:rPr lang="fa-IR" sz="2000" b="1" dirty="0">
                          <a:latin typeface="Times New Roman"/>
                          <a:ea typeface="Times New Roman"/>
                          <a:cs typeface="B Nazanin"/>
                        </a:rPr>
                        <a:t>مايع</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550684">
                <a:tc>
                  <a:txBody>
                    <a:bodyPr/>
                    <a:lstStyle/>
                    <a:p>
                      <a:pPr algn="ctr" rtl="1">
                        <a:spcAft>
                          <a:spcPts val="0"/>
                        </a:spcAft>
                      </a:pPr>
                      <a:r>
                        <a:rPr lang="en-US" sz="2400" b="1" dirty="0" err="1">
                          <a:latin typeface="Times New Roman"/>
                          <a:ea typeface="Times New Roman"/>
                          <a:cs typeface="B Nazanin"/>
                        </a:rPr>
                        <a:t>Ia</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5 </a:t>
                      </a:r>
                      <a:r>
                        <a:rPr lang="en-US" sz="2000" b="1" dirty="0">
                          <a:latin typeface="Times New Roman"/>
                          <a:ea typeface="Times New Roman"/>
                          <a:cs typeface="B Nazanin"/>
                        </a:rPr>
                        <a:t>&lt;</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20</a:t>
                      </a:r>
                      <a:r>
                        <a:rPr lang="en-US" sz="2000" b="1">
                          <a:latin typeface="Times New Roman"/>
                          <a:ea typeface="Times New Roman"/>
                          <a:cs typeface="B Nazanin"/>
                        </a:rPr>
                        <a:t>&lt;</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10</a:t>
                      </a:r>
                      <a:r>
                        <a:rPr lang="en-US" sz="2000" b="1" dirty="0">
                          <a:latin typeface="Times New Roman"/>
                          <a:ea typeface="Times New Roman"/>
                          <a:cs typeface="B Nazanin"/>
                        </a:rPr>
                        <a:t>&lt;</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40</a:t>
                      </a:r>
                      <a:r>
                        <a:rPr lang="en-US" sz="2000" b="1">
                          <a:latin typeface="Times New Roman"/>
                          <a:ea typeface="Times New Roman"/>
                          <a:cs typeface="B Nazanin"/>
                        </a:rPr>
                        <a:t>&lt;</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684">
                <a:tc>
                  <a:txBody>
                    <a:bodyPr/>
                    <a:lstStyle/>
                    <a:p>
                      <a:pPr algn="ctr" rtl="1">
                        <a:spcAft>
                          <a:spcPts val="0"/>
                        </a:spcAft>
                      </a:pPr>
                      <a:r>
                        <a:rPr lang="en-US" sz="2400" b="1" dirty="0" err="1">
                          <a:latin typeface="Times New Roman"/>
                          <a:ea typeface="Times New Roman"/>
                          <a:cs typeface="B Nazanin"/>
                        </a:rPr>
                        <a:t>Ib</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50-5</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200-20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100-10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400-40</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684">
                <a:tc>
                  <a:txBody>
                    <a:bodyPr/>
                    <a:lstStyle/>
                    <a:p>
                      <a:pPr algn="ctr" rtl="1">
                        <a:spcAft>
                          <a:spcPts val="0"/>
                        </a:spcAft>
                      </a:pPr>
                      <a:r>
                        <a:rPr lang="en-US" sz="2400" b="1" dirty="0">
                          <a:latin typeface="Times New Roman"/>
                          <a:ea typeface="Times New Roman"/>
                          <a:cs typeface="B Nazanin"/>
                        </a:rPr>
                        <a:t>II</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500-50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2000-200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1000-100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4000-400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684">
                <a:tc>
                  <a:txBody>
                    <a:bodyPr/>
                    <a:lstStyle/>
                    <a:p>
                      <a:pPr algn="ctr" rtl="1">
                        <a:spcAft>
                          <a:spcPts val="0"/>
                        </a:spcAft>
                      </a:pPr>
                      <a:r>
                        <a:rPr lang="en-US" sz="2400" b="1" dirty="0">
                          <a:latin typeface="Times New Roman"/>
                          <a:ea typeface="Times New Roman"/>
                          <a:cs typeface="B Nazanin"/>
                        </a:rPr>
                        <a:t>III</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500 </a:t>
                      </a:r>
                      <a:r>
                        <a:rPr lang="en-US" sz="2000" b="1">
                          <a:latin typeface="Times New Roman"/>
                          <a:ea typeface="Times New Roman"/>
                          <a:cs typeface="B Nazanin"/>
                        </a:rPr>
                        <a:t>&gt;</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2000</a:t>
                      </a:r>
                      <a:r>
                        <a:rPr lang="en-US" sz="2000" b="1">
                          <a:latin typeface="Times New Roman"/>
                          <a:ea typeface="Times New Roman"/>
                          <a:cs typeface="B Nazanin"/>
                        </a:rPr>
                        <a:t>&gt;</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1000</a:t>
                      </a:r>
                      <a:r>
                        <a:rPr lang="en-US" sz="2000" b="1" dirty="0">
                          <a:latin typeface="Times New Roman"/>
                          <a:ea typeface="Times New Roman"/>
                          <a:cs typeface="B Nazanin"/>
                        </a:rPr>
                        <a:t>&gt;</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4000</a:t>
                      </a:r>
                      <a:r>
                        <a:rPr lang="en-US" sz="2000" b="1" dirty="0">
                          <a:latin typeface="Times New Roman"/>
                          <a:ea typeface="Times New Roman"/>
                          <a:cs typeface="B Nazanin"/>
                        </a:rPr>
                        <a:t>&gt;</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33" name="Rectangle 1"/>
          <p:cNvSpPr>
            <a:spLocks noChangeArrowheads="1"/>
          </p:cNvSpPr>
          <p:nvPr/>
        </p:nvSpPr>
        <p:spPr bwMode="auto">
          <a:xfrm>
            <a:off x="571472" y="857232"/>
            <a:ext cx="8289867"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جدول 2  : گروه بندي سموم از نظر ميزان سميت بر اساس توصيه سازمان بهداشت جهاني ( 1998 )</a:t>
            </a:r>
            <a:endParaRPr kumimoji="0" lang="en-US" sz="16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1357298"/>
            <a:ext cx="7286676" cy="4647426"/>
          </a:xfrm>
          <a:prstGeom prst="rect">
            <a:avLst/>
          </a:prstGeom>
          <a:noFill/>
        </p:spPr>
        <p:txBody>
          <a:bodyPr wrap="square" rtlCol="1">
            <a:spAutoFit/>
          </a:bodyPr>
          <a:lstStyle/>
          <a:p>
            <a:pPr algn="just">
              <a:lnSpc>
                <a:spcPct val="150000"/>
              </a:lnSpc>
            </a:pPr>
            <a:r>
              <a:rPr lang="fa-IR" sz="3600" b="1" dirty="0">
                <a:solidFill>
                  <a:srgbClr val="C00000"/>
                </a:solidFill>
                <a:cs typeface="B Titr" pitchFamily="2" charset="-78"/>
              </a:rPr>
              <a:t>تقسيم بندي براساس مكانيسم اثر : </a:t>
            </a:r>
            <a:endParaRPr lang="en-US" sz="3600" b="1" dirty="0">
              <a:solidFill>
                <a:srgbClr val="C00000"/>
              </a:solidFill>
              <a:cs typeface="B Titr" pitchFamily="2" charset="-78"/>
            </a:endParaRPr>
          </a:p>
          <a:p>
            <a:pPr algn="just">
              <a:lnSpc>
                <a:spcPct val="200000"/>
              </a:lnSpc>
            </a:pPr>
            <a:r>
              <a:rPr lang="fa-IR" sz="2800" b="1" dirty="0">
                <a:cs typeface="B Titr" pitchFamily="2" charset="-78"/>
              </a:rPr>
              <a:t>نوع ديگر طبقه بندي سموم از نظر مكانيسم اثر </a:t>
            </a:r>
            <a:r>
              <a:rPr lang="fa-IR" sz="2800" b="1" dirty="0" smtClean="0">
                <a:cs typeface="B Titr" pitchFamily="2" charset="-78"/>
              </a:rPr>
              <a:t/>
            </a:r>
            <a:br>
              <a:rPr lang="fa-IR" sz="2800" b="1" dirty="0" smtClean="0">
                <a:cs typeface="B Titr" pitchFamily="2" charset="-78"/>
              </a:rPr>
            </a:br>
            <a:r>
              <a:rPr lang="en-US" sz="2800" b="1" dirty="0" smtClean="0">
                <a:cs typeface="B Titr" pitchFamily="2" charset="-78"/>
              </a:rPr>
              <a:t>( </a:t>
            </a:r>
            <a:r>
              <a:rPr lang="en-US" sz="2800" b="1" dirty="0">
                <a:cs typeface="B Titr" pitchFamily="2" charset="-78"/>
              </a:rPr>
              <a:t>Mode of  action )</a:t>
            </a:r>
            <a:r>
              <a:rPr lang="fa-IR" sz="2800" b="1" dirty="0">
                <a:cs typeface="B Titr" pitchFamily="2" charset="-78"/>
              </a:rPr>
              <a:t> آنهاست. در اين طبقه بندي سموم به پنج گروه اصلي تقسيم مي شوند كه در جدول شماره 3 نشان داده شده است.</a:t>
            </a:r>
            <a:endParaRPr lang="en-US" sz="2800" b="1" dirty="0">
              <a:cs typeface="B Titr" pitchFamily="2" charset="-78"/>
            </a:endParaRPr>
          </a:p>
          <a:p>
            <a:endParaRPr lang="fa-IR" dirty="0"/>
          </a:p>
        </p:txBody>
      </p:sp>
    </p:spTree>
  </p:cSld>
  <p:clrMapOvr>
    <a:masterClrMapping/>
  </p:clrMapOvr>
  <p:transition>
    <p:whee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193</TotalTime>
  <Words>3212</Words>
  <Application>Microsoft Office PowerPoint</Application>
  <PresentationFormat>On-screen Show (4:3)</PresentationFormat>
  <Paragraphs>400</Paragraphs>
  <Slides>65</Slides>
  <Notes>1</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 تهيه سوسپانسيون پاشيدني از فرمولاسيون پودر وتابل   ميزان فرمولاسيون WDP, WP مورد نياز براي تهيه 380 ليتر سوسپانسيون پاشيدني در غلظت هاي مختلف </vt:lpstr>
      <vt:lpstr>Slide 58</vt:lpstr>
      <vt:lpstr>Slide 59</vt:lpstr>
      <vt:lpstr>Slide 60</vt:lpstr>
      <vt:lpstr>Slide 61</vt:lpstr>
      <vt:lpstr>Slide 62</vt:lpstr>
      <vt:lpstr>Slide 63</vt:lpstr>
      <vt:lpstr>Slide 64</vt:lpstr>
      <vt:lpstr>Slide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ssu</dc:creator>
  <cp:lastModifiedBy>MRT</cp:lastModifiedBy>
  <cp:revision>26</cp:revision>
  <dcterms:created xsi:type="dcterms:W3CDTF">2011-12-27T06:49:34Z</dcterms:created>
  <dcterms:modified xsi:type="dcterms:W3CDTF">2016-11-13T13:52:32Z</dcterms:modified>
</cp:coreProperties>
</file>